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it"/>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it"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it"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it"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it"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it" altLang="ko-KR" b="1">
                <a:solidFill>
                  <a:schemeClr val="tx1">
                    <a:lumMod val="50000"/>
                    <a:lumOff val="50000"/>
                  </a:schemeClr>
                </a:solidFill>
              </a:rPr>
              <a:t>N.1</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IL</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Parola</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Di</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it" altLang="ko-KR" sz="4400"/>
              <a:t>Dio</a:t>
            </a:r>
          </a:p>
          <a:p>
            <a:pPr xmlns:a="http://schemas.openxmlformats.org/drawingml/2006/main" algn="ctr"/>
            <a:r xmlns:a="http://schemas.openxmlformats.org/drawingml/2006/main">
              <a:rPr lang="it" altLang="ko-KR" sz="4400"/>
              <a:t>Fatto</a:t>
            </a:r>
          </a:p>
          <a:p>
            <a:pPr xmlns:a="http://schemas.openxmlformats.org/drawingml/2006/main" algn="ctr"/>
            <a:r xmlns:a="http://schemas.openxmlformats.org/drawingml/2006/main">
              <a:rPr lang="it" altLang="ko-KR" sz="4400"/>
              <a:t>Il mondo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it" altLang="ko-KR" sz="4000">
                <a:solidFill>
                  <a:srgbClr val="FF0000"/>
                </a:solidFill>
              </a:rPr>
              <a:t>Di oggi</a:t>
            </a:r>
            <a:r xmlns:a="http://schemas.openxmlformats.org/drawingml/2006/main">
              <a:rPr lang="it" altLang="en-US" sz="4000">
                <a:solidFill>
                  <a:srgbClr val="FF0000"/>
                </a:solidFill>
              </a:rPr>
              <a:t> </a:t>
            </a:r>
            <a:r xmlns:a="http://schemas.openxmlformats.org/drawingml/2006/main">
              <a:rPr lang="it" altLang="ko-KR" sz="4000">
                <a:solidFill>
                  <a:srgbClr val="FF0000"/>
                </a:solidFill>
              </a:rPr>
              <a:t>Parola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it" altLang="ko-KR" sz="3600">
                <a:solidFill>
                  <a:schemeClr val="tx1">
                    <a:lumMod val="65000"/>
                    <a:lumOff val="35000"/>
                  </a:schemeClr>
                </a:solidFill>
              </a:rPr>
              <a:t>In principio Dio creò</a:t>
            </a:r>
          </a:p>
          <a:p>
            <a:r xmlns:a="http://schemas.openxmlformats.org/drawingml/2006/main">
              <a:rPr lang="it" altLang="ko-KR" sz="3600">
                <a:solidFill>
                  <a:schemeClr val="tx1">
                    <a:lumMod val="65000"/>
                    <a:lumOff val="35000"/>
                  </a:schemeClr>
                </a:solidFill>
              </a:rPr>
              <a:t>i cieli e la terra.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it" altLang="ko-KR" sz="2800">
                <a:solidFill>
                  <a:schemeClr val="tx1">
                    <a:lumMod val="65000"/>
                    <a:lumOff val="35000"/>
                  </a:schemeClr>
                </a:solidFill>
              </a:rPr>
              <a:t>Genesi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La moglie di Isacco, Rebecca, diede alla luce due gemelli. Il nome del primo figlio era Esaù e il secondo era Giacobbe.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A Esaù piaceva la caccia. Quindi amava le attività all'aria aperta. Ma Jacob era un uomo tranquillo, che restava a casa.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Un giorno, mentre Giacobbe stava cucinando uno stufato, Esaù tornò a casa affamato dopo aver cacciato.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it" altLang="ko-KR" sz="2400">
                <a:solidFill>
                  <a:schemeClr val="tx1">
                    <a:lumMod val="65000"/>
                    <a:lumOff val="35000"/>
                  </a:schemeClr>
                </a:solidFill>
              </a:rPr>
              <a:t>“Dammi dello stufato!”, “Prima vendimi il tuo diritto di primogenitura. Poi te ne darò un po'." Esaù era così affamato che vendette la sua primogenitura per una ciotola di stufato rosso.</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it" altLang="ko-KR" sz="2600">
                <a:solidFill>
                  <a:schemeClr val="tx1">
                    <a:lumMod val="65000"/>
                    <a:lumOff val="35000"/>
                  </a:schemeClr>
                </a:solidFill>
              </a:rPr>
              <a:t>Alla fine, Giacobbe ingannò suo padre per ottenere la benedizione. Alla fine ha ottenuto la benedizione. Tutte queste cose sono avvenute per la provvidenza di Dio.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it" altLang="ko-KR" sz="3600">
                <a:solidFill>
                  <a:srgbClr val="ff0000"/>
                </a:solidFill>
              </a:rPr>
              <a:t>La lezione di oggi</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it" altLang="ko-KR" sz="3600">
                <a:solidFill>
                  <a:schemeClr val="tx1">
                    <a:lumMod val="65000"/>
                    <a:lumOff val="35000"/>
                  </a:schemeClr>
                </a:solidFill>
              </a:rPr>
              <a:t>Esaù pensava che risolvere il problema della fame fosse più importante che ottenere la benedizione spirituale.</a:t>
            </a:r>
            <a:r xmlns:a="http://schemas.openxmlformats.org/drawingml/2006/main">
              <a:rPr lang="it"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Finalmente,</a:t>
            </a:r>
            <a:r xmlns:a="http://schemas.openxmlformats.org/drawingml/2006/main">
              <a:rPr lang="it" altLang="en-US" sz="3600">
                <a:solidFill>
                  <a:schemeClr val="tx1">
                    <a:lumMod val="65000"/>
                    <a:lumOff val="35000"/>
                  </a:schemeClr>
                </a:solidFill>
              </a:rPr>
              <a:t> </a:t>
            </a:r>
            <a:r xmlns:a="http://schemas.openxmlformats.org/drawingml/2006/main">
              <a:rPr lang="it" altLang="ko-KR" sz="3600">
                <a:solidFill>
                  <a:schemeClr val="tx1">
                    <a:lumMod val="65000"/>
                    <a:lumOff val="35000"/>
                  </a:schemeClr>
                </a:solidFill>
              </a:rPr>
              <a:t>Giacobbe</a:t>
            </a:r>
            <a:r xmlns:a="http://schemas.openxmlformats.org/drawingml/2006/main">
              <a:rPr lang="it" altLang="en-US" sz="3600">
                <a:solidFill>
                  <a:schemeClr val="tx1">
                    <a:lumMod val="65000"/>
                    <a:lumOff val="35000"/>
                  </a:schemeClr>
                </a:solidFill>
              </a:rPr>
              <a:t> </a:t>
            </a:r>
            <a:r xmlns:a="http://schemas.openxmlformats.org/drawingml/2006/main">
              <a:rPr lang="it" altLang="ko-KR" sz="3600">
                <a:solidFill>
                  <a:schemeClr val="tx1">
                    <a:lumMod val="65000"/>
                    <a:lumOff val="35000"/>
                  </a:schemeClr>
                </a:solidFill>
              </a:rPr>
              <a:t>divenne</a:t>
            </a:r>
            <a:r xmlns:a="http://schemas.openxmlformats.org/drawingml/2006/main">
              <a:rPr lang="it" altLang="en-US" sz="3600">
                <a:solidFill>
                  <a:schemeClr val="tx1">
                    <a:lumMod val="65000"/>
                    <a:lumOff val="35000"/>
                  </a:schemeClr>
                </a:solidFill>
              </a:rPr>
              <a:t> </a:t>
            </a:r>
            <a:r xmlns:a="http://schemas.openxmlformats.org/drawingml/2006/main">
              <a:rPr lang="it" altLang="ko-KR" sz="3600">
                <a:solidFill>
                  <a:schemeClr val="tx1">
                    <a:lumMod val="65000"/>
                    <a:lumOff val="35000"/>
                  </a:schemeClr>
                </a:solidFill>
              </a:rPr>
              <a:t>IL</a:t>
            </a:r>
            <a:r xmlns:a="http://schemas.openxmlformats.org/drawingml/2006/main">
              <a:rPr lang="it" altLang="en-US" sz="3600">
                <a:solidFill>
                  <a:schemeClr val="tx1">
                    <a:lumMod val="65000"/>
                    <a:lumOff val="35000"/>
                  </a:schemeClr>
                </a:solidFill>
              </a:rPr>
              <a:t> </a:t>
            </a:r>
            <a:r xmlns:a="http://schemas.openxmlformats.org/drawingml/2006/main">
              <a:rPr lang="it" altLang="ko-KR" sz="3600">
                <a:solidFill>
                  <a:schemeClr val="tx1">
                    <a:lumMod val="65000"/>
                    <a:lumOff val="35000"/>
                  </a:schemeClr>
                </a:solidFill>
              </a:rPr>
              <a:t>antenato degli Israeliti.</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Cosa ritieni più importante?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La benedizione di essere figli di Dio non può sostituirsi a nulla.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it" altLang="ko-KR" sz="3200"/>
              <a:t>Dio è?</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rgbClr val="c00000"/>
                </a:solidFill>
              </a:rPr>
              <a:t>Dio</a:t>
            </a:r>
            <a:r xmlns:a="http://schemas.openxmlformats.org/drawingml/2006/main">
              <a:rPr lang="it" altLang="en-US" sz="3600">
                <a:solidFill>
                  <a:srgbClr val="c00000"/>
                </a:solidFill>
              </a:rPr>
              <a:t> </a:t>
            </a:r>
            <a:r xmlns:a="http://schemas.openxmlformats.org/drawingml/2006/main">
              <a:rPr lang="it" altLang="ko-KR" sz="3600">
                <a:solidFill>
                  <a:srgbClr val="c00000"/>
                </a:solidFill>
              </a:rPr>
              <a:t>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Dio sta adempiendo la Sua volontà nonostante l'errore e la falsità degli uomini.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Di oggi'</a:t>
            </a:r>
            <a:r xmlns:a="http://schemas.openxmlformats.org/drawingml/2006/main">
              <a:rPr lang="it" altLang="en-US" sz="4000">
                <a:solidFill>
                  <a:srgbClr val="ff0000"/>
                </a:solidFill>
              </a:rPr>
              <a:t> </a:t>
            </a:r>
            <a:r xmlns:a="http://schemas.openxmlformats.org/drawingml/2006/main">
              <a:rPr lang="it" altLang="ko-KR" sz="4000">
                <a:solidFill>
                  <a:srgbClr val="ff0000"/>
                </a:solidFill>
              </a:rPr>
              <a:t>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Per cosa Esaù vendette il suo diritto di primogenitura?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tagliatella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pane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carne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dk1"/>
                </a:solidFill>
              </a:rPr>
              <a:t>④ </a:t>
            </a:r>
            <a:r xmlns:a="http://schemas.openxmlformats.org/drawingml/2006/main">
              <a:rPr lang="it" altLang="ko-KR" sz="2800">
                <a:solidFill>
                  <a:schemeClr val="dk1"/>
                </a:solidFill>
              </a:rPr>
              <a:t>stufato rosso</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rgbClr val="ff0000"/>
                </a:solidFill>
              </a:rPr>
              <a:t>④ </a:t>
            </a:r>
            <a:r xmlns:a="http://schemas.openxmlformats.org/drawingml/2006/main">
              <a:rPr lang="it" altLang="ko-KR" sz="2800">
                <a:solidFill>
                  <a:srgbClr val="ff0000"/>
                </a:solidFill>
              </a:rPr>
              <a:t>stufato rosso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Di oggi</a:t>
            </a:r>
            <a:r xmlns:a="http://schemas.openxmlformats.org/drawingml/2006/main">
              <a:rPr lang="it" altLang="en-US" sz="4000">
                <a:solidFill>
                  <a:srgbClr val="ff0000"/>
                </a:solidFill>
              </a:rPr>
              <a:t> </a:t>
            </a:r>
            <a:r xmlns:a="http://schemas.openxmlformats.org/drawingml/2006/main">
              <a:rPr lang="it" altLang="ko-KR" sz="4000">
                <a:solidFill>
                  <a:srgbClr val="ff0000"/>
                </a:solidFill>
              </a:rPr>
              <a:t>Parola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bg1">
                    <a:lumMod val="50000"/>
                  </a:schemeClr>
                </a:solidFill>
              </a:rPr>
              <a:t>Poi Giacobbe diede a Esaù del pane e della zuppa di lenticchie.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it" altLang="ko-KR" sz="3600">
                <a:solidFill>
                  <a:schemeClr val="bg1">
                    <a:lumMod val="50000"/>
                  </a:schemeClr>
                </a:solidFill>
              </a:rPr>
              <a:t>Mangiò e bevve, poi si alzò e se ne andò.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it" altLang="ko-KR" sz="3600">
                <a:solidFill>
                  <a:schemeClr val="bg1">
                    <a:lumMod val="50000"/>
                  </a:schemeClr>
                </a:solidFill>
              </a:rPr>
              <a:t>Quindi Esaù disprezzò il suo diritto di primogenitura.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Genesi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it" altLang="ko-KR" b="1">
                <a:solidFill>
                  <a:schemeClr val="tx1">
                    <a:lumMod val="50000"/>
                    <a:lumOff val="50000"/>
                  </a:schemeClr>
                </a:solidFill>
              </a:rPr>
              <a:t>N. 11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it" altLang="ko-KR" sz="4400"/>
              <a:t>Il sogno di Giacobbe</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b="1">
                <a:solidFill>
                  <a:schemeClr val="tx1">
                    <a:lumMod val="50000"/>
                    <a:lumOff val="50000"/>
                  </a:schemeClr>
                </a:solidFill>
              </a:rPr>
              <a:t>Bible Kids N.2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t>Mangiarono il frutto proibito</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it" altLang="ko-KR" sz="3600"/>
              <a:t>Fece un sogno in cui vide una scala appoggiata sulla terra, la cui cima raggiungeva il cielo, e gli angeli di Dio salivano e scendevano su di essa</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Genesi</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28:</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Giacobbe ingannò suo fratello con una bugia. Aveva paura di essere ucciso. Quindi fuggì da casa da suo zio ad Haran.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Di notte, presa lì una pietra, dormiva mettendosela sotto la testa come cuscino. Era lì solo, senza famiglia. Quindi aveva paura e si sentiva solo.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Giacobbe vide gli angeli di Dio salire e scendere una scala dalla terra fino al cielo.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Sentì la voce di Dio: "Io sono con te e veglierò su di te ovunque tu vada".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Quando si svegliò la mattina, adorò Dio che gli aveva promesso che sarebbe stato con lui, e diede gloria a Dio.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it" altLang="ko-KR" sz="3600">
                <a:solidFill>
                  <a:schemeClr val="tx1">
                    <a:lumMod val="65000"/>
                    <a:lumOff val="35000"/>
                  </a:schemeClr>
                </a:solidFill>
              </a:rPr>
              <a:t>Come Dio era con Giacobbe che aveva paura di restare solo,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Dio nostro Padre si prende cura di noi anche quando siamo soli.</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Come Giacobbe, dovremmo onorare e dare gloria a Dio che è sempre con noi.</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it" altLang="ko-KR" sz="3200"/>
              <a:t>Dio è?</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Dio è con noi ovunque e in qualsiasi momento.</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it" altLang="ko-KR" sz="3600">
                <a:solidFill>
                  <a:schemeClr val="tx1">
                    <a:lumMod val="65000"/>
                    <a:lumOff val="35000"/>
                  </a:schemeClr>
                </a:solidFill>
              </a:rPr>
              <a:t>Dio si prende cura di noi sempre.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Di oggi</a:t>
            </a:r>
            <a:r xmlns:a="http://schemas.openxmlformats.org/drawingml/2006/main">
              <a:rPr lang="it" altLang="en-US" sz="4000">
                <a:solidFill>
                  <a:srgbClr val="ff0000"/>
                </a:solidFill>
              </a:rPr>
              <a:t> </a:t>
            </a:r>
            <a:r xmlns:a="http://schemas.openxmlformats.org/drawingml/2006/main">
              <a:rPr lang="it" altLang="ko-KR" sz="4000">
                <a:solidFill>
                  <a:srgbClr val="ff0000"/>
                </a:solidFill>
              </a:rPr>
              <a:t>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Quando Jacob dormiva, cosa prendeva come cuscino?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legno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dk1"/>
                </a:solidFill>
              </a:rPr>
              <a:t>② </a:t>
            </a:r>
            <a:r xmlns:a="http://schemas.openxmlformats.org/drawingml/2006/main">
              <a:rPr lang="it" altLang="ko-KR" sz="2800">
                <a:solidFill>
                  <a:schemeClr val="dk1"/>
                </a:solidFill>
              </a:rPr>
              <a:t>pietra</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borsa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pelle di animale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rgbClr val="ff0000"/>
                </a:solidFill>
              </a:rPr>
              <a:t>② </a:t>
            </a:r>
            <a:r xmlns:a="http://schemas.openxmlformats.org/drawingml/2006/main">
              <a:rPr lang="it" altLang="ko-KR" sz="2800">
                <a:solidFill>
                  <a:srgbClr val="ff0000"/>
                </a:solidFill>
              </a:rPr>
              <a:t>pietra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it" altLang="ko-KR" sz="3600"/>
              <a:t>Fece un sogno in cui vide una scala appoggiata sulla terra, la cui cima raggiungeva il cielo, e gli angeli di Dio salivano e scendevano su di essa</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Genesi</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28:</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Dio creò l'uomo a sua immagine, a immagine di Dio lo creò;</a:t>
            </a:r>
          </a:p>
          <a:p>
            <a:r xmlns:a="http://schemas.openxmlformats.org/drawingml/2006/main">
              <a:rPr lang="it" altLang="ko-KR" sz="3600">
                <a:solidFill>
                  <a:schemeClr val="tx1">
                    <a:lumMod val="65000"/>
                    <a:lumOff val="35000"/>
                  </a:schemeClr>
                </a:solidFill>
              </a:rPr>
              <a:t>maschio e femmina li creò.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Genesi</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it" altLang="ko-KR" b="1">
                <a:solidFill>
                  <a:schemeClr val="tx1">
                    <a:lumMod val="50000"/>
                    <a:lumOff val="50000"/>
                  </a:schemeClr>
                </a:solidFill>
              </a:rPr>
              <a:t>N.12</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IL</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Parola</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Di</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it" altLang="ko-KR" sz="4400"/>
              <a:t>Giuseppe venduto dai suoi fratelli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bg1">
                    <a:lumMod val="50000"/>
                  </a:schemeClr>
                </a:solidFill>
              </a:rPr>
              <a:t>"Suvvia, uccidiamolo e gettiamolo in una di queste cisterne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it" altLang="ko-KR" sz="3600">
                <a:solidFill>
                  <a:schemeClr val="bg1">
                    <a:lumMod val="50000"/>
                  </a:schemeClr>
                </a:solidFill>
              </a:rPr>
              <a:t>e dire che un animale feroce lo ha divorato.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it" altLang="ko-KR" sz="3600">
                <a:solidFill>
                  <a:schemeClr val="bg1">
                    <a:lumMod val="50000"/>
                  </a:schemeClr>
                </a:solidFill>
              </a:rPr>
              <a:t>Poi vedremo cosa verrà fuori dai suoi sogni."</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(Genesi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Giacobbe aveva dodici figli. Amava Giuseppe più di qualunque altro suo figlio. Quindi, fece una stoffa riccamente bella per Joseph</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I suoi fratelli lo odiavano molto perché il padre lo amava particolarmente. “Vendiamo Giuseppe. Diciamo a papà che è morto.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Vendettero Giuseppe come schiavo ai mercanti che passavano.</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it" altLang="ko-KR" sz="2800">
                <a:solidFill>
                  <a:schemeClr val="tx1">
                    <a:lumMod val="65000"/>
                    <a:lumOff val="35000"/>
                  </a:schemeClr>
                </a:solidFill>
              </a:rPr>
              <a:t>Udendo ciò, Giacobbe fu profondamente rattristato.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Giuseppe visse una vita dura come schiavo. Tuttavia, credette e confidò in Dio senza commettere alcun peccato.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it" altLang="ko-KR" sz="2400">
                <a:solidFill>
                  <a:schemeClr val="tx1">
                    <a:lumMod val="65000"/>
                    <a:lumOff val="35000"/>
                  </a:schemeClr>
                </a:solidFill>
              </a:rPr>
              <a:t>Joseph fu mandato in prigione con una falsa accusa.</a:t>
            </a:r>
            <a:r xmlns:a="http://schemas.openxmlformats.org/drawingml/2006/main">
              <a:rPr lang="it" altLang="en-US" sz="2400">
                <a:solidFill>
                  <a:schemeClr val="tx1">
                    <a:lumMod val="65000"/>
                    <a:lumOff val="35000"/>
                  </a:schemeClr>
                </a:solidFill>
              </a:rPr>
              <a:t> </a:t>
            </a:r>
            <a:r xmlns:a="http://schemas.openxmlformats.org/drawingml/2006/main">
              <a:rPr lang="it" altLang="ko-KR" sz="2400">
                <a:solidFill>
                  <a:schemeClr val="tx1">
                    <a:lumMod val="65000"/>
                    <a:lumOff val="35000"/>
                  </a:schemeClr>
                </a:solidFill>
              </a:rPr>
              <a:t>Tuttavia, cercò di essere giusto davanti a Dio anche in prigione. Dio non ha dimenticato Joseph e Dio aveva dei piani straordinari per lui.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it" altLang="ko-KR" sz="3200">
                <a:solidFill>
                  <a:schemeClr val="tx1">
                    <a:lumMod val="65000"/>
                    <a:lumOff val="35000"/>
                  </a:schemeClr>
                </a:solidFill>
              </a:rPr>
              <a:t>Giuseppe fu odiato e venduto come schiavo dai suoi stessi fratelli. È stato anche messo in prigione con una falsa accusa.</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it" altLang="ko-KR" sz="3200">
                <a:solidFill>
                  <a:schemeClr val="tx1">
                    <a:lumMod val="65000"/>
                    <a:lumOff val="35000"/>
                  </a:schemeClr>
                </a:solidFill>
              </a:rPr>
              <a:t>Tuttavia, confidò in Dio e cercò di non commettere alcun peccato ancora di più.</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it" altLang="ko-KR" sz="3200">
                <a:solidFill>
                  <a:schemeClr val="tx1">
                    <a:lumMod val="65000"/>
                    <a:lumOff val="35000"/>
                  </a:schemeClr>
                </a:solidFill>
              </a:rPr>
              <a:t>Potremmo dover affrontare alcune difficoltà.</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it" altLang="ko-KR" sz="3200">
                <a:solidFill>
                  <a:schemeClr val="tx1">
                    <a:lumMod val="65000"/>
                    <a:lumOff val="35000"/>
                  </a:schemeClr>
                </a:solidFill>
              </a:rPr>
              <a:t>Non commettiamo nessun peccato e chiediamo aiuto a nostro padre Dio che volentieri ascolta la nostra preghiera.</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it" altLang="ko-KR" sz="3200"/>
              <a:t>Dio è?</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rgbClr val="c00000"/>
                </a:solidFill>
              </a:rPr>
              <a:t>Dio nostro Padre..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Nostro Padre Dio ha piani straordinari per noi anche nei momenti difficili.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Cosa diede Giacobbe solo a Giuseppe tra i suoi dodici figli?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giocattoli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Bibbia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stoffa riccamente bella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soldi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rgbClr val="ff0000"/>
                </a:solidFill>
              </a:rPr>
              <a:t>③ </a:t>
            </a:r>
            <a:r xmlns:a="http://schemas.openxmlformats.org/drawingml/2006/main">
              <a:rPr lang="it" altLang="ko-KR" sz="2800">
                <a:solidFill>
                  <a:srgbClr val="ff0000"/>
                </a:solidFill>
              </a:rPr>
              <a:t>stoffa riccamente bella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400">
                <a:solidFill>
                  <a:schemeClr val="tx1">
                    <a:lumMod val="65000"/>
                    <a:lumOff val="35000"/>
                  </a:schemeClr>
                </a:solidFill>
              </a:rPr>
              <a:t>Adamo ed Eva erano le migliori creature tra le creature di Dio.</a:t>
            </a:r>
          </a:p>
          <a:p>
            <a:r xmlns:a="http://schemas.openxmlformats.org/drawingml/2006/main">
              <a:rPr lang="it" altLang="ko-KR" sz="2400">
                <a:solidFill>
                  <a:schemeClr val="tx1">
                    <a:lumMod val="65000"/>
                    <a:lumOff val="35000"/>
                  </a:schemeClr>
                </a:solidFill>
              </a:rPr>
              <a:t>Perché sono stati creati secondo l'immagine di Dio.</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bg1">
                    <a:lumMod val="50000"/>
                  </a:schemeClr>
                </a:solidFill>
              </a:rPr>
              <a:t>"Suvvia, uccidiamolo e gettiamolo in una di queste cisterne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it" altLang="ko-KR" sz="3600">
                <a:solidFill>
                  <a:schemeClr val="bg1">
                    <a:lumMod val="50000"/>
                  </a:schemeClr>
                </a:solidFill>
              </a:rPr>
              <a:t>e dire che un animale feroce lo ha divorato.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it" altLang="ko-KR" sz="3600">
                <a:solidFill>
                  <a:schemeClr val="bg1">
                    <a:lumMod val="50000"/>
                  </a:schemeClr>
                </a:solidFill>
              </a:rPr>
              <a:t>Poi vedremo cosa verrà fuori dai suoi sogni."</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(Genesi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it" altLang="ko-KR" b="1">
                <a:solidFill>
                  <a:schemeClr val="tx1">
                    <a:lumMod val="50000"/>
                    <a:lumOff val="50000"/>
                  </a:schemeClr>
                </a:solidFill>
              </a:rPr>
              <a:t>N. 13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it" altLang="ko-KR" sz="4400"/>
              <a:t>Joseph divenne Primo Ministro in Egitto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it" altLang="ko-KR" sz="3600"/>
              <a:t>Allora il faraone disse a Giuseppe: «Con la presente ti costituisco governatore di tutto il paese d'Egitto».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Genesi</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41:</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Il faraone, re d'Egitto, fece un sogno. Sono uscite 7 mucche grasse e poi 7 mucche brutte. 7 mucche brutte hanno mangiato 7 mucche grasse. È stato un sogno molto strano.</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it" altLang="ko-KR" sz="2400">
                <a:solidFill>
                  <a:schemeClr val="tx1">
                    <a:lumMod val="65000"/>
                    <a:lumOff val="35000"/>
                  </a:schemeClr>
                </a:solidFill>
              </a:rPr>
              <a:t>Nessuno poteva interpretare il suo sogno a palazzo. Il capo dei coppieri, aiutato da Giuseppe, lo presentò al re.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Dio diede a Giuseppe la saggezza. Così poté interpretare il significato del sogno e raccontarlo al re.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Il faraone fu così commosso che nominò Giuseppe, che era prigioniero, al secondo posto più alto del paese.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Giuseppe divenne il primo ministro d'Egitto e governò bene il paese con la saggezza che Dio gli aveva dato.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it" altLang="ko-KR" sz="3600">
                <a:solidFill>
                  <a:schemeClr val="tx1">
                    <a:lumMod val="65000"/>
                    <a:lumOff val="35000"/>
                  </a:schemeClr>
                </a:solidFill>
              </a:rPr>
              <a:t>Dio aveva dei piani straordinari per Joseph.</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Anche quando affrontiamo alcune difficoltà, non dovremmo essere delusi,</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ma dovremmo aspettarci gli straordinari piani di Dio per noi e credere in Dio..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it" altLang="ko-KR" sz="3200"/>
              <a:t>Dio è?</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rgbClr val="c00000"/>
                </a:solidFill>
              </a:rPr>
              <a:t>Dio fa secondo la Sua volontà.</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Gli umili saranno esaltati e gli esaltati saranno abbassati.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000">
                <a:solidFill>
                  <a:schemeClr val="tx1">
                    <a:lumMod val="65000"/>
                    <a:lumOff val="35000"/>
                  </a:schemeClr>
                </a:solidFill>
              </a:rPr>
              <a:t>Dio disse all'uomo:</a:t>
            </a:r>
            <a:r xmlns:a="http://schemas.openxmlformats.org/drawingml/2006/main">
              <a:rPr lang="it" altLang="en-US" sz="2000">
                <a:solidFill>
                  <a:schemeClr val="tx1">
                    <a:lumMod val="65000"/>
                    <a:lumOff val="35000"/>
                  </a:schemeClr>
                </a:solidFill>
              </a:rPr>
              <a:t> </a:t>
            </a:r>
            <a:r xmlns:a="http://schemas.openxmlformats.org/drawingml/2006/main">
              <a:rPr lang="it" altLang="ko-KR" sz="2000">
                <a:solidFill>
                  <a:schemeClr val="tx1">
                    <a:lumMod val="65000"/>
                    <a:lumOff val="35000"/>
                  </a:schemeClr>
                </a:solidFill>
              </a:rPr>
              <a:t>“"Tu potrai mangiare di ogni albero del giardino; ma </a:t>
            </a:r>
            <a:r xmlns:a="http://schemas.openxmlformats.org/drawingml/2006/main">
              <a:rPr lang="it" altLang="ko-KR" sz="2000" u="sng">
                <a:solidFill>
                  <a:schemeClr val="tx1">
                    <a:lumMod val="65000"/>
                    <a:lumOff val="35000"/>
                  </a:schemeClr>
                </a:solidFill>
              </a:rPr>
              <a:t>dell'albero della conoscenza del bene e del male non devi mangiare, perché quando ne mangerai, certamente morirai </a:t>
            </a:r>
            <a:r xmlns:a="http://schemas.openxmlformats.org/drawingml/2006/main">
              <a:rPr lang="it"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Quali animali sono apparsi nel sogno del faraone?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uccello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cane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cavallo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mucca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rgbClr val="ff0000"/>
                </a:solidFill>
              </a:rPr>
              <a:t>④ </a:t>
            </a:r>
            <a:r xmlns:a="http://schemas.openxmlformats.org/drawingml/2006/main">
              <a:rPr lang="it" altLang="ko-KR" sz="2800">
                <a:solidFill>
                  <a:srgbClr val="ff0000"/>
                </a:solidFill>
              </a:rPr>
              <a:t>mucca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it" altLang="ko-KR" sz="3600"/>
              <a:t>Allora il faraone disse a Giuseppe:</a:t>
            </a:r>
            <a:endParaRPr xmlns:a="http://schemas.openxmlformats.org/drawingml/2006/main" lang="en-US" altLang="ko-KR" sz="3600"/>
          </a:p>
          <a:p>
            <a:pPr xmlns:a="http://schemas.openxmlformats.org/drawingml/2006/main" lvl="0">
              <a:defRPr/>
            </a:pPr>
            <a:r xmlns:a="http://schemas.openxmlformats.org/drawingml/2006/main">
              <a:rPr lang="it" altLang="ko-KR" sz="3600"/>
              <a:t>“Con la presente ti metto a capo di tutto il paese d’Egitto”.</a:t>
            </a:r>
            <a:endParaRPr xmlns:a="http://schemas.openxmlformats.org/drawingml/2006/main" lang="en-US" altLang="ko-KR" sz="3600"/>
          </a:p>
          <a:p>
            <a:pPr xmlns:a="http://schemas.openxmlformats.org/drawingml/2006/main" lvl="0">
              <a:defRPr/>
            </a:pPr>
            <a:r xmlns:a="http://schemas.openxmlformats.org/drawingml/2006/main">
              <a:rPr lang="it"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Genesi</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41:</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it" altLang="ko-KR" b="1">
                <a:solidFill>
                  <a:schemeClr val="tx1">
                    <a:lumMod val="50000"/>
                    <a:lumOff val="50000"/>
                  </a:schemeClr>
                </a:solidFill>
              </a:rPr>
              <a:t>NO.</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14</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it" altLang="ko-KR" sz="4400"/>
              <a:t>Joseph incontrò di nuovo i suoi fratelli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bg1">
                    <a:lumMod val="50000"/>
                  </a:schemeClr>
                </a:solidFill>
              </a:rPr>
              <a:t>Sebbene Giuseppe riconoscesse i suoi fratelli, essi non riconobbero lui.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Genesi</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42:</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Il faraone nominò Giuseppe primo ministro dell'Egitto. Joseph controllò saggiamente nel corso dei 7 anni una grave carestia.</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it" altLang="ko-KR" sz="2600">
                <a:solidFill>
                  <a:schemeClr val="tx1">
                    <a:lumMod val="65000"/>
                    <a:lumOff val="35000"/>
                  </a:schemeClr>
                </a:solidFill>
              </a:rPr>
              <a:t>Tuttavia in Canaan non c’era grano a causa della carestia. Dovevano scendere in Egitto per procurarsi del grano da mangiare. Anche i fratelli di Giuseppe andarono in Egitto per comprare dei viveri.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Sebbene Giuseppe riconoscesse i suoi fratelli, essi non riconobbero lui.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Joseph disse loro chi era. Erano sorpresi guardandolo e avevano paura di lui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it" altLang="ko-KR" sz="2600">
                <a:solidFill>
                  <a:schemeClr val="tx1">
                    <a:lumMod val="65000"/>
                    <a:lumOff val="35000"/>
                  </a:schemeClr>
                </a:solidFill>
              </a:rPr>
              <a:t>Giuseppe riconobbe il motivo per cui Dio lo aveva mandato in Egitto. Perdonò i suoi fratelli e portò tutta la sua famiglia in Egitto e si prese cura di loro al sicuro.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it" altLang="ko-KR" sz="3600">
                <a:solidFill>
                  <a:schemeClr val="tx1">
                    <a:lumMod val="65000"/>
                    <a:lumOff val="35000"/>
                  </a:schemeClr>
                </a:solidFill>
              </a:rPr>
              <a:t>Giuseppe perdonò i suoi fratelli che lo trattavano male e li amarono secondo la volontà di Dio.</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Dobbiamo perdonare la nostra famiglia e i nostri amici e amarli.</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Ma Satana travestito da serpente tentò Eva.</a:t>
            </a:r>
          </a:p>
          <a:p>
            <a:r xmlns:a="http://schemas.openxmlformats.org/drawingml/2006/main">
              <a:rPr lang="it" altLang="ko-KR" sz="2800">
                <a:solidFill>
                  <a:schemeClr val="tx1">
                    <a:lumMod val="65000"/>
                    <a:lumOff val="35000"/>
                  </a:schemeClr>
                </a:solidFill>
              </a:rPr>
              <a:t>Alla fine Eva mangiò il frutto.</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it" altLang="ko-KR" sz="3200"/>
              <a:t>Dio è?</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Ci perdona e ci ama.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Quale primo ministro di quale paese è diventato Joseph?</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Egitto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Israele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Persia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Babilonia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rgbClr val="ff0000"/>
                </a:solidFill>
              </a:rPr>
              <a:t>① </a:t>
            </a:r>
            <a:r xmlns:a="http://schemas.openxmlformats.org/drawingml/2006/main">
              <a:rPr lang="it" altLang="ko-KR" sz="2800">
                <a:solidFill>
                  <a:srgbClr val="ff0000"/>
                </a:solidFill>
              </a:rPr>
              <a:t>Egitto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bg1">
                    <a:lumMod val="50000"/>
                  </a:schemeClr>
                </a:solidFill>
              </a:rPr>
              <a:t>Sebbene Giuseppe riconoscesse i suoi fratelli, essi non riconobbero lui.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Genesi</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42:</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it" altLang="ko-KR" b="1">
                <a:solidFill>
                  <a:schemeClr val="tx1">
                    <a:lumMod val="50000"/>
                    <a:lumOff val="50000"/>
                  </a:schemeClr>
                </a:solidFill>
              </a:rPr>
              <a:t>N.15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it" altLang="ko-KR" sz="4400"/>
              <a:t>Un bambino che fu salvato dall'acqua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Quando il bambino divenne più grande, lo portò dalla figlia del faraone e lui divenne suo figlio. Lo chiamò Mosè, dicendo: "L'ho tratto fuori dall'acqua".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Esodo</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Il re d'Egitto, Faraone, ordinò di gettare tutti i neonati israeliti nel fiume Nilo e di lasciarli uccidere.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Iochebed, la madre di Mosè, non ebbe altra scelta che lasciare che suo figlio fosse portato via sul fiume Nilo.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A quel tempo, la principessa egiziana vide il bambino mentre faceva il bagno nel fiume. Aveva in mente di far crescere il ragazzo.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Sua sorella vide la principessa tirare fuori il bambino dal cestino. Ha presentato la sua vera madre, Jochebed, per allattare il bambino per lei.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Quando il bambino crebbe, fu riportato dalla principessa per diventare suo figlio. Lo chiamò Mosè, dicendo: “L'ho tratto fuori dall'acqua. Mosè è cresciuto in Egitto</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Palazzo.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Ed Eva ne diede un altro ad Adamo.</a:t>
            </a:r>
          </a:p>
          <a:p>
            <a:r xmlns:a="http://schemas.openxmlformats.org/drawingml/2006/main">
              <a:rPr lang="it" altLang="ko-KR" sz="2800">
                <a:solidFill>
                  <a:schemeClr val="tx1">
                    <a:lumMod val="65000"/>
                    <a:lumOff val="35000"/>
                  </a:schemeClr>
                </a:solidFill>
              </a:rPr>
              <a:t>Anche Adam l'ha mangiato.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it" altLang="ko-KR" sz="3600">
                <a:solidFill>
                  <a:schemeClr val="tx1">
                    <a:lumMod val="65000"/>
                    <a:lumOff val="35000"/>
                  </a:schemeClr>
                </a:solidFill>
              </a:rPr>
              <a:t>Dio salvò Mosè.</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Dio ci ha salvato con la Sua straordinaria saggezza e potenza (provvidenza).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Crediamo che i piani di Dio siano sempre più grandi e perfetti dei miei.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it" altLang="ko-KR" sz="3200"/>
              <a:t>Chi è Dio?</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it" altLang="ko-KR" sz="3600">
                <a:solidFill>
                  <a:schemeClr val="tx1">
                    <a:lumMod val="65000"/>
                    <a:lumOff val="35000"/>
                  </a:schemeClr>
                </a:solidFill>
              </a:rPr>
              <a:t>È il Dio onnipotente che compie la Sua volontà nonostante ogni ostacolo.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Cosa è successo al bambino che è stato portato via nell'acqua?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Fu annegato e mangiato dai pesci.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Gli uccelli hanno salvato il bambino.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Dio salvò il bambino dal cielo.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La principessa d'Egitto lo vide e lo salvò.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rgbClr val="ff0000"/>
                </a:solidFill>
              </a:rPr>
              <a:t>④ </a:t>
            </a:r>
            <a:r xmlns:a="http://schemas.openxmlformats.org/drawingml/2006/main">
              <a:rPr lang="it" altLang="ko-KR" sz="2800">
                <a:solidFill>
                  <a:srgbClr val="ff0000"/>
                </a:solidFill>
              </a:rPr>
              <a:t>La principessa d'Egitto lo vide e lo salvò.</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Quando il bambino divenne più grande, lo portò dalla figlia del faraone e lui divenne suo figlio. Lo chiamò Mosè, dicendo: "L'ho tratto fuori dall'acqua".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Esodo</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400">
                <a:solidFill>
                  <a:schemeClr val="tx1">
                    <a:lumMod val="65000"/>
                    <a:lumOff val="35000"/>
                  </a:schemeClr>
                </a:solidFill>
              </a:rPr>
              <a:t>Dio li scacciò dall'Eden perché non Lo ascoltarono.</a:t>
            </a:r>
          </a:p>
          <a:p>
            <a:r xmlns:a="http://schemas.openxmlformats.org/drawingml/2006/main">
              <a:rPr lang="it" altLang="ko-KR" sz="2400">
                <a:solidFill>
                  <a:schemeClr val="tx1">
                    <a:lumMod val="65000"/>
                    <a:lumOff val="35000"/>
                  </a:schemeClr>
                </a:solidFill>
              </a:rPr>
              <a:t>Da quel momento il peccato venne nel mondo.</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2800" b="1"/>
              <a:t>La lezione </a:t>
            </a:r>
            <a:endParaRPr xmlns:a="http://schemas.openxmlformats.org/drawingml/2006/main" lang="en-US" altLang="ko-KR" sz="4000" b="1"/>
            <a:r xmlns:a="http://schemas.openxmlformats.org/drawingml/2006/main">
              <a:rPr lang="it" altLang="ko-KR" sz="4000"/>
              <a:t>di oggi</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solidFill>
                  <a:schemeClr val="tx1">
                    <a:lumMod val="65000"/>
                    <a:lumOff val="35000"/>
                  </a:schemeClr>
                </a:solidFill>
              </a:rPr>
              <a:t>Il peccato è entrato nel mondo perché Adamo ed Eva non hanno obbedito al comando di Dio.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t" altLang="ko-KR" sz="3200">
                <a:solidFill>
                  <a:schemeClr val="tx1">
                    <a:lumMod val="65000"/>
                    <a:lumOff val="35000"/>
                  </a:schemeClr>
                </a:solidFill>
              </a:rPr>
              <a:t>Obbedisco alla parola di Dio?</a:t>
            </a:r>
          </a:p>
          <a:p>
            <a:pPr xmlns:a="http://schemas.openxmlformats.org/drawingml/2006/main" algn="ctr"/>
            <a:r xmlns:a="http://schemas.openxmlformats.org/drawingml/2006/main">
              <a:rPr lang="it" altLang="ko-KR" sz="3200">
                <a:solidFill>
                  <a:schemeClr val="tx1">
                    <a:lumMod val="65000"/>
                    <a:lumOff val="35000"/>
                  </a:schemeClr>
                </a:solidFill>
              </a:rPr>
              <a:t>Se credo in Dio, devo obbedire alla Sua parola.</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t>Dio è?</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Non ama la disobbedienza.</a:t>
            </a:r>
          </a:p>
          <a:p>
            <a:r xmlns:a="http://schemas.openxmlformats.org/drawingml/2006/main">
              <a:rPr lang="it" altLang="ko-KR" sz="3600">
                <a:solidFill>
                  <a:schemeClr val="tx1">
                    <a:lumMod val="65000"/>
                    <a:lumOff val="35000"/>
                  </a:schemeClr>
                </a:solidFill>
              </a:rPr>
              <a:t>Benedice l'uomo che obbedisce alla Sua parola.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it" altLang="ko-KR" sz="4000"/>
              <a:t>Di oggi</a:t>
            </a:r>
            <a:r xmlns:a="http://schemas.openxmlformats.org/drawingml/2006/main">
              <a:rPr lang="it" altLang="en-US" sz="4000"/>
              <a:t> </a:t>
            </a:r>
            <a:r xmlns:a="http://schemas.openxmlformats.org/drawingml/2006/main">
              <a:rPr lang="it" altLang="ko-KR" sz="4000"/>
              <a:t>Parola</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it" altLang="ko-KR" sz="3600">
                <a:solidFill>
                  <a:schemeClr val="tx1">
                    <a:lumMod val="65000"/>
                    <a:lumOff val="35000"/>
                  </a:schemeClr>
                </a:solidFill>
              </a:rPr>
              <a:t>In principio Dio creò</a:t>
            </a:r>
          </a:p>
          <a:p>
            <a:r xmlns:a="http://schemas.openxmlformats.org/drawingml/2006/main">
              <a:rPr lang="it" altLang="ko-KR" sz="3600">
                <a:solidFill>
                  <a:schemeClr val="tx1">
                    <a:lumMod val="65000"/>
                    <a:lumOff val="35000"/>
                  </a:schemeClr>
                </a:solidFill>
              </a:rPr>
              <a:t>i cieli e la terra.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it" altLang="ko-KR" sz="2800">
                <a:solidFill>
                  <a:schemeClr val="tx1">
                    <a:lumMod val="65000"/>
                    <a:lumOff val="35000"/>
                  </a:schemeClr>
                </a:solidFill>
              </a:rPr>
              <a:t>Genesi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ko-KR" sz="3200">
                <a:solidFill>
                  <a:schemeClr val="tx1">
                    <a:lumMod val="65000"/>
                    <a:lumOff val="35000"/>
                  </a:schemeClr>
                </a:solidFill>
              </a:rPr>
              <a:t>Cosa ha detto Dio di non mangiare all'umanità?</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frutto</a:t>
            </a:r>
            <a:r xmlns:a="http://schemas.openxmlformats.org/drawingml/2006/main">
              <a:rPr lang="it"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carne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verdura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dk1"/>
                </a:solidFill>
              </a:rPr>
              <a:t>④ </a:t>
            </a:r>
            <a:r xmlns:a="http://schemas.openxmlformats.org/drawingml/2006/main">
              <a:rPr lang="it" altLang="ko-KR" sz="2800">
                <a:solidFill>
                  <a:schemeClr val="dk1"/>
                </a:solidFill>
              </a:rPr>
              <a:t>il frutto della conoscenza del bene e del male</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rgbClr val="FF0000"/>
                </a:solidFill>
              </a:rPr>
              <a:t>④ </a:t>
            </a:r>
            <a:r xmlns:a="http://schemas.openxmlformats.org/drawingml/2006/main">
              <a:rPr lang="it" altLang="ko-KR" sz="2800">
                <a:solidFill>
                  <a:srgbClr val="FF0000"/>
                </a:solidFill>
              </a:rPr>
              <a:t>il frutto della conoscenza del bene e del male</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Dio creò l'uomo a sua immagine, a immagine di Dio lo creò;</a:t>
            </a:r>
          </a:p>
          <a:p>
            <a:r xmlns:a="http://schemas.openxmlformats.org/drawingml/2006/main">
              <a:rPr lang="it" altLang="ko-KR" sz="3600">
                <a:solidFill>
                  <a:schemeClr val="tx1">
                    <a:lumMod val="65000"/>
                    <a:lumOff val="35000"/>
                  </a:schemeClr>
                </a:solidFill>
              </a:rPr>
              <a:t>maschio e femmina li creò.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Genesi</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b="1">
                <a:solidFill>
                  <a:schemeClr val="tx1">
                    <a:lumMod val="50000"/>
                    <a:lumOff val="50000"/>
                  </a:schemeClr>
                </a:solidFill>
              </a:rPr>
              <a:t>N.3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t>Noè costruì una grande nave (un'arca) sull'alto monte</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t>Di oggi</a:t>
            </a:r>
            <a:r xmlns:a="http://schemas.openxmlformats.org/drawingml/2006/main">
              <a:rPr lang="it" altLang="en-US" sz="4000"/>
              <a:t> </a:t>
            </a:r>
            <a:r xmlns:a="http://schemas.openxmlformats.org/drawingml/2006/main">
              <a:rPr lang="it" altLang="ko-KR" sz="4000"/>
              <a:t>Parola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Allora il Signore disse a Noè: «Entra nell'arca tu e tutta la tua famiglia, perché ti ho trovato giusto in questa generazione.</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(Genesi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ko-KR" sz="2800">
                <a:solidFill>
                  <a:schemeClr val="tx1">
                    <a:lumMod val="65000"/>
                    <a:lumOff val="35000"/>
                  </a:schemeClr>
                </a:solidFill>
              </a:rPr>
              <a:t>Dio vide che tutte le persone sulla terra avevano corrotto le loro vie. Dio disse a Noè: “Distruggerò sia gli uomini che la terra. Costruisci una grande nave sulla montagna!“</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Noè iniziò a costruire una nave sul monte proprio come Dio gli aveva comandato. La gente pensava che fosse pazzo.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Noè lasciò che ogni tipo di creatura entrasse nella nave con gli 8 membri della famiglia di Noè come Dio aveva comandato.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La pioggia continuò a cadere sulla terra per 40 giorni, come Dio aveva detto.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ko-KR" sz="2800">
                <a:solidFill>
                  <a:schemeClr val="tx1">
                    <a:lumMod val="65000"/>
                    <a:lumOff val="35000"/>
                  </a:schemeClr>
                </a:solidFill>
              </a:rPr>
              <a:t>Alla fine, la terra fu ricoperta d'acqua. Ogni essere vivente che si muoveva sulla terra morì. Rimase solo Noè e quelli che erano con lui nell'arca.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solidFill>
                  <a:srgbClr val="FF0000"/>
                </a:solidFill>
              </a:rPr>
              <a:t>La lezione di oggi</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solidFill>
                  <a:schemeClr val="tx1">
                    <a:lumMod val="65000"/>
                    <a:lumOff val="35000"/>
                  </a:schemeClr>
                </a:solidFill>
              </a:rPr>
              <a:t>Le persone non ascoltarono Noè che diede loro la possibilità di essere salvate da una grande alluvione.</a:t>
            </a:r>
          </a:p>
          <a:p>
            <a:pPr xmlns:a="http://schemas.openxmlformats.org/drawingml/2006/main" algn="ctr"/>
            <a:r xmlns:a="http://schemas.openxmlformats.org/drawingml/2006/main">
              <a:rPr lang="it" altLang="ko-KR" sz="3200">
                <a:solidFill>
                  <a:schemeClr val="tx1">
                    <a:lumMod val="65000"/>
                    <a:lumOff val="35000"/>
                  </a:schemeClr>
                </a:solidFill>
              </a:rPr>
              <a:t>Dicevano solo che Noah era pazzo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t" altLang="ko-KR" sz="3200">
                <a:solidFill>
                  <a:schemeClr val="tx1">
                    <a:lumMod val="65000"/>
                    <a:lumOff val="35000"/>
                  </a:schemeClr>
                </a:solidFill>
              </a:rPr>
              <a:t>Quando comunichi il Vangelo agli amici, potrebbero non ascoltarti bene.</a:t>
            </a:r>
          </a:p>
          <a:p>
            <a:pPr xmlns:a="http://schemas.openxmlformats.org/drawingml/2006/main" algn="ctr"/>
            <a:r xmlns:a="http://schemas.openxmlformats.org/drawingml/2006/main">
              <a:rPr lang="it" altLang="ko-KR" sz="3200">
                <a:solidFill>
                  <a:schemeClr val="tx1">
                    <a:lumMod val="65000"/>
                    <a:lumOff val="35000"/>
                  </a:schemeClr>
                </a:solidFill>
              </a:rPr>
              <a:t>Ma, alla fine, sapranno che la parola di Dio è vera.</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it" altLang="ko-KR" sz="2800">
                <a:solidFill>
                  <a:schemeClr val="tx1">
                    <a:lumMod val="65000"/>
                    <a:lumOff val="35000"/>
                  </a:schemeClr>
                </a:solidFill>
              </a:rPr>
              <a:t>All'inizio l'oscurità ricopriva la superficie.</a:t>
            </a:r>
          </a:p>
          <a:p>
            <a:r xmlns:a="http://schemas.openxmlformats.org/drawingml/2006/main">
              <a:rPr lang="it" altLang="ko-KR" sz="2800">
                <a:solidFill>
                  <a:schemeClr val="tx1">
                    <a:lumMod val="65000"/>
                    <a:lumOff val="35000"/>
                  </a:schemeClr>
                </a:solidFill>
              </a:rPr>
              <a:t>Non c'era nessun uomo, nessuna luce. Non c'era niente.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t>Dio ?</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Dio odia il peccato e giudica il peccato.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it" altLang="ko-KR" sz="4000"/>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ko-KR" sz="3200">
                <a:solidFill>
                  <a:schemeClr val="tx1">
                    <a:lumMod val="65000"/>
                    <a:lumOff val="35000"/>
                  </a:schemeClr>
                </a:solidFill>
              </a:rPr>
              <a:t>Cosa disse Dio a Noè di fare?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dk1"/>
                </a:solidFill>
              </a:rPr>
              <a:t>① </a:t>
            </a:r>
            <a:r xmlns:a="http://schemas.openxmlformats.org/drawingml/2006/main">
              <a:rPr lang="it" altLang="ko-KR" sz="2800">
                <a:solidFill>
                  <a:schemeClr val="dk1"/>
                </a:solidFill>
              </a:rPr>
              <a:t>Una nave (un'arca)</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Un'auto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Una casa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Una bicicletta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rgbClr val="FF0000"/>
                </a:solidFill>
              </a:rPr>
              <a:t>① </a:t>
            </a:r>
            <a:r xmlns:a="http://schemas.openxmlformats.org/drawingml/2006/main">
              <a:rPr lang="it" altLang="ko-KR" sz="2800">
                <a:solidFill>
                  <a:srgbClr val="FF0000"/>
                </a:solidFill>
              </a:rPr>
              <a:t>Una nave (un'arca)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Allora il Signore disse a Noè: «Entra nell'arca tu e tutta la tua famiglia, perché ti ho trovato giusto in questa generazione.</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Genesi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b="1">
                <a:solidFill>
                  <a:schemeClr val="tx1">
                    <a:lumMod val="50000"/>
                    <a:lumOff val="50000"/>
                  </a:schemeClr>
                </a:solidFill>
              </a:rPr>
              <a:t>N.4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t>L'Arcobaleno era il Patto di Dio</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600">
                <a:solidFill>
                  <a:srgbClr val="FF0000"/>
                </a:solidFill>
              </a:rPr>
              <a:t>Di oggi</a:t>
            </a:r>
            <a:r xmlns:a="http://schemas.openxmlformats.org/drawingml/2006/main">
              <a:rPr lang="it" altLang="ko-KR" sz="4000">
                <a:solidFill>
                  <a:srgbClr val="FF0000"/>
                </a:solidFill>
              </a:rPr>
              <a:t> </a:t>
            </a:r>
            <a:r xmlns:a="http://schemas.openxmlformats.org/drawingml/2006/main">
              <a:rPr lang="it" altLang="ko-KR" sz="3600">
                <a:solidFill>
                  <a:srgbClr val="FF0000"/>
                </a:solidFill>
              </a:rPr>
              <a:t>Parola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Ogni volta che apparirà l'arcobaleno tra le nuvole, lo vedrò e ricorderò l'alleanza eterna tra Dio e tutte le creature viventi di ogni specie sulla terra."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Genesi</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Ogni essere vivente fu sterminato, rimasero solo Noè e quelli che erano con lui nell'arca.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La pioggia continuò a cadere sulla terra per 40 giorni.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ko-KR" sz="2800">
                <a:solidFill>
                  <a:schemeClr val="tx1">
                    <a:lumMod val="65000"/>
                    <a:lumOff val="35000"/>
                  </a:schemeClr>
                </a:solidFill>
              </a:rPr>
              <a:t>Dopo che la pioggia smise, Noè mandò fuori una colomba.</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it" altLang="ko-KR" sz="2800">
                <a:solidFill>
                  <a:schemeClr val="tx1">
                    <a:lumMod val="65000"/>
                    <a:lumOff val="35000"/>
                  </a:schemeClr>
                </a:solidFill>
              </a:rPr>
              <a:t>La colomba tornò da lui con una foglia fresca di olivo nel becco. Noè sapeva: “Le acque si ritirarono dalla terra!”</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Noè uscì con la sua famiglia e adorò Dio. "Grazie Dio per averci dato un nuovo mondo."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ko-KR" sz="2800">
                <a:solidFill>
                  <a:schemeClr val="tx1">
                    <a:lumMod val="65000"/>
                    <a:lumOff val="35000"/>
                  </a:schemeClr>
                </a:solidFill>
              </a:rPr>
              <a:t>Dio gli mostrò un arcobaleno come segno dell'alleanza e della benedizione. “Vivi felicemente nel nuovo mondo!”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it" altLang="ko-KR" sz="2800">
                <a:solidFill>
                  <a:schemeClr val="tx1">
                    <a:lumMod val="65000"/>
                    <a:lumOff val="35000"/>
                  </a:schemeClr>
                </a:solidFill>
              </a:rPr>
              <a:t>Dio disse: “Sia la luce”,</a:t>
            </a:r>
          </a:p>
          <a:p>
            <a:r xmlns:a="http://schemas.openxmlformats.org/drawingml/2006/main">
              <a:rPr lang="it" altLang="ko-KR" sz="2800">
                <a:solidFill>
                  <a:schemeClr val="tx1">
                    <a:lumMod val="65000"/>
                    <a:lumOff val="35000"/>
                  </a:schemeClr>
                </a:solidFill>
              </a:rPr>
              <a:t>e c'era luce.</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solidFill>
                  <a:srgbClr val="FF0000"/>
                </a:solidFill>
              </a:rPr>
              <a:t>La lezione di oggi</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solidFill>
                  <a:schemeClr val="tx1">
                    <a:lumMod val="65000"/>
                    <a:lumOff val="35000"/>
                  </a:schemeClr>
                </a:solidFill>
              </a:rPr>
              <a:t>Dio ha salvato Noè e la sua famiglia.</a:t>
            </a:r>
          </a:p>
          <a:p>
            <a:pPr xmlns:a="http://schemas.openxmlformats.org/drawingml/2006/main" algn="ctr"/>
            <a:r xmlns:a="http://schemas.openxmlformats.org/drawingml/2006/main">
              <a:rPr lang="it" altLang="ko-KR" sz="3200">
                <a:solidFill>
                  <a:schemeClr val="tx1">
                    <a:lumMod val="65000"/>
                    <a:lumOff val="35000"/>
                  </a:schemeClr>
                </a:solidFill>
              </a:rPr>
              <a:t>Dio ha promesso che li benedirà e creerà un nuovo mondo attraverso di loro.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t" altLang="ko-KR" sz="3200">
                <a:solidFill>
                  <a:schemeClr val="tx1">
                    <a:lumMod val="65000"/>
                    <a:lumOff val="35000"/>
                  </a:schemeClr>
                </a:solidFill>
              </a:rPr>
              <a:t>Dio ci ha salvato anche attraverso Gesù.</a:t>
            </a:r>
          </a:p>
          <a:p>
            <a:pPr xmlns:a="http://schemas.openxmlformats.org/drawingml/2006/main" algn="ctr"/>
            <a:r xmlns:a="http://schemas.openxmlformats.org/drawingml/2006/main">
              <a:rPr lang="it" altLang="ko-KR" sz="3200">
                <a:solidFill>
                  <a:schemeClr val="tx1">
                    <a:lumMod val="65000"/>
                    <a:lumOff val="35000"/>
                  </a:schemeClr>
                </a:solidFill>
              </a:rPr>
              <a:t>Dobbiamo credere che Dio creerà il Suo nuovo mondo attraverso di noi.</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t>Yahweh Dio?</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rgbClr val="C00000"/>
                </a:solidFill>
              </a:rPr>
              <a:t>Yahweh 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Yahweh Dio è nostro Padre che salva e benedice abbondantemente i Suoi amati figli quando crediamo in Lui.</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it" altLang="ko-KR" sz="4000"/>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ko-KR" sz="3200">
                <a:solidFill>
                  <a:schemeClr val="tx1">
                    <a:lumMod val="65000"/>
                    <a:lumOff val="35000"/>
                  </a:schemeClr>
                </a:solidFill>
              </a:rPr>
              <a:t>Cosa mandò Noè affinché la terra fosse secca?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Aquila</a:t>
            </a:r>
            <a:r xmlns:a="http://schemas.openxmlformats.org/drawingml/2006/main">
              <a:rPr lang="it"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Passero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dk1"/>
                </a:solidFill>
              </a:rPr>
              <a:t>③ </a:t>
            </a:r>
            <a:r xmlns:a="http://schemas.openxmlformats.org/drawingml/2006/main">
              <a:rPr lang="it" altLang="ko-KR" sz="2800">
                <a:solidFill>
                  <a:schemeClr val="dk1"/>
                </a:solidFill>
              </a:rPr>
              <a:t>Colomba</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Anatra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rgbClr val="FF0000"/>
                </a:solidFill>
              </a:rPr>
              <a:t>③ </a:t>
            </a:r>
            <a:r xmlns:a="http://schemas.openxmlformats.org/drawingml/2006/main">
              <a:rPr lang="it" altLang="ko-KR" sz="2800">
                <a:solidFill>
                  <a:srgbClr val="FF0000"/>
                </a:solidFill>
              </a:rPr>
              <a:t>Colomba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600"/>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Ogni volta che apparirà l'arcobaleno tra le nuvole, lo vedrò e ricorderò l'alleanza eterna tra Dio e tutte le creature viventi di ogni specie sulla terra."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Genesi</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b="1">
                <a:solidFill>
                  <a:schemeClr val="tx1">
                    <a:lumMod val="50000"/>
                    <a:lumOff val="50000"/>
                  </a:schemeClr>
                </a:solidFill>
              </a:rPr>
              <a:t>N.5</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IL</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Parola</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Di</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600"/>
              <a:t>Persone che hanno costruito</a:t>
            </a:r>
          </a:p>
          <a:p>
            <a:pPr xmlns:a="http://schemas.openxmlformats.org/drawingml/2006/main" algn="ctr"/>
            <a:r xmlns:a="http://schemas.openxmlformats.org/drawingml/2006/main">
              <a:rPr lang="it" altLang="ko-KR" sz="3600"/>
              <a:t>La Torre di Babele</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Per questo la chiamò Babele, perché là il Signore confuse</a:t>
            </a:r>
          </a:p>
          <a:p>
            <a:r xmlns:a="http://schemas.openxmlformats.org/drawingml/2006/main">
              <a:rPr lang="it" altLang="ko-KR" sz="3600">
                <a:solidFill>
                  <a:schemeClr val="tx1">
                    <a:lumMod val="65000"/>
                    <a:lumOff val="35000"/>
                  </a:schemeClr>
                </a:solidFill>
              </a:rPr>
              <a:t>la lingua del mondo intero. Di là il Signore li disperse</a:t>
            </a:r>
          </a:p>
          <a:p>
            <a:r xmlns:a="http://schemas.openxmlformats.org/drawingml/2006/main">
              <a:rPr lang="it" altLang="ko-KR" sz="3600">
                <a:solidFill>
                  <a:schemeClr val="tx1">
                    <a:lumMod val="65000"/>
                    <a:lumOff val="35000"/>
                  </a:schemeClr>
                </a:solidFill>
              </a:rPr>
              <a:t>sulla faccia di tutta la terra.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Genesi</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La gente voleva essere più grande e più famosa di Dio. Quindi iniziarono a costruire un'alta torre.</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Quindi stavano costruendo del tutto la torre.</a:t>
            </a:r>
          </a:p>
          <a:p>
            <a:r xmlns:a="http://schemas.openxmlformats.org/drawingml/2006/main">
              <a:rPr lang="it" altLang="ko-KR" sz="2800">
                <a:solidFill>
                  <a:schemeClr val="tx1">
                    <a:lumMod val="65000"/>
                    <a:lumOff val="35000"/>
                  </a:schemeClr>
                </a:solidFill>
              </a:rPr>
              <a:t>“Mostriamoci al mondo. Siamo così fantastici!”</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Tuttavia, quando Dio vide la loro arroganza, confuse la loro lingua in modo che non si capissero.</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ko-KR" sz="2800">
                <a:solidFill>
                  <a:schemeClr val="tx1">
                    <a:lumMod val="65000"/>
                    <a:lumOff val="35000"/>
                  </a:schemeClr>
                </a:solidFill>
              </a:rPr>
              <a:t>Poiché non potevano capirsi, non potevano lavorare insieme. Alla fine si dispersero sulla faccia della terra. Fino ad ora le lingue del mondo sono diverse l'una dall'altra.</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it" altLang="ko-KR" sz="2800">
                <a:solidFill>
                  <a:schemeClr val="tx1">
                    <a:lumMod val="65000"/>
                    <a:lumOff val="35000"/>
                  </a:schemeClr>
                </a:solidFill>
              </a:rPr>
              <a:t>Il primo giorno Dio separò la luce dalle tenebre. Ha creato il mondo intero per sei giorni.</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it"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it"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it"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it"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it"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it"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it" altLang="ko-KR" sz="4000"/>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it" altLang="ko-KR" sz="3600">
                <a:solidFill>
                  <a:schemeClr val="tx1">
                    <a:lumMod val="65000"/>
                    <a:lumOff val="35000"/>
                  </a:schemeClr>
                </a:solidFill>
              </a:rPr>
              <a:t>Le persone vogliono essere più grandi e più elevate di Dio.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Questa mente si chiama “arroganza”.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Dio odia l'"arroganza".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L'opposto dell'arroganza è l'umiltà.</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Dovremmo essere 'umili' davanti a Dio per compiacerlo.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t>Yahweh Dio?</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rgbClr val="C00000"/>
                </a:solidFill>
              </a:rPr>
              <a:t>Yahweh 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Yahweh Dio è più grande e più saggio di noi.</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it" altLang="ko-KR" sz="3600">
                <a:solidFill>
                  <a:schemeClr val="tx1">
                    <a:lumMod val="65000"/>
                    <a:lumOff val="35000"/>
                  </a:schemeClr>
                </a:solidFill>
              </a:rPr>
              <a:t>Non possiamo essere più saggi di Dio anche se uniamo insieme tutta la nostra saggezza.</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ko-KR" sz="3600">
                <a:solidFill>
                  <a:schemeClr val="tx1">
                    <a:lumMod val="65000"/>
                    <a:lumOff val="35000"/>
                  </a:schemeClr>
                </a:solidFill>
              </a:rPr>
              <a:t>Perché non sono riusciti a finire la torre?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Dio ha causato il diluvio quando loro lo hanno fatto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Dio ha fatto scoppiare un incendio quando lo hanno acceso.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Dio ha fatto un terremoto quando loro lo hanno fatto.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dk1"/>
                </a:solidFill>
              </a:rPr>
              <a:t>④ </a:t>
            </a:r>
            <a:r xmlns:a="http://schemas.openxmlformats.org/drawingml/2006/main">
              <a:rPr lang="it" altLang="ko-KR" sz="2800">
                <a:solidFill>
                  <a:schemeClr val="dk1"/>
                </a:solidFill>
              </a:rPr>
              <a:t>Dio li ha fatti non capirsi a vicenda quando lo hanno fatto.</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rgbClr val="FF0000"/>
                </a:solidFill>
              </a:rPr>
              <a:t>④ </a:t>
            </a:r>
            <a:r xmlns:a="http://schemas.openxmlformats.org/drawingml/2006/main">
              <a:rPr lang="it" altLang="ko-KR" sz="2800">
                <a:solidFill>
                  <a:srgbClr val="FF0000"/>
                </a:solidFill>
              </a:rPr>
              <a:t>Dio li ha fatti non capirsi a vicenda quando lo hanno fatto.</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it" altLang="ko-KR" sz="4000">
                <a:solidFill>
                  <a:srgbClr val="FF0000"/>
                </a:solidFill>
              </a:rPr>
              <a:t>Di oggi</a:t>
            </a:r>
            <a:r xmlns:a="http://schemas.openxmlformats.org/drawingml/2006/main">
              <a:rPr lang="it" altLang="en-US" sz="4000">
                <a:solidFill>
                  <a:srgbClr val="FF0000"/>
                </a:solidFill>
              </a:rPr>
              <a:t> </a:t>
            </a:r>
            <a:r xmlns:a="http://schemas.openxmlformats.org/drawingml/2006/main">
              <a:rPr lang="it" altLang="ko-KR" sz="4000">
                <a:solidFill>
                  <a:srgbClr val="FF0000"/>
                </a:solidFill>
              </a:rPr>
              <a:t>Parola</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ko-KR" sz="3600">
                <a:solidFill>
                  <a:schemeClr val="tx1">
                    <a:lumMod val="65000"/>
                    <a:lumOff val="35000"/>
                  </a:schemeClr>
                </a:solidFill>
              </a:rPr>
              <a:t>Per questo la chiamò Babele, perché là il Signore confuse</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it" altLang="ko-KR" sz="3600">
                <a:solidFill>
                  <a:schemeClr val="tx1">
                    <a:lumMod val="65000"/>
                    <a:lumOff val="35000"/>
                  </a:schemeClr>
                </a:solidFill>
              </a:rPr>
              <a:t>la lingua del mondo intero. Di là il Signore li disperse</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it" altLang="ko-KR" sz="3600">
                <a:solidFill>
                  <a:schemeClr val="tx1">
                    <a:lumMod val="65000"/>
                    <a:lumOff val="35000"/>
                  </a:schemeClr>
                </a:solidFill>
              </a:rPr>
              <a:t>sulla faccia di tutta la terra.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it" altLang="ko-KR" sz="2800">
                <a:solidFill>
                  <a:schemeClr val="tx1">
                    <a:lumMod val="65000"/>
                    <a:lumOff val="35000"/>
                  </a:schemeClr>
                </a:solidFill>
              </a:rPr>
              <a:t>Genesi</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it" altLang="ko-KR" b="1">
                <a:solidFill>
                  <a:schemeClr val="tx1">
                    <a:lumMod val="50000"/>
                    <a:lumOff val="50000"/>
                  </a:schemeClr>
                </a:solidFill>
              </a:rPr>
              <a:t>N.6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it" altLang="ko-KR" sz="4400"/>
              <a:t>Dio chiamò Abramo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Il Signore aveva detto ad Abramo: "Lascia il tuo paese, il tuo popolo e i tuoi</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it" altLang="ko-KR" sz="3600">
                <a:solidFill>
                  <a:schemeClr val="tx1">
                    <a:lumMod val="65000"/>
                    <a:lumOff val="35000"/>
                  </a:schemeClr>
                </a:solidFill>
              </a:rPr>
              <a:t>casa di mio padre e andrai nel paese che io ti indicherò.</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Genesi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Ur dei Caldei era la città adoratrice degli idoli.</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it" altLang="ko-KR" sz="2800">
                <a:solidFill>
                  <a:schemeClr val="tx1">
                    <a:lumMod val="65000"/>
                    <a:lumOff val="35000"/>
                  </a:schemeClr>
                </a:solidFill>
              </a:rPr>
              <a:t>Abramo nacque e visse lì.</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Un giorno, il Signore Dio gli aveva detto: “Lascia il tuo paese e io ti benedirò”.</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Anche se Abramo non sapeva dove andare, obbedì alla parola di Dio e se ne andò come il Signore gli aveva detto.</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Ha sofferto molte cose difficili mentre era in viaggio, ma Dio lo ha protetto in modo sicuro.</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it" altLang="ko-KR" sz="2500">
                <a:solidFill>
                  <a:schemeClr val="tx1">
                    <a:lumMod val="65000"/>
                    <a:lumOff val="35000"/>
                  </a:schemeClr>
                </a:solidFill>
              </a:rPr>
              <a:t>Tutti i tipi di animali e piante, uccelli e pesci sono pieni sulla terra, nel mare e nel cielo. Dio guardò tutto ciò che aveva fatto e disse: “Molto buono!”.</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Alla fine Abramo arrivò nella terra di Canaan. Ha vissuto lì. "Grazie Dio."</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Di oggi</a:t>
            </a:r>
            <a:r xmlns:a="http://schemas.openxmlformats.org/drawingml/2006/main">
              <a:rPr lang="it" altLang="en-US" sz="4000">
                <a:solidFill>
                  <a:srgbClr val="ff0000"/>
                </a:solidFill>
              </a:rPr>
              <a:t> </a:t>
            </a:r>
            <a:r xmlns:a="http://schemas.openxmlformats.org/drawingml/2006/main">
              <a:rPr lang="it" altLang="ko-KR" sz="4000">
                <a:solidFill>
                  <a:srgbClr val="ff0000"/>
                </a:solidFill>
              </a:rPr>
              <a:t>Lezione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it" altLang="ko-KR" sz="3600">
                <a:solidFill>
                  <a:schemeClr val="tx1">
                    <a:lumMod val="65000"/>
                    <a:lumOff val="35000"/>
                  </a:schemeClr>
                </a:solidFill>
              </a:rPr>
              <a:t>Abramo lasciò la sua città natale obbedendo alla parola di Dio.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Così, noi</a:t>
            </a:r>
            <a:r xmlns:a="http://schemas.openxmlformats.org/drawingml/2006/main">
              <a:rPr lang="it" altLang="en-US" sz="3600">
                <a:solidFill>
                  <a:schemeClr val="tx1">
                    <a:lumMod val="65000"/>
                    <a:lumOff val="35000"/>
                  </a:schemeClr>
                </a:solidFill>
              </a:rPr>
              <a:t> </a:t>
            </a:r>
            <a:r xmlns:a="http://schemas.openxmlformats.org/drawingml/2006/main">
              <a:rPr lang="it" altLang="ko-KR" sz="3600">
                <a:solidFill>
                  <a:schemeClr val="tx1">
                    <a:lumMod val="65000"/>
                    <a:lumOff val="35000"/>
                  </a:schemeClr>
                </a:solidFill>
              </a:rPr>
              <a:t>dovrebbe credere in Dio e obbedire alla Sua parola.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Dovremmo avere il desiderio di obbedire alla parola di Dio in ogni momento.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it" altLang="ko-KR" sz="3200"/>
              <a:t>Yahweh Dio è?</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rgbClr val="c00000"/>
                </a:solidFill>
              </a:rPr>
              <a:t>Yahweh</a:t>
            </a:r>
            <a:r xmlns:a="http://schemas.openxmlformats.org/drawingml/2006/main">
              <a:rPr lang="it" altLang="en-US" sz="3600">
                <a:solidFill>
                  <a:srgbClr val="c00000"/>
                </a:solidFill>
              </a:rPr>
              <a:t> </a:t>
            </a:r>
            <a:r xmlns:a="http://schemas.openxmlformats.org/drawingml/2006/main">
              <a:rPr lang="it"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È nostro Padre che mantiene la sua promessa ad ogni costo.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Dove è nato Abramo?</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Canaan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Haran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Israele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dk1"/>
                </a:solidFill>
              </a:rPr>
              <a:t>④ </a:t>
            </a:r>
            <a:r xmlns:a="http://schemas.openxmlformats.org/drawingml/2006/main">
              <a:rPr lang="it" altLang="ko-KR" sz="2800">
                <a:solidFill>
                  <a:schemeClr val="dk1"/>
                </a:solidFill>
              </a:rPr>
              <a:t>Ur dei Caldei</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rgbClr val="ff0000"/>
                </a:solidFill>
              </a:rPr>
              <a:t>④ </a:t>
            </a:r>
            <a:r xmlns:a="http://schemas.openxmlformats.org/drawingml/2006/main">
              <a:rPr lang="it" altLang="ko-KR" sz="2800">
                <a:solidFill>
                  <a:srgbClr val="ff0000"/>
                </a:solidFill>
              </a:rPr>
              <a:t>Ur dei Caldei</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Di oggi</a:t>
            </a:r>
            <a:r xmlns:a="http://schemas.openxmlformats.org/drawingml/2006/main">
              <a:rPr lang="it" altLang="en-US" sz="4000">
                <a:solidFill>
                  <a:srgbClr val="ff0000"/>
                </a:solidFill>
              </a:rPr>
              <a:t> </a:t>
            </a:r>
            <a:r xmlns:a="http://schemas.openxmlformats.org/drawingml/2006/main">
              <a:rPr lang="it" altLang="ko-KR" sz="4000">
                <a:solidFill>
                  <a:srgbClr val="ff0000"/>
                </a:solidFill>
              </a:rPr>
              <a:t>Parola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Il Signore Dio aveva detto ad Abramo: «Lascia il tuo paese, il tuo popolo e la casa di tuo padre e va' nel paese che io ti mostrerò».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Genesi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it" altLang="ko-KR" b="1">
                <a:solidFill>
                  <a:schemeClr val="tx1">
                    <a:lumMod val="50000"/>
                    <a:lumOff val="50000"/>
                  </a:schemeClr>
                </a:solidFill>
              </a:rPr>
              <a:t>N. 7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it" altLang="ko-KR" sz="4400"/>
              <a:t>Isacco, il Figlio Promesso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Di oggi</a:t>
            </a:r>
            <a:r xmlns:a="http://schemas.openxmlformats.org/drawingml/2006/main">
              <a:rPr lang="it" altLang="en-US" sz="4000">
                <a:solidFill>
                  <a:srgbClr val="ff0000"/>
                </a:solidFill>
              </a:rPr>
              <a:t> </a:t>
            </a:r>
            <a:r xmlns:a="http://schemas.openxmlformats.org/drawingml/2006/main">
              <a:rPr lang="it" altLang="ko-KR" sz="4000">
                <a:solidFill>
                  <a:srgbClr val="ff0000"/>
                </a:solidFill>
              </a:rPr>
              <a:t>Parola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Abramo aveva cento anni quando gli nacque suo figlio Isacco.</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Genesi</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it" altLang="ko-KR" sz="2600">
                <a:solidFill>
                  <a:schemeClr val="tx1">
                    <a:lumMod val="65000"/>
                    <a:lumOff val="35000"/>
                  </a:schemeClr>
                </a:solidFill>
              </a:rPr>
              <a:t>Dio ha promesso ad Abramo che Dio gli darà tanti figli quanto le stelle nel cielo notturno.</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it" altLang="ko-KR" sz="2600">
                <a:solidFill>
                  <a:schemeClr val="tx1">
                    <a:lumMod val="65000"/>
                    <a:lumOff val="35000"/>
                  </a:schemeClr>
                </a:solidFill>
              </a:rPr>
              <a:t>Ma non ebbe figli fino all'età di 100 anni.</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Un giorno, Dio portò Abramo fuori di notte.</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it" altLang="ko-KR" sz="2800">
                <a:solidFill>
                  <a:schemeClr val="tx1">
                    <a:lumMod val="65000"/>
                    <a:lumOff val="35000"/>
                  </a:schemeClr>
                </a:solidFill>
              </a:rPr>
              <a:t>“Guarda il cielo. Riesci a contare le stelle?"</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Dio gli promise di donare anche la bellissima terra.</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it" altLang="ko-KR" sz="4000"/>
              <a:t>La lezione </a:t>
            </a:r>
            <a:endParaRPr xmlns:a="http://schemas.openxmlformats.org/drawingml/2006/main" lang="ko-KR" altLang="en-US" sz="4000"/>
            <a:r xmlns:a="http://schemas.openxmlformats.org/drawingml/2006/main">
              <a:rPr lang="it" altLang="ko-KR" sz="3600"/>
              <a:t>di oggi</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it" altLang="ko-KR" sz="2800">
                <a:solidFill>
                  <a:schemeClr val="tx1">
                    <a:lumMod val="65000"/>
                    <a:lumOff val="35000"/>
                  </a:schemeClr>
                </a:solidFill>
              </a:rPr>
              <a:t>Chi ha creato il mondo?</a:t>
            </a:r>
          </a:p>
          <a:p>
            <a:pPr xmlns:a="http://schemas.openxmlformats.org/drawingml/2006/main" algn="ctr"/>
            <a:r xmlns:a="http://schemas.openxmlformats.org/drawingml/2006/main">
              <a:rPr lang="it" altLang="ko-KR" sz="2800">
                <a:solidFill>
                  <a:schemeClr val="tx1">
                    <a:lumMod val="65000"/>
                    <a:lumOff val="35000"/>
                  </a:schemeClr>
                </a:solidFill>
              </a:rPr>
              <a:t>Dio ha creato il mondo.</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it" altLang="ko-KR" sz="2800">
                <a:solidFill>
                  <a:schemeClr val="tx1">
                    <a:lumMod val="65000"/>
                    <a:lumOff val="35000"/>
                  </a:schemeClr>
                </a:solidFill>
              </a:rPr>
              <a:t>Chi tiene in ordine il mondo?</a:t>
            </a:r>
          </a:p>
          <a:p>
            <a:pPr xmlns:a="http://schemas.openxmlformats.org/drawingml/2006/main" algn="ctr"/>
            <a:r xmlns:a="http://schemas.openxmlformats.org/drawingml/2006/main">
              <a:rPr lang="it" altLang="ko-KR" sz="2800">
                <a:solidFill>
                  <a:schemeClr val="tx1">
                    <a:lumMod val="65000"/>
                    <a:lumOff val="35000"/>
                  </a:schemeClr>
                </a:solidFill>
              </a:rPr>
              <a:t>Dio mantiene il mondo in ordine.</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it" altLang="ko-KR" sz="2800">
                <a:solidFill>
                  <a:schemeClr val="tx1">
                    <a:lumMod val="65000"/>
                    <a:lumOff val="35000"/>
                  </a:schemeClr>
                </a:solidFill>
              </a:rPr>
              <a:t>Il mondo non è stato creato da solo.</a:t>
            </a:r>
          </a:p>
          <a:p>
            <a:pPr xmlns:a="http://schemas.openxmlformats.org/drawingml/2006/main" algn="ctr"/>
            <a:r xmlns:a="http://schemas.openxmlformats.org/drawingml/2006/main">
              <a:rPr lang="it" altLang="ko-KR" sz="2800">
                <a:solidFill>
                  <a:schemeClr val="tx1">
                    <a:lumMod val="65000"/>
                    <a:lumOff val="35000"/>
                  </a:schemeClr>
                </a:solidFill>
              </a:rPr>
              <a:t>Il mondo non può essere mosso da solo.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t" altLang="ko-KR" sz="2800">
                <a:solidFill>
                  <a:schemeClr val="tx1">
                    <a:lumMod val="65000"/>
                    <a:lumOff val="35000"/>
                  </a:schemeClr>
                </a:solidFill>
              </a:rPr>
              <a:t>Dovremmo ricordare che Dio ha creato il mondo intero e continua a controllarlo tutto.</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“I tuoi figli saranno tanti come le stelle nel cielo e la sabbia sulla spiaggia del mare”. Abraamo credette alla promessa del Signore.</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it" altLang="ko-KR" sz="2600">
                <a:solidFill>
                  <a:schemeClr val="tx1">
                    <a:lumMod val="65000"/>
                    <a:lumOff val="35000"/>
                  </a:schemeClr>
                </a:solidFill>
              </a:rPr>
              <a:t>Dio mantenne la Sua promessa. Sara diede alla luce un figlio ad Abramo. Abramo diede il nome </a:t>
            </a:r>
            <a:r xmlns:a="http://schemas.openxmlformats.org/drawingml/2006/main">
              <a:rPr lang="it" altLang="ko-KR" sz="2600" b="1">
                <a:solidFill>
                  <a:schemeClr val="tx1">
                    <a:lumMod val="65000"/>
                    <a:lumOff val="35000"/>
                  </a:schemeClr>
                </a:solidFill>
              </a:rPr>
              <a:t>Isacco </a:t>
            </a:r>
            <a:r xmlns:a="http://schemas.openxmlformats.org/drawingml/2006/main">
              <a:rPr lang="it" altLang="ko-KR" sz="2600">
                <a:solidFill>
                  <a:schemeClr val="tx1">
                    <a:lumMod val="65000"/>
                    <a:lumOff val="35000"/>
                  </a:schemeClr>
                </a:solidFill>
              </a:rPr>
              <a:t>che significa </a:t>
            </a:r>
            <a:r xmlns:a="http://schemas.openxmlformats.org/drawingml/2006/main">
              <a:rPr lang="it" altLang="ko-KR" sz="2600" b="1">
                <a:solidFill>
                  <a:schemeClr val="tx1">
                    <a:lumMod val="65000"/>
                    <a:lumOff val="35000"/>
                  </a:schemeClr>
                </a:solidFill>
              </a:rPr>
              <a:t>Gioia </a:t>
            </a:r>
            <a:r xmlns:a="http://schemas.openxmlformats.org/drawingml/2006/main">
              <a:rPr lang="it"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Di oggi</a:t>
            </a:r>
            <a:r xmlns:a="http://schemas.openxmlformats.org/drawingml/2006/main">
              <a:rPr lang="it" altLang="en-US" sz="4000">
                <a:solidFill>
                  <a:srgbClr val="ff0000"/>
                </a:solidFill>
              </a:rPr>
              <a:t> </a:t>
            </a:r>
            <a:r xmlns:a="http://schemas.openxmlformats.org/drawingml/2006/main">
              <a:rPr lang="it" altLang="ko-KR" sz="4000">
                <a:solidFill>
                  <a:srgbClr val="ff0000"/>
                </a:solidFill>
              </a:rPr>
              <a:t>Lezione</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it" altLang="ko-KR" sz="3600">
                <a:solidFill>
                  <a:schemeClr val="tx1">
                    <a:lumMod val="65000"/>
                    <a:lumOff val="35000"/>
                  </a:schemeClr>
                </a:solidFill>
              </a:rPr>
              <a:t>Abramo credeva davvero nella promessa di Dio anche se gli sembrava impossibile.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Dio fu molto felice quando vide la fede di Abramo. Dio gli diede Isacco, il figlio promesso.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Dio certamente mantiene la Sua promessa, anche se ci sembrava impossibile.</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it" altLang="ko-KR" sz="3200"/>
              <a:t>Dio è…</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rgbClr val="c00000"/>
                </a:solidFill>
              </a:rPr>
              <a:t>Dio è...</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Onnipotente (capace di fare tutto)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Quanti anni aveva Abraamo quando ebbe Isacco?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①90 </a:t>
            </a:r>
            <a:r xmlns:a="http://schemas.openxmlformats.org/drawingml/2006/main">
              <a:rPr lang="it"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②80 </a:t>
            </a:r>
            <a:r xmlns:a="http://schemas.openxmlformats.org/drawingml/2006/main">
              <a:rPr lang="it"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③70 </a:t>
            </a:r>
            <a:r xmlns:a="http://schemas.openxmlformats.org/drawingml/2006/main">
              <a:rPr lang="it"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④100 </a:t>
            </a:r>
            <a:r xmlns:a="http://schemas.openxmlformats.org/drawingml/2006/main">
              <a:rPr lang="it"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rgbClr val="ff0000"/>
                </a:solidFill>
              </a:rPr>
              <a:t>④100 </a:t>
            </a:r>
            <a:r xmlns:a="http://schemas.openxmlformats.org/drawingml/2006/main">
              <a:rPr lang="it" altLang="ko-KR" sz="2800">
                <a:solidFill>
                  <a:srgbClr val="ff0000"/>
                </a:solidFill>
              </a:rPr>
              <a:t>_</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Abramo aveva cento anni quando gli nacque suo figlio Isacco.</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(Genesi 21:5)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it" altLang="ko-KR" b="1">
                <a:solidFill>
                  <a:schemeClr val="tx1">
                    <a:lumMod val="50000"/>
                    <a:lumOff val="50000"/>
                  </a:schemeClr>
                </a:solidFill>
              </a:rPr>
              <a:t>N. 8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it" altLang="ko-KR" sz="3900"/>
              <a:t>Abramo offrì Isacco a Dio</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Allora Dio disse: «Prendi tuo figlio, il tuo unico figlio, colui che ami, Isacco,</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it" altLang="ko-KR" sz="3600">
                <a:solidFill>
                  <a:schemeClr val="tx1">
                    <a:lumMod val="65000"/>
                    <a:lumOff val="35000"/>
                  </a:schemeClr>
                </a:solidFill>
              </a:rPr>
              <a:t>e vai nella regione di Moriah. Lì lo sacrificherai in olocausto</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it" altLang="ko-KR" sz="3600">
                <a:solidFill>
                  <a:schemeClr val="tx1">
                    <a:lumMod val="65000"/>
                    <a:lumOff val="35000"/>
                  </a:schemeClr>
                </a:solidFill>
              </a:rPr>
              <a:t>su uno dei monti di cui ti parlerò».</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Genesi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Un giorno Dio disse ad Abramo:</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it" altLang="ko-KR" sz="2800">
                <a:solidFill>
                  <a:schemeClr val="tx1">
                    <a:lumMod val="65000"/>
                    <a:lumOff val="35000"/>
                  </a:schemeClr>
                </a:solidFill>
              </a:rPr>
              <a:t>“Offrimi il tuo unico figlio in olocausto”.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Abraamo amava così tanto Isacco che fu duro quando sentì parlare di Dio. Ma decise di obbedire a Dio.</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it" altLang="ko-KR" sz="3200"/>
              <a:t>Chi è Dio?</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it" altLang="ko-KR" sz="3600">
                <a:solidFill>
                  <a:srgbClr val="C00000"/>
                </a:solidFill>
              </a:rPr>
              <a:t>Egli 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it" altLang="ko-KR" sz="3600">
                <a:solidFill>
                  <a:schemeClr val="tx1">
                    <a:lumMod val="65000"/>
                    <a:lumOff val="35000"/>
                  </a:schemeClr>
                </a:solidFill>
              </a:rPr>
              <a:t>il creatore che ha creato il mondo intero, me compreso.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Abramo legò Isacco e lo depose sull'altare, e cercò di ucciderlo. In quel preciso momento,</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“Abraamo, Abramo, non ucciderlo. Non fargli niente. Ora so che temi e ami Dio”. Questa fu la prova che Dio fece ad Abramo.</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it" altLang="ko-KR" sz="2600">
                <a:solidFill>
                  <a:schemeClr val="tx1">
                    <a:lumMod val="65000"/>
                    <a:lumOff val="35000"/>
                  </a:schemeClr>
                </a:solidFill>
              </a:rPr>
              <a:t>"Grazie Dio!" Dio accettò volentieri la fede di Abramo. Dio lo ha reso un antenato di tutti i credenti.</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it" altLang="ko-KR" sz="3200">
                <a:solidFill>
                  <a:schemeClr val="tx1">
                    <a:lumMod val="65000"/>
                    <a:lumOff val="35000"/>
                  </a:schemeClr>
                </a:solidFill>
              </a:rPr>
              <a:t>Abramo amava moltissimo Isacco, ma per lui era più importante obbedire alla Parola di Dio.</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it" altLang="ko-KR" sz="3200">
                <a:solidFill>
                  <a:schemeClr val="tx1">
                    <a:lumMod val="65000"/>
                    <a:lumOff val="35000"/>
                  </a:schemeClr>
                </a:solidFill>
              </a:rPr>
              <a:t>Dovrei amare Dio più di ogni altra cosa e più di qualsiasi altra persona al mondo.</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it" altLang="ko-KR" sz="3200"/>
              <a:t>Dio è?</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rgbClr val="c00000"/>
                </a:solidFill>
              </a:rPr>
              <a:t>Dio 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Padre nostro che rende più forte la nostra fede attraverso la prova.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t>Di oggi</a:t>
            </a:r>
            <a:r xmlns:a="http://schemas.openxmlformats.org/drawingml/2006/main">
              <a:rPr lang="it" altLang="en-US" sz="4000"/>
              <a:t> </a:t>
            </a:r>
            <a:r xmlns:a="http://schemas.openxmlformats.org/drawingml/2006/main">
              <a:rPr lang="it" altLang="ko-KR" sz="4000"/>
              <a:t>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it" altLang="ko-KR" sz="3200">
                <a:solidFill>
                  <a:schemeClr val="tx1">
                    <a:lumMod val="65000"/>
                    <a:lumOff val="35000"/>
                  </a:schemeClr>
                </a:solidFill>
              </a:rPr>
              <a:t>Cosa disse Dio ad Abramo di offrirlo in olocausto?</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dk1"/>
                </a:solidFill>
              </a:rPr>
              <a:t>① </a:t>
            </a:r>
            <a:r xmlns:a="http://schemas.openxmlformats.org/drawingml/2006/main">
              <a:rPr lang="it" altLang="ko-KR" sz="2800">
                <a:solidFill>
                  <a:schemeClr val="dk1"/>
                </a:solidFill>
              </a:rPr>
              <a:t>Figlio</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Moglie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Cane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Pecore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rgbClr val="ff0000"/>
                </a:solidFill>
              </a:rPr>
              <a:t>① </a:t>
            </a:r>
            <a:r xmlns:a="http://schemas.openxmlformats.org/drawingml/2006/main">
              <a:rPr lang="it" altLang="ko-KR" sz="2800">
                <a:solidFill>
                  <a:srgbClr val="ff0000"/>
                </a:solidFill>
              </a:rPr>
              <a:t>Figlio</a:t>
            </a:r>
            <a:r xmlns:a="http://schemas.openxmlformats.org/drawingml/2006/main">
              <a:rPr lang="it"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Allora Dio disse: «Prendi tuo figlio, il tuo unico figlio, colui che ami, Isacco,</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it" altLang="ko-KR" sz="3600">
                <a:solidFill>
                  <a:schemeClr val="tx1">
                    <a:lumMod val="65000"/>
                    <a:lumOff val="35000"/>
                  </a:schemeClr>
                </a:solidFill>
              </a:rPr>
              <a:t>e vai nella regione di Moriah. Lì lo sacrificherai in olocausto</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it" altLang="ko-KR" sz="3600">
                <a:solidFill>
                  <a:schemeClr val="tx1">
                    <a:lumMod val="65000"/>
                    <a:lumOff val="35000"/>
                  </a:schemeClr>
                </a:solidFill>
              </a:rPr>
              <a:t>su uno dei monti di cui ti parlerò”.</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Genesi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it" altLang="ko-KR" b="1">
                <a:solidFill>
                  <a:schemeClr val="tx1">
                    <a:lumMod val="50000"/>
                    <a:lumOff val="50000"/>
                  </a:schemeClr>
                </a:solidFill>
              </a:rPr>
              <a:t>N.9</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IL</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Parola</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Di</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it" altLang="ko-KR" sz="4400"/>
              <a:t>Isaac non ha litigato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bg1">
                    <a:lumMod val="50000"/>
                  </a:schemeClr>
                </a:solidFill>
              </a:rPr>
              <a:t>Da lì partì e scavò un altro pozzo, e nessuno litigò per questo.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it" altLang="ko-KR" sz="3600">
                <a:solidFill>
                  <a:schemeClr val="bg1">
                    <a:lumMod val="50000"/>
                  </a:schemeClr>
                </a:solidFill>
              </a:rPr>
              <a:t>Lo chiamò Rehoboth, dicendo: "Ora il Signore ci ha dato spazio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it" altLang="ko-KR" sz="3600">
                <a:solidFill>
                  <a:schemeClr val="bg1">
                    <a:lumMod val="50000"/>
                  </a:schemeClr>
                </a:solidFill>
              </a:rPr>
              <a:t>e prospereremo nel paese."</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Genesi</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26:</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IL</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pozzi</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erano</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COSÌ</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importante,</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Perché</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Essi</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Potevo</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Ottenere</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fresco</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acqua</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nel deserto. Isacco fece ereditare i pozzi da suo padre.</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Con cosa Dio ha creato il mondo?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pietra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acqua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polvere</a:t>
            </a:r>
            <a:r xmlns:a="http://schemas.openxmlformats.org/drawingml/2006/main">
              <a:rPr lang="it"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parola</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rgbClr val="FF0000"/>
                </a:solidFill>
              </a:rPr>
              <a:t>④ </a:t>
            </a:r>
            <a:r xmlns:a="http://schemas.openxmlformats.org/drawingml/2006/main">
              <a:rPr lang="it" altLang="ko-KR" sz="2800">
                <a:solidFill>
                  <a:srgbClr val="FF0000"/>
                </a:solidFill>
              </a:rPr>
              <a:t>parola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Tuttavia, i Filistei lo invidiavano. Quindi riempirono i pozzi di terra.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Ma Isacco non litigò con loro. Si allontanò e scavò il pozzo. Scoprì un pozzo d'acqua dolce.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it" altLang="ko-KR" sz="2800">
                <a:solidFill>
                  <a:schemeClr val="tx1">
                    <a:lumMod val="65000"/>
                    <a:lumOff val="35000"/>
                  </a:schemeClr>
                </a:solidFill>
              </a:rPr>
              <a:t>In questo momento, le altre persone presero il pozzo da Isacco. Ma non litigò nemmeno con loro.</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it" altLang="ko-KR" sz="2600">
                <a:solidFill>
                  <a:schemeClr val="tx1">
                    <a:lumMod val="65000"/>
                    <a:lumOff val="35000"/>
                  </a:schemeClr>
                </a:solidFill>
              </a:rPr>
              <a:t>Dio benedisse Isacco. Scavò di nuovo un altro pozzo. Dio gli diede acqua fresca da lì. Isacco costruì un altare e fece un'offerta di ringraziamento.</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it" altLang="ko-KR" sz="3600">
                <a:solidFill>
                  <a:schemeClr val="tx1">
                    <a:lumMod val="65000"/>
                    <a:lumOff val="35000"/>
                  </a:schemeClr>
                </a:solidFill>
              </a:rPr>
              <a:t>Isacco non litigò con coloro che gli tolsero i pozzi.</a:t>
            </a:r>
            <a:r xmlns:a="http://schemas.openxmlformats.org/drawingml/2006/main">
              <a:rPr lang="it"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Dio benedisse Isacco.</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Inoltre non dobbiamo litigare con gli altri.</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it" altLang="ko-KR" sz="3600">
                <a:solidFill>
                  <a:schemeClr val="tx1">
                    <a:lumMod val="65000"/>
                    <a:lumOff val="35000"/>
                  </a:schemeClr>
                </a:solidFill>
              </a:rPr>
              <a:t>Dobbiamo amare e perdonare gli altri.</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it" altLang="ko-KR" sz="3200"/>
              <a:t>Dio è??</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rgbClr val="c00000"/>
                </a:solidFill>
              </a:rPr>
              <a:t>Dio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Odia chi litiga con gli altri.</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it" altLang="ko-KR" sz="3600">
                <a:solidFill>
                  <a:schemeClr val="tx1">
                    <a:lumMod val="65000"/>
                    <a:lumOff val="35000"/>
                  </a:schemeClr>
                </a:solidFill>
              </a:rPr>
              <a:t>Ama coloro che si amano.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tx1">
                    <a:lumMod val="65000"/>
                    <a:lumOff val="35000"/>
                  </a:schemeClr>
                </a:solidFill>
              </a:rPr>
              <a:t>A causa di cosa Isaac ha attraversato un periodo difficile?</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casa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agnello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dk1"/>
                </a:solidFill>
              </a:rPr>
              <a:t>③ </a:t>
            </a:r>
            <a:r xmlns:a="http://schemas.openxmlformats.org/drawingml/2006/main">
              <a:rPr lang="it" altLang="ko-KR" sz="2800">
                <a:solidFill>
                  <a:schemeClr val="dk1"/>
                </a:solidFill>
              </a:rPr>
              <a:t>bene</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famiglia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it" altLang="en-US" sz="2800">
                <a:solidFill>
                  <a:srgbClr val="ff0000"/>
                </a:solidFill>
              </a:rPr>
              <a:t>③ </a:t>
            </a:r>
            <a:r xmlns:a="http://schemas.openxmlformats.org/drawingml/2006/main">
              <a:rPr lang="it" altLang="ko-KR" sz="2800">
                <a:solidFill>
                  <a:srgbClr val="ff0000"/>
                </a:solidFill>
              </a:rPr>
              <a:t>bene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parola di oggi</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bg1">
                    <a:lumMod val="50000"/>
                  </a:schemeClr>
                </a:solidFill>
              </a:rPr>
              <a:t>Da lì partì e scavò un altro pozzo, e nessuno litigò per questo.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it" altLang="ko-KR" sz="3600">
                <a:solidFill>
                  <a:schemeClr val="bg1">
                    <a:lumMod val="50000"/>
                  </a:schemeClr>
                </a:solidFill>
              </a:rPr>
              <a:t>Lo chiamò Rehoboth, dicendo: "Ora il Signore ci ha dato spazio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it" altLang="ko-KR" sz="3600">
                <a:solidFill>
                  <a:schemeClr val="bg1">
                    <a:lumMod val="50000"/>
                  </a:schemeClr>
                </a:solidFill>
              </a:rPr>
              <a:t>e prospereremo nel paese."</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tx1">
                    <a:lumMod val="65000"/>
                    <a:lumOff val="35000"/>
                  </a:schemeClr>
                </a:solidFill>
              </a:rPr>
              <a:t>Genesi</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26:</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it" altLang="ko-KR" b="1">
                <a:solidFill>
                  <a:schemeClr val="tx1">
                    <a:lumMod val="50000"/>
                    <a:lumOff val="50000"/>
                  </a:schemeClr>
                </a:solidFill>
              </a:rPr>
              <a:t>N.10</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IL</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Parola</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Di</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it" altLang="ko-KR" sz="3600"/>
              <a:t>Esaù vendette la primogenitura</a:t>
            </a:r>
            <a:endParaRPr xmlns:a="http://schemas.openxmlformats.org/drawingml/2006/main" lang="en-US" altLang="ko-KR" sz="3600"/>
          </a:p>
          <a:p>
            <a:pPr xmlns:a="http://schemas.openxmlformats.org/drawingml/2006/main" algn="ctr">
              <a:defRPr/>
            </a:pPr>
            <a:r xmlns:a="http://schemas.openxmlformats.org/drawingml/2006/main">
              <a:rPr lang="it" altLang="ko-KR" sz="3600"/>
              <a:t>per l'unica ciotola di stufato rosso</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it" altLang="ko-KR" sz="3600">
                <a:solidFill>
                  <a:schemeClr val="bg1">
                    <a:lumMod val="50000"/>
                  </a:schemeClr>
                </a:solidFill>
              </a:rPr>
              <a:t>Poi Giacobbe diede a Esaù del pane e della zuppa di lenticchie.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it" altLang="ko-KR" sz="3600">
                <a:solidFill>
                  <a:schemeClr val="bg1">
                    <a:lumMod val="50000"/>
                  </a:schemeClr>
                </a:solidFill>
              </a:rPr>
              <a:t>Mangiò e bevve, poi si alzò e se ne andò.</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it" altLang="ko-KR" sz="3600">
                <a:solidFill>
                  <a:schemeClr val="bg1">
                    <a:lumMod val="50000"/>
                  </a:schemeClr>
                </a:solidFill>
              </a:rPr>
              <a:t>Quindi Esaù disprezzò il suo diritto di primogenitura.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it"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it" altLang="ko-KR" sz="2800">
                <a:solidFill>
                  <a:schemeClr val="bg1">
                    <a:lumMod val="50000"/>
                  </a:schemeClr>
                </a:solidFill>
              </a:rPr>
              <a:t>Genesi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