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it"/>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it" altLang="en-US" err="1"/>
              <a:t>토ㅇ</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it" altLang="ko-KR" b="1">
                <a:solidFill>
                  <a:schemeClr val="tx1">
                    <a:lumMod val="50000"/>
                    <a:lumOff val="50000"/>
                  </a:schemeClr>
                </a:solidFill>
              </a:rPr>
              <a:t>NO.</a:t>
            </a:r>
            <a:r xmlns:a="http://schemas.openxmlformats.org/drawingml/2006/main">
              <a:rPr lang="it" altLang="en-US" b="1">
                <a:solidFill>
                  <a:schemeClr val="tx1">
                    <a:lumMod val="50000"/>
                    <a:lumOff val="50000"/>
                  </a:schemeClr>
                </a:solidFill>
              </a:rPr>
              <a:t> </a:t>
            </a:r>
            <a:r xmlns:a="http://schemas.openxmlformats.org/drawingml/2006/main">
              <a:rPr lang="it" altLang="ko-KR" b="1">
                <a:solidFill>
                  <a:schemeClr val="tx1">
                    <a:lumMod val="50000"/>
                    <a:lumOff val="50000"/>
                  </a:schemeClr>
                </a:solidFill>
              </a:rPr>
              <a:t>31 la Parola di 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it" altLang="ko-KR" sz="4000"/>
              <a:t>Jonathan,</a:t>
            </a:r>
          </a:p>
          <a:p>
            <a:pPr xmlns:a="http://schemas.openxmlformats.org/drawingml/2006/main" algn="ctr"/>
            <a:r xmlns:a="http://schemas.openxmlformats.org/drawingml/2006/main">
              <a:rPr lang="it" altLang="ko-KR" sz="4000"/>
              <a:t>Il buon amico di David</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it" altLang="ko-KR" sz="4000">
                <a:solidFill>
                  <a:srgbClr val="FF0000"/>
                </a:solidFill>
              </a:rPr>
              <a:t>Il quiz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it" altLang="ko-KR" sz="3200">
                <a:solidFill>
                  <a:schemeClr val="tx1">
                    <a:lumMod val="65000"/>
                    <a:lumOff val="35000"/>
                  </a:schemeClr>
                </a:solidFill>
              </a:rPr>
              <a:t>Cosa non ha dato Jonathan a David?</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it" altLang="en-US" sz="2800">
                <a:solidFill>
                  <a:schemeClr val="tx1">
                    <a:lumMod val="65000"/>
                    <a:lumOff val="35000"/>
                  </a:schemeClr>
                </a:solidFill>
              </a:rPr>
              <a:t>① </a:t>
            </a:r>
            <a:r xmlns:a="http://schemas.openxmlformats.org/drawingml/2006/main">
              <a:rPr lang="it" altLang="ko-KR" sz="2800">
                <a:solidFill>
                  <a:schemeClr val="tx1">
                    <a:lumMod val="65000"/>
                    <a:lumOff val="35000"/>
                  </a:schemeClr>
                </a:solidFill>
              </a:rPr>
              <a:t>spada</a:t>
            </a:r>
            <a:r xmlns:a="http://schemas.openxmlformats.org/drawingml/2006/main">
              <a:rPr lang="it"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it" altLang="en-US" sz="2800">
                <a:solidFill>
                  <a:schemeClr val="tx1">
                    <a:lumMod val="65000"/>
                    <a:lumOff val="35000"/>
                  </a:schemeClr>
                </a:solidFill>
              </a:rPr>
              <a:t>② </a:t>
            </a:r>
            <a:r xmlns:a="http://schemas.openxmlformats.org/drawingml/2006/main">
              <a:rPr lang="it" altLang="ko-KR" sz="2800">
                <a:solidFill>
                  <a:schemeClr val="tx1">
                    <a:lumMod val="65000"/>
                    <a:lumOff val="35000"/>
                  </a:schemeClr>
                </a:solidFill>
              </a:rPr>
              <a:t>scudo</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it" altLang="en-US" sz="2800">
                <a:solidFill>
                  <a:schemeClr val="tx1">
                    <a:lumMod val="65000"/>
                    <a:lumOff val="35000"/>
                  </a:schemeClr>
                </a:solidFill>
              </a:rPr>
              <a:t>③ </a:t>
            </a:r>
            <a:r xmlns:a="http://schemas.openxmlformats.org/drawingml/2006/main">
              <a:rPr lang="it" altLang="ko-KR" sz="2800">
                <a:solidFill>
                  <a:schemeClr val="tx1">
                    <a:lumMod val="65000"/>
                    <a:lumOff val="35000"/>
                  </a:schemeClr>
                </a:solidFill>
              </a:rPr>
              <a:t>freccia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it" altLang="en-US" sz="2800">
                <a:solidFill>
                  <a:schemeClr val="tx1">
                    <a:lumMod val="65000"/>
                    <a:lumOff val="35000"/>
                  </a:schemeClr>
                </a:solidFill>
              </a:rPr>
              <a:t>④ </a:t>
            </a:r>
            <a:r xmlns:a="http://schemas.openxmlformats.org/drawingml/2006/main">
              <a:rPr lang="it" altLang="ko-KR" sz="2800">
                <a:solidFill>
                  <a:schemeClr val="tx1">
                    <a:lumMod val="65000"/>
                    <a:lumOff val="35000"/>
                  </a:schemeClr>
                </a:solidFill>
              </a:rPr>
              <a:t>vestiti</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it" altLang="en-US" sz="2800">
                <a:solidFill>
                  <a:srgbClr val="FF0000"/>
                </a:solidFill>
              </a:rPr>
              <a:t>② </a:t>
            </a:r>
            <a:r xmlns:a="http://schemas.openxmlformats.org/drawingml/2006/main">
              <a:rPr lang="it" altLang="ko-KR" sz="2800">
                <a:solidFill>
                  <a:srgbClr val="FF0000"/>
                </a:solidFill>
              </a:rPr>
              <a:t>scudo</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b="1">
                <a:solidFill>
                  <a:schemeClr val="tx1">
                    <a:lumMod val="50000"/>
                    <a:lumOff val="50000"/>
                  </a:schemeClr>
                </a:solidFill>
              </a:rPr>
              <a:t>N. 40 La Parola di 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400"/>
              <a:t>Il coraggio della regina Ester.</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000">
                <a:solidFill>
                  <a:srgbClr val="FF0000"/>
                </a:solidFill>
              </a:rPr>
              <a:t>La Parola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chemeClr val="tx1">
                    <a:lumMod val="65000"/>
                    <a:lumOff val="35000"/>
                  </a:schemeClr>
                </a:solidFill>
              </a:rPr>
              <a:t>Allora il re le chiese: "Che cosa vuoi, regina Ester? Qual è la tua richiesta? Ti sarà data anche la metà del regno".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t" altLang="ko-KR" sz="2800">
                <a:solidFill>
                  <a:schemeClr val="tx1">
                    <a:lumMod val="65000"/>
                    <a:lumOff val="35000"/>
                  </a:schemeClr>
                </a:solidFill>
              </a:rPr>
              <a:t>Ester</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800">
                <a:solidFill>
                  <a:schemeClr val="tx1">
                    <a:lumMod val="65000"/>
                    <a:lumOff val="35000"/>
                  </a:schemeClr>
                </a:solidFill>
              </a:rPr>
              <a:t>Era il tempo in cui la saggia donna ebrea Ester era la regina di Persia. Tuttavia, Haman complottò per distruggere gli ebrei usando la legge del re.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800">
                <a:solidFill>
                  <a:schemeClr val="tx1">
                    <a:lumMod val="65000"/>
                    <a:lumOff val="35000"/>
                  </a:schemeClr>
                </a:solidFill>
              </a:rPr>
              <a:t>Pensò: "Potrei essere uccisa se mi avvicino al re senza essere chiamata dal re". Decise però di rivolgersi al re per chiedere la salvezza del suo popolo, anche se ciò era contro la legge.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800">
                <a:solidFill>
                  <a:schemeClr val="tx1">
                    <a:lumMod val="65000"/>
                    <a:lumOff val="35000"/>
                  </a:schemeClr>
                </a:solidFill>
              </a:rPr>
              <a:t>Ma quando vide la regina Ester in piedi nella corte, fu molto contento di lei e disse: “Qual è la tua richiesta? Te lo darò."</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800">
                <a:solidFill>
                  <a:schemeClr val="tx1">
                    <a:lumMod val="65000"/>
                    <a:lumOff val="35000"/>
                  </a:schemeClr>
                </a:solidFill>
              </a:rPr>
              <a:t>Il complotto di Haman per distruggere gli ebrei fu rivelato dal re. Di conseguenza, fu odiato dal re e fu ucciso.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600">
                <a:solidFill>
                  <a:schemeClr val="tx1">
                    <a:lumMod val="65000"/>
                    <a:lumOff val="35000"/>
                  </a:schemeClr>
                </a:solidFill>
              </a:rPr>
              <a:t>“Grazie, Signore, perché ci proteggi!” Grazie al coraggio della regina Ester, gli ebrei furono protetti.</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000">
                <a:solidFill>
                  <a:srgbClr val="FF0000"/>
                </a:solidFill>
              </a:rPr>
              <a:t>La lezione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3200">
                <a:solidFill>
                  <a:schemeClr val="tx1">
                    <a:lumMod val="65000"/>
                    <a:lumOff val="35000"/>
                  </a:schemeClr>
                </a:solidFill>
              </a:rPr>
              <a:t>Anche se Ester doveva essere messa a morte, pregò Dio di salvare il suo popolo con coraggio.</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it" altLang="ko-KR" sz="3200">
                <a:solidFill>
                  <a:schemeClr val="tx1">
                    <a:lumMod val="65000"/>
                    <a:lumOff val="35000"/>
                  </a:schemeClr>
                </a:solidFill>
              </a:rPr>
              <a:t>Dio ha salvato gli ebrei dalla crisi attraverso la preghiera di Ester con la Sua meravigliosa saggezza e forza.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it" altLang="ko-KR" sz="3200">
                <a:solidFill>
                  <a:schemeClr val="tx1">
                    <a:lumMod val="65000"/>
                    <a:lumOff val="35000"/>
                  </a:schemeClr>
                </a:solidFill>
              </a:rPr>
              <a:t>Crediamo e aspettiamo il meraviglioso aiuto e la salvezza di Dio nella nostra vita quotidiana.</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3200"/>
              <a:t>Dio?</a:t>
            </a:r>
            <a:r xmlns:a="http://schemas.openxmlformats.org/drawingml/2006/main">
              <a:rPr lang="i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rgbClr val="C00000"/>
                </a:solidFill>
              </a:rPr>
              <a:t>Dio è..</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chemeClr val="tx1">
                    <a:lumMod val="65000"/>
                    <a:lumOff val="35000"/>
                  </a:schemeClr>
                </a:solidFill>
              </a:rPr>
              <a:t>Dio è Colui che custodisce e aiuta il Suo popolo fino alla fine.</a:t>
            </a:r>
            <a:r xmlns:a="http://schemas.openxmlformats.org/drawingml/2006/main">
              <a:rPr lang="it"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it" altLang="ko-KR" sz="3600">
                <a:solidFill>
                  <a:schemeClr val="tx1">
                    <a:lumMod val="65000"/>
                    <a:lumOff val="35000"/>
                  </a:schemeClr>
                </a:solidFill>
              </a:rPr>
              <a:t>Dio mi protegge e mi aiuta fino alla fine del mondo.</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000">
                <a:solidFill>
                  <a:srgbClr val="FF0000"/>
                </a:solidFill>
              </a:rPr>
              <a:t>Il quiz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200">
                <a:solidFill>
                  <a:schemeClr val="tx1">
                    <a:lumMod val="65000"/>
                    <a:lumOff val="35000"/>
                  </a:schemeClr>
                </a:solidFill>
              </a:rPr>
              <a:t>Cosa accadde a Ester quando si avvicinò al re senza essere chiamata?</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en-US" sz="2800">
                <a:solidFill>
                  <a:schemeClr val="tx1">
                    <a:lumMod val="65000"/>
                    <a:lumOff val="35000"/>
                  </a:schemeClr>
                </a:solidFill>
              </a:rPr>
              <a:t>① </a:t>
            </a:r>
            <a:r xmlns:a="http://schemas.openxmlformats.org/drawingml/2006/main">
              <a:rPr lang="it" altLang="ko-KR" sz="2800">
                <a:solidFill>
                  <a:schemeClr val="tx1">
                    <a:lumMod val="65000"/>
                    <a:lumOff val="35000"/>
                  </a:schemeClr>
                </a:solidFill>
              </a:rPr>
              <a:t>Doveva essere messa a morte.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en-US" sz="2800">
                <a:solidFill>
                  <a:schemeClr val="tx1">
                    <a:lumMod val="65000"/>
                    <a:lumOff val="35000"/>
                  </a:schemeClr>
                </a:solidFill>
              </a:rPr>
              <a:t>② </a:t>
            </a:r>
            <a:r xmlns:a="http://schemas.openxmlformats.org/drawingml/2006/main">
              <a:rPr lang="it" altLang="ko-KR" sz="2800">
                <a:solidFill>
                  <a:schemeClr val="tx1">
                    <a:lumMod val="65000"/>
                    <a:lumOff val="35000"/>
                  </a:schemeClr>
                </a:solidFill>
              </a:rPr>
              <a:t>È stata cacciata.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en-US" sz="2800">
                <a:solidFill>
                  <a:schemeClr val="tx1">
                    <a:lumMod val="65000"/>
                    <a:lumOff val="35000"/>
                  </a:schemeClr>
                </a:solidFill>
              </a:rPr>
              <a:t>③ </a:t>
            </a:r>
            <a:r xmlns:a="http://schemas.openxmlformats.org/drawingml/2006/main">
              <a:rPr lang="it" altLang="ko-KR" sz="2800">
                <a:solidFill>
                  <a:schemeClr val="tx1">
                    <a:lumMod val="65000"/>
                    <a:lumOff val="35000"/>
                  </a:schemeClr>
                </a:solidFill>
              </a:rPr>
              <a:t>Non poteva incontrare il re.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en-US" sz="2800">
                <a:solidFill>
                  <a:schemeClr val="tx1">
                    <a:lumMod val="65000"/>
                    <a:lumOff val="35000"/>
                  </a:schemeClr>
                </a:solidFill>
              </a:rPr>
              <a:t>④ </a:t>
            </a:r>
            <a:r xmlns:a="http://schemas.openxmlformats.org/drawingml/2006/main">
              <a:rPr lang="it" altLang="ko-KR" sz="2800">
                <a:solidFill>
                  <a:schemeClr val="tx1">
                    <a:lumMod val="65000"/>
                    <a:lumOff val="35000"/>
                  </a:schemeClr>
                </a:solidFill>
              </a:rPr>
              <a:t>Poteva dire al re cosa voleva richiedere.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en-US" sz="2800">
                <a:solidFill>
                  <a:srgbClr val="FF0000"/>
                </a:solidFill>
              </a:rPr>
              <a:t>④ </a:t>
            </a:r>
            <a:r xmlns:a="http://schemas.openxmlformats.org/drawingml/2006/main">
              <a:rPr lang="it" altLang="ko-KR" sz="2800">
                <a:solidFill>
                  <a:srgbClr val="FF0000"/>
                </a:solidFill>
              </a:rPr>
              <a:t>Poteva dire al re cosa voleva richiedere.</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it" altLang="ko-KR" sz="4000">
                <a:solidFill>
                  <a:srgbClr val="FF0000"/>
                </a:solidFill>
              </a:rPr>
              <a:t>La Parola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it" altLang="ko-KR" sz="3600">
                <a:solidFill>
                  <a:schemeClr val="tx1">
                    <a:lumMod val="65000"/>
                    <a:lumOff val="35000"/>
                  </a:schemeClr>
                </a:solidFill>
              </a:rPr>
              <a:t>Dopo che Davide ebbe finito di parlare con Saul, Gionatan divenne uno spirito con Davide e lo amò come se stesso.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it" altLang="ko-KR" sz="2800">
                <a:solidFill>
                  <a:schemeClr val="tx1">
                    <a:lumMod val="65000"/>
                    <a:lumOff val="35000"/>
                  </a:schemeClr>
                </a:solidFill>
              </a:rPr>
              <a:t>1 Samuele 18:</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000">
                <a:solidFill>
                  <a:srgbClr val="FF0000"/>
                </a:solidFill>
              </a:rPr>
              <a:t>La Parola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chemeClr val="tx1">
                    <a:lumMod val="65000"/>
                    <a:lumOff val="35000"/>
                  </a:schemeClr>
                </a:solidFill>
              </a:rPr>
              <a:t>Allora il re le chiese: "Che cosa vuoi, regina Ester? Qual è la tua richiesta? Ti sarà data anche la metà del regno".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t" altLang="ko-KR" sz="2800">
                <a:solidFill>
                  <a:schemeClr val="tx1">
                    <a:lumMod val="65000"/>
                    <a:lumOff val="35000"/>
                  </a:schemeClr>
                </a:solidFill>
              </a:rPr>
              <a:t>Ester</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it" altLang="ko-KR" b="1">
                <a:solidFill>
                  <a:schemeClr val="tx1">
                    <a:lumMod val="50000"/>
                    <a:lumOff val="50000"/>
                  </a:schemeClr>
                </a:solidFill>
              </a:rPr>
              <a:t>N. 41 La Parola di 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it" altLang="ko-KR" sz="4400"/>
              <a:t>Giobbe che fu benedetto da Dio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it" altLang="ko-KR" sz="4000">
                <a:solidFill>
                  <a:srgbClr val="FF0000"/>
                </a:solidFill>
              </a:rPr>
              <a:t>La Parola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it" altLang="ko-KR" sz="3600">
                <a:solidFill>
                  <a:schemeClr val="tx1">
                    <a:lumMod val="65000"/>
                    <a:lumOff val="35000"/>
                  </a:schemeClr>
                </a:solidFill>
              </a:rPr>
              <a:t>Nel paese di Uz viveva un uomo il cui nome era Giobbe. Quest'uomo era irreprensibile e retto; temeva Dio ed evitava il male.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it" altLang="ko-KR" sz="2800">
                <a:solidFill>
                  <a:schemeClr val="tx1">
                    <a:lumMod val="65000"/>
                    <a:lumOff val="35000"/>
                  </a:schemeClr>
                </a:solidFill>
              </a:rPr>
              <a:t>Lavoro</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it" altLang="ko-KR" sz="2800">
                <a:solidFill>
                  <a:schemeClr val="tx1">
                    <a:lumMod val="65000"/>
                    <a:lumOff val="35000"/>
                  </a:schemeClr>
                </a:solidFill>
              </a:rPr>
              <a:t>Giobbe che viveva nel paese di Uz della terra orientale era il più ricco. Temeva Dio ed era irreprensibile e retto.</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it" altLang="ko-KR" sz="2800">
                <a:solidFill>
                  <a:schemeClr val="tx1">
                    <a:lumMod val="65000"/>
                    <a:lumOff val="35000"/>
                  </a:schemeClr>
                </a:solidFill>
              </a:rPr>
              <a:t>“Poiché hai benedetto Giobbe, egli ti temeva! Giobbe teme Dio per nulla?” Satana complottò per mettere alla prova Giobbe.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it" altLang="ko-KR" sz="2400">
                <a:solidFill>
                  <a:schemeClr val="tx1">
                    <a:lumMod val="65000"/>
                    <a:lumOff val="35000"/>
                  </a:schemeClr>
                </a:solidFill>
              </a:rPr>
              <a:t>Satana gli portò via tutto da un giorno all'altro, i suoi figli e tutte le sue proprietà. È diventato l'uomo più miserabile del mondo.</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it" altLang="ko-KR" sz="2600">
                <a:solidFill>
                  <a:schemeClr val="tx1">
                    <a:lumMod val="65000"/>
                    <a:lumOff val="35000"/>
                  </a:schemeClr>
                </a:solidFill>
              </a:rPr>
              <a:t>Sua moglie lo lasciò dicendo: "Maledici Dio e muori!" Gli amici di Giobbe vennero e lo incolparono, ma Giobbe riponeva fiducia in Dio come sempre.</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it" altLang="ko-KR" sz="2600">
                <a:solidFill>
                  <a:schemeClr val="tx1">
                    <a:lumMod val="65000"/>
                    <a:lumOff val="35000"/>
                  </a:schemeClr>
                </a:solidFill>
              </a:rPr>
              <a:t>Erano tempi di miseria e amarezza. Tuttavia Giobbe superò la prova e Dio gli diede una benedizione molto più grande di prima. Divenne un uomo che temeva Dio come mai prima.</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it" altLang="ko-KR" sz="4000">
                <a:solidFill>
                  <a:srgbClr val="FF0000"/>
                </a:solidFill>
              </a:rPr>
              <a:t>La lezione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it" altLang="ko-KR" sz="3200">
                <a:solidFill>
                  <a:schemeClr val="tx1">
                    <a:lumMod val="65000"/>
                    <a:lumOff val="35000"/>
                  </a:schemeClr>
                </a:solidFill>
              </a:rPr>
              <a:t>Sebbene Giobbe fosse un uomo retto, Satana gli diede dei problemi.</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it" altLang="ko-KR" sz="3200">
                <a:solidFill>
                  <a:schemeClr val="tx1">
                    <a:lumMod val="65000"/>
                    <a:lumOff val="35000"/>
                  </a:schemeClr>
                </a:solidFill>
              </a:rPr>
              <a:t>Nonostante le difficoltà, Giobbe credeva in Dio ed era paziente in Lui.</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it" altLang="ko-KR" sz="3200">
                <a:solidFill>
                  <a:schemeClr val="tx1">
                    <a:lumMod val="65000"/>
                    <a:lumOff val="35000"/>
                  </a:schemeClr>
                </a:solidFill>
              </a:rPr>
              <a:t>Queste difficoltà potrebbero capitarci.</a:t>
            </a:r>
          </a:p>
          <a:p>
            <a:pPr xmlns:a="http://schemas.openxmlformats.org/drawingml/2006/main" algn="ctr"/>
            <a:r xmlns:a="http://schemas.openxmlformats.org/drawingml/2006/main">
              <a:rPr lang="it" altLang="ko-KR" sz="3200">
                <a:solidFill>
                  <a:schemeClr val="tx1">
                    <a:lumMod val="65000"/>
                    <a:lumOff val="35000"/>
                  </a:schemeClr>
                </a:solidFill>
              </a:rPr>
              <a:t>In quel momento dobbiamo credere in Dio ed essere pazienti in Lui.</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it" altLang="ko-KR" sz="3200"/>
              <a:t>Dio?</a:t>
            </a:r>
            <a:r xmlns:a="http://schemas.openxmlformats.org/drawingml/2006/main">
              <a:rPr lang="i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it" altLang="ko-KR" sz="3600">
                <a:solidFill>
                  <a:srgbClr val="C00000"/>
                </a:solidFill>
              </a:rPr>
              <a:t>Dio è..</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it" altLang="ko-KR" sz="3600">
                <a:solidFill>
                  <a:schemeClr val="tx1">
                    <a:lumMod val="65000"/>
                    <a:lumOff val="35000"/>
                  </a:schemeClr>
                </a:solidFill>
              </a:rPr>
              <a:t>Dio è l'unico</a:t>
            </a:r>
          </a:p>
          <a:p>
            <a:r xmlns:a="http://schemas.openxmlformats.org/drawingml/2006/main">
              <a:rPr lang="it" altLang="ko-KR" sz="3600">
                <a:solidFill>
                  <a:schemeClr val="tx1">
                    <a:lumMod val="65000"/>
                    <a:lumOff val="35000"/>
                  </a:schemeClr>
                </a:solidFill>
              </a:rPr>
              <a:t>che può farci ricchi o poveri secondo la Sua volontà.</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b="1">
                <a:solidFill>
                  <a:schemeClr val="tx1">
                    <a:lumMod val="50000"/>
                    <a:lumOff val="50000"/>
                  </a:schemeClr>
                </a:solidFill>
              </a:rPr>
              <a:t>N. 32 La Parola di 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400"/>
              <a:t>Salomone che ricevette in dono la Sapienza.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it" altLang="ko-KR" sz="4000">
                <a:solidFill>
                  <a:srgbClr val="FF0000"/>
                </a:solidFill>
              </a:rPr>
              <a:t>Il quiz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it" altLang="ko-KR" sz="3600">
                <a:solidFill>
                  <a:schemeClr val="tx1">
                    <a:lumMod val="65000"/>
                    <a:lumOff val="35000"/>
                  </a:schemeClr>
                </a:solidFill>
              </a:rPr>
              <a:t>Quale delle due affermazioni non è corretta riguardo a Giobbe?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it" altLang="en-US" sz="2800">
                <a:solidFill>
                  <a:schemeClr val="tx1">
                    <a:lumMod val="65000"/>
                    <a:lumOff val="35000"/>
                  </a:schemeClr>
                </a:solidFill>
              </a:rPr>
              <a:t>① </a:t>
            </a:r>
            <a:r xmlns:a="http://schemas.openxmlformats.org/drawingml/2006/main">
              <a:rPr lang="it" altLang="ko-KR" sz="2800">
                <a:solidFill>
                  <a:schemeClr val="tx1">
                    <a:lumMod val="65000"/>
                    <a:lumOff val="35000"/>
                  </a:schemeClr>
                </a:solidFill>
              </a:rPr>
              <a:t>Era ricco.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it" altLang="en-US" sz="2800">
                <a:solidFill>
                  <a:schemeClr val="tx1">
                    <a:lumMod val="65000"/>
                    <a:lumOff val="35000"/>
                  </a:schemeClr>
                </a:solidFill>
              </a:rPr>
              <a:t>② </a:t>
            </a:r>
            <a:r xmlns:a="http://schemas.openxmlformats.org/drawingml/2006/main">
              <a:rPr lang="it" altLang="ko-KR" sz="2800">
                <a:solidFill>
                  <a:schemeClr val="tx1">
                    <a:lumMod val="65000"/>
                    <a:lumOff val="35000"/>
                  </a:schemeClr>
                </a:solidFill>
              </a:rPr>
              <a:t>Viveva nella terra dell'est.</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it" altLang="en-US" sz="2800">
                <a:solidFill>
                  <a:schemeClr val="tx1">
                    <a:lumMod val="65000"/>
                    <a:lumOff val="35000"/>
                  </a:schemeClr>
                </a:solidFill>
              </a:rPr>
              <a:t>③ </a:t>
            </a:r>
            <a:r xmlns:a="http://schemas.openxmlformats.org/drawingml/2006/main">
              <a:rPr lang="it" altLang="ko-KR" sz="2800">
                <a:solidFill>
                  <a:schemeClr val="tx1">
                    <a:lumMod val="65000"/>
                    <a:lumOff val="35000"/>
                  </a:schemeClr>
                </a:solidFill>
              </a:rPr>
              <a:t>Era un re.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it" altLang="en-US" sz="2800">
                <a:solidFill>
                  <a:schemeClr val="tx1">
                    <a:lumMod val="65000"/>
                    <a:lumOff val="35000"/>
                  </a:schemeClr>
                </a:solidFill>
              </a:rPr>
              <a:t>④ </a:t>
            </a:r>
            <a:r xmlns:a="http://schemas.openxmlformats.org/drawingml/2006/main">
              <a:rPr lang="it" altLang="ko-KR" sz="2800">
                <a:solidFill>
                  <a:schemeClr val="tx1">
                    <a:lumMod val="65000"/>
                    <a:lumOff val="35000"/>
                  </a:schemeClr>
                </a:solidFill>
              </a:rPr>
              <a:t>Temeva Dio.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it" altLang="en-US" sz="2800">
                <a:solidFill>
                  <a:srgbClr val="FF0000"/>
                </a:solidFill>
              </a:rPr>
              <a:t>③ </a:t>
            </a:r>
            <a:r xmlns:a="http://schemas.openxmlformats.org/drawingml/2006/main">
              <a:rPr lang="it" altLang="ko-KR" sz="2800">
                <a:solidFill>
                  <a:srgbClr val="FF0000"/>
                </a:solidFill>
              </a:rPr>
              <a:t>Era un re.</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it" altLang="ko-KR" sz="4000">
                <a:solidFill>
                  <a:srgbClr val="FF0000"/>
                </a:solidFill>
              </a:rPr>
              <a:t>La Parola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it" altLang="ko-KR" sz="3600">
                <a:solidFill>
                  <a:schemeClr val="tx1">
                    <a:lumMod val="65000"/>
                    <a:lumOff val="35000"/>
                  </a:schemeClr>
                </a:solidFill>
              </a:rPr>
              <a:t>Nel paese di Uz viveva un uomo il cui nome era Giobbe. Quest'uomo era irreprensibile e retto; temeva Dio ed evitava il male.</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it" altLang="ko-KR" sz="2800">
                <a:solidFill>
                  <a:schemeClr val="tx1">
                    <a:lumMod val="65000"/>
                    <a:lumOff val="35000"/>
                  </a:schemeClr>
                </a:solidFill>
              </a:rPr>
              <a:t>Lavoro</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b="1">
                <a:solidFill>
                  <a:schemeClr val="tx1">
                    <a:lumMod val="50000"/>
                    <a:lumOff val="50000"/>
                  </a:schemeClr>
                </a:solidFill>
              </a:rPr>
              <a:t>NO. 42 La Parola di 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400"/>
              <a:t>Daniel si rifiutò di mangiare il cibo di King.</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000">
                <a:solidFill>
                  <a:srgbClr val="FF0000"/>
                </a:solidFill>
              </a:rPr>
              <a:t>La Parola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chemeClr val="tx1">
                    <a:lumMod val="65000"/>
                    <a:lumOff val="35000"/>
                  </a:schemeClr>
                </a:solidFill>
              </a:rPr>
              <a:t>Ma Daniele decise di non contaminarsi con il cibo e il vino reale, e chiese al capo del funzionario il permesso di non contaminarsi in questo modo.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t" altLang="ko-KR" sz="2800">
                <a:solidFill>
                  <a:schemeClr val="tx1">
                    <a:lumMod val="65000"/>
                    <a:lumOff val="35000"/>
                  </a:schemeClr>
                </a:solidFill>
              </a:rPr>
              <a:t>Daniele</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500">
                <a:solidFill>
                  <a:schemeClr val="tx1">
                    <a:lumMod val="65000"/>
                    <a:lumOff val="35000"/>
                  </a:schemeClr>
                </a:solidFill>
              </a:rPr>
              <a:t>Daniele e i suoi tre amici furono portati prigionieri a Babilonia. Il re ordinò ai suoi funzionari di insegnare loro dando loro il cibo e il vino del re.</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400">
                <a:solidFill>
                  <a:schemeClr val="tx1">
                    <a:lumMod val="65000"/>
                    <a:lumOff val="35000"/>
                  </a:schemeClr>
                </a:solidFill>
              </a:rPr>
              <a:t>“Vogliamo non mangiare cibi proibiti dalla legge di Dio!” Daniele e i suoi tre amici chiesero al funzionario capo il permesso di non contaminarsi in questo modo.</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600">
                <a:solidFill>
                  <a:schemeClr val="tx1">
                    <a:lumMod val="65000"/>
                    <a:lumOff val="35000"/>
                  </a:schemeClr>
                </a:solidFill>
              </a:rPr>
              <a:t>Daniel e i suoi tre amici mangiarono verdure e acqua invece del cibo offerto a Idol. Dio li ha apprezzati e ha dato loro più saggezza.</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500">
                <a:solidFill>
                  <a:schemeClr val="tx1">
                    <a:lumMod val="65000"/>
                    <a:lumOff val="35000"/>
                  </a:schemeClr>
                </a:solidFill>
              </a:rPr>
              <a:t>"Quanto sono saggi!" Il re non poté fare a meno di meravigliarsi che sembrassero più sani e più saggi di tutti gli altri giovani che mangiavano il cibo reale.</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600">
                <a:solidFill>
                  <a:schemeClr val="tx1">
                    <a:lumMod val="65000"/>
                    <a:lumOff val="35000"/>
                  </a:schemeClr>
                </a:solidFill>
              </a:rPr>
              <a:t>Da allora Daniele e i suoi tre amici si occuparono delle cose importanti di Babilonia e si mantennero santi davanti a Dio.</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000">
                <a:solidFill>
                  <a:srgbClr val="FF0000"/>
                </a:solidFill>
              </a:rPr>
              <a:t>La lezione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200">
                <a:solidFill>
                  <a:schemeClr val="tx1">
                    <a:lumMod val="65000"/>
                    <a:lumOff val="35000"/>
                  </a:schemeClr>
                </a:solidFill>
              </a:rPr>
              <a:t>Daniele e i suoi tre amici decisero di osservare la legge di Dio anche in situazione di prigionia.</a:t>
            </a:r>
          </a:p>
          <a:p>
            <a:r xmlns:a="http://schemas.openxmlformats.org/drawingml/2006/main">
              <a:rPr lang="it" altLang="ko-KR" sz="3200">
                <a:solidFill>
                  <a:schemeClr val="tx1">
                    <a:lumMod val="65000"/>
                    <a:lumOff val="35000"/>
                  </a:schemeClr>
                </a:solidFill>
              </a:rPr>
              <a:t>Allora diventarono più sani e più saggi di tutti gli altri uomini che mangiavano il cibo reale.</a:t>
            </a:r>
          </a:p>
          <a:p>
            <a:r xmlns:a="http://schemas.openxmlformats.org/drawingml/2006/main">
              <a:rPr lang="it" altLang="ko-KR" sz="3200">
                <a:solidFill>
                  <a:schemeClr val="tx1">
                    <a:lumMod val="65000"/>
                    <a:lumOff val="35000"/>
                  </a:schemeClr>
                </a:solidFill>
              </a:rPr>
              <a:t>Dobbiamo obbedire a Dio in ogni circostanza.</a:t>
            </a:r>
          </a:p>
          <a:p>
            <a:r xmlns:a="http://schemas.openxmlformats.org/drawingml/2006/main">
              <a:rPr lang="it" altLang="ko-KR" sz="3200">
                <a:solidFill>
                  <a:schemeClr val="tx1">
                    <a:lumMod val="65000"/>
                    <a:lumOff val="35000"/>
                  </a:schemeClr>
                </a:solidFill>
              </a:rPr>
              <a:t>Non c’è niente di importante che amare Dio.</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000">
                <a:solidFill>
                  <a:srgbClr val="FF0000"/>
                </a:solidFill>
              </a:rPr>
              <a:t>La Parola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chemeClr val="tx1">
                    <a:lumMod val="65000"/>
                    <a:lumOff val="35000"/>
                  </a:schemeClr>
                </a:solidFill>
              </a:rPr>
              <a:t>Il re Salomone era più ricco e saggio di tutti gli altri re della terra.</a:t>
            </a:r>
            <a:r xmlns:a="http://schemas.openxmlformats.org/drawingml/2006/main">
              <a:rPr lang="it"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t" altLang="ko-KR" sz="2800">
                <a:solidFill>
                  <a:schemeClr val="tx1">
                    <a:lumMod val="65000"/>
                    <a:lumOff val="35000"/>
                  </a:schemeClr>
                </a:solidFill>
              </a:rPr>
              <a:t>2 Cronache 9:</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3200"/>
              <a:t>Chi</a:t>
            </a:r>
            <a:r xmlns:a="http://schemas.openxmlformats.org/drawingml/2006/main">
              <a:rPr lang="it" altLang="en-US" sz="3200"/>
              <a:t> </a:t>
            </a:r>
            <a:r xmlns:a="http://schemas.openxmlformats.org/drawingml/2006/main">
              <a:rPr lang="it" altLang="ko-KR" sz="3200"/>
              <a:t>È</a:t>
            </a:r>
            <a:r xmlns:a="http://schemas.openxmlformats.org/drawingml/2006/main">
              <a:rPr lang="it" altLang="en-US" sz="3200"/>
              <a:t> </a:t>
            </a:r>
            <a:r xmlns:a="http://schemas.openxmlformats.org/drawingml/2006/main">
              <a:rPr lang="it" altLang="ko-KR" sz="3200"/>
              <a:t>Dio?</a:t>
            </a:r>
            <a:r xmlns:a="http://schemas.openxmlformats.org/drawingml/2006/main">
              <a:rPr lang="i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rgbClr val="C00000"/>
                </a:solidFill>
              </a:rPr>
              <a:t>Dio è..</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chemeClr val="tx1">
                    <a:lumMod val="65000"/>
                    <a:lumOff val="35000"/>
                  </a:schemeClr>
                </a:solidFill>
              </a:rPr>
              <a:t>Dio è Colui che può essere ovunque nello stesso tempo (onnipresenza). Ed è onnipotente.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000">
                <a:solidFill>
                  <a:srgbClr val="FF0000"/>
                </a:solidFill>
              </a:rPr>
              <a:t>Il quiz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chemeClr val="tx1">
                    <a:lumMod val="65000"/>
                    <a:lumOff val="35000"/>
                  </a:schemeClr>
                </a:solidFill>
              </a:rPr>
              <a:t>Quale cibo mangiarono Daniele e i suoi tre amici invece del cibo del re?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en-US" sz="2800">
                <a:solidFill>
                  <a:schemeClr val="tx1">
                    <a:lumMod val="65000"/>
                    <a:lumOff val="35000"/>
                  </a:schemeClr>
                </a:solidFill>
              </a:rPr>
              <a:t>① </a:t>
            </a:r>
            <a:r xmlns:a="http://schemas.openxmlformats.org/drawingml/2006/main">
              <a:rPr lang="it" altLang="ko-KR" sz="2800">
                <a:solidFill>
                  <a:schemeClr val="tx1">
                    <a:lumMod val="65000"/>
                    <a:lumOff val="35000"/>
                  </a:schemeClr>
                </a:solidFill>
              </a:rPr>
              <a:t>acqua e verdure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en-US" sz="2800">
                <a:solidFill>
                  <a:schemeClr val="tx1">
                    <a:lumMod val="65000"/>
                    <a:lumOff val="35000"/>
                  </a:schemeClr>
                </a:solidFill>
              </a:rPr>
              <a:t>② </a:t>
            </a:r>
            <a:r xmlns:a="http://schemas.openxmlformats.org/drawingml/2006/main">
              <a:rPr lang="it" altLang="ko-KR" sz="2800">
                <a:solidFill>
                  <a:schemeClr val="tx1">
                    <a:lumMod val="65000"/>
                    <a:lumOff val="35000"/>
                  </a:schemeClr>
                </a:solidFill>
              </a:rPr>
              <a:t>biscotto e coca cola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en-US" sz="2800">
                <a:solidFill>
                  <a:schemeClr val="tx1">
                    <a:lumMod val="65000"/>
                    <a:lumOff val="35000"/>
                  </a:schemeClr>
                </a:solidFill>
              </a:rPr>
              <a:t>③ </a:t>
            </a:r>
            <a:r xmlns:a="http://schemas.openxmlformats.org/drawingml/2006/main">
              <a:rPr lang="it" altLang="ko-KR" sz="2800">
                <a:solidFill>
                  <a:schemeClr val="tx1">
                    <a:lumMod val="65000"/>
                    <a:lumOff val="35000"/>
                  </a:schemeClr>
                </a:solidFill>
              </a:rPr>
              <a:t>tagliatella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en-US" sz="2800">
                <a:solidFill>
                  <a:schemeClr val="tx1">
                    <a:lumMod val="65000"/>
                    <a:lumOff val="35000"/>
                  </a:schemeClr>
                </a:solidFill>
              </a:rPr>
              <a:t>④ </a:t>
            </a:r>
            <a:r xmlns:a="http://schemas.openxmlformats.org/drawingml/2006/main">
              <a:rPr lang="it" altLang="ko-KR" sz="2800">
                <a:solidFill>
                  <a:schemeClr val="tx1">
                    <a:lumMod val="65000"/>
                    <a:lumOff val="35000"/>
                  </a:schemeClr>
                </a:solidFill>
              </a:rPr>
              <a:t>riso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en-US" sz="2800">
                <a:solidFill>
                  <a:srgbClr val="FF0000"/>
                </a:solidFill>
              </a:rPr>
              <a:t>① </a:t>
            </a:r>
            <a:r xmlns:a="http://schemas.openxmlformats.org/drawingml/2006/main">
              <a:rPr lang="it" altLang="ko-KR" sz="2800">
                <a:solidFill>
                  <a:srgbClr val="FF0000"/>
                </a:solidFill>
              </a:rPr>
              <a:t>acqua e verdure</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000">
                <a:solidFill>
                  <a:srgbClr val="FF0000"/>
                </a:solidFill>
              </a:rPr>
              <a:t>La Parola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chemeClr val="tx1">
                    <a:lumMod val="65000"/>
                    <a:lumOff val="35000"/>
                  </a:schemeClr>
                </a:solidFill>
              </a:rPr>
              <a:t>Ma Daniele decise di non contaminarsi con il cibo e il vino reale, e chiese al capo del funzionario il permesso di non contaminarsi in questo modo.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t" altLang="ko-KR" sz="2800">
                <a:solidFill>
                  <a:schemeClr val="tx1">
                    <a:lumMod val="65000"/>
                    <a:lumOff val="35000"/>
                  </a:schemeClr>
                </a:solidFill>
              </a:rPr>
              <a:t>Daniele</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b="1">
                <a:solidFill>
                  <a:schemeClr val="tx1">
                    <a:lumMod val="50000"/>
                    <a:lumOff val="50000"/>
                  </a:schemeClr>
                </a:solidFill>
              </a:rPr>
              <a:t>N. 43 La Parola di 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400"/>
              <a:t>Daniele della fossa dei leoni</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000">
                <a:solidFill>
                  <a:srgbClr val="FF0000"/>
                </a:solidFill>
              </a:rPr>
              <a:t>La Parola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chemeClr val="tx1">
                    <a:lumMod val="65000"/>
                    <a:lumOff val="35000"/>
                  </a:schemeClr>
                </a:solidFill>
              </a:rPr>
              <a:t>Il re fu felicissimo e diede ordine di tirare fuori Daniele dalla fossa. E quando Daniele fu tirato fuori dalla fossa, non fu trovata alcuna ferita su di lui, perché aveva confidato nel suo Dio.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t" altLang="ko-KR" sz="2800">
                <a:solidFill>
                  <a:schemeClr val="tx1">
                    <a:lumMod val="65000"/>
                    <a:lumOff val="35000"/>
                  </a:schemeClr>
                </a:solidFill>
              </a:rPr>
              <a:t>Daniele</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6:</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500">
                <a:solidFill>
                  <a:schemeClr val="tx1">
                    <a:lumMod val="65000"/>
                    <a:lumOff val="35000"/>
                  </a:schemeClr>
                </a:solidFill>
              </a:rPr>
              <a:t>C'erano persone a Babilonia che odiavano Daniele, che fu portato in cattività e divenne primo ministro. Volevano uccidere Daniel.</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400">
                <a:solidFill>
                  <a:schemeClr val="tx1">
                    <a:lumMod val="65000"/>
                    <a:lumOff val="35000"/>
                  </a:schemeClr>
                </a:solidFill>
              </a:rPr>
              <a:t>"Chiunque si inchinerà a qualcosa che non sia il re sarà gettato nella fossa dei leoni!" Daniele non smetteva di pregare tre volte al giorno, anche se lo sapeva.</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800">
                <a:solidFill>
                  <a:schemeClr val="tx1">
                    <a:lumMod val="65000"/>
                    <a:lumOff val="35000"/>
                  </a:schemeClr>
                </a:solidFill>
              </a:rPr>
              <a:t>Quindi alla fine, Daniel fu gettato nella spaventosa fossa dei leoni.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500">
                <a:solidFill>
                  <a:schemeClr val="tx1">
                    <a:lumMod val="65000"/>
                    <a:lumOff val="35000"/>
                  </a:schemeClr>
                </a:solidFill>
              </a:rPr>
              <a:t>Il re venne la mattina dopo presto nella fossa dei leoni e chiese: "Daniele! Sei al sicuro?' In effetti, il re voleva che Daniele non morisse perché lo amava così tanto.</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600">
                <a:solidFill>
                  <a:schemeClr val="tx1">
                    <a:lumMod val="65000"/>
                    <a:lumOff val="35000"/>
                  </a:schemeClr>
                </a:solidFill>
              </a:rPr>
              <a:t>"Sto bene che Dio mi protegga!" Daniel non è rimasto ferito. Il re lodò anche il Dio di Daniele.</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800">
                <a:solidFill>
                  <a:schemeClr val="tx1">
                    <a:lumMod val="65000"/>
                    <a:lumOff val="35000"/>
                  </a:schemeClr>
                </a:solidFill>
              </a:rPr>
              <a:t>Salomone divenne il terzo re d'Israele succedendo al re Davide.</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000">
                <a:solidFill>
                  <a:srgbClr val="FF0000"/>
                </a:solidFill>
              </a:rPr>
              <a:t>La lezione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3200">
                <a:solidFill>
                  <a:schemeClr val="tx1">
                    <a:lumMod val="65000"/>
                    <a:lumOff val="35000"/>
                  </a:schemeClr>
                </a:solidFill>
              </a:rPr>
              <a:t>Daniele, che non si inchinò agli idoli,</a:t>
            </a:r>
          </a:p>
          <a:p>
            <a:pPr xmlns:a="http://schemas.openxmlformats.org/drawingml/2006/main" algn="ctr"/>
            <a:r xmlns:a="http://schemas.openxmlformats.org/drawingml/2006/main">
              <a:rPr lang="it" altLang="ko-KR" sz="3200">
                <a:solidFill>
                  <a:schemeClr val="tx1">
                    <a:lumMod val="65000"/>
                    <a:lumOff val="35000"/>
                  </a:schemeClr>
                </a:solidFill>
              </a:rPr>
              <a:t>alla fine, fu gettato nella fossa dei leoni, ma era salvo.</a:t>
            </a:r>
          </a:p>
          <a:p>
            <a:pPr xmlns:a="http://schemas.openxmlformats.org/drawingml/2006/main" algn="ctr"/>
            <a:r xmlns:a="http://schemas.openxmlformats.org/drawingml/2006/main">
              <a:rPr lang="it" altLang="ko-KR" sz="3200">
                <a:solidFill>
                  <a:schemeClr val="tx1">
                    <a:lumMod val="65000"/>
                    <a:lumOff val="35000"/>
                  </a:schemeClr>
                </a:solidFill>
              </a:rPr>
              <a:t>A causa della fede di Daniele, anche il re babilonese lodò Dio</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it" altLang="ko-KR" sz="3200">
                <a:solidFill>
                  <a:schemeClr val="tx1">
                    <a:lumMod val="65000"/>
                    <a:lumOff val="35000"/>
                  </a:schemeClr>
                </a:solidFill>
              </a:rPr>
              <a:t>Dobbiamo adorare solo Dio e</a:t>
            </a:r>
          </a:p>
          <a:p>
            <a:pPr xmlns:a="http://schemas.openxmlformats.org/drawingml/2006/main" algn="ctr"/>
            <a:r xmlns:a="http://schemas.openxmlformats.org/drawingml/2006/main">
              <a:rPr lang="it" altLang="ko-KR" sz="3200">
                <a:solidFill>
                  <a:schemeClr val="tx1">
                    <a:lumMod val="65000"/>
                    <a:lumOff val="35000"/>
                  </a:schemeClr>
                </a:solidFill>
              </a:rPr>
              <a:t>dobbiamo avere una fede che non serve gli idoli!</a:t>
            </a:r>
          </a:p>
          <a:p>
            <a:pPr xmlns:a="http://schemas.openxmlformats.org/drawingml/2006/main" algn="ctr"/>
            <a:r xmlns:a="http://schemas.openxmlformats.org/drawingml/2006/main">
              <a:rPr lang="it" altLang="ko-KR" sz="3200">
                <a:solidFill>
                  <a:schemeClr val="tx1">
                    <a:lumMod val="65000"/>
                    <a:lumOff val="35000"/>
                  </a:schemeClr>
                </a:solidFill>
              </a:rPr>
              <a:t>Questo tipo di fede può far sì che altre persone credano in Dio.</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3200"/>
              <a:t>Dio è?</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rgbClr val="C00000"/>
                </a:solidFill>
              </a:rPr>
              <a:t>Dio è quello..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chemeClr val="tx1">
                    <a:lumMod val="65000"/>
                    <a:lumOff val="35000"/>
                  </a:schemeClr>
                </a:solidFill>
              </a:rPr>
              <a:t>Dio è affidabile</a:t>
            </a:r>
            <a:r xmlns:a="http://schemas.openxmlformats.org/drawingml/2006/main">
              <a:rPr lang="it" altLang="en-US" sz="3600">
                <a:solidFill>
                  <a:schemeClr val="tx1">
                    <a:lumMod val="65000"/>
                    <a:lumOff val="35000"/>
                  </a:schemeClr>
                </a:solidFill>
              </a:rPr>
              <a:t> </a:t>
            </a:r>
            <a:r xmlns:a="http://schemas.openxmlformats.org/drawingml/2006/main">
              <a:rPr lang="it" altLang="ko-KR" sz="3600">
                <a:solidFill>
                  <a:schemeClr val="tx1">
                    <a:lumMod val="65000"/>
                    <a:lumOff val="35000"/>
                  </a:schemeClr>
                </a:solidFill>
              </a:rPr>
              <a:t>che può salvare coloro che credono veramente in Lui e Lo servono.</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000">
                <a:solidFill>
                  <a:srgbClr val="FF0000"/>
                </a:solidFill>
              </a:rPr>
              <a:t>Il quiz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chemeClr val="tx1">
                    <a:lumMod val="65000"/>
                    <a:lumOff val="35000"/>
                  </a:schemeClr>
                </a:solidFill>
              </a:rPr>
              <a:t>Perché</a:t>
            </a:r>
            <a:r xmlns:a="http://schemas.openxmlformats.org/drawingml/2006/main">
              <a:rPr lang="it" altLang="en-US" sz="3600">
                <a:solidFill>
                  <a:schemeClr val="tx1">
                    <a:lumMod val="65000"/>
                    <a:lumOff val="35000"/>
                  </a:schemeClr>
                </a:solidFill>
              </a:rPr>
              <a:t> </a:t>
            </a:r>
            <a:r xmlns:a="http://schemas.openxmlformats.org/drawingml/2006/main">
              <a:rPr lang="it" altLang="ko-KR" sz="3600">
                <a:solidFill>
                  <a:schemeClr val="tx1">
                    <a:lumMod val="65000"/>
                    <a:lumOff val="35000"/>
                  </a:schemeClr>
                </a:solidFill>
              </a:rPr>
              <a:t>era</a:t>
            </a:r>
            <a:r xmlns:a="http://schemas.openxmlformats.org/drawingml/2006/main">
              <a:rPr lang="it" altLang="en-US" sz="3600">
                <a:solidFill>
                  <a:schemeClr val="tx1">
                    <a:lumMod val="65000"/>
                    <a:lumOff val="35000"/>
                  </a:schemeClr>
                </a:solidFill>
              </a:rPr>
              <a:t> </a:t>
            </a:r>
            <a:r xmlns:a="http://schemas.openxmlformats.org/drawingml/2006/main">
              <a:rPr lang="it" altLang="ko-KR" sz="3600">
                <a:solidFill>
                  <a:schemeClr val="tx1">
                    <a:lumMod val="65000"/>
                    <a:lumOff val="35000"/>
                  </a:schemeClr>
                </a:solidFill>
              </a:rPr>
              <a:t>Daniele gettato nella fossa dei leoni?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en-US" sz="2800">
                <a:solidFill>
                  <a:schemeClr val="tx1">
                    <a:lumMod val="65000"/>
                    <a:lumOff val="35000"/>
                  </a:schemeClr>
                </a:solidFill>
              </a:rPr>
              <a:t>① </a:t>
            </a:r>
            <a:r xmlns:a="http://schemas.openxmlformats.org/drawingml/2006/main">
              <a:rPr lang="it" altLang="ko-KR" sz="2800">
                <a:solidFill>
                  <a:schemeClr val="tx1">
                    <a:lumMod val="65000"/>
                    <a:lumOff val="35000"/>
                  </a:schemeClr>
                </a:solidFill>
              </a:rPr>
              <a:t>Perché ha mentito al re.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en-US" sz="2800">
                <a:solidFill>
                  <a:schemeClr val="tx1">
                    <a:lumMod val="65000"/>
                    <a:lumOff val="35000"/>
                  </a:schemeClr>
                </a:solidFill>
              </a:rPr>
              <a:t>② </a:t>
            </a:r>
            <a:r xmlns:a="http://schemas.openxmlformats.org/drawingml/2006/main">
              <a:rPr lang="it" altLang="ko-KR" sz="2800">
                <a:solidFill>
                  <a:schemeClr val="tx1">
                    <a:lumMod val="65000"/>
                    <a:lumOff val="35000"/>
                  </a:schemeClr>
                </a:solidFill>
              </a:rPr>
              <a:t>Perché non si inchinò all'idolo del re.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en-US" sz="2800">
                <a:solidFill>
                  <a:schemeClr val="tx1">
                    <a:lumMod val="65000"/>
                    <a:lumOff val="35000"/>
                  </a:schemeClr>
                </a:solidFill>
              </a:rPr>
              <a:t>③ </a:t>
            </a:r>
            <a:r xmlns:a="http://schemas.openxmlformats.org/drawingml/2006/main">
              <a:rPr lang="it" altLang="ko-KR" sz="2800">
                <a:solidFill>
                  <a:schemeClr val="tx1">
                    <a:lumMod val="65000"/>
                    <a:lumOff val="35000"/>
                  </a:schemeClr>
                </a:solidFill>
              </a:rPr>
              <a:t>Perché stava per uccidere il re.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en-US" sz="2800">
                <a:solidFill>
                  <a:schemeClr val="tx1">
                    <a:lumMod val="65000"/>
                    <a:lumOff val="35000"/>
                  </a:schemeClr>
                </a:solidFill>
              </a:rPr>
              <a:t>④ </a:t>
            </a:r>
            <a:r xmlns:a="http://schemas.openxmlformats.org/drawingml/2006/main">
              <a:rPr lang="it" altLang="ko-KR" sz="2800">
                <a:solidFill>
                  <a:schemeClr val="tx1">
                    <a:lumMod val="65000"/>
                    <a:lumOff val="35000"/>
                  </a:schemeClr>
                </a:solidFill>
              </a:rPr>
              <a:t>Perché non ha adorato bene Dio.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en-US" sz="2800">
                <a:solidFill>
                  <a:srgbClr val="FF0000"/>
                </a:solidFill>
              </a:rPr>
              <a:t>② </a:t>
            </a:r>
            <a:r xmlns:a="http://schemas.openxmlformats.org/drawingml/2006/main">
              <a:rPr lang="it" altLang="ko-KR" sz="2800">
                <a:solidFill>
                  <a:srgbClr val="FF0000"/>
                </a:solidFill>
              </a:rPr>
              <a:t>Perché non si inchinò all'idolo del re.</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000">
                <a:solidFill>
                  <a:srgbClr val="FF0000"/>
                </a:solidFill>
              </a:rPr>
              <a:t>La Parola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chemeClr val="tx1">
                    <a:lumMod val="65000"/>
                    <a:lumOff val="35000"/>
                  </a:schemeClr>
                </a:solidFill>
              </a:rPr>
              <a:t>Il re fu felicissimo e diede ordine di tirare fuori Daniele dalla fossa. E quando Daniele fu tirato fuori dalla fossa, non fu trovata alcuna ferita su di lui, perché aveva confidato nel suo Dio.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t" altLang="ko-KR" sz="2800">
                <a:solidFill>
                  <a:schemeClr val="tx1">
                    <a:lumMod val="65000"/>
                    <a:lumOff val="35000"/>
                  </a:schemeClr>
                </a:solidFill>
              </a:rPr>
              <a:t>Daniele</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6:</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b="1">
                <a:solidFill>
                  <a:schemeClr val="tx1">
                    <a:lumMod val="50000"/>
                    <a:lumOff val="50000"/>
                  </a:schemeClr>
                </a:solidFill>
              </a:rPr>
              <a:t>N. 44 La Parola di 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400"/>
              <a:t>Giona, che era dentro il grande pesce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000">
                <a:solidFill>
                  <a:srgbClr val="FF0000"/>
                </a:solidFill>
              </a:rPr>
              <a:t>La Parola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chemeClr val="tx1">
                    <a:lumMod val="65000"/>
                    <a:lumOff val="35000"/>
                  </a:schemeClr>
                </a:solidFill>
              </a:rPr>
              <a:t>Ma il Signore provvide un grande pesce affinché inghiottisse Giona, e Giona rimase dentro il pesce tre giorni e tre notti.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t" altLang="ko-KR" sz="2800">
                <a:solidFill>
                  <a:schemeClr val="tx1">
                    <a:lumMod val="65000"/>
                    <a:lumOff val="35000"/>
                  </a:schemeClr>
                </a:solidFill>
              </a:rPr>
              <a:t>Giona</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500">
                <a:solidFill>
                  <a:schemeClr val="tx1">
                    <a:lumMod val="65000"/>
                    <a:lumOff val="35000"/>
                  </a:schemeClr>
                </a:solidFill>
              </a:rPr>
              <a:t>Un giorno Dio apparve a Giona e gli disse:</a:t>
            </a:r>
          </a:p>
          <a:p>
            <a:r xmlns:a="http://schemas.openxmlformats.org/drawingml/2006/main">
              <a:rPr lang="it" altLang="ko-KR" sz="2500">
                <a:solidFill>
                  <a:schemeClr val="tx1">
                    <a:lumMod val="65000"/>
                    <a:lumOff val="35000"/>
                  </a:schemeClr>
                </a:solidFill>
              </a:rPr>
              <a:t>“Vai nella grande città di Ninive e predica contro di essa! Li libererò dalla loro malvagità”.</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800">
                <a:solidFill>
                  <a:schemeClr val="tx1">
                    <a:lumMod val="65000"/>
                    <a:lumOff val="35000"/>
                  </a:schemeClr>
                </a:solidFill>
              </a:rPr>
              <a:t>Giona non voleva obbedire a Dio. Andò all'estero e salpò per Tarsis per fuggire da Dio.</a:t>
            </a:r>
            <a:r xmlns:a="http://schemas.openxmlformats.org/drawingml/2006/main">
              <a:rPr lang="it"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400">
                <a:solidFill>
                  <a:schemeClr val="tx1">
                    <a:lumMod val="65000"/>
                    <a:lumOff val="35000"/>
                  </a:schemeClr>
                </a:solidFill>
              </a:rPr>
              <a:t>Ma Dio mandò un grande vento e tutti loro sarebbero morti. I marinai gettarono Giona in mare. Venne un grosso pesce e lo inghiottì.</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800">
                <a:solidFill>
                  <a:schemeClr val="tx1">
                    <a:lumMod val="65000"/>
                    <a:lumOff val="35000"/>
                  </a:schemeClr>
                </a:solidFill>
              </a:rPr>
              <a:t>Giona si pentì dei suoi peccati per 3 giorni dentro il pesce.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800">
                <a:solidFill>
                  <a:schemeClr val="tx1">
                    <a:lumMod val="65000"/>
                    <a:lumOff val="35000"/>
                  </a:schemeClr>
                </a:solidFill>
              </a:rPr>
              <a:t>"Dammi la saggezza per guidare bene il mio popolo." Dio era contento che Salomone avesse chiesto questo. Quindi, Dio gli diede ciò che Salomone aveva chiesto.</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400">
                <a:solidFill>
                  <a:schemeClr val="tx1">
                    <a:lumMod val="65000"/>
                    <a:lumOff val="35000"/>
                  </a:schemeClr>
                </a:solidFill>
              </a:rPr>
              <a:t>Il pesce lo ha vomitato sulla terraferma. Andò a Ninive e con riluttanza gridò loro il messaggio di Dio.</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500">
                <a:solidFill>
                  <a:schemeClr val="tx1">
                    <a:lumMod val="65000"/>
                    <a:lumOff val="35000"/>
                  </a:schemeClr>
                </a:solidFill>
              </a:rPr>
              <a:t>Dopo aver ascoltato l'avvertimento di Dio, i Niniviti si pentirono e cercarono la grazia di Dio. Dio perdonò il popolo di Ninive.</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000">
                <a:solidFill>
                  <a:srgbClr val="FF0000"/>
                </a:solidFill>
              </a:rPr>
              <a:t>La lezione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3200">
                <a:solidFill>
                  <a:schemeClr val="tx1">
                    <a:lumMod val="65000"/>
                    <a:lumOff val="35000"/>
                  </a:schemeClr>
                </a:solidFill>
              </a:rPr>
              <a:t>Giona disobbedì alla Parola di Dio.</a:t>
            </a:r>
          </a:p>
          <a:p>
            <a:pPr xmlns:a="http://schemas.openxmlformats.org/drawingml/2006/main" algn="ctr"/>
            <a:r xmlns:a="http://schemas.openxmlformats.org/drawingml/2006/main">
              <a:rPr lang="it" altLang="ko-KR" sz="3200">
                <a:solidFill>
                  <a:schemeClr val="tx1">
                    <a:lumMod val="65000"/>
                    <a:lumOff val="35000"/>
                  </a:schemeClr>
                </a:solidFill>
              </a:rPr>
              <a:t>Ma Dio usò Giona per disobbedire e alla fine salvò i Niniviti.</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it" altLang="ko-KR" sz="3200">
                <a:solidFill>
                  <a:schemeClr val="tx1">
                    <a:lumMod val="65000"/>
                    <a:lumOff val="35000"/>
                  </a:schemeClr>
                </a:solidFill>
              </a:rPr>
              <a:t>Ci sono momenti in cui la volontà di Dio è diversa da ciò che penso.</a:t>
            </a:r>
          </a:p>
          <a:p>
            <a:pPr xmlns:a="http://schemas.openxmlformats.org/drawingml/2006/main" algn="ctr"/>
            <a:r xmlns:a="http://schemas.openxmlformats.org/drawingml/2006/main">
              <a:rPr lang="it" altLang="ko-KR" sz="3200">
                <a:solidFill>
                  <a:schemeClr val="tx1">
                    <a:lumMod val="65000"/>
                    <a:lumOff val="35000"/>
                  </a:schemeClr>
                </a:solidFill>
              </a:rPr>
              <a:t>Ma la volontà di Dio è sempre giusta.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it" altLang="ko-KR" sz="3200">
                <a:solidFill>
                  <a:schemeClr val="tx1">
                    <a:lumMod val="65000"/>
                    <a:lumOff val="35000"/>
                  </a:schemeClr>
                </a:solidFill>
              </a:rPr>
              <a:t>Dobbiamo essere sempre obbedienti alla volontà di Dio.</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3200"/>
              <a:t>Chi è Dio?</a:t>
            </a:r>
            <a:r xmlns:a="http://schemas.openxmlformats.org/drawingml/2006/main">
              <a:rPr lang="i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rgbClr val="C00000"/>
                </a:solidFill>
              </a:rPr>
              <a:t>Dio è..</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chemeClr val="tx1">
                    <a:lumMod val="65000"/>
                    <a:lumOff val="35000"/>
                  </a:schemeClr>
                </a:solidFill>
              </a:rPr>
              <a:t>Dio è Colui che salva coloro che si pentono sinceramente dei propri peccati e chiedono perdono.</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000">
                <a:solidFill>
                  <a:srgbClr val="FF0000"/>
                </a:solidFill>
              </a:rPr>
              <a:t>Il quiz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chemeClr val="tx1">
                    <a:lumMod val="65000"/>
                    <a:lumOff val="35000"/>
                  </a:schemeClr>
                </a:solidFill>
              </a:rPr>
              <a:t>In quale pancia è rimasto Jonah per 3 giorni?</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en-US" sz="2800">
                <a:solidFill>
                  <a:schemeClr val="tx1">
                    <a:lumMod val="65000"/>
                    <a:lumOff val="35000"/>
                  </a:schemeClr>
                </a:solidFill>
              </a:rPr>
              <a:t>① </a:t>
            </a:r>
            <a:r xmlns:a="http://schemas.openxmlformats.org/drawingml/2006/main">
              <a:rPr lang="it" altLang="ko-KR" sz="2800">
                <a:solidFill>
                  <a:schemeClr val="tx1">
                    <a:lumMod val="65000"/>
                    <a:lumOff val="35000"/>
                  </a:schemeClr>
                </a:solidFill>
              </a:rPr>
              <a:t>Leone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en-US" sz="2800">
                <a:solidFill>
                  <a:schemeClr val="tx1">
                    <a:lumMod val="65000"/>
                    <a:lumOff val="35000"/>
                  </a:schemeClr>
                </a:solidFill>
              </a:rPr>
              <a:t>② </a:t>
            </a:r>
            <a:r xmlns:a="http://schemas.openxmlformats.org/drawingml/2006/main">
              <a:rPr lang="it" altLang="ko-KR" sz="2800">
                <a:solidFill>
                  <a:schemeClr val="tx1">
                    <a:lumMod val="65000"/>
                    <a:lumOff val="35000"/>
                  </a:schemeClr>
                </a:solidFill>
              </a:rPr>
              <a:t>Elefante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en-US" sz="2800">
                <a:solidFill>
                  <a:schemeClr val="tx1">
                    <a:lumMod val="65000"/>
                    <a:lumOff val="35000"/>
                  </a:schemeClr>
                </a:solidFill>
              </a:rPr>
              <a:t>③ </a:t>
            </a:r>
            <a:r xmlns:a="http://schemas.openxmlformats.org/drawingml/2006/main">
              <a:rPr lang="it" altLang="ko-KR" sz="2800">
                <a:solidFill>
                  <a:schemeClr val="tx1">
                    <a:lumMod val="65000"/>
                    <a:lumOff val="35000"/>
                  </a:schemeClr>
                </a:solidFill>
              </a:rPr>
              <a:t>Cane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en-US" sz="2800">
                <a:solidFill>
                  <a:schemeClr val="tx1">
                    <a:lumMod val="65000"/>
                    <a:lumOff val="35000"/>
                  </a:schemeClr>
                </a:solidFill>
              </a:rPr>
              <a:t>④ </a:t>
            </a:r>
            <a:r xmlns:a="http://schemas.openxmlformats.org/drawingml/2006/main">
              <a:rPr lang="it" altLang="ko-KR" sz="2800">
                <a:solidFill>
                  <a:schemeClr val="tx1">
                    <a:lumMod val="65000"/>
                    <a:lumOff val="35000"/>
                  </a:schemeClr>
                </a:solidFill>
              </a:rPr>
              <a:t>Pesce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en-US" sz="2800">
                <a:solidFill>
                  <a:srgbClr val="FF0000"/>
                </a:solidFill>
              </a:rPr>
              <a:t>④ </a:t>
            </a:r>
            <a:r xmlns:a="http://schemas.openxmlformats.org/drawingml/2006/main">
              <a:rPr lang="it" altLang="ko-KR" sz="2800">
                <a:solidFill>
                  <a:srgbClr val="FF0000"/>
                </a:solidFill>
              </a:rPr>
              <a:t>Pesce</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000">
                <a:solidFill>
                  <a:srgbClr val="FF0000"/>
                </a:solidFill>
              </a:rPr>
              <a:t>La Parola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chemeClr val="tx1">
                    <a:lumMod val="65000"/>
                    <a:lumOff val="35000"/>
                  </a:schemeClr>
                </a:solidFill>
              </a:rPr>
              <a:t>Ma il Signore provvide un grande pesce affinché inghiottisse Giona, e Giona rimase dentro il pesce tre giorni e tre notti.</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t" altLang="ko-KR" sz="2800">
                <a:solidFill>
                  <a:schemeClr val="tx1">
                    <a:lumMod val="65000"/>
                    <a:lumOff val="35000"/>
                  </a:schemeClr>
                </a:solidFill>
              </a:rPr>
              <a:t>Giona</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800">
                <a:solidFill>
                  <a:schemeClr val="tx1">
                    <a:lumMod val="65000"/>
                    <a:lumOff val="35000"/>
                  </a:schemeClr>
                </a:solidFill>
              </a:rPr>
              <a:t>Un giorno due donne vennero a Salomone con un bambino piccolo. Hanno combattuto affinché il bambino fosse il suo bambino davanti al re.</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800">
                <a:solidFill>
                  <a:schemeClr val="tx1">
                    <a:lumMod val="65000"/>
                    <a:lumOff val="35000"/>
                  </a:schemeClr>
                </a:solidFill>
              </a:rPr>
              <a:t>Il re disse: "Poiché due donne insistono nel dire che il bambino è suo figlio, taglia il bambino in due e dallo metà a una e metà all'altra!"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800">
                <a:solidFill>
                  <a:schemeClr val="tx1">
                    <a:lumMod val="65000"/>
                    <a:lumOff val="35000"/>
                  </a:schemeClr>
                </a:solidFill>
              </a:rPr>
              <a:t>Una donna era piena di compassione per suo figlio. Quindi, disse: “Datele il bambino vivo. Non uccidetelo!“ Sentendo ciò, Solomon decise che la donna era la sua vera madre. King disse: “Dalle il bambino. È una vera madre!”</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000">
                <a:solidFill>
                  <a:srgbClr val="FF0000"/>
                </a:solidFill>
              </a:rPr>
              <a:t>La lezione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3600">
                <a:solidFill>
                  <a:schemeClr val="tx1">
                    <a:lumMod val="65000"/>
                    <a:lumOff val="35000"/>
                  </a:schemeClr>
                </a:solidFill>
              </a:rPr>
              <a:t>Salomone chiese un cuore saggio e non ricchezza o potere</a:t>
            </a:r>
          </a:p>
          <a:p>
            <a:pPr xmlns:a="http://schemas.openxmlformats.org/drawingml/2006/main" algn="ctr"/>
            <a:r xmlns:a="http://schemas.openxmlformats.org/drawingml/2006/main">
              <a:rPr lang="it" altLang="ko-KR" sz="3600">
                <a:solidFill>
                  <a:schemeClr val="tx1">
                    <a:lumMod val="65000"/>
                    <a:lumOff val="35000"/>
                  </a:schemeClr>
                </a:solidFill>
              </a:rPr>
              <a:t>per governare il suo paese.</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it" altLang="ko-KR" sz="3600">
                <a:solidFill>
                  <a:schemeClr val="tx1">
                    <a:lumMod val="65000"/>
                    <a:lumOff val="35000"/>
                  </a:schemeClr>
                </a:solidFill>
              </a:rPr>
              <a:t>Dobbiamo pregare Dio non solo per noi stessi ma anche per servire gli altri.</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it" altLang="ko-KR" sz="4000">
                <a:solidFill>
                  <a:srgbClr val="FF0000"/>
                </a:solidFill>
              </a:rPr>
              <a:t>La Parola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it" altLang="ko-KR" sz="3600">
                <a:solidFill>
                  <a:schemeClr val="tx1">
                    <a:lumMod val="65000"/>
                    <a:lumOff val="35000"/>
                  </a:schemeClr>
                </a:solidFill>
              </a:rPr>
              <a:t>Dopo che Davide ebbe finito di parlare con Saul, Gionatan divenne uno spirito con Davide e lo amò come se stesso.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it" altLang="ko-KR" sz="2800">
                <a:solidFill>
                  <a:schemeClr val="tx1">
                    <a:lumMod val="65000"/>
                    <a:lumOff val="35000"/>
                  </a:schemeClr>
                </a:solidFill>
              </a:rPr>
              <a:t>1 Samuele 18:</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3200"/>
              <a:t>Dio?</a:t>
            </a:r>
            <a:r xmlns:a="http://schemas.openxmlformats.org/drawingml/2006/main">
              <a:rPr lang="i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rgbClr val="C00000"/>
                </a:solidFill>
              </a:rPr>
              <a:t>Dio..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chemeClr val="tx1">
                    <a:lumMod val="65000"/>
                    <a:lumOff val="35000"/>
                  </a:schemeClr>
                </a:solidFill>
              </a:rPr>
              <a:t>Dio è colui che può darci la saggezza che non puoi ottenere dal mondo.</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000">
                <a:solidFill>
                  <a:srgbClr val="FF0000"/>
                </a:solidFill>
              </a:rPr>
              <a:t>Il quiz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chemeClr val="tx1">
                    <a:lumMod val="65000"/>
                    <a:lumOff val="35000"/>
                  </a:schemeClr>
                </a:solidFill>
              </a:rPr>
              <a:t>Cosa chiese Salomone a Dio?</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en-US" sz="2800">
                <a:solidFill>
                  <a:schemeClr val="tx1">
                    <a:lumMod val="65000"/>
                    <a:lumOff val="35000"/>
                  </a:schemeClr>
                </a:solidFill>
              </a:rPr>
              <a:t>① </a:t>
            </a:r>
            <a:r xmlns:a="http://schemas.openxmlformats.org/drawingml/2006/main">
              <a:rPr lang="it" altLang="ko-KR" sz="2800">
                <a:solidFill>
                  <a:schemeClr val="tx1">
                    <a:lumMod val="65000"/>
                    <a:lumOff val="35000"/>
                  </a:schemeClr>
                </a:solidFill>
              </a:rPr>
              <a:t>cibo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en-US" sz="2800">
                <a:solidFill>
                  <a:schemeClr val="tx1">
                    <a:lumMod val="65000"/>
                    <a:lumOff val="35000"/>
                  </a:schemeClr>
                </a:solidFill>
              </a:rPr>
              <a:t>② </a:t>
            </a:r>
            <a:r xmlns:a="http://schemas.openxmlformats.org/drawingml/2006/main">
              <a:rPr lang="it" altLang="ko-KR" sz="2800">
                <a:solidFill>
                  <a:schemeClr val="tx1">
                    <a:lumMod val="65000"/>
                    <a:lumOff val="35000"/>
                  </a:schemeClr>
                </a:solidFill>
              </a:rPr>
              <a:t>ricchezza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en-US" sz="2800">
                <a:solidFill>
                  <a:schemeClr val="tx1">
                    <a:lumMod val="65000"/>
                    <a:lumOff val="35000"/>
                  </a:schemeClr>
                </a:solidFill>
              </a:rPr>
              <a:t>③ </a:t>
            </a:r>
            <a:r xmlns:a="http://schemas.openxmlformats.org/drawingml/2006/main">
              <a:rPr lang="it" altLang="ko-KR" sz="2800">
                <a:solidFill>
                  <a:schemeClr val="tx1">
                    <a:lumMod val="65000"/>
                    <a:lumOff val="35000"/>
                  </a:schemeClr>
                </a:solidFill>
              </a:rPr>
              <a:t>salute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en-US" sz="2800">
                <a:solidFill>
                  <a:schemeClr val="tx1">
                    <a:lumMod val="65000"/>
                    <a:lumOff val="35000"/>
                  </a:schemeClr>
                </a:solidFill>
              </a:rPr>
              <a:t>④ </a:t>
            </a:r>
            <a:r xmlns:a="http://schemas.openxmlformats.org/drawingml/2006/main">
              <a:rPr lang="it" altLang="ko-KR" sz="2800">
                <a:solidFill>
                  <a:schemeClr val="tx1">
                    <a:lumMod val="65000"/>
                    <a:lumOff val="35000"/>
                  </a:schemeClr>
                </a:solidFill>
              </a:rPr>
              <a:t>saggezza</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en-US" sz="2800">
                <a:solidFill>
                  <a:srgbClr val="FF0000"/>
                </a:solidFill>
              </a:rPr>
              <a:t>④ </a:t>
            </a:r>
            <a:r xmlns:a="http://schemas.openxmlformats.org/drawingml/2006/main">
              <a:rPr lang="it" altLang="ko-KR" sz="2800">
                <a:solidFill>
                  <a:srgbClr val="FF0000"/>
                </a:solidFill>
              </a:rPr>
              <a:t>saggezza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000">
                <a:solidFill>
                  <a:srgbClr val="FF0000"/>
                </a:solidFill>
              </a:rPr>
              <a:t>La Parola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chemeClr val="tx1">
                    <a:lumMod val="65000"/>
                    <a:lumOff val="35000"/>
                  </a:schemeClr>
                </a:solidFill>
              </a:rPr>
              <a:t>Il re Salomone era più ricco e saggio di tutti gli altri re della terra.</a:t>
            </a:r>
            <a:r xmlns:a="http://schemas.openxmlformats.org/drawingml/2006/main">
              <a:rPr lang="it"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t" altLang="ko-KR" sz="2800">
                <a:solidFill>
                  <a:schemeClr val="tx1">
                    <a:lumMod val="65000"/>
                    <a:lumOff val="35000"/>
                  </a:schemeClr>
                </a:solidFill>
              </a:rPr>
              <a:t>2 Cronache 9:</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b="1">
                <a:solidFill>
                  <a:schemeClr val="tx1">
                    <a:lumMod val="50000"/>
                    <a:lumOff val="50000"/>
                  </a:schemeClr>
                </a:solidFill>
              </a:rPr>
              <a:t>N. 33 La Parola di 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400"/>
              <a:t>Il Tempio del Nome di Dio</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000">
                <a:solidFill>
                  <a:srgbClr val="FF0000"/>
                </a:solidFill>
              </a:rPr>
              <a:t>La Parola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chemeClr val="tx1">
                    <a:lumMod val="65000"/>
                    <a:lumOff val="35000"/>
                  </a:schemeClr>
                </a:solidFill>
              </a:rPr>
              <a:t>Salomone diede ordine di costruire un tempio al Nome del Signore e un palazzo reale per sé.</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t" altLang="ko-KR" sz="2800">
                <a:solidFill>
                  <a:schemeClr val="tx1">
                    <a:lumMod val="65000"/>
                    <a:lumOff val="35000"/>
                  </a:schemeClr>
                </a:solidFill>
              </a:rPr>
              <a:t>2 Cronache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800">
                <a:solidFill>
                  <a:schemeClr val="tx1">
                    <a:lumMod val="65000"/>
                    <a:lumOff val="35000"/>
                  </a:schemeClr>
                </a:solidFill>
              </a:rPr>
              <a:t>Salomone desiderava costruire un tempio per Dio come aveva ordinato suo padre Davide.</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800">
                <a:solidFill>
                  <a:schemeClr val="tx1">
                    <a:lumMod val="65000"/>
                    <a:lumOff val="35000"/>
                  </a:schemeClr>
                </a:solidFill>
              </a:rPr>
              <a:t>Quindi ordinò ad abili falegnami di portare gli alberi migliori per il tempio.</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800">
                <a:solidFill>
                  <a:schemeClr val="tx1">
                    <a:lumMod val="65000"/>
                    <a:lumOff val="35000"/>
                  </a:schemeClr>
                </a:solidFill>
              </a:rPr>
              <a:t>Ha preparato le pietre per il tempio. Ha chiesto ad abili artigiani di portare pietre grandi, magnifiche e forti</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800">
                <a:solidFill>
                  <a:schemeClr val="tx1">
                    <a:lumMod val="65000"/>
                    <a:lumOff val="35000"/>
                  </a:schemeClr>
                </a:solidFill>
              </a:rPr>
              <a:t>Alcuni artigiani decorarono il tempio di Dio con abiti colorati e fili d'oro.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600">
                <a:solidFill>
                  <a:schemeClr val="tx1">
                    <a:lumMod val="65000"/>
                    <a:lumOff val="35000"/>
                  </a:schemeClr>
                </a:solidFill>
              </a:rPr>
              <a:t>Quando il tempio di Dio fu terminato, Salomone e tutti gli uomini d'Israele adorarono Dio con grande gioia.</a:t>
            </a:r>
            <a:r xmlns:a="http://schemas.openxmlformats.org/drawingml/2006/main">
              <a:rPr lang="it" altLang="en-US" sz="2600">
                <a:solidFill>
                  <a:schemeClr val="tx1">
                    <a:lumMod val="65000"/>
                    <a:lumOff val="35000"/>
                  </a:schemeClr>
                </a:solidFill>
              </a:rPr>
              <a:t> </a:t>
            </a:r>
            <a:r xmlns:a="http://schemas.openxmlformats.org/drawingml/2006/main">
              <a:rPr lang="it" altLang="ko-KR" sz="2600">
                <a:solidFill>
                  <a:schemeClr val="tx1">
                    <a:lumMod val="65000"/>
                    <a:lumOff val="35000"/>
                  </a:schemeClr>
                </a:solidFill>
              </a:rPr>
              <a:t>“O Signore Dio! Vieni e regnaci qui!”</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it" altLang="ko-KR" sz="2800">
                <a:solidFill>
                  <a:schemeClr val="tx1">
                    <a:lumMod val="65000"/>
                    <a:lumOff val="35000"/>
                  </a:schemeClr>
                </a:solidFill>
              </a:rPr>
              <a:t>David cominciò a rimanere nel palazzo. Ha incontrato Jonathan, che era il figlio del re Saul.</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000">
                <a:solidFill>
                  <a:srgbClr val="FF0000"/>
                </a:solidFill>
              </a:rPr>
              <a:t>La lezione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3600">
                <a:solidFill>
                  <a:schemeClr val="tx1">
                    <a:lumMod val="65000"/>
                    <a:lumOff val="35000"/>
                  </a:schemeClr>
                </a:solidFill>
              </a:rPr>
              <a:t>Salomone e il suo popolo mostrarono il loro cuore d'amore per Dio costruendo un bellissimo tempio per il Signore Dio.</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it" altLang="ko-KR" sz="3600">
                <a:solidFill>
                  <a:schemeClr val="tx1">
                    <a:lumMod val="65000"/>
                    <a:lumOff val="35000"/>
                  </a:schemeClr>
                </a:solidFill>
              </a:rPr>
              <a:t>La Chiesa è un luogo dove incontriamo Dio e possiamo mostrare il nostro cuore pieno di amore per Dio.</a:t>
            </a:r>
          </a:p>
          <a:p>
            <a:pPr xmlns:a="http://schemas.openxmlformats.org/drawingml/2006/main" algn="ctr"/>
            <a:r xmlns:a="http://schemas.openxmlformats.org/drawingml/2006/main">
              <a:rPr lang="it" altLang="ko-KR" sz="3600">
                <a:solidFill>
                  <a:schemeClr val="tx1">
                    <a:lumMod val="65000"/>
                    <a:lumOff val="35000"/>
                  </a:schemeClr>
                </a:solidFill>
              </a:rPr>
              <a:t>Dobbiamo amare la nostra chiesa.</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3200"/>
              <a:t>Dio?</a:t>
            </a:r>
            <a:r xmlns:a="http://schemas.openxmlformats.org/drawingml/2006/main">
              <a:rPr lang="i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rgbClr val="C00000"/>
                </a:solidFill>
              </a:rPr>
              <a:t>Dio..</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chemeClr val="tx1">
                    <a:lumMod val="65000"/>
                    <a:lumOff val="35000"/>
                  </a:schemeClr>
                </a:solidFill>
              </a:rPr>
              <a:t>Dio è colui che ricerca gli adoratori e li benedice.</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it" altLang="ko-KR" sz="4000">
                <a:solidFill>
                  <a:srgbClr val="FF0000"/>
                </a:solidFill>
              </a:rPr>
              <a:t>Il quiz di oggi</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it" altLang="en-US" sz="3600">
                <a:solidFill>
                  <a:schemeClr val="tx1">
                    <a:lumMod val="65000"/>
                    <a:lumOff val="35000"/>
                  </a:schemeClr>
                </a:solidFill>
              </a:rPr>
              <a:t>Cosa fecero Salomone e Israele per esprimere il loro amore per Dio?</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it" altLang="en-US" sz="2800">
                <a:solidFill>
                  <a:schemeClr val="tx1">
                    <a:lumMod val="65000"/>
                    <a:lumOff val="35000"/>
                  </a:schemeClr>
                </a:solidFill>
              </a:rPr>
              <a:t>① </a:t>
            </a:r>
            <a:r xmlns:a="http://schemas.openxmlformats.org/drawingml/2006/main">
              <a:rPr lang="it" altLang="en-US" sz="2800">
                <a:solidFill>
                  <a:schemeClr val="tx1">
                    <a:lumMod val="65000"/>
                    <a:lumOff val="35000"/>
                  </a:schemeClr>
                </a:solidFill>
              </a:rPr>
              <a:t>Idolo</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it" altLang="en-US" sz="2800">
                <a:solidFill>
                  <a:schemeClr val="tx1">
                    <a:lumMod val="65000"/>
                    <a:lumOff val="35000"/>
                  </a:schemeClr>
                </a:solidFill>
              </a:rPr>
              <a:t>② </a:t>
            </a:r>
            <a:r xmlns:a="http://schemas.openxmlformats.org/drawingml/2006/main">
              <a:rPr lang="it" altLang="en-US" sz="2800">
                <a:solidFill>
                  <a:schemeClr val="tx1">
                    <a:lumMod val="65000"/>
                    <a:lumOff val="35000"/>
                  </a:schemeClr>
                </a:solidFill>
              </a:rPr>
              <a:t>Palazzo</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it" altLang="en-US" sz="2800">
                <a:solidFill>
                  <a:schemeClr val="tx1">
                    <a:lumMod val="65000"/>
                    <a:lumOff val="35000"/>
                  </a:schemeClr>
                </a:solidFill>
              </a:rPr>
              <a:t>③ </a:t>
            </a:r>
            <a:r xmlns:a="http://schemas.openxmlformats.org/drawingml/2006/main">
              <a:rPr lang="it" altLang="en-US" sz="2800">
                <a:solidFill>
                  <a:schemeClr val="tx1">
                    <a:lumMod val="65000"/>
                    <a:lumOff val="35000"/>
                  </a:schemeClr>
                </a:solidFill>
              </a:rPr>
              <a:t>città</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it" altLang="en-US" sz="2800">
                <a:solidFill>
                  <a:schemeClr val="tx1">
                    <a:lumMod val="65000"/>
                    <a:lumOff val="35000"/>
                  </a:schemeClr>
                </a:solidFill>
              </a:rPr>
              <a:t>④ </a:t>
            </a:r>
            <a:r xmlns:a="http://schemas.openxmlformats.org/drawingml/2006/main">
              <a:rPr lang="it" altLang="en-US" sz="2800">
                <a:solidFill>
                  <a:schemeClr val="tx1">
                    <a:lumMod val="65000"/>
                    <a:lumOff val="35000"/>
                  </a:schemeClr>
                </a:solidFill>
              </a:rPr>
              <a:t>santuario</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it" altLang="en-US" sz="2800">
                <a:solidFill>
                  <a:srgbClr val="FF0000"/>
                </a:solidFill>
              </a:rPr>
              <a:t>④ </a:t>
            </a:r>
            <a:r xmlns:a="http://schemas.openxmlformats.org/drawingml/2006/main">
              <a:rPr lang="it" altLang="en-US" sz="2800">
                <a:solidFill>
                  <a:srgbClr val="FF0000"/>
                </a:solidFill>
              </a:rPr>
              <a:t>santuario</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000">
                <a:solidFill>
                  <a:srgbClr val="FF0000"/>
                </a:solidFill>
              </a:rPr>
              <a:t>La Parola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chemeClr val="tx1">
                    <a:lumMod val="65000"/>
                    <a:lumOff val="35000"/>
                  </a:schemeClr>
                </a:solidFill>
              </a:rPr>
              <a:t>Salomone diede ordine di costruire un tempio al Nome del Signore e un palazzo reale per sé.</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t" altLang="ko-KR" sz="2800">
                <a:solidFill>
                  <a:schemeClr val="tx1">
                    <a:lumMod val="65000"/>
                    <a:lumOff val="35000"/>
                  </a:schemeClr>
                </a:solidFill>
              </a:rPr>
              <a:t>2 Cronache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b="1">
                <a:solidFill>
                  <a:schemeClr val="tx1">
                    <a:lumMod val="50000"/>
                    <a:lumOff val="50000"/>
                  </a:schemeClr>
                </a:solidFill>
              </a:rPr>
              <a:t>N. 34 La Parola di 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400"/>
              <a:t>Corvi che portavano pane e carne</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000">
                <a:solidFill>
                  <a:srgbClr val="FF0000"/>
                </a:solidFill>
              </a:rPr>
              <a:t>La Parola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t>Berrai al ruscello e lì ho ordinato ai corvi di darti da mangiare.</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t" altLang="ko-KR" sz="2800">
                <a:solidFill>
                  <a:schemeClr val="tx1">
                    <a:lumMod val="65000"/>
                    <a:lumOff val="35000"/>
                  </a:schemeClr>
                </a:solidFill>
              </a:rPr>
              <a:t>1 re</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700">
                <a:solidFill>
                  <a:schemeClr val="tx1">
                    <a:lumMod val="65000"/>
                    <a:lumOff val="35000"/>
                  </a:schemeClr>
                </a:solidFill>
              </a:rPr>
              <a:t>C'era un re chiamato Achab che era molto malvagio davanti a Dio. Un profeta Elia consegnò la parola di Dio ad Achab.</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600">
                <a:solidFill>
                  <a:schemeClr val="tx1">
                    <a:lumMod val="65000"/>
                    <a:lumOff val="35000"/>
                  </a:schemeClr>
                </a:solidFill>
              </a:rPr>
              <a:t>“Non ci sarà pioggia nel paese!” A questo punto Achab cercò di ucciderlo. Dio lo fece nascondere al re Achab.</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800">
                <a:solidFill>
                  <a:schemeClr val="tx1">
                    <a:lumMod val="65000"/>
                    <a:lumOff val="35000"/>
                  </a:schemeClr>
                </a:solidFill>
              </a:rPr>
              <a:t>Elia fuggì nella terra dove Dio gli aveva detto.</a:t>
            </a:r>
          </a:p>
          <a:p>
            <a:r xmlns:a="http://schemas.openxmlformats.org/drawingml/2006/main">
              <a:rPr lang="it" altLang="ko-KR" sz="2800">
                <a:solidFill>
                  <a:schemeClr val="tx1">
                    <a:lumMod val="65000"/>
                    <a:lumOff val="35000"/>
                  </a:schemeClr>
                </a:solidFill>
              </a:rPr>
              <a:t>Ma lì non riusciva a procurarsi alcun cibo da mangiare.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800">
                <a:solidFill>
                  <a:schemeClr val="tx1">
                    <a:lumMod val="65000"/>
                    <a:lumOff val="35000"/>
                  </a:schemeClr>
                </a:solidFill>
              </a:rPr>
              <a:t>Dio ordinò ai corvi di dare da mangiare a Elia lì. I corvi gli portavano pane e carne al mattino e alla sera, ed egli beveva al ruscello.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it" altLang="ko-KR" sz="2800">
                <a:solidFill>
                  <a:schemeClr val="tx1">
                    <a:lumMod val="65000"/>
                    <a:lumOff val="35000"/>
                  </a:schemeClr>
                </a:solidFill>
              </a:rPr>
              <a:t>A Jonathan piaceva molto David. Jonathan divenne uno nello spirito con David.</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800">
                <a:solidFill>
                  <a:schemeClr val="tx1">
                    <a:lumMod val="65000"/>
                    <a:lumOff val="35000"/>
                  </a:schemeClr>
                </a:solidFill>
              </a:rPr>
              <a:t>Elia obbedì alla parola di Dio a rischio della sua vita e fece un'esperienza straordinaria della protezione di Dio.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000">
                <a:solidFill>
                  <a:srgbClr val="FF0000"/>
                </a:solidFill>
              </a:rPr>
              <a:t>La lezione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2800">
                <a:solidFill>
                  <a:schemeClr val="tx1">
                    <a:lumMod val="65000"/>
                    <a:lumOff val="35000"/>
                  </a:schemeClr>
                </a:solidFill>
              </a:rPr>
              <a:t>Il re malvagio Achab non amava obbedire alla parola di Dio. Quindi, cercò di uccidere il profeta di Dio, Elia, che aveva detto la parola di Dio.</a:t>
            </a:r>
            <a:r xmlns:a="http://schemas.openxmlformats.org/drawingml/2006/main">
              <a:rPr lang="it"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it" altLang="ko-KR" sz="2800">
                <a:solidFill>
                  <a:schemeClr val="tx1">
                    <a:lumMod val="65000"/>
                    <a:lumOff val="35000"/>
                  </a:schemeClr>
                </a:solidFill>
              </a:rPr>
              <a:t>Ma Dio ha protetto e si è preso cura di Elia in un modo straordinario!</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it" altLang="ko-KR" sz="2800">
                <a:solidFill>
                  <a:schemeClr val="tx1">
                    <a:lumMod val="65000"/>
                    <a:lumOff val="35000"/>
                  </a:schemeClr>
                </a:solidFill>
              </a:rPr>
              <a:t>Dobbiamo obbedire e proclamare la parola di Dio in ogni circostanza come Elia.</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it" altLang="ko-KR" sz="2800">
                <a:solidFill>
                  <a:schemeClr val="tx1">
                    <a:lumMod val="65000"/>
                    <a:lumOff val="35000"/>
                  </a:schemeClr>
                </a:solidFill>
              </a:rPr>
              <a:t>Dio ci proteggerà sicuramente</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3200"/>
              <a:t>Chi è Dio?</a:t>
            </a:r>
            <a:r xmlns:a="http://schemas.openxmlformats.org/drawingml/2006/main">
              <a:rPr lang="i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rgbClr val="C00000"/>
                </a:solidFill>
              </a:rPr>
              <a:t>Dio è..</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chemeClr val="tx1">
                    <a:lumMod val="65000"/>
                    <a:lumOff val="35000"/>
                  </a:schemeClr>
                </a:solidFill>
              </a:rPr>
              <a:t>Dio è colui che si prende cura di coloro che obbediscono e mantengono le Sue parole in modo sorprendente.</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000">
                <a:solidFill>
                  <a:srgbClr val="FF0000"/>
                </a:solidFill>
              </a:rPr>
              <a:t>Il quiz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chemeClr val="tx1">
                    <a:lumMod val="65000"/>
                    <a:lumOff val="35000"/>
                  </a:schemeClr>
                </a:solidFill>
              </a:rPr>
              <a:t>Chi ha portato qualcosa da mangiare a Elia?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en-US" sz="2800">
                <a:solidFill>
                  <a:schemeClr val="tx1">
                    <a:lumMod val="65000"/>
                    <a:lumOff val="35000"/>
                  </a:schemeClr>
                </a:solidFill>
              </a:rPr>
              <a:t>① </a:t>
            </a:r>
            <a:r xmlns:a="http://schemas.openxmlformats.org/drawingml/2006/main">
              <a:rPr lang="it" altLang="ko-KR" sz="2800">
                <a:solidFill>
                  <a:schemeClr val="tx1">
                    <a:lumMod val="65000"/>
                    <a:lumOff val="35000"/>
                  </a:schemeClr>
                </a:solidFill>
              </a:rPr>
              <a:t>cavallo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en-US" sz="2800">
                <a:solidFill>
                  <a:schemeClr val="tx1">
                    <a:lumMod val="65000"/>
                    <a:lumOff val="35000"/>
                  </a:schemeClr>
                </a:solidFill>
              </a:rPr>
              <a:t>② </a:t>
            </a:r>
            <a:r xmlns:a="http://schemas.openxmlformats.org/drawingml/2006/main">
              <a:rPr lang="it" altLang="ko-KR" sz="2800">
                <a:solidFill>
                  <a:schemeClr val="tx1">
                    <a:lumMod val="65000"/>
                    <a:lumOff val="35000"/>
                  </a:schemeClr>
                </a:solidFill>
              </a:rPr>
              <a:t>aquila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en-US" sz="2800">
                <a:solidFill>
                  <a:schemeClr val="tx1">
                    <a:lumMod val="65000"/>
                    <a:lumOff val="35000"/>
                  </a:schemeClr>
                </a:solidFill>
              </a:rPr>
              <a:t>③ </a:t>
            </a:r>
            <a:r xmlns:a="http://schemas.openxmlformats.org/drawingml/2006/main">
              <a:rPr lang="it" altLang="ko-KR" sz="2800">
                <a:solidFill>
                  <a:schemeClr val="tx1">
                    <a:lumMod val="65000"/>
                    <a:lumOff val="35000"/>
                  </a:schemeClr>
                </a:solidFill>
              </a:rPr>
              <a:t>drago</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en-US" sz="2800">
                <a:solidFill>
                  <a:schemeClr val="tx1">
                    <a:lumMod val="65000"/>
                    <a:lumOff val="35000"/>
                  </a:schemeClr>
                </a:solidFill>
              </a:rPr>
              <a:t>④ </a:t>
            </a:r>
            <a:r xmlns:a="http://schemas.openxmlformats.org/drawingml/2006/main">
              <a:rPr lang="it" altLang="ko-KR" sz="2800">
                <a:solidFill>
                  <a:schemeClr val="tx1">
                    <a:lumMod val="65000"/>
                    <a:lumOff val="35000"/>
                  </a:schemeClr>
                </a:solidFill>
              </a:rPr>
              <a:t>corvo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en-US" sz="2800">
                <a:solidFill>
                  <a:srgbClr val="FF0000"/>
                </a:solidFill>
              </a:rPr>
              <a:t>④ </a:t>
            </a:r>
            <a:r xmlns:a="http://schemas.openxmlformats.org/drawingml/2006/main">
              <a:rPr lang="it" altLang="ko-KR" sz="2800">
                <a:solidFill>
                  <a:srgbClr val="FF0000"/>
                </a:solidFill>
              </a:rPr>
              <a:t>corvo</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000">
                <a:solidFill>
                  <a:srgbClr val="FF0000"/>
                </a:solidFill>
              </a:rPr>
              <a:t>La Parola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t>Berrai al ruscello e lì ho ordinato ai corvi di darti da mangiare.</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t" altLang="ko-KR" sz="2800">
                <a:solidFill>
                  <a:schemeClr val="tx1">
                    <a:lumMod val="65000"/>
                    <a:lumOff val="35000"/>
                  </a:schemeClr>
                </a:solidFill>
              </a:rPr>
              <a:t>1 re</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b="1">
                <a:solidFill>
                  <a:schemeClr val="tx1">
                    <a:lumMod val="50000"/>
                    <a:lumOff val="50000"/>
                  </a:schemeClr>
                </a:solidFill>
              </a:rPr>
              <a:t>N. 35 La Parola di 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400"/>
              <a:t>La Farina e l'Olio</a:t>
            </a:r>
          </a:p>
          <a:p>
            <a:pPr xmlns:a="http://schemas.openxmlformats.org/drawingml/2006/main" algn="ctr"/>
            <a:r xmlns:a="http://schemas.openxmlformats.org/drawingml/2006/main">
              <a:rPr lang="it" altLang="ko-KR" sz="4400"/>
              <a:t>non è stato esaurito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000">
                <a:solidFill>
                  <a:srgbClr val="FF0000"/>
                </a:solidFill>
              </a:rPr>
              <a:t>La Parola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chemeClr val="tx1">
                    <a:lumMod val="65000"/>
                    <a:lumOff val="35000"/>
                  </a:schemeClr>
                </a:solidFill>
              </a:rPr>
              <a:t>Va' subito a Sarepta di Sidone e resta lì. Ho comandato a una vedova di quel luogo di fornirti del cibo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t" altLang="ko-KR" sz="2800">
                <a:solidFill>
                  <a:schemeClr val="tx1">
                    <a:lumMod val="65000"/>
                    <a:lumOff val="35000"/>
                  </a:schemeClr>
                </a:solidFill>
              </a:rPr>
              <a:t>1 re</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800">
                <a:solidFill>
                  <a:schemeClr val="tx1">
                    <a:lumMod val="65000"/>
                    <a:lumOff val="35000"/>
                  </a:schemeClr>
                </a:solidFill>
              </a:rPr>
              <a:t>Non c'era pioggia in Israele come aveva detto il Signore Dio. Quindi non c'era cibo da mangiare per le persone.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800">
                <a:solidFill>
                  <a:schemeClr val="tx1">
                    <a:lumMod val="65000"/>
                    <a:lumOff val="35000"/>
                  </a:schemeClr>
                </a:solidFill>
              </a:rPr>
              <a:t>Il Signore Dio mandò Elia a una vedova che viveva a Sarepta.</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800">
                <a:solidFill>
                  <a:schemeClr val="tx1">
                    <a:lumMod val="65000"/>
                    <a:lumOff val="35000"/>
                  </a:schemeClr>
                </a:solidFill>
              </a:rPr>
              <a:t>Elia le chiese di prepararsi il pane con solo una manciata di farina e un po' d'olio che le era rimasto.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it" altLang="ko-KR" sz="2800">
                <a:solidFill>
                  <a:schemeClr val="tx1">
                    <a:lumMod val="65000"/>
                    <a:lumOff val="35000"/>
                  </a:schemeClr>
                </a:solidFill>
              </a:rPr>
              <a:t>Jonathan diede a David la sua spada e la sua freccia. Significava che credeva davvero in David.</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600">
                <a:solidFill>
                  <a:schemeClr val="tx1">
                    <a:lumMod val="65000"/>
                    <a:lumOff val="35000"/>
                  </a:schemeClr>
                </a:solidFill>
              </a:rPr>
              <a:t>Anche se non aveva abbastanza farina e olio per vivere, secondo il detto di Elia, fece del pane, lo diede prima a Elia e lo preparò per loro.</a:t>
            </a:r>
            <a:r xmlns:a="http://schemas.openxmlformats.org/drawingml/2006/main">
              <a:rPr lang="it" altLang="en-US" sz="2600">
                <a:solidFill>
                  <a:schemeClr val="tx1">
                    <a:lumMod val="65000"/>
                    <a:lumOff val="35000"/>
                  </a:schemeClr>
                </a:solidFill>
              </a:rPr>
              <a:t> </a:t>
            </a:r>
            <a:r xmlns:a="http://schemas.openxmlformats.org/drawingml/2006/main">
              <a:rPr lang="it" altLang="ko-KR" sz="2600">
                <a:solidFill>
                  <a:schemeClr val="tx1">
                    <a:lumMod val="65000"/>
                    <a:lumOff val="35000"/>
                  </a:schemeClr>
                </a:solidFill>
              </a:rPr>
              <a:t>Poi, sorprendentemente, c'erano il vaso della farina e la brocca dell'olio</a:t>
            </a:r>
            <a:r xmlns:a="http://schemas.openxmlformats.org/drawingml/2006/main">
              <a:rPr lang="it" altLang="en-US" sz="2600">
                <a:solidFill>
                  <a:schemeClr val="tx1">
                    <a:lumMod val="65000"/>
                    <a:lumOff val="35000"/>
                  </a:schemeClr>
                </a:solidFill>
              </a:rPr>
              <a:t> </a:t>
            </a:r>
            <a:r xmlns:a="http://schemas.openxmlformats.org/drawingml/2006/main">
              <a:rPr lang="it" altLang="ko-KR" sz="2600">
                <a:solidFill>
                  <a:schemeClr val="tx1">
                    <a:lumMod val="65000"/>
                    <a:lumOff val="35000"/>
                  </a:schemeClr>
                </a:solidFill>
              </a:rPr>
              <a:t>non esaurito.</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600">
                <a:solidFill>
                  <a:schemeClr val="tx1">
                    <a:lumMod val="65000"/>
                    <a:lumOff val="35000"/>
                  </a:schemeClr>
                </a:solidFill>
              </a:rPr>
              <a:t>Un giorno suo figlio morì. Ma il Signore Dio lasciò che la vita del ragazzo tornasse a lui e vivesse. Ha dato gloria a Dio.</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000">
                <a:solidFill>
                  <a:srgbClr val="FF0000"/>
                </a:solidFill>
              </a:rPr>
              <a:t>La lezione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3200">
                <a:solidFill>
                  <a:schemeClr val="tx1">
                    <a:lumMod val="65000"/>
                    <a:lumOff val="35000"/>
                  </a:schemeClr>
                </a:solidFill>
              </a:rPr>
              <a:t>La vedova offrì un po' di farina e di olio</a:t>
            </a:r>
          </a:p>
          <a:p>
            <a:pPr xmlns:a="http://schemas.openxmlformats.org/drawingml/2006/main" algn="ctr"/>
            <a:r xmlns:a="http://schemas.openxmlformats.org/drawingml/2006/main">
              <a:rPr lang="it" altLang="ko-KR" sz="3200">
                <a:solidFill>
                  <a:schemeClr val="tx1">
                    <a:lumMod val="65000"/>
                    <a:lumOff val="35000"/>
                  </a:schemeClr>
                </a:solidFill>
              </a:rPr>
              <a:t>a Dio.</a:t>
            </a:r>
            <a:r xmlns:a="http://schemas.openxmlformats.org/drawingml/2006/main">
              <a:rPr lang="it"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it" altLang="ko-KR" sz="3200">
                <a:solidFill>
                  <a:schemeClr val="tx1">
                    <a:lumMod val="65000"/>
                    <a:lumOff val="35000"/>
                  </a:schemeClr>
                </a:solidFill>
              </a:rPr>
              <a:t>Quindi, ha ricevuto molte benedizioni</a:t>
            </a:r>
          </a:p>
          <a:p>
            <a:pPr xmlns:a="http://schemas.openxmlformats.org/drawingml/2006/main" algn="ctr"/>
            <a:r xmlns:a="http://schemas.openxmlformats.org/drawingml/2006/main">
              <a:rPr lang="it" altLang="ko-KR" sz="3200">
                <a:solidFill>
                  <a:schemeClr val="tx1">
                    <a:lumMod val="65000"/>
                    <a:lumOff val="35000"/>
                  </a:schemeClr>
                </a:solidFill>
              </a:rPr>
              <a:t>oltre l'immaginazione.</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it" altLang="ko-KR" sz="3200">
                <a:solidFill>
                  <a:schemeClr val="tx1">
                    <a:lumMod val="65000"/>
                    <a:lumOff val="35000"/>
                  </a:schemeClr>
                </a:solidFill>
              </a:rPr>
              <a:t>A volte, ci sarà un momento in cui dovremo dare qualcosa di importante a Dio.</a:t>
            </a:r>
          </a:p>
          <a:p>
            <a:pPr xmlns:a="http://schemas.openxmlformats.org/drawingml/2006/main" algn="ctr"/>
            <a:r xmlns:a="http://schemas.openxmlformats.org/drawingml/2006/main">
              <a:rPr lang="it" altLang="ko-KR" sz="3200">
                <a:solidFill>
                  <a:schemeClr val="tx1">
                    <a:lumMod val="65000"/>
                    <a:lumOff val="35000"/>
                  </a:schemeClr>
                </a:solidFill>
              </a:rPr>
              <a:t>Quindi, Dio ci benedice molto attraverso questa offerta e sacrificio.</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3200"/>
              <a:t>Chi è Dio?</a:t>
            </a:r>
            <a:r xmlns:a="http://schemas.openxmlformats.org/drawingml/2006/main">
              <a:rPr lang="i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rgbClr val="C00000"/>
                </a:solidFill>
              </a:rPr>
              <a:t>Dio è..</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chemeClr val="tx1">
                    <a:lumMod val="65000"/>
                    <a:lumOff val="35000"/>
                  </a:schemeClr>
                </a:solidFill>
              </a:rPr>
              <a:t>Dio è colui che ci fornisce tutto ciò di cui abbiamo bisogno per vivere: cibo, vestiti, casa, ecc.</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000">
                <a:solidFill>
                  <a:srgbClr val="FF0000"/>
                </a:solidFill>
              </a:rPr>
              <a:t>Il quiz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200">
                <a:solidFill>
                  <a:schemeClr val="tx1">
                    <a:lumMod val="65000"/>
                    <a:lumOff val="35000"/>
                  </a:schemeClr>
                </a:solidFill>
              </a:rPr>
              <a:t>Da chi Dio disse ad Elia di andare??</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en-US" sz="2800">
                <a:solidFill>
                  <a:schemeClr val="tx1">
                    <a:lumMod val="65000"/>
                    <a:lumOff val="35000"/>
                  </a:schemeClr>
                </a:solidFill>
              </a:rPr>
              <a:t>① </a:t>
            </a:r>
            <a:r xmlns:a="http://schemas.openxmlformats.org/drawingml/2006/main">
              <a:rPr lang="it" altLang="ko-KR" sz="2800">
                <a:solidFill>
                  <a:schemeClr val="tx1">
                    <a:lumMod val="65000"/>
                    <a:lumOff val="35000"/>
                  </a:schemeClr>
                </a:solidFill>
              </a:rPr>
              <a:t>re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en-US" sz="2800">
                <a:solidFill>
                  <a:schemeClr val="tx1">
                    <a:lumMod val="65000"/>
                    <a:lumOff val="35000"/>
                  </a:schemeClr>
                </a:solidFill>
              </a:rPr>
              <a:t>② </a:t>
            </a:r>
            <a:r xmlns:a="http://schemas.openxmlformats.org/drawingml/2006/main">
              <a:rPr lang="it" altLang="ko-KR" sz="2800">
                <a:solidFill>
                  <a:schemeClr val="tx1">
                    <a:lumMod val="65000"/>
                    <a:lumOff val="35000"/>
                  </a:schemeClr>
                </a:solidFill>
              </a:rPr>
              <a:t>prete</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en-US" sz="2800">
                <a:solidFill>
                  <a:schemeClr val="tx1">
                    <a:lumMod val="65000"/>
                    <a:lumOff val="35000"/>
                  </a:schemeClr>
                </a:solidFill>
              </a:rPr>
              <a:t>③ </a:t>
            </a:r>
            <a:r xmlns:a="http://schemas.openxmlformats.org/drawingml/2006/main">
              <a:rPr lang="it" altLang="ko-KR" sz="2800">
                <a:solidFill>
                  <a:schemeClr val="tx1">
                    <a:lumMod val="65000"/>
                    <a:lumOff val="35000"/>
                  </a:schemeClr>
                </a:solidFill>
              </a:rPr>
              <a:t>vedova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en-US" sz="2800">
                <a:solidFill>
                  <a:schemeClr val="tx1">
                    <a:lumMod val="65000"/>
                    <a:lumOff val="35000"/>
                  </a:schemeClr>
                </a:solidFill>
              </a:rPr>
              <a:t>④ </a:t>
            </a:r>
            <a:r xmlns:a="http://schemas.openxmlformats.org/drawingml/2006/main">
              <a:rPr lang="it" altLang="ko-KR" sz="2800">
                <a:solidFill>
                  <a:schemeClr val="tx1">
                    <a:lumMod val="65000"/>
                    <a:lumOff val="35000"/>
                  </a:schemeClr>
                </a:solidFill>
              </a:rPr>
              <a:t>generale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en-US" sz="2800">
                <a:solidFill>
                  <a:srgbClr val="FF0000"/>
                </a:solidFill>
              </a:rPr>
              <a:t>③ </a:t>
            </a:r>
            <a:r xmlns:a="http://schemas.openxmlformats.org/drawingml/2006/main">
              <a:rPr lang="it" altLang="ko-KR" sz="2800">
                <a:solidFill>
                  <a:srgbClr val="FF0000"/>
                </a:solidFill>
              </a:rPr>
              <a:t>vedova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000">
                <a:solidFill>
                  <a:srgbClr val="FF0000"/>
                </a:solidFill>
              </a:rPr>
              <a:t>La Parola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chemeClr val="tx1">
                    <a:lumMod val="65000"/>
                    <a:lumOff val="35000"/>
                  </a:schemeClr>
                </a:solidFill>
              </a:rPr>
              <a:t>Va' subito a Sarepta di Sidone e resta lì. Ho comandato a una vedova di quel luogo di fornirti del cibo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t" altLang="ko-KR" sz="2800">
                <a:solidFill>
                  <a:schemeClr val="tx1">
                    <a:lumMod val="65000"/>
                    <a:lumOff val="35000"/>
                  </a:schemeClr>
                </a:solidFill>
              </a:rPr>
              <a:t>1 re</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it" altLang="ko-KR" b="1">
                <a:solidFill>
                  <a:schemeClr val="tx1">
                    <a:lumMod val="50000"/>
                    <a:lumOff val="50000"/>
                  </a:schemeClr>
                </a:solidFill>
              </a:rPr>
              <a:t>N. 36 La Parola di 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it" altLang="ko-KR" sz="4400"/>
              <a:t>Il fuoco cadde dal cielo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it" altLang="ko-KR" sz="4000">
                <a:solidFill>
                  <a:srgbClr val="FF0000"/>
                </a:solidFill>
              </a:rPr>
              <a:t>La Parola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it" altLang="ko-KR" sz="3600">
                <a:solidFill>
                  <a:schemeClr val="tx1">
                    <a:lumMod val="65000"/>
                    <a:lumOff val="35000"/>
                  </a:schemeClr>
                </a:solidFill>
              </a:rPr>
              <a:t>Allora cadde il fuoco del Signore e bruciò il sacrificio, la legna, le pietre e la terra, e prosciugò anche l'acqua nel fosso.</a:t>
            </a:r>
            <a:r xmlns:a="http://schemas.openxmlformats.org/drawingml/2006/main">
              <a:rPr lang="it"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it" altLang="ko-KR" sz="2800">
                <a:solidFill>
                  <a:schemeClr val="tx1">
                    <a:lumMod val="65000"/>
                    <a:lumOff val="35000"/>
                  </a:schemeClr>
                </a:solidFill>
              </a:rPr>
              <a:t>1 re</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it" altLang="ko-KR" sz="2800">
                <a:solidFill>
                  <a:schemeClr val="tx1">
                    <a:lumMod val="65000"/>
                    <a:lumOff val="35000"/>
                  </a:schemeClr>
                </a:solidFill>
              </a:rPr>
              <a:t>Dio mandò Elia al malvagio re Acab d'Israele. “Scoprirai chi è il vero Dio!”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it" altLang="ko-KR" sz="2800">
                <a:solidFill>
                  <a:schemeClr val="tx1">
                    <a:lumMod val="65000"/>
                    <a:lumOff val="35000"/>
                  </a:schemeClr>
                </a:solidFill>
              </a:rPr>
              <a:t>Elia ha combattuto contro 850 falsi profeti di adoratori di idoli. “Il dio che risponde con il fuoco è il vero Dio!”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it" altLang="ko-KR" sz="2800">
                <a:solidFill>
                  <a:schemeClr val="tx1">
                    <a:lumMod val="65000"/>
                    <a:lumOff val="35000"/>
                  </a:schemeClr>
                </a:solidFill>
              </a:rPr>
              <a:t>Jonathan ha dato i suoi vestiti preziosi a David. Ha mostrato la profonda amicizia di Jonathan con David.</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it" altLang="ko-KR" sz="2800">
                <a:solidFill>
                  <a:schemeClr val="tx1">
                    <a:lumMod val="65000"/>
                    <a:lumOff val="35000"/>
                  </a:schemeClr>
                </a:solidFill>
              </a:rPr>
              <a:t>850 profeti invocarono il nome del loro dio e danzarono attorno all'altare ma non ci fu risposta del fuoco.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it" altLang="ko-KR" sz="2800">
                <a:solidFill>
                  <a:schemeClr val="tx1">
                    <a:lumMod val="65000"/>
                    <a:lumOff val="35000"/>
                  </a:schemeClr>
                </a:solidFill>
              </a:rPr>
              <a:t>È stata la volta di Elia. Elia pregò verso il cielo. Allora il fuoco di Dio cadde e bruciò il sacrificio sull'altare.</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it" altLang="ko-KR" sz="2600">
                <a:solidFill>
                  <a:schemeClr val="tx1">
                    <a:lumMod val="65000"/>
                    <a:lumOff val="35000"/>
                  </a:schemeClr>
                </a:solidFill>
              </a:rPr>
              <a:t>“Geova è il vero Dio!” Il popolo di Israele si pentì dei propri peccati e diede gloria a Dio.</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it" altLang="ko-KR" sz="4000">
                <a:solidFill>
                  <a:srgbClr val="FF0000"/>
                </a:solidFill>
              </a:rPr>
              <a:t>La lezione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it" altLang="ko-KR" sz="3200">
                <a:solidFill>
                  <a:schemeClr val="tx1">
                    <a:lumMod val="65000"/>
                    <a:lumOff val="35000"/>
                  </a:schemeClr>
                </a:solidFill>
              </a:rPr>
              <a:t>I falsi dei non potevano fare nulla.</a:t>
            </a:r>
          </a:p>
          <a:p>
            <a:pPr xmlns:a="http://schemas.openxmlformats.org/drawingml/2006/main" algn="ctr"/>
            <a:r xmlns:a="http://schemas.openxmlformats.org/drawingml/2006/main">
              <a:rPr lang="it" altLang="ko-KR" sz="3200">
                <a:solidFill>
                  <a:schemeClr val="tx1">
                    <a:lumMod val="65000"/>
                    <a:lumOff val="35000"/>
                  </a:schemeClr>
                </a:solidFill>
              </a:rPr>
              <a:t>Per</a:t>
            </a:r>
            <a:r xmlns:a="http://schemas.openxmlformats.org/drawingml/2006/main">
              <a:rPr lang="it" altLang="en-US" sz="3200">
                <a:solidFill>
                  <a:schemeClr val="tx1">
                    <a:lumMod val="65000"/>
                    <a:lumOff val="35000"/>
                  </a:schemeClr>
                </a:solidFill>
              </a:rPr>
              <a:t> </a:t>
            </a:r>
            <a:r xmlns:a="http://schemas.openxmlformats.org/drawingml/2006/main">
              <a:rPr lang="it" altLang="ko-KR" sz="3200">
                <a:solidFill>
                  <a:schemeClr val="tx1">
                    <a:lumMod val="65000"/>
                    <a:lumOff val="35000"/>
                  </a:schemeClr>
                </a:solidFill>
              </a:rPr>
              <a:t>Essi</a:t>
            </a:r>
            <a:r xmlns:a="http://schemas.openxmlformats.org/drawingml/2006/main">
              <a:rPr lang="it" altLang="en-US" sz="3200">
                <a:solidFill>
                  <a:schemeClr val="tx1">
                    <a:lumMod val="65000"/>
                    <a:lumOff val="35000"/>
                  </a:schemeClr>
                </a:solidFill>
              </a:rPr>
              <a:t> </a:t>
            </a:r>
            <a:r xmlns:a="http://schemas.openxmlformats.org/drawingml/2006/main">
              <a:rPr lang="it" altLang="ko-KR" sz="3200">
                <a:solidFill>
                  <a:schemeClr val="tx1">
                    <a:lumMod val="65000"/>
                    <a:lumOff val="35000"/>
                  </a:schemeClr>
                </a:solidFill>
              </a:rPr>
              <a:t>avevo</a:t>
            </a:r>
            <a:r xmlns:a="http://schemas.openxmlformats.org/drawingml/2006/main">
              <a:rPr lang="it" altLang="en-US" sz="3200">
                <a:solidFill>
                  <a:schemeClr val="tx1">
                    <a:lumMod val="65000"/>
                    <a:lumOff val="35000"/>
                  </a:schemeClr>
                </a:solidFill>
              </a:rPr>
              <a:t> </a:t>
            </a:r>
            <a:r xmlns:a="http://schemas.openxmlformats.org/drawingml/2006/main">
              <a:rPr lang="it" altLang="ko-KR" sz="3200">
                <a:solidFill>
                  <a:schemeClr val="tx1">
                    <a:lumMod val="65000"/>
                    <a:lumOff val="35000"/>
                  </a:schemeClr>
                </a:solidFill>
              </a:rPr>
              <a:t>NO</a:t>
            </a:r>
            <a:r xmlns:a="http://schemas.openxmlformats.org/drawingml/2006/main">
              <a:rPr lang="it" altLang="en-US" sz="3200">
                <a:solidFill>
                  <a:schemeClr val="tx1">
                    <a:lumMod val="65000"/>
                    <a:lumOff val="35000"/>
                  </a:schemeClr>
                </a:solidFill>
              </a:rPr>
              <a:t> </a:t>
            </a:r>
            <a:r xmlns:a="http://schemas.openxmlformats.org/drawingml/2006/main">
              <a:rPr lang="it" altLang="ko-KR" sz="3200">
                <a:solidFill>
                  <a:schemeClr val="tx1">
                    <a:lumMod val="65000"/>
                    <a:lumOff val="35000"/>
                  </a:schemeClr>
                </a:solidFill>
              </a:rPr>
              <a:t>energia.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it" altLang="ko-KR" sz="3200">
                <a:solidFill>
                  <a:schemeClr val="tx1">
                    <a:lumMod val="65000"/>
                    <a:lumOff val="35000"/>
                  </a:schemeClr>
                </a:solidFill>
              </a:rPr>
              <a:t>Dio è Onnipotente.</a:t>
            </a:r>
          </a:p>
          <a:p>
            <a:pPr xmlns:a="http://schemas.openxmlformats.org/drawingml/2006/main" algn="ctr"/>
            <a:r xmlns:a="http://schemas.openxmlformats.org/drawingml/2006/main">
              <a:rPr lang="it" altLang="ko-KR" sz="3200">
                <a:solidFill>
                  <a:schemeClr val="tx1">
                    <a:lumMod val="65000"/>
                    <a:lumOff val="35000"/>
                  </a:schemeClr>
                </a:solidFill>
              </a:rPr>
              <a:t>Possiamo sperimentare i Suoi miracoli straordinari quando ci affidiamo a Lui e crediamo in Lui.</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it" altLang="ko-KR" sz="3200"/>
              <a:t>Chi è Dio?</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it" altLang="ko-KR" sz="3600">
                <a:solidFill>
                  <a:srgbClr val="C00000"/>
                </a:solidFill>
              </a:rPr>
              <a:t>Dio è..</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it" altLang="ko-KR" sz="3600">
                <a:solidFill>
                  <a:schemeClr val="tx1">
                    <a:lumMod val="65000"/>
                    <a:lumOff val="35000"/>
                  </a:schemeClr>
                </a:solidFill>
              </a:rPr>
              <a:t>Egli è il Dio reale, vivente e operante, diverso dai falsi idoli.</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it" altLang="ko-KR" sz="4000">
                <a:solidFill>
                  <a:srgbClr val="FF0000"/>
                </a:solidFill>
              </a:rPr>
              <a:t>Il quiz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it" altLang="ko-KR" sz="3200">
                <a:solidFill>
                  <a:schemeClr val="tx1">
                    <a:lumMod val="65000"/>
                    <a:lumOff val="35000"/>
                  </a:schemeClr>
                </a:solidFill>
              </a:rPr>
              <a:t>Cosa cadde dal cielo quando Elia pregò?</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it" altLang="en-US" sz="2800">
                <a:solidFill>
                  <a:schemeClr val="tx1">
                    <a:lumMod val="65000"/>
                    <a:lumOff val="35000"/>
                  </a:schemeClr>
                </a:solidFill>
              </a:rPr>
              <a:t>① </a:t>
            </a:r>
            <a:r xmlns:a="http://schemas.openxmlformats.org/drawingml/2006/main">
              <a:rPr lang="it" altLang="ko-KR" sz="2800">
                <a:solidFill>
                  <a:schemeClr val="tx1">
                    <a:lumMod val="65000"/>
                    <a:lumOff val="35000"/>
                  </a:schemeClr>
                </a:solidFill>
              </a:rPr>
              <a:t>neve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it" altLang="en-US" sz="2800">
                <a:solidFill>
                  <a:schemeClr val="tx1">
                    <a:lumMod val="65000"/>
                    <a:lumOff val="35000"/>
                  </a:schemeClr>
                </a:solidFill>
              </a:rPr>
              <a:t>② </a:t>
            </a:r>
            <a:r xmlns:a="http://schemas.openxmlformats.org/drawingml/2006/main">
              <a:rPr lang="it" altLang="ko-KR" sz="2800">
                <a:solidFill>
                  <a:schemeClr val="tx1">
                    <a:lumMod val="65000"/>
                    <a:lumOff val="35000"/>
                  </a:schemeClr>
                </a:solidFill>
              </a:rPr>
              <a:t>pioggia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it" altLang="en-US" sz="2800">
                <a:solidFill>
                  <a:schemeClr val="tx1">
                    <a:lumMod val="65000"/>
                    <a:lumOff val="35000"/>
                  </a:schemeClr>
                </a:solidFill>
              </a:rPr>
              <a:t>③ </a:t>
            </a:r>
            <a:r xmlns:a="http://schemas.openxmlformats.org/drawingml/2006/main">
              <a:rPr lang="it" altLang="ko-KR" sz="2800">
                <a:solidFill>
                  <a:schemeClr val="tx1">
                    <a:lumMod val="65000"/>
                    <a:lumOff val="35000"/>
                  </a:schemeClr>
                </a:solidFill>
              </a:rPr>
              <a:t>pietra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it" altLang="en-US" sz="2800">
                <a:solidFill>
                  <a:schemeClr val="tx1">
                    <a:lumMod val="65000"/>
                    <a:lumOff val="35000"/>
                  </a:schemeClr>
                </a:solidFill>
              </a:rPr>
              <a:t>④ </a:t>
            </a:r>
            <a:r xmlns:a="http://schemas.openxmlformats.org/drawingml/2006/main">
              <a:rPr lang="it" altLang="ko-KR" sz="2800">
                <a:solidFill>
                  <a:schemeClr val="tx1">
                    <a:lumMod val="65000"/>
                    <a:lumOff val="35000"/>
                  </a:schemeClr>
                </a:solidFill>
              </a:rPr>
              <a:t>fuoco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it" altLang="en-US" sz="2800">
                <a:solidFill>
                  <a:srgbClr val="FF0000"/>
                </a:solidFill>
              </a:rPr>
              <a:t>④ </a:t>
            </a:r>
            <a:r xmlns:a="http://schemas.openxmlformats.org/drawingml/2006/main">
              <a:rPr lang="it" altLang="ko-KR" sz="2800">
                <a:solidFill>
                  <a:srgbClr val="FF0000"/>
                </a:solidFill>
              </a:rPr>
              <a:t>fuoco</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it" altLang="ko-KR" sz="4000">
                <a:solidFill>
                  <a:srgbClr val="FF0000"/>
                </a:solidFill>
              </a:rPr>
              <a:t>La Parola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it" altLang="ko-KR" sz="3600">
                <a:solidFill>
                  <a:schemeClr val="tx1">
                    <a:lumMod val="65000"/>
                    <a:lumOff val="35000"/>
                  </a:schemeClr>
                </a:solidFill>
              </a:rPr>
              <a:t>Allora cadde il fuoco del Signore e bruciò il sacrificio, la legna, le pietre e la terra, e prosciugò anche l'acqua nel fosso.</a:t>
            </a:r>
            <a:r xmlns:a="http://schemas.openxmlformats.org/drawingml/2006/main">
              <a:rPr lang="it"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it" altLang="ko-KR" sz="2800">
                <a:solidFill>
                  <a:schemeClr val="tx1">
                    <a:lumMod val="65000"/>
                    <a:lumOff val="35000"/>
                  </a:schemeClr>
                </a:solidFill>
              </a:rPr>
              <a:t>1 re</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b="1">
                <a:solidFill>
                  <a:schemeClr val="tx1">
                    <a:lumMod val="50000"/>
                    <a:lumOff val="50000"/>
                  </a:schemeClr>
                </a:solidFill>
              </a:rPr>
              <a:t>NO. 37 La Parola di 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400"/>
              <a:t>Naaman guarito dalla lebbra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000">
                <a:solidFill>
                  <a:srgbClr val="FF0000"/>
                </a:solidFill>
              </a:rPr>
              <a:t>La Parola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chemeClr val="tx1">
                    <a:lumMod val="65000"/>
                    <a:lumOff val="35000"/>
                  </a:schemeClr>
                </a:solidFill>
              </a:rPr>
              <a:t>Allora scese e si immerse nel Giordano sette volte, come gli aveva detto l'uomo di Dio, e la sua carne fu risanata e divenne pura, come quella di un fanciullo.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t" altLang="ko-KR" sz="2800">
                <a:solidFill>
                  <a:schemeClr val="tx1">
                    <a:lumMod val="65000"/>
                    <a:lumOff val="35000"/>
                  </a:schemeClr>
                </a:solidFill>
              </a:rPr>
              <a:t>2 Re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400">
                <a:solidFill>
                  <a:schemeClr val="tx1">
                    <a:lumMod val="65000"/>
                    <a:lumOff val="35000"/>
                  </a:schemeClr>
                </a:solidFill>
              </a:rPr>
              <a:t>Naaman era comandante dell'esercito del re di Aram, ma era affetto da lebbra. Andò da Eliseo che era il profeta d'Israele per essere restaurato.</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it" altLang="ko-KR" sz="2600">
                <a:solidFill>
                  <a:schemeClr val="tx1">
                    <a:lumMod val="65000"/>
                    <a:lumOff val="35000"/>
                  </a:schemeClr>
                </a:solidFill>
              </a:rPr>
              <a:t>Davide si trovò diverse volte in situazioni pericolose fino alla morte, poiché il re Saul cercò di ucciderlo. Tuttavia, potrebbe sfuggire a questi pericoli con l'aiuto di Jonathan.</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800">
                <a:solidFill>
                  <a:schemeClr val="tx1">
                    <a:lumMod val="65000"/>
                    <a:lumOff val="35000"/>
                  </a:schemeClr>
                </a:solidFill>
              </a:rPr>
              <a:t>Eliseo non lo incontrò, ma gli disse semplicemente: "Va', lavati sette volte nel fiume Giordano".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800">
                <a:solidFill>
                  <a:schemeClr val="tx1">
                    <a:lumMod val="65000"/>
                    <a:lumOff val="35000"/>
                  </a:schemeClr>
                </a:solidFill>
              </a:rPr>
              <a:t>Naaman si arrabbiò contro la parola di Eliseo. Ma i suoi servi gli dissero: «Vai al fiume e immergiti, ti prego».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800">
                <a:solidFill>
                  <a:schemeClr val="tx1">
                    <a:lumMod val="65000"/>
                    <a:lumOff val="35000"/>
                  </a:schemeClr>
                </a:solidFill>
              </a:rPr>
              <a:t>Naaman si immerse sette volte nel Giordano, come dissero Eliseo e i suoi servi.</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500">
                <a:solidFill>
                  <a:schemeClr val="tx1">
                    <a:lumMod val="65000"/>
                    <a:lumOff val="35000"/>
                  </a:schemeClr>
                </a:solidFill>
              </a:rPr>
              <a:t>Poi, sorprendentemente, la sua carne fu risanata e divenne pura.</a:t>
            </a:r>
          </a:p>
          <a:p>
            <a:r xmlns:a="http://schemas.openxmlformats.org/drawingml/2006/main">
              <a:rPr lang="it" altLang="ko-KR" sz="2500">
                <a:solidFill>
                  <a:schemeClr val="tx1">
                    <a:lumMod val="65000"/>
                    <a:lumOff val="35000"/>
                  </a:schemeClr>
                </a:solidFill>
              </a:rPr>
              <a:t>Naaman tornò da Eliseo e diede gloria a Dio.</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000">
                <a:solidFill>
                  <a:srgbClr val="FF0000"/>
                </a:solidFill>
              </a:rPr>
              <a:t>La lezione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3200">
                <a:solidFill>
                  <a:schemeClr val="tx1">
                    <a:lumMod val="65000"/>
                    <a:lumOff val="35000"/>
                  </a:schemeClr>
                </a:solidFill>
              </a:rPr>
              <a:t>Quando Naaman ascoltò Eliseo che era l'uomo di Dio e obbedì alla sua parola, ebbe la benedizione di essere purificato dalla lebbra.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it" altLang="ko-KR" sz="3200">
                <a:solidFill>
                  <a:schemeClr val="tx1">
                    <a:lumMod val="65000"/>
                    <a:lumOff val="35000"/>
                  </a:schemeClr>
                </a:solidFill>
              </a:rPr>
              <a:t>Non dovremmo vivere secondo la nostra volontà,</a:t>
            </a:r>
          </a:p>
          <a:p>
            <a:pPr xmlns:a="http://schemas.openxmlformats.org/drawingml/2006/main" algn="ctr"/>
            <a:r xmlns:a="http://schemas.openxmlformats.org/drawingml/2006/main">
              <a:rPr lang="it" altLang="ko-KR" sz="3200">
                <a:solidFill>
                  <a:schemeClr val="tx1">
                    <a:lumMod val="65000"/>
                    <a:lumOff val="35000"/>
                  </a:schemeClr>
                </a:solidFill>
              </a:rPr>
              <a:t>ma per volontà di Dio.</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it" altLang="ko-KR" sz="3200">
                <a:solidFill>
                  <a:schemeClr val="tx1">
                    <a:lumMod val="65000"/>
                    <a:lumOff val="35000"/>
                  </a:schemeClr>
                </a:solidFill>
              </a:rPr>
              <a:t>Quando continuiamo a vivere e obbediamo alla parola di Dio,</a:t>
            </a:r>
          </a:p>
          <a:p>
            <a:pPr xmlns:a="http://schemas.openxmlformats.org/drawingml/2006/main" algn="ctr"/>
            <a:r xmlns:a="http://schemas.openxmlformats.org/drawingml/2006/main">
              <a:rPr lang="it" altLang="ko-KR" sz="3200">
                <a:solidFill>
                  <a:schemeClr val="tx1">
                    <a:lumMod val="65000"/>
                    <a:lumOff val="35000"/>
                  </a:schemeClr>
                </a:solidFill>
              </a:rPr>
              <a:t>Possiamo essere benedetti dalle abbondanti benedizioni che Dio può fornirci.</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3200">
                <a:solidFill>
                  <a:srgbClr val="FF0000"/>
                </a:solidFill>
              </a:rPr>
              <a:t>Dio?</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rgbClr val="C00000"/>
                </a:solidFill>
              </a:rPr>
              <a:t>Dio è..</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chemeClr val="tx1">
                    <a:lumMod val="65000"/>
                    <a:lumOff val="35000"/>
                  </a:schemeClr>
                </a:solidFill>
              </a:rPr>
              <a:t>Dio è Colui che può guarire ogni malattia. Egli è il Dio Onnipotente che può guarirci.</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000">
                <a:solidFill>
                  <a:srgbClr val="FF0000"/>
                </a:solidFill>
              </a:rPr>
              <a:t>Il quiz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chemeClr val="tx1">
                    <a:lumMod val="65000"/>
                    <a:lumOff val="35000"/>
                  </a:schemeClr>
                </a:solidFill>
              </a:rPr>
              <a:t>Quante volte Naaman si immerse nel fiume Giordano?</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en-US" sz="2800">
                <a:solidFill>
                  <a:schemeClr val="tx1">
                    <a:lumMod val="65000"/>
                    <a:lumOff val="35000"/>
                  </a:schemeClr>
                </a:solidFill>
              </a:rPr>
              <a:t>① </a:t>
            </a:r>
            <a:r xmlns:a="http://schemas.openxmlformats.org/drawingml/2006/main">
              <a:rPr lang="it" altLang="ko-KR" sz="2800">
                <a:solidFill>
                  <a:schemeClr val="tx1">
                    <a:lumMod val="65000"/>
                    <a:lumOff val="35000"/>
                  </a:schemeClr>
                </a:solidFill>
              </a:rPr>
              <a:t>tre volte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en-US" sz="2800">
                <a:solidFill>
                  <a:schemeClr val="tx1">
                    <a:lumMod val="65000"/>
                    <a:lumOff val="35000"/>
                  </a:schemeClr>
                </a:solidFill>
              </a:rPr>
              <a:t>② </a:t>
            </a:r>
            <a:r xmlns:a="http://schemas.openxmlformats.org/drawingml/2006/main">
              <a:rPr lang="it" altLang="ko-KR" sz="2800">
                <a:solidFill>
                  <a:schemeClr val="tx1">
                    <a:lumMod val="65000"/>
                    <a:lumOff val="35000"/>
                  </a:schemeClr>
                </a:solidFill>
              </a:rPr>
              <a:t>una volta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en-US" sz="2800">
                <a:solidFill>
                  <a:schemeClr val="tx1">
                    <a:lumMod val="65000"/>
                    <a:lumOff val="35000"/>
                  </a:schemeClr>
                </a:solidFill>
              </a:rPr>
              <a:t>③ </a:t>
            </a:r>
            <a:r xmlns:a="http://schemas.openxmlformats.org/drawingml/2006/main">
              <a:rPr lang="it" altLang="ko-KR" sz="2800">
                <a:solidFill>
                  <a:schemeClr val="tx1">
                    <a:lumMod val="65000"/>
                    <a:lumOff val="35000"/>
                  </a:schemeClr>
                </a:solidFill>
              </a:rPr>
              <a:t>cinque volte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en-US" sz="2800">
                <a:solidFill>
                  <a:schemeClr val="tx1">
                    <a:lumMod val="65000"/>
                    <a:lumOff val="35000"/>
                  </a:schemeClr>
                </a:solidFill>
              </a:rPr>
              <a:t>④ </a:t>
            </a:r>
            <a:r xmlns:a="http://schemas.openxmlformats.org/drawingml/2006/main">
              <a:rPr lang="it" altLang="ko-KR" sz="2800">
                <a:solidFill>
                  <a:schemeClr val="tx1">
                    <a:lumMod val="65000"/>
                    <a:lumOff val="35000"/>
                  </a:schemeClr>
                </a:solidFill>
              </a:rPr>
              <a:t>sette</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volte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en-US" sz="2800">
                <a:solidFill>
                  <a:srgbClr val="FF0000"/>
                </a:solidFill>
              </a:rPr>
              <a:t>④ </a:t>
            </a:r>
            <a:r xmlns:a="http://schemas.openxmlformats.org/drawingml/2006/main">
              <a:rPr lang="it" altLang="ko-KR" sz="2800">
                <a:solidFill>
                  <a:srgbClr val="FF0000"/>
                </a:solidFill>
              </a:rPr>
              <a:t>sette volte</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000">
                <a:solidFill>
                  <a:srgbClr val="FF0000"/>
                </a:solidFill>
              </a:rPr>
              <a:t>La Parola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chemeClr val="tx1">
                    <a:lumMod val="65000"/>
                    <a:lumOff val="35000"/>
                  </a:schemeClr>
                </a:solidFill>
              </a:rPr>
              <a:t>Allora scese e si immerse nel Giordano sette volte, come gli aveva detto l'uomo di Dio, e la sua carne fu risanata e divenne pura, come quella di un fanciullo.</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t" altLang="ko-KR" sz="2800">
                <a:solidFill>
                  <a:schemeClr val="tx1">
                    <a:lumMod val="65000"/>
                    <a:lumOff val="35000"/>
                  </a:schemeClr>
                </a:solidFill>
              </a:rPr>
              <a:t>2 Re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b="1">
                <a:solidFill>
                  <a:schemeClr val="tx1">
                    <a:lumMod val="50000"/>
                    <a:lumOff val="50000"/>
                  </a:schemeClr>
                </a:solidFill>
              </a:rPr>
              <a:t>N. 38 La Parola di 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400"/>
              <a:t>Riparare il Tempio di Dio</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000">
                <a:solidFill>
                  <a:srgbClr val="FF0000"/>
                </a:solidFill>
              </a:rPr>
              <a:t>La Parola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chemeClr val="bg1">
                    <a:lumMod val="50000"/>
                  </a:schemeClr>
                </a:solidFill>
              </a:rPr>
              <a:t>Allora il re Ioas chiamò il sacerdote Ioiada e gli altri sacerdoti e disse loro: «Perché non riparate il danno fatto al tempio? Non prendete più denaro dai vostri tesorieri, ma consegnatelo per le riparazioni del tempio».</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t" altLang="ko-KR" sz="2800">
                <a:solidFill>
                  <a:schemeClr val="tx1">
                    <a:lumMod val="65000"/>
                    <a:lumOff val="35000"/>
                  </a:schemeClr>
                </a:solidFill>
              </a:rPr>
              <a:t>2 Re</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it" altLang="ko-KR" sz="4000">
                <a:solidFill>
                  <a:srgbClr val="FF0000"/>
                </a:solidFill>
              </a:rPr>
              <a:t>La lezione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it" altLang="ko-KR" sz="3200">
                <a:solidFill>
                  <a:schemeClr val="tx1">
                    <a:lumMod val="65000"/>
                    <a:lumOff val="35000"/>
                  </a:schemeClr>
                </a:solidFill>
              </a:rPr>
              <a:t>Jonathan non ha scelto il suo desiderio egoistico, ma il suo amico David.</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it" altLang="ko-KR" sz="3200">
                <a:solidFill>
                  <a:schemeClr val="tx1">
                    <a:lumMod val="65000"/>
                    <a:lumOff val="35000"/>
                  </a:schemeClr>
                </a:solidFill>
              </a:rPr>
              <a:t>Come Jonathan,</a:t>
            </a:r>
          </a:p>
          <a:p>
            <a:pPr xmlns:a="http://schemas.openxmlformats.org/drawingml/2006/main" algn="ctr"/>
            <a:r xmlns:a="http://schemas.openxmlformats.org/drawingml/2006/main">
              <a:rPr lang="it" altLang="ko-KR" sz="3200">
                <a:solidFill>
                  <a:schemeClr val="tx1">
                    <a:lumMod val="65000"/>
                    <a:lumOff val="35000"/>
                  </a:schemeClr>
                </a:solidFill>
              </a:rPr>
              <a:t>cerchiamo di essere un buon amico per il nostro amico.</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800" err="1">
                <a:solidFill>
                  <a:schemeClr val="tx1">
                    <a:lumMod val="65000"/>
                    <a:lumOff val="35000"/>
                  </a:schemeClr>
                </a:solidFill>
              </a:rPr>
              <a:t>Ioas, re di Giuda, aveva intenzione di riparare il tempio di Dio, che era rimasto danneggiato.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800">
                <a:solidFill>
                  <a:schemeClr val="tx1">
                    <a:lumMod val="65000"/>
                    <a:lumOff val="35000"/>
                  </a:schemeClr>
                </a:solidFill>
              </a:rPr>
              <a:t>Tuttavia, il budget non era sufficiente per riparare il tempio. Joas decise di ricevere un'offerta per riparare il tempio di Dio.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800">
                <a:solidFill>
                  <a:schemeClr val="tx1">
                    <a:lumMod val="65000"/>
                    <a:lumOff val="35000"/>
                  </a:schemeClr>
                </a:solidFill>
              </a:rPr>
              <a:t>Le persone che amavano Dio offrirono sinceramente denaro per riparare il tempio.</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800">
                <a:solidFill>
                  <a:schemeClr val="tx1">
                    <a:lumMod val="65000"/>
                    <a:lumOff val="35000"/>
                  </a:schemeClr>
                </a:solidFill>
              </a:rPr>
              <a:t>Il denaro raccolto per la riparazione del tempio fu dato agli operai, ed essi ripararono il tempio con completa onestà.</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800">
                <a:solidFill>
                  <a:schemeClr val="tx1">
                    <a:lumMod val="65000"/>
                    <a:lumOff val="35000"/>
                  </a:schemeClr>
                </a:solidFill>
              </a:rPr>
              <a:t>"Oh! Che bellissimo tempio è!” Joas era felice al pensiero che Dio sarebbe stato gradito.</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000">
                <a:solidFill>
                  <a:srgbClr val="FF0000"/>
                </a:solidFill>
              </a:rPr>
              <a:t>La lezione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3600" err="1">
                <a:solidFill>
                  <a:schemeClr val="tx1">
                    <a:lumMod val="65000"/>
                    <a:lumOff val="35000"/>
                  </a:schemeClr>
                </a:solidFill>
              </a:rPr>
              <a:t>Joas considerava il tempio di Dio un luogo prezioso, dove le persone adoravano Dio.</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it" altLang="ko-KR" sz="3600">
                <a:solidFill>
                  <a:schemeClr val="tx1">
                    <a:lumMod val="65000"/>
                    <a:lumOff val="35000"/>
                  </a:schemeClr>
                </a:solidFill>
              </a:rPr>
              <a:t>La chiesa è il luogo in cui Dio è presente quando Lo adoriamo.</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it" altLang="ko-KR" sz="3600">
                <a:solidFill>
                  <a:schemeClr val="tx1">
                    <a:lumMod val="65000"/>
                    <a:lumOff val="35000"/>
                  </a:schemeClr>
                </a:solidFill>
              </a:rPr>
              <a:t>Quindi dobbiamo amare la chiesa e considerarla in modo molto prezioso.</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3200">
                <a:solidFill>
                  <a:srgbClr val="FF0000"/>
                </a:solidFill>
              </a:rPr>
              <a:t>Dio?</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rgbClr val="C00000"/>
                </a:solidFill>
              </a:rPr>
              <a:t>Dio è...</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chemeClr val="tx1">
                    <a:lumMod val="65000"/>
                    <a:lumOff val="35000"/>
                  </a:schemeClr>
                </a:solidFill>
              </a:rPr>
              <a:t>Dio costituisce ciascuno di noi come Suo Santo Tempio.</a:t>
            </a:r>
          </a:p>
          <a:p>
            <a:endParaRPr lang="en-US" altLang="ko-KR" sz="3600">
              <a:solidFill>
                <a:schemeClr val="tx1">
                  <a:lumMod val="65000"/>
                  <a:lumOff val="35000"/>
                </a:schemeClr>
              </a:solidFill>
            </a:endParaRPr>
          </a:p>
          <a:p>
            <a:r xmlns:a="http://schemas.openxmlformats.org/drawingml/2006/main">
              <a:rPr lang="it" altLang="ko-KR" sz="3600">
                <a:solidFill>
                  <a:schemeClr val="tx1">
                    <a:lumMod val="65000"/>
                    <a:lumOff val="35000"/>
                  </a:schemeClr>
                </a:solidFill>
              </a:rPr>
              <a:t>Dio incontra coloro che lo adorano.</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000">
                <a:solidFill>
                  <a:srgbClr val="FF0000"/>
                </a:solidFill>
              </a:rPr>
              <a:t>Il quiz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chemeClr val="tx1">
                    <a:lumMod val="65000"/>
                    <a:lumOff val="35000"/>
                  </a:schemeClr>
                </a:solidFill>
              </a:rPr>
              <a:t>Cosa ha deciso di sistemare Joas?</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en-US" sz="2800">
                <a:solidFill>
                  <a:schemeClr val="tx1">
                    <a:lumMod val="65000"/>
                    <a:lumOff val="35000"/>
                  </a:schemeClr>
                </a:solidFill>
              </a:rPr>
              <a:t>① </a:t>
            </a:r>
            <a:r xmlns:a="http://schemas.openxmlformats.org/drawingml/2006/main">
              <a:rPr lang="it" altLang="ko-KR" sz="2800">
                <a:solidFill>
                  <a:schemeClr val="tx1">
                    <a:lumMod val="65000"/>
                    <a:lumOff val="35000"/>
                  </a:schemeClr>
                </a:solidFill>
              </a:rPr>
              <a:t>palazzo</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en-US" sz="2800">
                <a:solidFill>
                  <a:schemeClr val="tx1">
                    <a:lumMod val="65000"/>
                    <a:lumOff val="35000"/>
                  </a:schemeClr>
                </a:solidFill>
              </a:rPr>
              <a:t>② </a:t>
            </a:r>
            <a:r xmlns:a="http://schemas.openxmlformats.org/drawingml/2006/main">
              <a:rPr lang="it" altLang="ko-KR" sz="2800">
                <a:solidFill>
                  <a:schemeClr val="tx1">
                    <a:lumMod val="65000"/>
                    <a:lumOff val="35000"/>
                  </a:schemeClr>
                </a:solidFill>
              </a:rPr>
              <a:t>suo</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camera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en-US" sz="2800">
                <a:solidFill>
                  <a:schemeClr val="tx1">
                    <a:lumMod val="65000"/>
                    <a:lumOff val="35000"/>
                  </a:schemeClr>
                </a:solidFill>
              </a:rPr>
              <a:t>③ </a:t>
            </a:r>
            <a:r xmlns:a="http://schemas.openxmlformats.org/drawingml/2006/main">
              <a:rPr lang="it" altLang="ko-KR" sz="2800">
                <a:solidFill>
                  <a:schemeClr val="tx1">
                    <a:lumMod val="65000"/>
                    <a:lumOff val="35000"/>
                  </a:schemeClr>
                </a:solidFill>
              </a:rPr>
              <a:t>scuola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en-US" sz="2800">
                <a:solidFill>
                  <a:schemeClr val="tx1">
                    <a:lumMod val="65000"/>
                    <a:lumOff val="35000"/>
                  </a:schemeClr>
                </a:solidFill>
              </a:rPr>
              <a:t>④ </a:t>
            </a:r>
            <a:r xmlns:a="http://schemas.openxmlformats.org/drawingml/2006/main">
              <a:rPr lang="it" altLang="ko-KR" sz="2800">
                <a:solidFill>
                  <a:schemeClr val="tx1">
                    <a:lumMod val="65000"/>
                    <a:lumOff val="35000"/>
                  </a:schemeClr>
                </a:solidFill>
              </a:rPr>
              <a:t>Tempio Santo</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en-US" sz="2800">
                <a:solidFill>
                  <a:srgbClr val="FF0000"/>
                </a:solidFill>
              </a:rPr>
              <a:t>④ </a:t>
            </a:r>
            <a:r xmlns:a="http://schemas.openxmlformats.org/drawingml/2006/main">
              <a:rPr lang="it" altLang="ko-KR" sz="2800">
                <a:solidFill>
                  <a:srgbClr val="FF0000"/>
                </a:solidFill>
              </a:rPr>
              <a:t>Tempio Santo</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000">
                <a:solidFill>
                  <a:srgbClr val="FF0000"/>
                </a:solidFill>
              </a:rPr>
              <a:t>La Parola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chemeClr val="bg1">
                    <a:lumMod val="50000"/>
                  </a:schemeClr>
                </a:solidFill>
              </a:rPr>
              <a:t>Allora il re Ioas chiamò il sacerdote Ioiada e gli altri sacerdoti e disse loro: «Perché non riparate il danno fatto al tempio? Non prendete più denaro dai vostri tesorieri, ma consegnatelo per le riparazioni del tempio».</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t" altLang="ko-KR" sz="2800">
                <a:solidFill>
                  <a:schemeClr val="tx1">
                    <a:lumMod val="65000"/>
                    <a:lumOff val="35000"/>
                  </a:schemeClr>
                </a:solidFill>
              </a:rPr>
              <a:t>2 Re</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b="1">
                <a:solidFill>
                  <a:schemeClr val="tx1">
                    <a:lumMod val="50000"/>
                    <a:lumOff val="50000"/>
                  </a:schemeClr>
                </a:solidFill>
              </a:rPr>
              <a:t>N. 39 La Parola di Dio</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3600"/>
              <a:t>Neemia, che ricostruì le mura di Gerusalemme</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it" altLang="ko-KR" sz="3200"/>
              <a:t>Dio?</a:t>
            </a:r>
            <a:r xmlns:a="http://schemas.openxmlformats.org/drawingml/2006/main">
              <a:rPr lang="i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it" altLang="ko-KR" sz="3600">
                <a:solidFill>
                  <a:srgbClr val="C00000"/>
                </a:solidFill>
              </a:rPr>
              <a:t>Dio..</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it" altLang="ko-KR" sz="3600">
                <a:solidFill>
                  <a:schemeClr val="tx1">
                    <a:lumMod val="65000"/>
                    <a:lumOff val="35000"/>
                  </a:schemeClr>
                </a:solidFill>
              </a:rPr>
              <a:t>È lui che ci dà buoni amici.</a:t>
            </a:r>
          </a:p>
          <a:p>
            <a:endParaRPr lang="en-US" altLang="ko-KR" sz="3600">
              <a:solidFill>
                <a:schemeClr val="tx1">
                  <a:lumMod val="65000"/>
                  <a:lumOff val="35000"/>
                </a:schemeClr>
              </a:solidFill>
            </a:endParaRPr>
          </a:p>
          <a:p>
            <a:r xmlns:a="http://schemas.openxmlformats.org/drawingml/2006/main">
              <a:rPr lang="it" altLang="ko-KR" sz="3600">
                <a:solidFill>
                  <a:schemeClr val="tx1">
                    <a:lumMod val="65000"/>
                    <a:lumOff val="35000"/>
                  </a:schemeClr>
                </a:solidFill>
              </a:rPr>
              <a:t>Ringrazia Dio per averci dato buoni amici!</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000">
                <a:solidFill>
                  <a:srgbClr val="FF0000"/>
                </a:solidFill>
              </a:rPr>
              <a:t>La Parola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chemeClr val="bg1">
                    <a:lumMod val="50000"/>
                  </a:schemeClr>
                </a:solidFill>
              </a:rPr>
              <a:t>Risposi al re: "Se così piace al re e se il tuo servitore ha trovato grazia ai suoi occhi, mi mandi nella città di Giuda dove sono sepolti i miei padri, affinché io la ricostruisca".</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t" altLang="ko-KR" sz="2800">
                <a:solidFill>
                  <a:schemeClr val="tx1">
                    <a:lumMod val="65000"/>
                    <a:lumOff val="35000"/>
                  </a:schemeClr>
                </a:solidFill>
              </a:rPr>
              <a:t>Neemia</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800">
                <a:solidFill>
                  <a:schemeClr val="tx1">
                    <a:lumMod val="65000"/>
                    <a:lumOff val="35000"/>
                  </a:schemeClr>
                </a:solidFill>
              </a:rPr>
              <a:t>Il re persiano diede il permesso al coppiere del re Neemia di ricostruire la città e la cittadella che erano in rovina.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800">
                <a:solidFill>
                  <a:schemeClr val="tx1">
                    <a:lumMod val="65000"/>
                    <a:lumOff val="35000"/>
                  </a:schemeClr>
                </a:solidFill>
              </a:rPr>
              <a:t>Neemia</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tornò a Gerusalemme con molti Israeliti e con loro ricostruì le mura di Gerusalemme.</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600">
                <a:solidFill>
                  <a:schemeClr val="tx1">
                    <a:lumMod val="65000"/>
                    <a:lumOff val="35000"/>
                  </a:schemeClr>
                </a:solidFill>
              </a:rPr>
              <a:t>Tuttavia, furono disturbati da altre tribù a cui non piaceva il risveglio degli Israeliti. Inoltre molti israeliti scoppiarono a lamentarsi.</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800">
                <a:solidFill>
                  <a:schemeClr val="tx1">
                    <a:lumMod val="65000"/>
                    <a:lumOff val="35000"/>
                  </a:schemeClr>
                </a:solidFill>
              </a:rPr>
              <a:t>Neemia chiese aiuto a Dio. Dio gli diede il potere e il coraggio per compiere l'opera.</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2800">
                <a:solidFill>
                  <a:schemeClr val="tx1">
                    <a:lumMod val="65000"/>
                    <a:lumOff val="35000"/>
                  </a:schemeClr>
                </a:solidFill>
              </a:rPr>
              <a:t>Alla fine Neemia completò la ricostruzione del muro di Gerusalemme con il popolo israelita. Dopo aver terminato il muro, lui e il suo popolo adorarono Dio con gioia.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000">
                <a:solidFill>
                  <a:srgbClr val="FF0000"/>
                </a:solidFill>
              </a:rPr>
              <a:t>La lezione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3600">
                <a:solidFill>
                  <a:schemeClr val="tx1">
                    <a:lumMod val="65000"/>
                    <a:lumOff val="35000"/>
                  </a:schemeClr>
                </a:solidFill>
              </a:rPr>
              <a:t>Neemia completò la ricostruzione delle mura con l'aiuto di Dio anche se c'erano molti disordini.</a:t>
            </a:r>
          </a:p>
          <a:p>
            <a:pPr xmlns:a="http://schemas.openxmlformats.org/drawingml/2006/main" algn="ctr"/>
            <a:r xmlns:a="http://schemas.openxmlformats.org/drawingml/2006/main">
              <a:rPr lang="it" altLang="ko-KR" sz="3600">
                <a:solidFill>
                  <a:schemeClr val="tx1">
                    <a:lumMod val="65000"/>
                    <a:lumOff val="35000"/>
                  </a:schemeClr>
                </a:solidFill>
              </a:rPr>
              <a:t>Quando svolgiamo l'opera di Dio potremmo affrontare situazioni difficili.</a:t>
            </a:r>
          </a:p>
          <a:p>
            <a:pPr xmlns:a="http://schemas.openxmlformats.org/drawingml/2006/main" algn="ctr"/>
            <a:r xmlns:a="http://schemas.openxmlformats.org/drawingml/2006/main">
              <a:rPr lang="it" altLang="ko-KR" sz="3600">
                <a:solidFill>
                  <a:schemeClr val="tx1">
                    <a:lumMod val="65000"/>
                    <a:lumOff val="35000"/>
                  </a:schemeClr>
                </a:solidFill>
              </a:rPr>
              <a:t>Tuttavia, se Dio è con noi e noi siamo con Lui, possiamo superare tutte queste difficoltà.</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3200"/>
              <a:t>Dio?</a:t>
            </a:r>
            <a:r xmlns:a="http://schemas.openxmlformats.org/drawingml/2006/main">
              <a:rPr lang="it"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rgbClr val="C00000"/>
                </a:solidFill>
              </a:rPr>
              <a:t>Dio è..</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chemeClr val="tx1">
                    <a:lumMod val="65000"/>
                    <a:lumOff val="35000"/>
                  </a:schemeClr>
                </a:solidFill>
              </a:rPr>
              <a:t>Dio è Colui che ci aiuta e ci dà forza e coraggio quando preghiamo e chiediamo aiuto in situazioni difficili.</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000">
                <a:solidFill>
                  <a:srgbClr val="FF0000"/>
                </a:solidFill>
              </a:rPr>
              <a:t>Il quiz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chemeClr val="tx1">
                    <a:lumMod val="65000"/>
                    <a:lumOff val="35000"/>
                  </a:schemeClr>
                </a:solidFill>
              </a:rPr>
              <a:t>Perché Neemia tornò nella sua città natale?</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en-US" sz="2800">
                <a:solidFill>
                  <a:schemeClr val="tx1">
                    <a:lumMod val="65000"/>
                    <a:lumOff val="35000"/>
                  </a:schemeClr>
                </a:solidFill>
              </a:rPr>
              <a:t>① </a:t>
            </a:r>
            <a:r xmlns:a="http://schemas.openxmlformats.org/drawingml/2006/main">
              <a:rPr lang="it" altLang="ko-KR" sz="2800">
                <a:solidFill>
                  <a:schemeClr val="tx1">
                    <a:lumMod val="65000"/>
                    <a:lumOff val="35000"/>
                  </a:schemeClr>
                </a:solidFill>
              </a:rPr>
              <a:t>viaggiare..</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en-US" sz="2800">
                <a:solidFill>
                  <a:schemeClr val="tx1">
                    <a:lumMod val="65000"/>
                    <a:lumOff val="35000"/>
                  </a:schemeClr>
                </a:solidFill>
              </a:rPr>
              <a:t>② </a:t>
            </a:r>
            <a:r xmlns:a="http://schemas.openxmlformats.org/drawingml/2006/main">
              <a:rPr lang="it" altLang="ko-KR" sz="2800">
                <a:solidFill>
                  <a:schemeClr val="tx1">
                    <a:lumMod val="65000"/>
                    <a:lumOff val="35000"/>
                  </a:schemeClr>
                </a:solidFill>
              </a:rPr>
              <a:t>andare a scuola..</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en-US" sz="2800">
                <a:solidFill>
                  <a:schemeClr val="tx1">
                    <a:lumMod val="65000"/>
                    <a:lumOff val="35000"/>
                  </a:schemeClr>
                </a:solidFill>
              </a:rPr>
              <a:t>③ </a:t>
            </a:r>
            <a:r xmlns:a="http://schemas.openxmlformats.org/drawingml/2006/main">
              <a:rPr lang="it" altLang="ko-KR" sz="2800">
                <a:solidFill>
                  <a:schemeClr val="tx1">
                    <a:lumMod val="65000"/>
                    <a:lumOff val="35000"/>
                  </a:schemeClr>
                </a:solidFill>
              </a:rPr>
              <a:t>adorare..</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en-US" sz="2800">
                <a:solidFill>
                  <a:schemeClr val="tx1">
                    <a:lumMod val="65000"/>
                    <a:lumOff val="35000"/>
                  </a:schemeClr>
                </a:solidFill>
              </a:rPr>
              <a:t>④ </a:t>
            </a:r>
            <a:r xmlns:a="http://schemas.openxmlformats.org/drawingml/2006/main">
              <a:rPr lang="it" altLang="ko-KR" sz="2800">
                <a:solidFill>
                  <a:schemeClr val="tx1">
                    <a:lumMod val="65000"/>
                    <a:lumOff val="35000"/>
                  </a:schemeClr>
                </a:solidFill>
              </a:rPr>
              <a:t>per ricostruire il muro di Gerusalemme..</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en-US" sz="2800">
                <a:solidFill>
                  <a:srgbClr val="FF0000"/>
                </a:solidFill>
              </a:rPr>
              <a:t>④ </a:t>
            </a:r>
            <a:r xmlns:a="http://schemas.openxmlformats.org/drawingml/2006/main">
              <a:rPr lang="it" altLang="ko-KR" sz="2800">
                <a:solidFill>
                  <a:srgbClr val="FF0000"/>
                </a:solidFill>
              </a:rPr>
              <a:t>per ricostruire il muro di Gerusalemme..</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t" altLang="ko-KR" sz="4000">
                <a:solidFill>
                  <a:srgbClr val="FF0000"/>
                </a:solidFill>
              </a:rPr>
              <a:t>La Parola di oggi</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t" altLang="ko-KR" sz="3600">
                <a:solidFill>
                  <a:schemeClr val="bg1">
                    <a:lumMod val="50000"/>
                  </a:schemeClr>
                </a:solidFill>
              </a:rPr>
              <a:t>Risposi al re: "Se così piace al re e se il tuo servitore ha trovato grazia ai suoi occhi, mi mandi nella città di Giuda dove sono sepolti i miei padri, affinché io la ricostruisca".</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t" altLang="ko-KR" sz="2800">
                <a:solidFill>
                  <a:schemeClr val="tx1">
                    <a:lumMod val="65000"/>
                    <a:lumOff val="35000"/>
                  </a:schemeClr>
                </a:solidFill>
              </a:rPr>
              <a:t>Neemia</a:t>
            </a:r>
            <a:r xmlns:a="http://schemas.openxmlformats.org/drawingml/2006/main">
              <a:rPr lang="it" altLang="en-US" sz="2800">
                <a:solidFill>
                  <a:schemeClr val="tx1">
                    <a:lumMod val="65000"/>
                    <a:lumOff val="35000"/>
                  </a:schemeClr>
                </a:solidFill>
              </a:rPr>
              <a:t> </a:t>
            </a:r>
            <a:r xmlns:a="http://schemas.openxmlformats.org/drawingml/2006/main">
              <a:rPr lang="it"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