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ja"/>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ja"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ja" altLang="ko-KR" b="1">
                <a:solidFill>
                  <a:schemeClr val="tx1">
                    <a:lumMod val="50000"/>
                    <a:lumOff val="50000"/>
                  </a:schemeClr>
                </a:solidFill>
              </a:rPr>
              <a:t>いいえ。</a:t>
            </a:r>
            <a:r xmlns:a="http://schemas.openxmlformats.org/drawingml/2006/main">
              <a:rPr lang="ja" altLang="en-US" b="1">
                <a:solidFill>
                  <a:schemeClr val="tx1">
                    <a:lumMod val="50000"/>
                    <a:lumOff val="50000"/>
                  </a:schemeClr>
                </a:solidFill>
              </a:rPr>
              <a:t> </a:t>
            </a:r>
            <a:r xmlns:a="http://schemas.openxmlformats.org/drawingml/2006/main">
              <a:rPr lang="ja" altLang="ko-KR" b="1">
                <a:solidFill>
                  <a:schemeClr val="tx1">
                    <a:lumMod val="50000"/>
                    <a:lumOff val="50000"/>
                  </a:schemeClr>
                </a:solidFill>
              </a:rPr>
              <a:t>31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ja" altLang="ko-KR" sz="4000"/>
              <a:t>ジョナサン、</a:t>
            </a:r>
          </a:p>
          <a:p>
            <a:pPr xmlns:a="http://schemas.openxmlformats.org/drawingml/2006/main" algn="ctr"/>
            <a:r xmlns:a="http://schemas.openxmlformats.org/drawingml/2006/main">
              <a:rPr lang="ja" altLang="ko-KR" sz="4000"/>
              <a:t>デビッドの良き友人</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ja" altLang="ko-KR" sz="3200">
                <a:solidFill>
                  <a:schemeClr val="tx1">
                    <a:lumMod val="65000"/>
                    <a:lumOff val="35000"/>
                  </a:schemeClr>
                </a:solidFill>
              </a:rPr>
              <a:t>ヨナタンがダビデに与えなかったものは何ですか?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剣</a:t>
            </a:r>
            <a:r xmlns:a="http://schemas.openxmlformats.org/drawingml/2006/main">
              <a:rPr lang="ja"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シールド</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矢印</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服装</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ja" altLang="en-US" sz="2800">
                <a:solidFill>
                  <a:srgbClr val="FF0000"/>
                </a:solidFill>
              </a:rPr>
              <a:t>②</a:t>
            </a:r>
            <a:r xmlns:a="http://schemas.openxmlformats.org/drawingml/2006/main">
              <a:rPr lang="ja" altLang="ko-KR" sz="2800">
                <a:solidFill>
                  <a:srgbClr val="FF0000"/>
                </a:solidFill>
              </a:rPr>
              <a:t>シールド</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No.40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エステル王妃の勇気。</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そこで王様は、「エステル王妃、何ですか？あなたのお願いは何ですか？王国の半分まででも、あなたに与えますよ。」と尋ねました。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エスター</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それは、賢明なユダヤ人女性エステルがペルシャの女王だった時代のことです。しかし、ハマンは王の法律を利用してユダヤ人を滅ぼそうと画策しました。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彼女は「王に呼ばれずに王に近づくと殺されるかもしれない」と考えた。しかし、たとえ法律に違反していても、彼女は王のところへ行って国民に救ってもらうことを決意しました。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しかし、王妃エステルが宮廷に立っているのを見て、彼は彼女に非常に満足し、こう言いました。これを差し上げます。"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ユダヤ人を滅ぼすというハマンの陰謀は王によって暴露されました。その結果、王に嫌われて殺されてしまいました。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「主よ、私たちを守ってくださってありがとうございます！」女王エステルの勇気のおかげでユダヤ人は守られました。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エステルは死刑に処されることになっていたにもかかわらず、勇気を持って民を救ってくださるよう神に祈りました。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神はエステルの祈りを通して、その素晴らしい知恵と力でユダヤ人を危機から救いました。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私たちの日常生活の中で、神の素晴らしい助けと救いを信じて期待しましょう。</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神はご自分の民を最後まで守り、助ける方です。</a:t>
            </a:r>
            <a:r xmlns:a="http://schemas.openxmlformats.org/drawingml/2006/main">
              <a:rPr lang="ja"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ja" altLang="ko-KR" sz="3600">
                <a:solidFill>
                  <a:schemeClr val="tx1">
                    <a:lumMod val="65000"/>
                    <a:lumOff val="35000"/>
                  </a:schemeClr>
                </a:solidFill>
              </a:rPr>
              <a:t>神は世界の終わりまで私を守り、助けてくださいます。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200">
                <a:solidFill>
                  <a:schemeClr val="tx1">
                    <a:lumMod val="65000"/>
                    <a:lumOff val="35000"/>
                  </a:schemeClr>
                </a:solidFill>
              </a:rPr>
              <a:t>呼び出されていないのに王に近づいたエステルに何が起きたのでしょうか？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彼女は死刑に処されることになっていた。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彼女は追い出された。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彼女は王様に会えませんでした。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彼女は王様にお願いしたいことを言うことができました。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彼女は王様にお願いしたいことを言うことができました。</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ダビデがサウルとの会話を終えた後、ヨナタンはダビデと霊的に一つとなり、ダビデを自分自身のように愛しました。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サムエル第一 18 章:</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そこで王様は、「エステル王妃、何ですか？あなたのお願いは何ですか？王国の半分まででも、あなたに与えますよ。」と尋ねました。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エスター</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ja" altLang="ko-KR" b="1">
                <a:solidFill>
                  <a:schemeClr val="tx1">
                    <a:lumMod val="50000"/>
                    <a:lumOff val="50000"/>
                  </a:schemeClr>
                </a:solidFill>
              </a:rPr>
              <a:t>No.41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ja" altLang="ko-KR" sz="4400"/>
              <a:t>神の祝福を受けたヨブ</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ウズの国にヨブという名前の男が住んでいました。この人は非の打ち所がなく、正しい人でした。彼は神を畏れ、悪を避けました。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仕事</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東の国のウズの地に住んでいたヨブは最も裕福でした。彼は神を畏れ、非難されるところがなく、正しくありました。</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「あなたがヨブを祝福したので、彼はあなたを恐れたのです。ヨブは何の理由もなく神を恐れるのでしょうか？」サタンはヨブを試みようと画策しました。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ja" altLang="ko-KR" sz="2400">
                <a:solidFill>
                  <a:schemeClr val="tx1">
                    <a:lumMod val="65000"/>
                    <a:lumOff val="35000"/>
                  </a:schemeClr>
                </a:solidFill>
              </a:rPr>
              <a:t>サタンは子供たちも財産もすべて、一夜にしてすべてを奪い去りました。彼は世界で最も悲惨な男になった。</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ja" altLang="ko-KR" sz="2600">
                <a:solidFill>
                  <a:schemeClr val="tx1">
                    <a:lumMod val="65000"/>
                    <a:lumOff val="35000"/>
                  </a:schemeClr>
                </a:solidFill>
              </a:rPr>
              <a:t>妻は「神を呪って死ね！」と言い残して彼のもとを去った。ヨブの友人たちがやって来てヨブを責めましたが、ヨブは相変わらず神に信頼を置きました。</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ja" altLang="ko-KR" sz="2600">
                <a:solidFill>
                  <a:schemeClr val="tx1">
                    <a:lumMod val="65000"/>
                    <a:lumOff val="35000"/>
                  </a:schemeClr>
                </a:solidFill>
              </a:rPr>
              <a:t>それは悲惨で苦い時代でした。しかし、ヨブは試練を乗り越え、神は彼に以前よりもはるかに大きな祝福を与えました。彼はこれまで以上に神を畏れる人になりました。</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ja" altLang="ko-KR" sz="3200">
                <a:solidFill>
                  <a:schemeClr val="tx1">
                    <a:lumMod val="65000"/>
                    <a:lumOff val="35000"/>
                  </a:schemeClr>
                </a:solidFill>
              </a:rPr>
              <a:t>ヨブは正しい人でしたが、サタンは彼を苦しめました。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困難にもかかわらず、ヨブは神を信じ、神の中で耐え忍んでいました。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そういった困難が私たちに降りかかるかもしれません。</a:t>
            </a:r>
          </a:p>
          <a:p>
            <a:pPr xmlns:a="http://schemas.openxmlformats.org/drawingml/2006/main" algn="ctr"/>
            <a:r xmlns:a="http://schemas.openxmlformats.org/drawingml/2006/main">
              <a:rPr lang="ja" altLang="ko-KR" sz="3200">
                <a:solidFill>
                  <a:schemeClr val="tx1">
                    <a:lumMod val="65000"/>
                    <a:lumOff val="35000"/>
                  </a:schemeClr>
                </a:solidFill>
              </a:rPr>
              <a:t>そのとき、私たちは神を信じ、神の中で忍耐しなければなりません。</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神こそがその者だ</a:t>
            </a:r>
          </a:p>
          <a:p>
            <a:r xmlns:a="http://schemas.openxmlformats.org/drawingml/2006/main">
              <a:rPr lang="ja" altLang="ko-KR" sz="3600">
                <a:solidFill>
                  <a:schemeClr val="tx1">
                    <a:lumMod val="65000"/>
                    <a:lumOff val="35000"/>
                  </a:schemeClr>
                </a:solidFill>
              </a:rPr>
              <a:t>ご自身の意志に従って私たちを富ませたり、貧しくしたりできるのです。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No.32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知恵を賜物として受け取ったソロモン。</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ヨブについて間違っているのはどれですか?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彼は金持ちでした。</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彼は東の地に住んでいました。</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彼は王様でした。</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彼は神を恐れた。</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ja" altLang="en-US" sz="2800">
                <a:solidFill>
                  <a:srgbClr val="FF0000"/>
                </a:solidFill>
              </a:rPr>
              <a:t>③</a:t>
            </a:r>
            <a:r xmlns:a="http://schemas.openxmlformats.org/drawingml/2006/main">
              <a:rPr lang="ja" altLang="ko-KR" sz="2800">
                <a:solidFill>
                  <a:srgbClr val="FF0000"/>
                </a:solidFill>
              </a:rPr>
              <a:t>彼は王様でした。</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ウズの国にヨブという名前の男が住んでいました。この人は非の打ち所がなく、正しい人でした。彼は神を畏れ、悪を避けました。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仕事</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いいえ。 42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ダニエルはキングの食べ物を食べることを拒否しました。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しかしダニエルは王室の食事とワインで身を汚さないと決心し、高官にそうして身を汚さない許可を求めました。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ダニエル</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ダニエルと彼の3人の友人は捕虜としてバビロンに連れて行かれました。王は役人たちに王の食べ物とワインを与えて教えるように命じました。</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「神の律法で禁じられている食べ物は食べたくないのです！」ダニエルと彼の 3 人の友人は、このように身を汚さないように高官に許可を求めました。</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ダニエルと彼の 3 人の友人は、アイドルに提供された食べ物を食べる代わりに、野菜と水を食べました。神は彼らを評価し、さらに知恵を与えました。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「彼らはなんて賢いんだろう！」王は、彼らが王室の食べ物を食べた他のどの若者よりも健康で賢く見えることに驚かずにはいられませんでした。</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それ以来、ダニエルと彼の 3 人の友人はバビロンの重要な事柄を担当し、神の前で聖なる者となるように努めました。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200">
                <a:solidFill>
                  <a:schemeClr val="tx1">
                    <a:lumMod val="65000"/>
                    <a:lumOff val="35000"/>
                  </a:schemeClr>
                </a:solidFill>
              </a:rPr>
              <a:t>ダニエルと彼の 3 人の友人は、たとえ囚人の立場であっても神の律法を守ることを決意しました。</a:t>
            </a:r>
          </a:p>
          <a:p>
            <a:r xmlns:a="http://schemas.openxmlformats.org/drawingml/2006/main">
              <a:rPr lang="ja" altLang="ko-KR" sz="3200">
                <a:solidFill>
                  <a:schemeClr val="tx1">
                    <a:lumMod val="65000"/>
                    <a:lumOff val="35000"/>
                  </a:schemeClr>
                </a:solidFill>
              </a:rPr>
              <a:t>そして、彼らは王室の食べ物を食べた他のどの男性よりも健康になり、賢くなりました。</a:t>
            </a:r>
          </a:p>
          <a:p>
            <a:r xmlns:a="http://schemas.openxmlformats.org/drawingml/2006/main">
              <a:rPr lang="ja" altLang="ko-KR" sz="3200">
                <a:solidFill>
                  <a:schemeClr val="tx1">
                    <a:lumMod val="65000"/>
                    <a:lumOff val="35000"/>
                  </a:schemeClr>
                </a:solidFill>
              </a:rPr>
              <a:t>私たちはどんな状況でも神に従わなければなりません。</a:t>
            </a:r>
          </a:p>
          <a:p>
            <a:r xmlns:a="http://schemas.openxmlformats.org/drawingml/2006/main">
              <a:rPr lang="ja" altLang="ko-KR" sz="3200">
                <a:solidFill>
                  <a:schemeClr val="tx1">
                    <a:lumMod val="65000"/>
                    <a:lumOff val="35000"/>
                  </a:schemeClr>
                </a:solidFill>
              </a:rPr>
              <a:t>神を愛することほど大切なものはありません。</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ソロモン王は地上の他の王たちよりも富と知恵において優れていました。</a:t>
            </a:r>
            <a:r xmlns:a="http://schemas.openxmlformats.org/drawingml/2006/main">
              <a:rPr lang="j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第二歴代誌 9:</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誰が</a:t>
            </a:r>
            <a:r xmlns:a="http://schemas.openxmlformats.org/drawingml/2006/main">
              <a:rPr lang="ja" altLang="en-US" sz="3200"/>
              <a:t> </a:t>
            </a:r>
            <a:r xmlns:a="http://schemas.openxmlformats.org/drawingml/2006/main">
              <a:rPr lang="ja" altLang="ko-KR" sz="3200"/>
              <a:t>は</a:t>
            </a:r>
            <a:r xmlns:a="http://schemas.openxmlformats.org/drawingml/2006/main">
              <a:rPr lang="ja" altLang="en-US" sz="3200"/>
              <a:t> </a:t>
            </a: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神は同時にあらゆる場所に存在できるお方です（遍在）。そして彼は全能です。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ダニエルと彼の3人の友達は王様の食べ物の代わりにどんな食べ物を食べましたか?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水と野菜</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クッキー＆コーラ</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ご飯</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①</a:t>
            </a:r>
            <a:r xmlns:a="http://schemas.openxmlformats.org/drawingml/2006/main">
              <a:rPr lang="ja" altLang="ko-KR" sz="2800">
                <a:solidFill>
                  <a:srgbClr val="FF0000"/>
                </a:solidFill>
              </a:rPr>
              <a:t>水と野菜</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しかしダニエルは王室の食事とワインで身を汚さないと決心し、高官にそうして身を汚さない許可を求めました。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ダニエル</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No.43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ライオンの巣のダニエル</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王は大喜びして、ダニエルを巣穴から引き上げるように命令しました。そして、ダニエルが巣穴から引き上げられたとき、彼には傷は見つかりませんでした。彼は神を信頼していたからです。</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ダニエル</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6:</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バビロンには捕虜となって首相となったダニエルを憎む人々がいた。彼らはダニエルを殺したかったのです。</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「王以外のものに屈する者は、獅子の穴に投げ込まれるぞ！」ダニエルは、それを知っていても、1日に3回祈りをやめませんでした。</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結局、ダニエルは恐ろしいライオンの巣穴に投げ込まれました。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翌朝早く、王はライオンの巣に来て、「ダニエル！」と尋ねました。あなたは無事ですか？'実際、王はダニエルをとても愛しているので、ダニエルが死なないことを望んでいました。</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「神様が守ってくれるので大丈夫です！」ダニエルに怪我はなかった。王はダニエルの神も称賛しました。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ソロモンはダビデ王の後継としてイスラエルの3番目の王となりました。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偶像に屈しなかったダニエルは、</a:t>
            </a:r>
          </a:p>
          <a:p>
            <a:pPr xmlns:a="http://schemas.openxmlformats.org/drawingml/2006/main" algn="ctr"/>
            <a:r xmlns:a="http://schemas.openxmlformats.org/drawingml/2006/main">
              <a:rPr lang="ja" altLang="ko-KR" sz="3200">
                <a:solidFill>
                  <a:schemeClr val="tx1">
                    <a:lumMod val="65000"/>
                    <a:lumOff val="35000"/>
                  </a:schemeClr>
                </a:solidFill>
              </a:rPr>
              <a:t>最終的にはライオンの巣穴に投げ込まれましたが、無事でした。</a:t>
            </a:r>
          </a:p>
          <a:p>
            <a:pPr xmlns:a="http://schemas.openxmlformats.org/drawingml/2006/main" algn="ctr"/>
            <a:r xmlns:a="http://schemas.openxmlformats.org/drawingml/2006/main">
              <a:rPr lang="ja" altLang="ko-KR" sz="3200">
                <a:solidFill>
                  <a:schemeClr val="tx1">
                    <a:lumMod val="65000"/>
                    <a:lumOff val="35000"/>
                  </a:schemeClr>
                </a:solidFill>
              </a:rPr>
              <a:t>ダニエルの信仰のゆえに、バビロニアの王も神を賛美しました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私たちは神だけを崇拝しなければなりません。</a:t>
            </a:r>
          </a:p>
          <a:p>
            <a:pPr xmlns:a="http://schemas.openxmlformats.org/drawingml/2006/main" algn="ctr"/>
            <a:r xmlns:a="http://schemas.openxmlformats.org/drawingml/2006/main">
              <a:rPr lang="ja" altLang="ko-KR" sz="3200">
                <a:solidFill>
                  <a:schemeClr val="tx1">
                    <a:lumMod val="65000"/>
                    <a:lumOff val="35000"/>
                  </a:schemeClr>
                </a:solidFill>
              </a:rPr>
              <a:t>私たちは偶像に仕えない信仰を持たなければなりません。</a:t>
            </a:r>
          </a:p>
          <a:p>
            <a:pPr xmlns:a="http://schemas.openxmlformats.org/drawingml/2006/main" algn="ctr"/>
            <a:r xmlns:a="http://schemas.openxmlformats.org/drawingml/2006/main">
              <a:rPr lang="ja" altLang="ko-KR" sz="3200">
                <a:solidFill>
                  <a:schemeClr val="tx1">
                    <a:lumMod val="65000"/>
                    <a:lumOff val="35000"/>
                  </a:schemeClr>
                </a:solidFill>
              </a:rPr>
              <a:t>そのような信仰は他の人に神を信じさせることができます。</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神は？</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神こそが..</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神様は信頼できるお方です</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本当に神を信じて神に仕える者を救うことができるのです。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なぜ</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だった</a:t>
            </a:r>
            <a:r xmlns:a="http://schemas.openxmlformats.org/drawingml/2006/main">
              <a:rPr lang="ja" altLang="en-US" sz="3600">
                <a:solidFill>
                  <a:schemeClr val="tx1">
                    <a:lumMod val="65000"/>
                    <a:lumOff val="35000"/>
                  </a:schemeClr>
                </a:solidFill>
              </a:rPr>
              <a:t> </a:t>
            </a:r>
            <a:r xmlns:a="http://schemas.openxmlformats.org/drawingml/2006/main">
              <a:rPr lang="ja" altLang="ko-KR" sz="3600">
                <a:solidFill>
                  <a:schemeClr val="tx1">
                    <a:lumMod val="65000"/>
                    <a:lumOff val="35000"/>
                  </a:schemeClr>
                </a:solidFill>
              </a:rPr>
              <a:t>ダニエルはライオンの巣穴に投げ込まれたのか？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彼は王に嘘をついたからです。</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王という偶像にひれ伏さなかったからだ。</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王を殺すつもりだったからです。</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彼は神をよく礼拝しなかったからです。</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②</a:t>
            </a:r>
            <a:r xmlns:a="http://schemas.openxmlformats.org/drawingml/2006/main">
              <a:rPr lang="ja" altLang="ko-KR" sz="2800">
                <a:solidFill>
                  <a:srgbClr val="FF0000"/>
                </a:solidFill>
              </a:rPr>
              <a:t>王という偶像にひれ伏さなかったからだ。</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王は大喜びして、ダニエルを巣穴から引き上げるように命令しました。そして、ダニエルが巣穴から引き上げられたとき、彼には傷は見つかりませんでした。彼は神を信頼していたからです。</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ダニエル</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6:</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No.44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ヨナは大きな魚の中にいました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しかし、主はヨナを飲み込むための大きな魚を備え、ヨナは三日三晩その魚の中にいた。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ヨナ</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ある日、神はヨナに現れて言いました。</a:t>
            </a:r>
          </a:p>
          <a:p>
            <a:r xmlns:a="http://schemas.openxmlformats.org/drawingml/2006/main">
              <a:rPr lang="ja" altLang="ko-KR" sz="2500">
                <a:solidFill>
                  <a:schemeClr val="tx1">
                    <a:lumMod val="65000"/>
                    <a:lumOff val="35000"/>
                  </a:schemeClr>
                </a:solidFill>
              </a:rPr>
              <a:t>「大都市ニネベに行って、それに反対して説教してください。私が彼らをその悪から救い出します。」</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ヨナは神に従いたくありませんでした。彼は神から逃れるために海外へ出てタルシシュに向かった。</a:t>
            </a:r>
            <a:r xmlns:a="http://schemas.openxmlformats.org/drawingml/2006/main">
              <a:rPr lang="ja"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しかし、神は大風を送り、彼らは全員死ぬことになりました。船員たちはヨナを海に投げ捨てました。大きな魚がやって来て彼を飲み込んだ。</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ヨナは魚の中で3日間自分の罪を悔い改めました。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「民をうまく導くための知恵を与えてください。」神はソロモンがこれを求めたことを喜ばれました。そこで神はソロモンが求めたものを彼に与えました。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魚は彼を乾いた陸地に吐き出した。彼はニネベに行き、しぶしぶ彼らに神のメッセージを叫びました。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神の警告を聞いたニネベの人々は悔い改め、神の恵みを求めました。神はニネベの人々を赦されました。</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ヨナは神の言葉に従わなかった。</a:t>
            </a:r>
          </a:p>
          <a:p>
            <a:pPr xmlns:a="http://schemas.openxmlformats.org/drawingml/2006/main" algn="ctr"/>
            <a:r xmlns:a="http://schemas.openxmlformats.org/drawingml/2006/main">
              <a:rPr lang="ja" altLang="ko-KR" sz="3200">
                <a:solidFill>
                  <a:schemeClr val="tx1">
                    <a:lumMod val="65000"/>
                    <a:lumOff val="35000"/>
                  </a:schemeClr>
                </a:solidFill>
              </a:rPr>
              <a:t>しかし神はヨナを用いて不従順にし、最終的にニネベ人を救いました。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神様の御心は私が思っていることと違う場合もあります。</a:t>
            </a:r>
          </a:p>
          <a:p>
            <a:pPr xmlns:a="http://schemas.openxmlformats.org/drawingml/2006/main" algn="ctr"/>
            <a:r xmlns:a="http://schemas.openxmlformats.org/drawingml/2006/main">
              <a:rPr lang="ja" altLang="ko-KR" sz="3200">
                <a:solidFill>
                  <a:schemeClr val="tx1">
                    <a:lumMod val="65000"/>
                    <a:lumOff val="35000"/>
                  </a:schemeClr>
                </a:solidFill>
              </a:rPr>
              <a:t>しかし、神の御心は常に正しいのです。</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私たちは常に神の御心に従順でなければなりません。</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神とは誰ですか？</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神は、心から罪を悔い改めて許しを求める者を救ってくださる方です。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ヨナは誰のお腹の中に3日間いたのでしょうか？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ライオン</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ゾウ</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犬</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魚</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魚</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しかし、主はヨナを飲み込むための大きな魚を備え、ヨナは三日三晩その魚の中にいた。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ヨナ</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ある日、二人の女性が小さな赤ん坊を連れてソロモンにやって来ました。彼らは、その赤ん坊は王の前で彼女の赤ん坊であると争った。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王様は、「二人の女が、その子は自分の子だと主張しているので、その子を二つに切って、半分を一人に、半分をもう一人に与えなさい！」と言いました。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ある女性は息子に対する思いやりに満ちていました。それで、彼女は言いました、「生きている赤ちゃんを彼女に渡してください。これを聞いたソロモンは、その女性が本当の母親であると確信しました。キング牧師は「赤ちゃんを彼女に渡しなさい。本当のお母さんなんです！」</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solidFill>
                  <a:schemeClr val="tx1">
                    <a:lumMod val="65000"/>
                    <a:lumOff val="35000"/>
                  </a:schemeClr>
                </a:solidFill>
              </a:rPr>
              <a:t>ソロモンが求めたのは富や権力ではなく、賢明な心でした</a:t>
            </a:r>
          </a:p>
          <a:p>
            <a:pPr xmlns:a="http://schemas.openxmlformats.org/drawingml/2006/main" algn="ctr"/>
            <a:r xmlns:a="http://schemas.openxmlformats.org/drawingml/2006/main">
              <a:rPr lang="ja" altLang="ko-KR" sz="3600">
                <a:solidFill>
                  <a:schemeClr val="tx1">
                    <a:lumMod val="65000"/>
                    <a:lumOff val="35000"/>
                  </a:schemeClr>
                </a:solidFill>
              </a:rPr>
              <a:t>彼の国を統治するために。</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a" altLang="ko-KR" sz="3600">
                <a:solidFill>
                  <a:schemeClr val="tx1">
                    <a:lumMod val="65000"/>
                    <a:lumOff val="35000"/>
                  </a:schemeClr>
                </a:solidFill>
              </a:rPr>
              <a:t>私たちは自分自身のためだけでなく、他の人に仕えるためにも神に祈らなければなりません。</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ダビデがサウルとの会話を終えた後、ヨナタンはダビデと霊的に一つとなり、ダビデを自分自身のように愛しました。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サムエル第一 18 章:</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神は、この世からは得られない知恵を私たちに与えてくださる方です。</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ソロモンは神に何を求めましたか?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食べ物</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富</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健康</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知恵</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知恵</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ソロモン王は地上の他の王たちよりも富と知恵において優れていました。</a:t>
            </a:r>
            <a:r xmlns:a="http://schemas.openxmlformats.org/drawingml/2006/main">
              <a:rPr lang="j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第二歴代誌 9:</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No.33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神の名を捧げる神殿</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ソロモンは、主の御名のための神殿と、自分自身のための王宮を建てるよう命令を出しました。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歴代誌第二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ソロモンは父ダビデの命令に従い、神の神殿を建てることを望みました。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そこで彼は、熟練した大工に神殿に最適な木を持ってくるように命じました。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彼は神殿のために石を準備しました。彼は熟練した職人に、大きくて立派で強い石を持ってくるように依頼しました。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職人の中には色とりどりの衣服や金糸を使って神の神殿を装飾した人もいました。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神の神殿が完成したとき、ソロモンとイスラエルの人々は皆、大喜びで神を礼拝しました。</a:t>
            </a:r>
            <a:r xmlns:a="http://schemas.openxmlformats.org/drawingml/2006/main">
              <a:rPr lang="ja" altLang="en-US" sz="2600">
                <a:solidFill>
                  <a:schemeClr val="tx1">
                    <a:lumMod val="65000"/>
                    <a:lumOff val="35000"/>
                  </a:schemeClr>
                </a:solidFill>
              </a:rPr>
              <a:t> </a:t>
            </a:r>
            <a:r xmlns:a="http://schemas.openxmlformats.org/drawingml/2006/main">
              <a:rPr lang="ja" altLang="ko-KR" sz="2600">
                <a:solidFill>
                  <a:schemeClr val="tx1">
                    <a:lumMod val="65000"/>
                    <a:lumOff val="35000"/>
                  </a:schemeClr>
                </a:solidFill>
              </a:rPr>
              <a:t>「ああ、主なる神よ！来て、私たちをここで統治しなさい！」</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ダビデは宮殿にとどまることになりました。彼はサウル王の息子ヨナタンに会いました。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solidFill>
                  <a:schemeClr val="tx1">
                    <a:lumMod val="65000"/>
                    <a:lumOff val="35000"/>
                  </a:schemeClr>
                </a:solidFill>
              </a:rPr>
              <a:t>ソロモンとその民は、主なる神のために美しい神殿を建てることによって、神への愛の心を示しました。</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a" altLang="ko-KR" sz="3600">
                <a:solidFill>
                  <a:schemeClr val="tx1">
                    <a:lumMod val="65000"/>
                    <a:lumOff val="35000"/>
                  </a:schemeClr>
                </a:solidFill>
              </a:rPr>
              <a:t>教会は私たちが神に会い、神への愛の心を示すことができる場所です。</a:t>
            </a:r>
          </a:p>
          <a:p>
            <a:pPr xmlns:a="http://schemas.openxmlformats.org/drawingml/2006/main" algn="ctr"/>
            <a:r xmlns:a="http://schemas.openxmlformats.org/drawingml/2006/main">
              <a:rPr lang="ja" altLang="ko-KR" sz="3600">
                <a:solidFill>
                  <a:schemeClr val="tx1">
                    <a:lumMod val="65000"/>
                    <a:lumOff val="35000"/>
                  </a:schemeClr>
                </a:solidFill>
              </a:rPr>
              <a:t>私たちは教会を愛さなければなりません。</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神は礼拝者を捜し、祝福してくださるお方です。</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ja" altLang="ko-KR" sz="4000">
                <a:solidFill>
                  <a:srgbClr val="FF0000"/>
                </a:solidFill>
              </a:rPr>
              <a:t>今日のクイズ</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3600">
                <a:solidFill>
                  <a:schemeClr val="tx1">
                    <a:lumMod val="65000"/>
                    <a:lumOff val="35000"/>
                  </a:schemeClr>
                </a:solidFill>
              </a:rPr>
              <a:t>ソロモンとイスラエルは神への愛を表現するために何をしましたか?</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①</a:t>
            </a:r>
            <a:r xmlns:a="http://schemas.openxmlformats.org/drawingml/2006/main">
              <a:rPr lang="ja" altLang="en-US" sz="2800">
                <a:solidFill>
                  <a:schemeClr val="tx1">
                    <a:lumMod val="65000"/>
                    <a:lumOff val="35000"/>
                  </a:schemeClr>
                </a:solidFill>
              </a:rPr>
              <a:t>アイドル</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②</a:t>
            </a:r>
            <a:r xmlns:a="http://schemas.openxmlformats.org/drawingml/2006/main">
              <a:rPr lang="ja" altLang="en-US" sz="2800">
                <a:solidFill>
                  <a:schemeClr val="tx1">
                    <a:lumMod val="65000"/>
                    <a:lumOff val="35000"/>
                  </a:schemeClr>
                </a:solidFill>
              </a:rPr>
              <a:t>宮殿</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③</a:t>
            </a:r>
            <a:r xmlns:a="http://schemas.openxmlformats.org/drawingml/2006/main">
              <a:rPr lang="ja" altLang="en-US" sz="2800">
                <a:solidFill>
                  <a:schemeClr val="tx1">
                    <a:lumMod val="65000"/>
                    <a:lumOff val="35000"/>
                  </a:schemeClr>
                </a:solidFill>
              </a:rPr>
              <a:t>都市</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chemeClr val="tx1">
                    <a:lumMod val="65000"/>
                    <a:lumOff val="35000"/>
                  </a:schemeClr>
                </a:solidFill>
              </a:rPr>
              <a:t>④</a:t>
            </a:r>
            <a:r xmlns:a="http://schemas.openxmlformats.org/drawingml/2006/main">
              <a:rPr lang="ja" altLang="en-US" sz="2800">
                <a:solidFill>
                  <a:schemeClr val="tx1">
                    <a:lumMod val="65000"/>
                    <a:lumOff val="35000"/>
                  </a:schemeClr>
                </a:solidFill>
              </a:rPr>
              <a:t>聖域</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ja" altLang="en-US" sz="2800">
                <a:solidFill>
                  <a:srgbClr val="FF0000"/>
                </a:solidFill>
              </a:rPr>
              <a:t>④</a:t>
            </a:r>
            <a:r xmlns:a="http://schemas.openxmlformats.org/drawingml/2006/main">
              <a:rPr lang="ja" altLang="en-US" sz="2800">
                <a:solidFill>
                  <a:srgbClr val="FF0000"/>
                </a:solidFill>
              </a:rPr>
              <a:t>聖域</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ソロモンは、主の御名のための神殿と、自分自身のための王宮を建てるよう命令を出しました。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歴代誌第二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No.34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パンと肉を運んできたカラス</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t>あなたは小川から水を飲むでしょう、そして私はカラスにそこであなたに餌を与えるように命じました。</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700">
                <a:solidFill>
                  <a:schemeClr val="tx1">
                    <a:lumMod val="65000"/>
                    <a:lumOff val="35000"/>
                  </a:schemeClr>
                </a:solidFill>
              </a:rPr>
              <a:t>アハブという王がいましたが、彼は神の前に非常に邪悪でした。預言者エリヤは神の言葉をアハブに伝えました。</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「この地には雨が降らない！」そこでエイハブは彼を殺そうとしました。神は彼をアハブ王から隠すようにしました。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エリヤは神が告げられた地へ逃げました。</a:t>
            </a:r>
          </a:p>
          <a:p>
            <a:r xmlns:a="http://schemas.openxmlformats.org/drawingml/2006/main">
              <a:rPr lang="ja" altLang="ko-KR" sz="2800">
                <a:solidFill>
                  <a:schemeClr val="tx1">
                    <a:lumMod val="65000"/>
                    <a:lumOff val="35000"/>
                  </a:schemeClr>
                </a:solidFill>
              </a:rPr>
              <a:t>しかし、彼はそこで食べるものを手に入れることができませんでした。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神はカラスにそこでエリヤに餌を与えるように命じました。朝と夕方にカラスがパンと肉を持ってきて、彼は小川から水を飲みました。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ヨナタンはダビデがとても好きでした。ヨナタンはダビデと霊的に一つになりました。</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エリヤは命がけで神の言葉に従い、神の守りという驚くべき経験をしました。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2800">
                <a:solidFill>
                  <a:schemeClr val="tx1">
                    <a:lumMod val="65000"/>
                    <a:lumOff val="35000"/>
                  </a:schemeClr>
                </a:solidFill>
              </a:rPr>
              <a:t>邪悪な王アハブは神の言葉に従うことを嫌いました。そこで彼は、神の言葉を語った神の預言者エリヤを殺そうとしました。</a:t>
            </a:r>
            <a:r xmlns:a="http://schemas.openxmlformats.org/drawingml/2006/main">
              <a:rPr lang="ja"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しかし、神は驚くべき方法でエリヤを守り、世話をしてくれました。</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私たちはエリヤのように、どんな状況でも神の言葉に従い、宣べ伝えなければなりません。</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ja" altLang="ko-KR" sz="2800">
                <a:solidFill>
                  <a:schemeClr val="tx1">
                    <a:lumMod val="65000"/>
                    <a:lumOff val="35000"/>
                  </a:schemeClr>
                </a:solidFill>
              </a:rPr>
              <a:t>神は必ず私たちを守ってくださる</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神とは誰ですか？</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神は、神の言葉に従い、守る人々を驚くべき方法で世話してくださる方です。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誰がエリヤに食べ物を持ってきましたか。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馬</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ワシ</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ドラゴン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カラス</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カラス</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t>あなたは小川から水を飲むでしょう、そして私はカラスにそこであなたに餌を与えるように命じました。</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No.35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小麦粉と油</a:t>
            </a:r>
          </a:p>
          <a:p>
            <a:pPr xmlns:a="http://schemas.openxmlformats.org/drawingml/2006/main" algn="ctr"/>
            <a:r xmlns:a="http://schemas.openxmlformats.org/drawingml/2006/main">
              <a:rPr lang="ja" altLang="ko-KR" sz="4400"/>
              <a:t>使い果たされなかった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すぐにシドンのザレファトに行き、そこに滞在してください。私はその場所の未亡人に食べ物を供給するよう命じました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主なる神が言われたように、イスラエルには雨が降りませんでした。そのため、人々が食べられる食べ物はありませんでした。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主なる神はエリヤをザレパトに住むやもめのところに遣わされました。</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エリヤは彼女に、一握りの小麦粉と少量の油だけを残してパンを作ってほしいと頼みました。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ヨナタンはダビデに自分の剣と矢を与えました。それは彼が本当にダビデを信じていたことを意味します。</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エリヤの言葉に従って、彼らの生活に必要な小麦粉と油が十分になかったにもかかわらず、彼女はパンを作り、それをまずエリヤに渡し、自分たちのために作りました。</a:t>
            </a:r>
            <a:r xmlns:a="http://schemas.openxmlformats.org/drawingml/2006/main">
              <a:rPr lang="ja" altLang="en-US" sz="2600">
                <a:solidFill>
                  <a:schemeClr val="tx1">
                    <a:lumMod val="65000"/>
                    <a:lumOff val="35000"/>
                  </a:schemeClr>
                </a:solidFill>
              </a:rPr>
              <a:t> </a:t>
            </a:r>
            <a:r xmlns:a="http://schemas.openxmlformats.org/drawingml/2006/main">
              <a:rPr lang="ja" altLang="ko-KR" sz="2600">
                <a:solidFill>
                  <a:schemeClr val="tx1">
                    <a:lumMod val="65000"/>
                    <a:lumOff val="35000"/>
                  </a:schemeClr>
                </a:solidFill>
              </a:rPr>
              <a:t>すると驚くべきことに、小麦粉の入った瓶と油の入った瓶が入っていました。</a:t>
            </a:r>
            <a:r xmlns:a="http://schemas.openxmlformats.org/drawingml/2006/main">
              <a:rPr lang="ja" altLang="en-US" sz="2600">
                <a:solidFill>
                  <a:schemeClr val="tx1">
                    <a:lumMod val="65000"/>
                    <a:lumOff val="35000"/>
                  </a:schemeClr>
                </a:solidFill>
              </a:rPr>
              <a:t> </a:t>
            </a:r>
            <a:r xmlns:a="http://schemas.openxmlformats.org/drawingml/2006/main">
              <a:rPr lang="ja" altLang="ko-KR" sz="2600">
                <a:solidFill>
                  <a:schemeClr val="tx1">
                    <a:lumMod val="65000"/>
                    <a:lumOff val="35000"/>
                  </a:schemeClr>
                </a:solidFill>
              </a:rPr>
              <a:t>使い切っていない。</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ある日、彼女の息子が亡くなりました。しかし、主なる神は少年の命を取り戻し、生かしてくださいました。彼女は神に栄光を帰しました。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未亡人は少量の小麦粉と油を差し出しました</a:t>
            </a:r>
          </a:p>
          <a:p>
            <a:pPr xmlns:a="http://schemas.openxmlformats.org/drawingml/2006/main" algn="ctr"/>
            <a:r xmlns:a="http://schemas.openxmlformats.org/drawingml/2006/main">
              <a:rPr lang="ja" altLang="ko-KR" sz="3200">
                <a:solidFill>
                  <a:schemeClr val="tx1">
                    <a:lumMod val="65000"/>
                    <a:lumOff val="35000"/>
                  </a:schemeClr>
                </a:solidFill>
              </a:rPr>
              <a:t>神へ。</a:t>
            </a:r>
            <a:r xmlns:a="http://schemas.openxmlformats.org/drawingml/2006/main">
              <a:rPr lang="ja"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その後、彼女は多くの祝福を受けました</a:t>
            </a:r>
          </a:p>
          <a:p>
            <a:pPr xmlns:a="http://schemas.openxmlformats.org/drawingml/2006/main" algn="ctr"/>
            <a:r xmlns:a="http://schemas.openxmlformats.org/drawingml/2006/main">
              <a:rPr lang="ja" altLang="ko-KR" sz="3200">
                <a:solidFill>
                  <a:schemeClr val="tx1">
                    <a:lumMod val="65000"/>
                    <a:lumOff val="35000"/>
                  </a:schemeClr>
                </a:solidFill>
              </a:rPr>
              <a:t>想像を超えて。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時々、私たちは何か大切なものを神に捧げなければならない瞬間が来るでしょう。</a:t>
            </a:r>
          </a:p>
          <a:p>
            <a:pPr xmlns:a="http://schemas.openxmlformats.org/drawingml/2006/main" algn="ctr"/>
            <a:r xmlns:a="http://schemas.openxmlformats.org/drawingml/2006/main">
              <a:rPr lang="ja" altLang="ko-KR" sz="3200">
                <a:solidFill>
                  <a:schemeClr val="tx1">
                    <a:lumMod val="65000"/>
                    <a:lumOff val="35000"/>
                  </a:schemeClr>
                </a:solidFill>
              </a:rPr>
              <a:t>そして、神はこの捧げ物と犠牲を通して私たちに多くの祝福を与えてくださいます。</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神とは誰ですか？</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神様は私たちが食べるもの、着る物、家など、生きていくために必要なものをすべて与えてくださる方です。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200">
                <a:solidFill>
                  <a:schemeClr val="tx1">
                    <a:lumMod val="65000"/>
                    <a:lumOff val="35000"/>
                  </a:schemeClr>
                </a:solidFill>
              </a:rPr>
              <a:t>神はエリヤに誰に行くように言いましたか??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王様</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僧侶</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未亡人</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一般</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③</a:t>
            </a:r>
            <a:r xmlns:a="http://schemas.openxmlformats.org/drawingml/2006/main">
              <a:rPr lang="ja" altLang="ko-KR" sz="2800">
                <a:solidFill>
                  <a:srgbClr val="FF0000"/>
                </a:solidFill>
              </a:rPr>
              <a:t>未亡人</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すぐにシドンのザレファトに行き、そこに滞在してください。私はその場所の未亡人に食べ物を供給するよう命じました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ja" altLang="ko-KR" b="1">
                <a:solidFill>
                  <a:schemeClr val="tx1">
                    <a:lumMod val="50000"/>
                    <a:lumOff val="50000"/>
                  </a:schemeClr>
                </a:solidFill>
              </a:rPr>
              <a:t>No.36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ja" altLang="ko-KR" sz="4400"/>
              <a:t>天から火が落ちてきた</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そのとき、主の火が降って、いけにえ、木、石、土を焼き尽くし、溝の水をなめ尽くした。</a:t>
            </a:r>
            <a:r xmlns:a="http://schemas.openxmlformats.org/drawingml/2006/main">
              <a:rPr lang="j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神はエリヤをイスラエルの邪悪な王アハブに遣わしました。 「誰が本当の神なのか分かるようになるよ！」</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エリヤは偶像崇拝者の偽預言者850人と戦ってきました。 「火で答える神こそが本物の神だ！」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ヨナタンは自分の大切な服をダビデに与えました。それはヨナタンとダビデとの深い友情を示していました。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850人の預言者が自分たちの神の名を呼び、祭壇の周りで踊ったが、火の反応はなかった。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ja" altLang="ko-KR" sz="2800">
                <a:solidFill>
                  <a:schemeClr val="tx1">
                    <a:lumMod val="65000"/>
                    <a:lumOff val="35000"/>
                  </a:schemeClr>
                </a:solidFill>
              </a:rPr>
              <a:t>エリヤの番だった。エリヤは天に向かって祈りました。その時、神の火が降って祭壇上の犠牲を焼き尽くしました。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ja" altLang="ko-KR" sz="2600">
                <a:solidFill>
                  <a:schemeClr val="tx1">
                    <a:lumMod val="65000"/>
                    <a:lumOff val="35000"/>
                  </a:schemeClr>
                </a:solidFill>
              </a:rPr>
              <a:t>「エホバこそが本当の神なのです！」イスラエルの人々は自分の罪を悔い改め、神に栄光を帰しました。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ja" altLang="ko-KR" sz="3200">
                <a:solidFill>
                  <a:schemeClr val="tx1">
                    <a:lumMod val="65000"/>
                    <a:lumOff val="35000"/>
                  </a:schemeClr>
                </a:solidFill>
              </a:rPr>
              <a:t>偽りの神々には何もできませんでした。</a:t>
            </a:r>
          </a:p>
          <a:p>
            <a:pPr xmlns:a="http://schemas.openxmlformats.org/drawingml/2006/main" algn="ctr"/>
            <a:r xmlns:a="http://schemas.openxmlformats.org/drawingml/2006/main">
              <a:rPr lang="ja" altLang="ko-KR" sz="3200">
                <a:solidFill>
                  <a:schemeClr val="tx1">
                    <a:lumMod val="65000"/>
                    <a:lumOff val="35000"/>
                  </a:schemeClr>
                </a:solidFill>
              </a:rPr>
              <a:t>のために</a:t>
            </a:r>
            <a:r xmlns:a="http://schemas.openxmlformats.org/drawingml/2006/main">
              <a:rPr lang="ja" altLang="en-US" sz="3200">
                <a:solidFill>
                  <a:schemeClr val="tx1">
                    <a:lumMod val="65000"/>
                    <a:lumOff val="35000"/>
                  </a:schemeClr>
                </a:solidFill>
              </a:rPr>
              <a:t> </a:t>
            </a:r>
            <a:r xmlns:a="http://schemas.openxmlformats.org/drawingml/2006/main">
              <a:rPr lang="ja" altLang="ko-KR" sz="3200">
                <a:solidFill>
                  <a:schemeClr val="tx1">
                    <a:lumMod val="65000"/>
                    <a:lumOff val="35000"/>
                  </a:schemeClr>
                </a:solidFill>
              </a:rPr>
              <a:t>彼らは</a:t>
            </a:r>
            <a:r xmlns:a="http://schemas.openxmlformats.org/drawingml/2006/main">
              <a:rPr lang="ja" altLang="en-US" sz="3200">
                <a:solidFill>
                  <a:schemeClr val="tx1">
                    <a:lumMod val="65000"/>
                    <a:lumOff val="35000"/>
                  </a:schemeClr>
                </a:solidFill>
              </a:rPr>
              <a:t> </a:t>
            </a:r>
            <a:r xmlns:a="http://schemas.openxmlformats.org/drawingml/2006/main">
              <a:rPr lang="ja" altLang="ko-KR" sz="3200">
                <a:solidFill>
                  <a:schemeClr val="tx1">
                    <a:lumMod val="65000"/>
                    <a:lumOff val="35000"/>
                  </a:schemeClr>
                </a:solidFill>
              </a:rPr>
              <a:t>持っていた</a:t>
            </a:r>
            <a:r xmlns:a="http://schemas.openxmlformats.org/drawingml/2006/main">
              <a:rPr lang="ja" altLang="en-US" sz="3200">
                <a:solidFill>
                  <a:schemeClr val="tx1">
                    <a:lumMod val="65000"/>
                    <a:lumOff val="35000"/>
                  </a:schemeClr>
                </a:solidFill>
              </a:rPr>
              <a:t> </a:t>
            </a:r>
            <a:r xmlns:a="http://schemas.openxmlformats.org/drawingml/2006/main">
              <a:rPr lang="ja" altLang="ko-KR" sz="3200">
                <a:solidFill>
                  <a:schemeClr val="tx1">
                    <a:lumMod val="65000"/>
                    <a:lumOff val="35000"/>
                  </a:schemeClr>
                </a:solidFill>
              </a:rPr>
              <a:t>いいえ</a:t>
            </a:r>
            <a:r xmlns:a="http://schemas.openxmlformats.org/drawingml/2006/main">
              <a:rPr lang="ja" altLang="en-US" sz="3200">
                <a:solidFill>
                  <a:schemeClr val="tx1">
                    <a:lumMod val="65000"/>
                    <a:lumOff val="35000"/>
                  </a:schemeClr>
                </a:solidFill>
              </a:rPr>
              <a:t> </a:t>
            </a:r>
            <a:r xmlns:a="http://schemas.openxmlformats.org/drawingml/2006/main">
              <a:rPr lang="ja" altLang="ko-KR" sz="3200">
                <a:solidFill>
                  <a:schemeClr val="tx1">
                    <a:lumMod val="65000"/>
                    <a:lumOff val="35000"/>
                  </a:schemeClr>
                </a:solidFill>
              </a:rPr>
              <a:t>力。</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神は全能です。</a:t>
            </a:r>
          </a:p>
          <a:p>
            <a:pPr xmlns:a="http://schemas.openxmlformats.org/drawingml/2006/main" algn="ctr"/>
            <a:r xmlns:a="http://schemas.openxmlformats.org/drawingml/2006/main">
              <a:rPr lang="ja" altLang="ko-KR" sz="3200">
                <a:solidFill>
                  <a:schemeClr val="tx1">
                    <a:lumMod val="65000"/>
                    <a:lumOff val="35000"/>
                  </a:schemeClr>
                </a:solidFill>
              </a:rPr>
              <a:t>私たちが神に信頼し、信頼するとき、神の驚くべき奇跡を経験することができます。</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ja" altLang="ko-KR" sz="3200"/>
              <a:t>神とは誰ですか？</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イエスは偽りの偶像とは異なる、生きて働く本物の神です。</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ja" altLang="ko-KR" sz="3200">
                <a:solidFill>
                  <a:schemeClr val="tx1">
                    <a:lumMod val="65000"/>
                    <a:lumOff val="35000"/>
                  </a:schemeClr>
                </a:solidFill>
              </a:rPr>
              <a:t>エリヤが祈ったとき、天から何が落ちてきましたか。</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雪</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石</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火事</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火事</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そのとき、主の火が降って、いけにえ、木、石、土を焼き尽くし、溝の水をなめ尽くした。</a:t>
            </a:r>
            <a:r xmlns:a="http://schemas.openxmlformats.org/drawingml/2006/main">
              <a:rPr lang="ja"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ja" altLang="ko-KR" sz="2800">
                <a:solidFill>
                  <a:schemeClr val="tx1">
                    <a:lumMod val="65000"/>
                    <a:lumOff val="35000"/>
                  </a:schemeClr>
                </a:solidFill>
              </a:rPr>
              <a:t>1 キング</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いいえ。 37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ナアマンがハンセン病から癒される</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そこで彼は、神の人が彼に言ったように、下ってヨルダンに七回浸かった。すると彼の肉体は回復し、少年のように清くなった。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列王下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400">
                <a:solidFill>
                  <a:schemeClr val="tx1">
                    <a:lumMod val="65000"/>
                    <a:lumOff val="35000"/>
                  </a:schemeClr>
                </a:solidFill>
              </a:rPr>
              <a:t>ナアマンはアラム王の軍隊の司令官でしたが、ハンセン病を患っていました。彼は回復を求めてイスラエルの預言者エリシャのところへ行きました。</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ja" altLang="ko-KR" sz="2600">
                <a:solidFill>
                  <a:schemeClr val="tx1">
                    <a:lumMod val="65000"/>
                    <a:lumOff val="35000"/>
                  </a:schemeClr>
                </a:solidFill>
              </a:rPr>
              <a:t>ダビデはサウル王がダビデを殺そうとしたため、何度か死に至る危険な状況にありました。しかし、ジョナサンの助けでその危険を逃れることができました。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エリシャは彼に会わなかったが、「行って、ヨルダン川で七回身を洗いなさい」とだけ言いました。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ナアマンはエリシャの言葉に激怒しました。しかし、家来たちは彼に、「川に行って体を浸してください」と言った。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ナアマンは、エリシャとその従者が言ったように、ヨルダン川に七回身を浸しました。</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500">
                <a:solidFill>
                  <a:schemeClr val="tx1">
                    <a:lumMod val="65000"/>
                    <a:lumOff val="35000"/>
                  </a:schemeClr>
                </a:solidFill>
              </a:rPr>
              <a:t>すると驚くべきことに、彼の肉体は元に戻り、きれいになりました。</a:t>
            </a:r>
          </a:p>
          <a:p>
            <a:r xmlns:a="http://schemas.openxmlformats.org/drawingml/2006/main">
              <a:rPr lang="ja" altLang="ko-KR" sz="2500">
                <a:solidFill>
                  <a:schemeClr val="tx1">
                    <a:lumMod val="65000"/>
                    <a:lumOff val="35000"/>
                  </a:schemeClr>
                </a:solidFill>
              </a:rPr>
              <a:t>ナアマンはエリシャのもとに戻り、神に栄光を帰しました。</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chemeClr val="tx1">
                    <a:lumMod val="65000"/>
                    <a:lumOff val="35000"/>
                  </a:schemeClr>
                </a:solidFill>
              </a:rPr>
              <a:t>ナアマンが神の人であるエリシャの言葉を聞いてその言葉に従ったとき、ナアマンは祝福されてハンセン病から清められました。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私たちは自分の意志で生きるべきではなく、</a:t>
            </a:r>
          </a:p>
          <a:p>
            <a:pPr xmlns:a="http://schemas.openxmlformats.org/drawingml/2006/main" algn="ctr"/>
            <a:r xmlns:a="http://schemas.openxmlformats.org/drawingml/2006/main">
              <a:rPr lang="ja" altLang="ko-KR" sz="3200">
                <a:solidFill>
                  <a:schemeClr val="tx1">
                    <a:lumMod val="65000"/>
                    <a:lumOff val="35000"/>
                  </a:schemeClr>
                </a:solidFill>
              </a:rPr>
              <a:t>しかし神の御心によって。</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私たちが神の言葉に従って生きていくとき、</a:t>
            </a:r>
          </a:p>
          <a:p>
            <a:pPr xmlns:a="http://schemas.openxmlformats.org/drawingml/2006/main" algn="ctr"/>
            <a:r xmlns:a="http://schemas.openxmlformats.org/drawingml/2006/main">
              <a:rPr lang="ja" altLang="ko-KR" sz="3200">
                <a:solidFill>
                  <a:schemeClr val="tx1">
                    <a:lumMod val="65000"/>
                    <a:lumOff val="35000"/>
                  </a:schemeClr>
                </a:solidFill>
              </a:rPr>
              <a:t>私たちは神が与えてくださる豊かな祝福によって祝福されることができます。</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rgbClr val="FF0000"/>
                </a:solidFill>
              </a:rPr>
              <a:t>神様？</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神はあらゆる病気を治すことができるお方です。神は私たちを癒すことができる全能の神です。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ナアマンは何度ヨルダン川に身を浸したでしょうか。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①3</a:t>
            </a:r>
            <a:r xmlns:a="http://schemas.openxmlformats.org/drawingml/2006/main">
              <a:rPr lang="ja" altLang="ko-KR" sz="2800">
                <a:solidFill>
                  <a:schemeClr val="tx1">
                    <a:lumMod val="65000"/>
                    <a:lumOff val="35000"/>
                  </a:schemeClr>
                </a:solidFill>
              </a:rPr>
              <a:t>回</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②1</a:t>
            </a:r>
            <a:r xmlns:a="http://schemas.openxmlformats.org/drawingml/2006/main">
              <a:rPr lang="ja" altLang="ko-KR" sz="2800">
                <a:solidFill>
                  <a:schemeClr val="tx1">
                    <a:lumMod val="65000"/>
                    <a:lumOff val="35000"/>
                  </a:schemeClr>
                </a:solidFill>
              </a:rPr>
              <a:t>回</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③5</a:t>
            </a:r>
            <a:r xmlns:a="http://schemas.openxmlformats.org/drawingml/2006/main">
              <a:rPr lang="ja" altLang="ko-KR" sz="2800">
                <a:solidFill>
                  <a:schemeClr val="tx1">
                    <a:lumMod val="65000"/>
                    <a:lumOff val="35000"/>
                  </a:schemeClr>
                </a:solidFill>
              </a:rPr>
              <a:t>回</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セブン</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回</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 </a:t>
            </a:r>
            <a:r xmlns:a="http://schemas.openxmlformats.org/drawingml/2006/main">
              <a:rPr lang="ja" altLang="ko-KR" sz="2800">
                <a:solidFill>
                  <a:srgbClr val="FF0000"/>
                </a:solidFill>
              </a:rPr>
              <a:t>7回</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そこで彼は、神の人が彼に言ったように、下ってヨルダンに七回浸かった。すると彼の肉体は回復し、少年のように清くなった。</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列王下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No.38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400"/>
              <a:t>神の神殿を修復する</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bg1">
                    <a:lumMod val="50000"/>
                  </a:schemeClr>
                </a:solidFill>
              </a:rPr>
              <a:t>そこでヨアシュ王は祭司エホヤダと他の祭司たちを呼んで、「なぜ神殿の損害を修復しないのか。会計係から金をもう受け取らず、神殿の修復のために渡しなさい」と尋ねました。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2 キングス</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ja" altLang="ko-KR" sz="3200">
                <a:solidFill>
                  <a:schemeClr val="tx1">
                    <a:lumMod val="65000"/>
                    <a:lumOff val="35000"/>
                  </a:schemeClr>
                </a:solidFill>
              </a:rPr>
              <a:t>ジョナサンは自分の利己的な欲望ではなく、友人のデビッドを選びました。</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ja" altLang="ko-KR" sz="3200">
                <a:solidFill>
                  <a:schemeClr val="tx1">
                    <a:lumMod val="65000"/>
                    <a:lumOff val="35000"/>
                  </a:schemeClr>
                </a:solidFill>
              </a:rPr>
              <a:t>ジョナサンのように、</a:t>
            </a:r>
          </a:p>
          <a:p>
            <a:pPr xmlns:a="http://schemas.openxmlformats.org/drawingml/2006/main" algn="ctr"/>
            <a:r xmlns:a="http://schemas.openxmlformats.org/drawingml/2006/main">
              <a:rPr lang="ja" altLang="ko-KR" sz="3200">
                <a:solidFill>
                  <a:schemeClr val="tx1">
                    <a:lumMod val="65000"/>
                    <a:lumOff val="35000"/>
                  </a:schemeClr>
                </a:solidFill>
              </a:rPr>
              <a:t>友達にとって良い友達になりましょう。</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err="1">
                <a:solidFill>
                  <a:schemeClr val="tx1">
                    <a:lumMod val="65000"/>
                    <a:lumOff val="35000"/>
                  </a:schemeClr>
                </a:solidFill>
              </a:rPr>
              <a:t>ユダの王ヨアシュは、損傷したままになっていた神の神殿を修復することを考えていました。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しかし、寺院を修復するには予算が足りませんでした。ヨアシュは神の神殿を修復するためのいけにえを受け取ることにしました。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神を愛する人々は神殿の修復のために心からお金を差し出しました。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寺院の修復のために集められたお金は職人たちに与えられ、彼らは誠実に寺院を修復しました。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"おお！なんと美しいお寺でしょう！」ヨアシュは神が喜んでくださるだろうと思い、うれしく思いました。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err="1">
                <a:solidFill>
                  <a:schemeClr val="tx1">
                    <a:lumMod val="65000"/>
                    <a:lumOff val="35000"/>
                  </a:schemeClr>
                </a:solidFill>
              </a:rPr>
              <a:t>ヨアシュは神の神殿を人々が神を礼拝する貴重な場所と考えていました。</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a" altLang="ko-KR" sz="3600">
                <a:solidFill>
                  <a:schemeClr val="tx1">
                    <a:lumMod val="65000"/>
                    <a:lumOff val="35000"/>
                  </a:schemeClr>
                </a:solidFill>
              </a:rPr>
              <a:t>教会は私たちが神を礼拝するときに神が臨在する場所です。</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ja" altLang="ko-KR" sz="3600">
                <a:solidFill>
                  <a:schemeClr val="tx1">
                    <a:lumMod val="65000"/>
                    <a:lumOff val="35000"/>
                  </a:schemeClr>
                </a:solidFill>
              </a:rPr>
              <a:t>ですから、私たちは教会を愛し、とても大切に考えなければなりません。</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solidFill>
                  <a:srgbClr val="FF0000"/>
                </a:solidFill>
              </a:rPr>
              <a:t>神様？</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神は私たち一人一人をご自身の聖なる神殿として定めてくださいます。</a:t>
            </a:r>
          </a:p>
          <a:p>
            <a:endParaRPr lang="en-US" altLang="ko-KR" sz="3600">
              <a:solidFill>
                <a:schemeClr val="tx1">
                  <a:lumMod val="65000"/>
                  <a:lumOff val="35000"/>
                </a:schemeClr>
              </a:solidFill>
            </a:endParaRPr>
          </a:p>
          <a:p>
            <a:r xmlns:a="http://schemas.openxmlformats.org/drawingml/2006/main">
              <a:rPr lang="ja" altLang="ko-KR" sz="3600">
                <a:solidFill>
                  <a:schemeClr val="tx1">
                    <a:lumMod val="65000"/>
                    <a:lumOff val="35000"/>
                  </a:schemeClr>
                </a:solidFill>
              </a:rPr>
              <a:t>神はご自分を崇拝する人々と出会います。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ヨアシュは何を直すことにしましたか?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宮殿</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彼の</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部屋</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学校</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聖なる神殿</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聖なる神殿</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bg1">
                    <a:lumMod val="50000"/>
                  </a:schemeClr>
                </a:solidFill>
              </a:rPr>
              <a:t>そこでヨアシュ王は祭司エホヤダと他の祭司たちを呼んで、「なぜ神殿の損害を修復しないのか。会計係から金をもう受け取らず、神殿の修復のために渡しなさい」と尋ねました。</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2 キングス</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b="1">
                <a:solidFill>
                  <a:schemeClr val="tx1">
                    <a:lumMod val="50000"/>
                    <a:lumOff val="50000"/>
                  </a:schemeClr>
                </a:solidFill>
              </a:rPr>
              <a:t>No.39 神の言葉</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t>エルサレムの城壁を再建したネヘミヤ</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ja" altLang="ko-KR" sz="3600">
                <a:solidFill>
                  <a:srgbClr val="C00000"/>
                </a:solidFill>
              </a:rPr>
              <a:t>神..</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ja" altLang="ko-KR" sz="3600">
                <a:solidFill>
                  <a:schemeClr val="tx1">
                    <a:lumMod val="65000"/>
                    <a:lumOff val="35000"/>
                  </a:schemeClr>
                </a:solidFill>
              </a:rPr>
              <a:t>彼は私たちに良い友達を与えてくれる人です。</a:t>
            </a:r>
          </a:p>
          <a:p>
            <a:endParaRPr lang="en-US" altLang="ko-KR" sz="3600">
              <a:solidFill>
                <a:schemeClr val="tx1">
                  <a:lumMod val="65000"/>
                  <a:lumOff val="35000"/>
                </a:schemeClr>
              </a:solidFill>
            </a:endParaRPr>
          </a:p>
          <a:p>
            <a:r xmlns:a="http://schemas.openxmlformats.org/drawingml/2006/main">
              <a:rPr lang="ja" altLang="ko-KR" sz="3600">
                <a:solidFill>
                  <a:schemeClr val="tx1">
                    <a:lumMod val="65000"/>
                    <a:lumOff val="35000"/>
                  </a:schemeClr>
                </a:solidFill>
              </a:rPr>
              <a:t>私たちに良い友達を与えてくれた神に感謝しましょう！</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bg1">
                    <a:lumMod val="50000"/>
                  </a:schemeClr>
                </a:solidFill>
              </a:rPr>
              <a:t>私は王に答えました、「もし王が気に入るなら、そしてしもべが王の目に好意を寄せるなら、父たちが埋葬されているユダの町に私を送って再建させてください。」</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ネヘミヤ</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ペルシア王は、王の献酌官ネヘミヤに、破壊された都市と城塞を再建する許可を与えました。</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ネヘミヤ</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多くのイスラエル人とともにエルサレムに戻り、彼らとともにエルサレムの城壁を再建しました。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600">
                <a:solidFill>
                  <a:schemeClr val="tx1">
                    <a:lumMod val="65000"/>
                    <a:lumOff val="35000"/>
                  </a:schemeClr>
                </a:solidFill>
              </a:rPr>
              <a:t>しかし、イスラエル人の復活を嫌う他の部族によって彼らは妨害されました。さらに、多くのイスラエル人が不満を爆発させました。</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ネヘミヤは神に助けを求めました。神は彼に仕事をする力と勇気を与えました。</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2800">
                <a:solidFill>
                  <a:schemeClr val="tx1">
                    <a:lumMod val="65000"/>
                    <a:lumOff val="35000"/>
                  </a:schemeClr>
                </a:solidFill>
              </a:rPr>
              <a:t>ついにネヘミヤはイスラエルの民とともにエルサレムの城壁の再建を完成させました。城壁を完成させた後、彼と彼の民は喜び勇んで神を礼拝しました。</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今日のレッスン</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600">
                <a:solidFill>
                  <a:schemeClr val="tx1">
                    <a:lumMod val="65000"/>
                    <a:lumOff val="35000"/>
                  </a:schemeClr>
                </a:solidFill>
              </a:rPr>
              <a:t>ネヘミヤは、多くの混乱がありましたが、神の助けにより城壁の再建を完了しました。</a:t>
            </a:r>
          </a:p>
          <a:p>
            <a:pPr xmlns:a="http://schemas.openxmlformats.org/drawingml/2006/main" algn="ctr"/>
            <a:r xmlns:a="http://schemas.openxmlformats.org/drawingml/2006/main">
              <a:rPr lang="ja" altLang="ko-KR" sz="3600">
                <a:solidFill>
                  <a:schemeClr val="tx1">
                    <a:lumMod val="65000"/>
                    <a:lumOff val="35000"/>
                  </a:schemeClr>
                </a:solidFill>
              </a:rPr>
              <a:t>神の働きをするとき、私たちは困難な状況に直面するかもしれません。</a:t>
            </a:r>
          </a:p>
          <a:p>
            <a:pPr xmlns:a="http://schemas.openxmlformats.org/drawingml/2006/main" algn="ctr"/>
            <a:r xmlns:a="http://schemas.openxmlformats.org/drawingml/2006/main">
              <a:rPr lang="ja" altLang="ko-KR" sz="3600">
                <a:solidFill>
                  <a:schemeClr val="tx1">
                    <a:lumMod val="65000"/>
                    <a:lumOff val="35000"/>
                  </a:schemeClr>
                </a:solidFill>
              </a:rPr>
              <a:t>しかし、神が私たちとともにおられ、私たちが神とともにおられるなら、私たちはそれらすべての困難を克服することができます。</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3200"/>
              <a:t>神様？</a:t>
            </a:r>
            <a:r xmlns:a="http://schemas.openxmlformats.org/drawingml/2006/main">
              <a:rPr lang="ja"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rgbClr val="C00000"/>
                </a:solidFill>
              </a:rPr>
              <a:t>神は..</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私たちが困難な状況で祈り、助けを求めるとき、神は私たちを助け、力と勇気を与えてくださる方です。</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今日のクイズ</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tx1">
                    <a:lumMod val="65000"/>
                    <a:lumOff val="35000"/>
                  </a:schemeClr>
                </a:solidFill>
              </a:rPr>
              <a:t>ネヘミヤはなぜ故郷に戻ったのでしょうか。</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①</a:t>
            </a:r>
            <a:r xmlns:a="http://schemas.openxmlformats.org/drawingml/2006/main">
              <a:rPr lang="ja" altLang="ko-KR" sz="2800">
                <a:solidFill>
                  <a:schemeClr val="tx1">
                    <a:lumMod val="65000"/>
                    <a:lumOff val="35000"/>
                  </a:schemeClr>
                </a:solidFill>
              </a:rPr>
              <a:t>旅行する。</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②</a:t>
            </a:r>
            <a:r xmlns:a="http://schemas.openxmlformats.org/drawingml/2006/main">
              <a:rPr lang="ja" altLang="ko-KR" sz="2800">
                <a:solidFill>
                  <a:schemeClr val="tx1">
                    <a:lumMod val="65000"/>
                    <a:lumOff val="35000"/>
                  </a:schemeClr>
                </a:solidFill>
              </a:rPr>
              <a:t>学校に行くこと。</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③</a:t>
            </a:r>
            <a:r xmlns:a="http://schemas.openxmlformats.org/drawingml/2006/main">
              <a:rPr lang="ja" altLang="ko-KR" sz="2800">
                <a:solidFill>
                  <a:schemeClr val="tx1">
                    <a:lumMod val="65000"/>
                    <a:lumOff val="35000"/>
                  </a:schemeClr>
                </a:solidFill>
              </a:rPr>
              <a:t>参拝する。</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chemeClr val="tx1">
                    <a:lumMod val="65000"/>
                    <a:lumOff val="35000"/>
                  </a:schemeClr>
                </a:solidFill>
              </a:rPr>
              <a:t>④</a:t>
            </a:r>
            <a:r xmlns:a="http://schemas.openxmlformats.org/drawingml/2006/main">
              <a:rPr lang="ja" altLang="ko-KR" sz="2800">
                <a:solidFill>
                  <a:schemeClr val="tx1">
                    <a:lumMod val="65000"/>
                    <a:lumOff val="35000"/>
                  </a:schemeClr>
                </a:solidFill>
              </a:rPr>
              <a:t>エルサレムの城壁を再建する。</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en-US" sz="2800">
                <a:solidFill>
                  <a:srgbClr val="FF0000"/>
                </a:solidFill>
              </a:rPr>
              <a:t>④</a:t>
            </a:r>
            <a:r xmlns:a="http://schemas.openxmlformats.org/drawingml/2006/main">
              <a:rPr lang="ja" altLang="ko-KR" sz="2800">
                <a:solidFill>
                  <a:srgbClr val="FF0000"/>
                </a:solidFill>
              </a:rPr>
              <a:t>エルサレムの城壁を再建する。</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ja" altLang="ko-KR" sz="4000">
                <a:solidFill>
                  <a:srgbClr val="FF0000"/>
                </a:solidFill>
              </a:rPr>
              <a:t>今日の言葉</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ja" altLang="ko-KR" sz="3600">
                <a:solidFill>
                  <a:schemeClr val="bg1">
                    <a:lumMod val="50000"/>
                  </a:schemeClr>
                </a:solidFill>
              </a:rPr>
              <a:t>私は王に答えました、「もし王が気に入るなら、そしてしもべが王の目に好意を寄せるなら、父たちが埋葬されているユダの町に私を送って再建させてください。」</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ja" altLang="ko-KR" sz="2800">
                <a:solidFill>
                  <a:schemeClr val="tx1">
                    <a:lumMod val="65000"/>
                    <a:lumOff val="35000"/>
                  </a:schemeClr>
                </a:solidFill>
              </a:rPr>
              <a:t>ネヘミヤ</a:t>
            </a:r>
            <a:r xmlns:a="http://schemas.openxmlformats.org/drawingml/2006/main">
              <a:rPr lang="ja" altLang="en-US" sz="2800">
                <a:solidFill>
                  <a:schemeClr val="tx1">
                    <a:lumMod val="65000"/>
                    <a:lumOff val="35000"/>
                  </a:schemeClr>
                </a:solidFill>
              </a:rPr>
              <a:t> </a:t>
            </a:r>
            <a:r xmlns:a="http://schemas.openxmlformats.org/drawingml/2006/main">
              <a:rPr lang="ja"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