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ku"/>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ku"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ku" altLang="ko-KR" b="1">
                <a:solidFill>
                  <a:schemeClr val="tx1">
                    <a:lumMod val="50000"/>
                    <a:lumOff val="50000"/>
                  </a:schemeClr>
                </a:solidFill>
              </a:rPr>
              <a:t>Na.</a:t>
            </a:r>
            <a:r xmlns:a="http://schemas.openxmlformats.org/drawingml/2006/main">
              <a:rPr lang="ku" altLang="en-US" b="1">
                <a:solidFill>
                  <a:schemeClr val="tx1">
                    <a:lumMod val="50000"/>
                    <a:lumOff val="50000"/>
                  </a:schemeClr>
                </a:solidFill>
              </a:rPr>
              <a:t> </a:t>
            </a:r>
            <a:r xmlns:a="http://schemas.openxmlformats.org/drawingml/2006/main">
              <a:rPr lang="ku" altLang="ko-KR" b="1">
                <a:solidFill>
                  <a:schemeClr val="tx1">
                    <a:lumMod val="50000"/>
                    <a:lumOff val="50000"/>
                  </a:schemeClr>
                </a:solidFill>
              </a:rPr>
              <a:t>31 Peyva Xwedê</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ku" altLang="ko-KR" sz="4000"/>
              <a:t>Jonathan,</a:t>
            </a:r>
          </a:p>
          <a:p>
            <a:pPr xmlns:a="http://schemas.openxmlformats.org/drawingml/2006/main" algn="ctr"/>
            <a:r xmlns:a="http://schemas.openxmlformats.org/drawingml/2006/main">
              <a:rPr lang="ku" altLang="ko-KR" sz="4000"/>
              <a:t>Hevalê Dawid baş</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ku" altLang="ko-KR" sz="4000">
                <a:solidFill>
                  <a:srgbClr val="FF0000"/>
                </a:solidFill>
              </a:rPr>
              <a:t>Quiz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ku" altLang="ko-KR" sz="3200">
                <a:solidFill>
                  <a:schemeClr val="tx1">
                    <a:lumMod val="65000"/>
                    <a:lumOff val="35000"/>
                  </a:schemeClr>
                </a:solidFill>
              </a:rPr>
              <a:t>Yonatan çi neda Dawid?</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ku" altLang="en-US" sz="2800">
                <a:solidFill>
                  <a:schemeClr val="tx1">
                    <a:lumMod val="65000"/>
                    <a:lumOff val="35000"/>
                  </a:schemeClr>
                </a:solidFill>
              </a:rPr>
              <a:t>① </a:t>
            </a:r>
            <a:r xmlns:a="http://schemas.openxmlformats.org/drawingml/2006/main">
              <a:rPr lang="ku" altLang="ko-KR" sz="2800">
                <a:solidFill>
                  <a:schemeClr val="tx1">
                    <a:lumMod val="65000"/>
                    <a:lumOff val="35000"/>
                  </a:schemeClr>
                </a:solidFill>
              </a:rPr>
              <a:t>şûr</a:t>
            </a:r>
            <a:r xmlns:a="http://schemas.openxmlformats.org/drawingml/2006/main">
              <a:rPr lang="ku"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ku" altLang="en-US" sz="2800">
                <a:solidFill>
                  <a:schemeClr val="tx1">
                    <a:lumMod val="65000"/>
                    <a:lumOff val="35000"/>
                  </a:schemeClr>
                </a:solidFill>
              </a:rPr>
              <a:t>② </a:t>
            </a:r>
            <a:r xmlns:a="http://schemas.openxmlformats.org/drawingml/2006/main">
              <a:rPr lang="ku" altLang="ko-KR" sz="2800">
                <a:solidFill>
                  <a:schemeClr val="tx1">
                    <a:lumMod val="65000"/>
                    <a:lumOff val="35000"/>
                  </a:schemeClr>
                </a:solidFill>
              </a:rPr>
              <a:t>mertal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ku" altLang="en-US" sz="2800">
                <a:solidFill>
                  <a:schemeClr val="tx1">
                    <a:lumMod val="65000"/>
                    <a:lumOff val="35000"/>
                  </a:schemeClr>
                </a:solidFill>
              </a:rPr>
              <a:t>③ </a:t>
            </a:r>
            <a:r xmlns:a="http://schemas.openxmlformats.org/drawingml/2006/main">
              <a:rPr lang="ku" altLang="ko-KR" sz="2800">
                <a:solidFill>
                  <a:schemeClr val="tx1">
                    <a:lumMod val="65000"/>
                    <a:lumOff val="35000"/>
                  </a:schemeClr>
                </a:solidFill>
              </a:rPr>
              <a:t>tîr</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ku" altLang="en-US" sz="2800">
                <a:solidFill>
                  <a:schemeClr val="tx1">
                    <a:lumMod val="65000"/>
                    <a:lumOff val="35000"/>
                  </a:schemeClr>
                </a:solidFill>
              </a:rPr>
              <a:t>④ </a:t>
            </a:r>
            <a:r xmlns:a="http://schemas.openxmlformats.org/drawingml/2006/main">
              <a:rPr lang="ku" altLang="ko-KR" sz="2800">
                <a:solidFill>
                  <a:schemeClr val="tx1">
                    <a:lumMod val="65000"/>
                    <a:lumOff val="35000"/>
                  </a:schemeClr>
                </a:solidFill>
              </a:rPr>
              <a:t>cilên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ku" altLang="en-US" sz="2800">
                <a:solidFill>
                  <a:srgbClr val="FF0000"/>
                </a:solidFill>
              </a:rPr>
              <a:t>② </a:t>
            </a:r>
            <a:r xmlns:a="http://schemas.openxmlformats.org/drawingml/2006/main">
              <a:rPr lang="ku" altLang="ko-KR" sz="2800">
                <a:solidFill>
                  <a:srgbClr val="FF0000"/>
                </a:solidFill>
              </a:rPr>
              <a:t>mertal</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b="1">
                <a:solidFill>
                  <a:schemeClr val="tx1">
                    <a:lumMod val="50000"/>
                    <a:lumOff val="50000"/>
                  </a:schemeClr>
                </a:solidFill>
              </a:rPr>
              <a:t>Hejmar 40 Peyva Xwedê</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400"/>
              <a:t>Wêrekiya şahbanûya Ester.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Peyva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Padîşah jê pirsî: "Çi ye, şahbanûya Ester? Daxwaza te çi ye? Heta nîvê padîşahiyê jî wê bê dayîn."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u" altLang="ko-KR" sz="2800">
                <a:solidFill>
                  <a:schemeClr val="tx1">
                    <a:lumMod val="65000"/>
                    <a:lumOff val="35000"/>
                  </a:schemeClr>
                </a:solidFill>
              </a:rPr>
              <a:t>Esther</a:t>
            </a:r>
            <a:r xmlns:a="http://schemas.openxmlformats.org/drawingml/2006/main">
              <a:rPr lang="ku" altLang="en-US" sz="2800">
                <a:solidFill>
                  <a:schemeClr val="tx1">
                    <a:lumMod val="65000"/>
                    <a:lumOff val="35000"/>
                  </a:schemeClr>
                </a:solidFill>
              </a:rPr>
              <a:t> </a:t>
            </a:r>
            <a:r xmlns:a="http://schemas.openxmlformats.org/drawingml/2006/main">
              <a:rPr lang="ku"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Ew dem bû ku jina cihû ya jîr Ester şahbanûya Faris bû. Lêbelê, Haman plan kir ku bi qanûna padîşah Cihûyan tune bike.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Wê difikirî: 'Eger ez bêyî ku padîşah gazî min bike, ez xwe bigihînim padîşah dibe ku ez bêm kuştin. Lêbelê, wê biryar da ku here ba padîşah û ji gelê xwe bixwaze ku xilas bibin, her çend ew li dijî qanûnê bû.</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Lê gava wî dît ku şahbanûya Ester li dîwanê rawestiyaye, ji wê gelek kêfxweş bû û got: “Daxwaza te çi ye? Ez ê bidim te.”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Plana Haman a ji bo tunekirina Cihûyan ji aliyê padîşah hat eşkerekirin. Di encamê de, ew ji aliyê padîşah ve hat nefret kirin û hat kuştin.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600">
                <a:solidFill>
                  <a:schemeClr val="tx1">
                    <a:lumMod val="65000"/>
                    <a:lumOff val="35000"/>
                  </a:schemeClr>
                </a:solidFill>
              </a:rPr>
              <a:t>"Spas, Xudan, ji bo parastina me!" Ji ber wêrekiya şahbanûya Ester, Cihû hatin parastin.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Dersa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3200">
                <a:solidFill>
                  <a:schemeClr val="tx1">
                    <a:lumMod val="65000"/>
                    <a:lumOff val="35000"/>
                  </a:schemeClr>
                </a:solidFill>
              </a:rPr>
              <a:t>Her çiqas Ester wê bihata kuştin jî, wê ji Xwedê dua kir ku bi mêrxasî gelê xwe xilas bike.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ku" altLang="ko-KR" sz="3200">
                <a:solidFill>
                  <a:schemeClr val="tx1">
                    <a:lumMod val="65000"/>
                    <a:lumOff val="35000"/>
                  </a:schemeClr>
                </a:solidFill>
              </a:rPr>
              <a:t>Xwedê bi duaya Esterê bi şehrezayî û hêza xwe ya ecêb Cihû ji qeyranê xilas kir.</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ku" altLang="ko-KR" sz="3200">
                <a:solidFill>
                  <a:schemeClr val="tx1">
                    <a:lumMod val="65000"/>
                    <a:lumOff val="35000"/>
                  </a:schemeClr>
                </a:solidFill>
              </a:rPr>
              <a:t>Werin em di jiyana xwe ya rojane de ji Xwedê arîkarî û xilasiya ecêb bawer bikin û hêvî bikin.</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3200"/>
              <a:t>Xwedê?</a:t>
            </a:r>
            <a:r xmlns:a="http://schemas.openxmlformats.org/drawingml/2006/main">
              <a:rPr lang="k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rgbClr val="C00000"/>
                </a:solidFill>
              </a:rPr>
              <a:t>Xwedê 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Yê ku heta dawiyê gelê xwe diparêze û alîkariya wî dike Xweda ye.</a:t>
            </a:r>
            <a:r xmlns:a="http://schemas.openxmlformats.org/drawingml/2006/main">
              <a:rPr lang="ku"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ku" altLang="ko-KR" sz="3600">
                <a:solidFill>
                  <a:schemeClr val="tx1">
                    <a:lumMod val="65000"/>
                    <a:lumOff val="35000"/>
                  </a:schemeClr>
                </a:solidFill>
              </a:rPr>
              <a:t>Xwedê heta dawiya dinyayê min diparêze û alîkariya min dike.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Quiz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200">
                <a:solidFill>
                  <a:schemeClr val="tx1">
                    <a:lumMod val="65000"/>
                    <a:lumOff val="35000"/>
                  </a:schemeClr>
                </a:solidFill>
              </a:rPr>
              <a:t>Çi hat serê Esterê dema ku ew bêyî gazîkirin xwe gihand padîşah?</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① </a:t>
            </a:r>
            <a:r xmlns:a="http://schemas.openxmlformats.org/drawingml/2006/main">
              <a:rPr lang="ku" altLang="ko-KR" sz="2800">
                <a:solidFill>
                  <a:schemeClr val="tx1">
                    <a:lumMod val="65000"/>
                    <a:lumOff val="35000"/>
                  </a:schemeClr>
                </a:solidFill>
              </a:rPr>
              <a:t>Wê bihata kuştin.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② </a:t>
            </a:r>
            <a:r xmlns:a="http://schemas.openxmlformats.org/drawingml/2006/main">
              <a:rPr lang="ku" altLang="ko-KR" sz="2800">
                <a:solidFill>
                  <a:schemeClr val="tx1">
                    <a:lumMod val="65000"/>
                    <a:lumOff val="35000"/>
                  </a:schemeClr>
                </a:solidFill>
              </a:rPr>
              <a:t>Ew hat derxistin.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③ </a:t>
            </a:r>
            <a:r xmlns:a="http://schemas.openxmlformats.org/drawingml/2006/main">
              <a:rPr lang="ku" altLang="ko-KR" sz="2800">
                <a:solidFill>
                  <a:schemeClr val="tx1">
                    <a:lumMod val="65000"/>
                    <a:lumOff val="35000"/>
                  </a:schemeClr>
                </a:solidFill>
              </a:rPr>
              <a:t>Wê nikaribû bi padîşah re hevdîtin bike.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④ </a:t>
            </a:r>
            <a:r xmlns:a="http://schemas.openxmlformats.org/drawingml/2006/main">
              <a:rPr lang="ku" altLang="ko-KR" sz="2800">
                <a:solidFill>
                  <a:schemeClr val="tx1">
                    <a:lumMod val="65000"/>
                    <a:lumOff val="35000"/>
                  </a:schemeClr>
                </a:solidFill>
              </a:rPr>
              <a:t>Wê dikaribû ji padîşah re bigota ku ew çi dixwest bixwaze.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rgbClr val="FF0000"/>
                </a:solidFill>
              </a:rPr>
              <a:t>④ </a:t>
            </a:r>
            <a:r xmlns:a="http://schemas.openxmlformats.org/drawingml/2006/main">
              <a:rPr lang="ku" altLang="ko-KR" sz="2800">
                <a:solidFill>
                  <a:srgbClr val="FF0000"/>
                </a:solidFill>
              </a:rPr>
              <a:t>Wê dikaribû ji padîşah re bigota ku ew çi dixwest bixwaze.</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ku" altLang="ko-KR" sz="4000">
                <a:solidFill>
                  <a:srgbClr val="FF0000"/>
                </a:solidFill>
              </a:rPr>
              <a:t>Peyva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ku" altLang="ko-KR" sz="3600">
                <a:solidFill>
                  <a:schemeClr val="tx1">
                    <a:lumMod val="65000"/>
                    <a:lumOff val="35000"/>
                  </a:schemeClr>
                </a:solidFill>
              </a:rPr>
              <a:t>Piştî ku Dawid xeberdana bi Şawûl re qedand, Yonatan bi Dawid re bû yek û wî wek xwe hez kir.</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ku" altLang="ko-KR" sz="2800">
                <a:solidFill>
                  <a:schemeClr val="tx1">
                    <a:lumMod val="65000"/>
                    <a:lumOff val="35000"/>
                  </a:schemeClr>
                </a:solidFill>
              </a:rPr>
              <a:t>1 Samûyêl 18:</a:t>
            </a:r>
            <a:r xmlns:a="http://schemas.openxmlformats.org/drawingml/2006/main">
              <a:rPr lang="ku" altLang="en-US" sz="2800">
                <a:solidFill>
                  <a:schemeClr val="tx1">
                    <a:lumMod val="65000"/>
                    <a:lumOff val="35000"/>
                  </a:schemeClr>
                </a:solidFill>
              </a:rPr>
              <a:t> </a:t>
            </a:r>
            <a:r xmlns:a="http://schemas.openxmlformats.org/drawingml/2006/main">
              <a:rPr lang="ku"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Peyva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Padîşah jê pirsî: "Çi ye, şahbanûya Ester? Daxwaza te çi ye? Heta nîvê padîşahiyê jî wê bê dayîn."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u" altLang="ko-KR" sz="2800">
                <a:solidFill>
                  <a:schemeClr val="tx1">
                    <a:lumMod val="65000"/>
                    <a:lumOff val="35000"/>
                  </a:schemeClr>
                </a:solidFill>
              </a:rPr>
              <a:t>Esther</a:t>
            </a:r>
            <a:r xmlns:a="http://schemas.openxmlformats.org/drawingml/2006/main">
              <a:rPr lang="ku" altLang="en-US" sz="2800">
                <a:solidFill>
                  <a:schemeClr val="tx1">
                    <a:lumMod val="65000"/>
                    <a:lumOff val="35000"/>
                  </a:schemeClr>
                </a:solidFill>
              </a:rPr>
              <a:t> </a:t>
            </a:r>
            <a:r xmlns:a="http://schemas.openxmlformats.org/drawingml/2006/main">
              <a:rPr lang="ku"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ku" altLang="ko-KR" b="1">
                <a:solidFill>
                  <a:schemeClr val="tx1">
                    <a:lumMod val="50000"/>
                    <a:lumOff val="50000"/>
                  </a:schemeClr>
                </a:solidFill>
              </a:rPr>
              <a:t>Hejmar 41 Peyva Xwedê</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ku" altLang="ko-KR" sz="4400"/>
              <a:t>Eyûbê ku ji hêla Xwedê ve hatî pîroz kirin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ku" altLang="ko-KR" sz="4000">
                <a:solidFill>
                  <a:srgbClr val="FF0000"/>
                </a:solidFill>
              </a:rPr>
              <a:t>Peyva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ku" altLang="ko-KR" sz="3600">
                <a:solidFill>
                  <a:schemeClr val="tx1">
                    <a:lumMod val="65000"/>
                    <a:lumOff val="35000"/>
                  </a:schemeClr>
                </a:solidFill>
              </a:rPr>
              <a:t>Li welatê Ûzê zilamek ku navê wî Eyûb bû hebû. Ev mirovê bêqusûr û rast bû; ji Xwedê ditirsiya û xwe ji xerabiyê dûr dixist.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ku" altLang="ko-KR" sz="2800">
                <a:solidFill>
                  <a:schemeClr val="tx1">
                    <a:lumMod val="65000"/>
                    <a:lumOff val="35000"/>
                  </a:schemeClr>
                </a:solidFill>
              </a:rPr>
              <a:t>Kar</a:t>
            </a:r>
            <a:r xmlns:a="http://schemas.openxmlformats.org/drawingml/2006/main">
              <a:rPr lang="ku" altLang="en-US" sz="2800">
                <a:solidFill>
                  <a:schemeClr val="tx1">
                    <a:lumMod val="65000"/>
                    <a:lumOff val="35000"/>
                  </a:schemeClr>
                </a:solidFill>
              </a:rPr>
              <a:t> </a:t>
            </a:r>
            <a:r xmlns:a="http://schemas.openxmlformats.org/drawingml/2006/main">
              <a:rPr lang="ku"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ku" altLang="ko-KR" sz="2800">
                <a:solidFill>
                  <a:schemeClr val="tx1">
                    <a:lumMod val="65000"/>
                    <a:lumOff val="35000"/>
                  </a:schemeClr>
                </a:solidFill>
              </a:rPr>
              <a:t>Eyûbê ku li welatê Ûzê yê Rojhilatê dijiya, yê herî dewlemend bû. Ew ji Xwedê ditirsiya û bêqusûr û rast bû.</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ku" altLang="ko-KR" sz="2800">
                <a:solidFill>
                  <a:schemeClr val="tx1">
                    <a:lumMod val="65000"/>
                    <a:lumOff val="35000"/>
                  </a:schemeClr>
                </a:solidFill>
              </a:rPr>
              <a:t>“Ji ber ku te Eyûb pîroz kir, ew ji te ditirsiya! Ma Eyûb ji Xwedê ditirse? Şeytan plan kir ku Eyûb biceribîne.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ku" altLang="ko-KR" sz="2400">
                <a:solidFill>
                  <a:schemeClr val="tx1">
                    <a:lumMod val="65000"/>
                    <a:lumOff val="35000"/>
                  </a:schemeClr>
                </a:solidFill>
              </a:rPr>
              <a:t>Şeytan di şevekê de her tişt, zarokên wî û hemû mal û milkên wî birin. Bû mirovê herî bêbext ê dinyayê.</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ku" altLang="ko-KR" sz="2600">
                <a:solidFill>
                  <a:schemeClr val="tx1">
                    <a:lumMod val="65000"/>
                    <a:lumOff val="35000"/>
                  </a:schemeClr>
                </a:solidFill>
              </a:rPr>
              <a:t>Jina wî ew berda û got: "Lanet li Xwedê bike û bimire!" Hevalên Eyûb hatin û ew sûcdar kirin, lê Eyûb wek berê xwe spart Xwedê.</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ku" altLang="ko-KR" sz="2600">
                <a:solidFill>
                  <a:schemeClr val="tx1">
                    <a:lumMod val="65000"/>
                    <a:lumOff val="35000"/>
                  </a:schemeClr>
                </a:solidFill>
              </a:rPr>
              <a:t>Demên di nav belengazî û talanê de bûn. Lêbelê Eyûb di îmtîhanê de derbas bû û Xwedê bereketa wî ji berê mezintir da. Ew bû mirovekî ku ji berê ji Xwedê ditirsiya.</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ku" altLang="ko-KR" sz="4000">
                <a:solidFill>
                  <a:srgbClr val="FF0000"/>
                </a:solidFill>
              </a:rPr>
              <a:t>Dersa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ku" altLang="ko-KR" sz="3200">
                <a:solidFill>
                  <a:schemeClr val="tx1">
                    <a:lumMod val="65000"/>
                    <a:lumOff val="35000"/>
                  </a:schemeClr>
                </a:solidFill>
              </a:rPr>
              <a:t>Her çiqas Eyûb mirovekî rast bû jî, Şeytan wî tengahî da.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ku" altLang="ko-KR" sz="3200">
                <a:solidFill>
                  <a:schemeClr val="tx1">
                    <a:lumMod val="65000"/>
                    <a:lumOff val="35000"/>
                  </a:schemeClr>
                </a:solidFill>
              </a:rPr>
              <a:t>Tevî zehmetiyan, Eyûb bi Xwedê bawer kir û bi Xwedê re bîhnfireh bû.</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ku" altLang="ko-KR" sz="3200">
                <a:solidFill>
                  <a:schemeClr val="tx1">
                    <a:lumMod val="65000"/>
                    <a:lumOff val="35000"/>
                  </a:schemeClr>
                </a:solidFill>
              </a:rPr>
              <a:t>Dibe ku ew zehmetî werin serê me.</a:t>
            </a:r>
          </a:p>
          <a:p>
            <a:pPr xmlns:a="http://schemas.openxmlformats.org/drawingml/2006/main" algn="ctr"/>
            <a:r xmlns:a="http://schemas.openxmlformats.org/drawingml/2006/main">
              <a:rPr lang="ku" altLang="ko-KR" sz="3200">
                <a:solidFill>
                  <a:schemeClr val="tx1">
                    <a:lumMod val="65000"/>
                    <a:lumOff val="35000"/>
                  </a:schemeClr>
                </a:solidFill>
              </a:rPr>
              <a:t>Wê demê divê em bi Xwedê bawer bikin û ji Xwedê re sebir bikin.</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ku" altLang="ko-KR" sz="3200"/>
              <a:t>Xwedê?</a:t>
            </a:r>
            <a:r xmlns:a="http://schemas.openxmlformats.org/drawingml/2006/main">
              <a:rPr lang="k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ku" altLang="ko-KR" sz="3600">
                <a:solidFill>
                  <a:srgbClr val="C00000"/>
                </a:solidFill>
              </a:rPr>
              <a:t>Xwedê 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ku" altLang="ko-KR" sz="3600">
                <a:solidFill>
                  <a:schemeClr val="tx1">
                    <a:lumMod val="65000"/>
                    <a:lumOff val="35000"/>
                  </a:schemeClr>
                </a:solidFill>
              </a:rPr>
              <a:t>Xweda yek e</a:t>
            </a:r>
          </a:p>
          <a:p>
            <a:r xmlns:a="http://schemas.openxmlformats.org/drawingml/2006/main">
              <a:rPr lang="ku" altLang="ko-KR" sz="3600">
                <a:solidFill>
                  <a:schemeClr val="tx1">
                    <a:lumMod val="65000"/>
                    <a:lumOff val="35000"/>
                  </a:schemeClr>
                </a:solidFill>
              </a:rPr>
              <a:t>yê ku li gor daxwaza xwe dikare me dewlemend an feqîr bike.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b="1">
                <a:solidFill>
                  <a:schemeClr val="tx1">
                    <a:lumMod val="50000"/>
                    <a:lumOff val="50000"/>
                  </a:schemeClr>
                </a:solidFill>
              </a:rPr>
              <a:t>Hejmar 32 Peyva Xwedê</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400"/>
              <a:t>Silêmanê ku şehrezayî wekî diyariyek wergirt.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ku" altLang="ko-KR" sz="4000">
                <a:solidFill>
                  <a:srgbClr val="FF0000"/>
                </a:solidFill>
              </a:rPr>
              <a:t>Quiz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ku" altLang="ko-KR" sz="3600">
                <a:solidFill>
                  <a:schemeClr val="tx1">
                    <a:lumMod val="65000"/>
                    <a:lumOff val="35000"/>
                  </a:schemeClr>
                </a:solidFill>
              </a:rPr>
              <a:t>Kîjan yek di derbarê Eyûb de nerast 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ku" altLang="en-US" sz="2800">
                <a:solidFill>
                  <a:schemeClr val="tx1">
                    <a:lumMod val="65000"/>
                    <a:lumOff val="35000"/>
                  </a:schemeClr>
                </a:solidFill>
              </a:rPr>
              <a:t>① </a:t>
            </a:r>
            <a:r xmlns:a="http://schemas.openxmlformats.org/drawingml/2006/main">
              <a:rPr lang="ku" altLang="ko-KR" sz="2800">
                <a:solidFill>
                  <a:schemeClr val="tx1">
                    <a:lumMod val="65000"/>
                    <a:lumOff val="35000"/>
                  </a:schemeClr>
                </a:solidFill>
              </a:rPr>
              <a:t>Ew dewlemend bû.</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ku" altLang="en-US" sz="2800">
                <a:solidFill>
                  <a:schemeClr val="tx1">
                    <a:lumMod val="65000"/>
                    <a:lumOff val="35000"/>
                  </a:schemeClr>
                </a:solidFill>
              </a:rPr>
              <a:t>② </a:t>
            </a:r>
            <a:r xmlns:a="http://schemas.openxmlformats.org/drawingml/2006/main">
              <a:rPr lang="ku" altLang="ko-KR" sz="2800">
                <a:solidFill>
                  <a:schemeClr val="tx1">
                    <a:lumMod val="65000"/>
                    <a:lumOff val="35000"/>
                  </a:schemeClr>
                </a:solidFill>
              </a:rPr>
              <a:t>Ew li welatê rojhilat dijiya.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ku" altLang="en-US" sz="2800">
                <a:solidFill>
                  <a:schemeClr val="tx1">
                    <a:lumMod val="65000"/>
                    <a:lumOff val="35000"/>
                  </a:schemeClr>
                </a:solidFill>
              </a:rPr>
              <a:t>③ </a:t>
            </a:r>
            <a:r xmlns:a="http://schemas.openxmlformats.org/drawingml/2006/main">
              <a:rPr lang="ku" altLang="ko-KR" sz="2800">
                <a:solidFill>
                  <a:schemeClr val="tx1">
                    <a:lumMod val="65000"/>
                    <a:lumOff val="35000"/>
                  </a:schemeClr>
                </a:solidFill>
              </a:rPr>
              <a:t>Ew padîşah bû.</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ku" altLang="en-US" sz="2800">
                <a:solidFill>
                  <a:schemeClr val="tx1">
                    <a:lumMod val="65000"/>
                    <a:lumOff val="35000"/>
                  </a:schemeClr>
                </a:solidFill>
              </a:rPr>
              <a:t>④ </a:t>
            </a:r>
            <a:r xmlns:a="http://schemas.openxmlformats.org/drawingml/2006/main">
              <a:rPr lang="ku" altLang="ko-KR" sz="2800">
                <a:solidFill>
                  <a:schemeClr val="tx1">
                    <a:lumMod val="65000"/>
                    <a:lumOff val="35000"/>
                  </a:schemeClr>
                </a:solidFill>
              </a:rPr>
              <a:t>Ew ji Xwedê ditirsiya.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ku" altLang="en-US" sz="2800">
                <a:solidFill>
                  <a:srgbClr val="FF0000"/>
                </a:solidFill>
              </a:rPr>
              <a:t>③ </a:t>
            </a:r>
            <a:r xmlns:a="http://schemas.openxmlformats.org/drawingml/2006/main">
              <a:rPr lang="ku" altLang="ko-KR" sz="2800">
                <a:solidFill>
                  <a:srgbClr val="FF0000"/>
                </a:solidFill>
              </a:rPr>
              <a:t>Ew padîşah bû.</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ku" altLang="ko-KR" sz="4000">
                <a:solidFill>
                  <a:srgbClr val="FF0000"/>
                </a:solidFill>
              </a:rPr>
              <a:t>Peyva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ku" altLang="ko-KR" sz="3600">
                <a:solidFill>
                  <a:schemeClr val="tx1">
                    <a:lumMod val="65000"/>
                    <a:lumOff val="35000"/>
                  </a:schemeClr>
                </a:solidFill>
              </a:rPr>
              <a:t>Li welatê Ûzê zilamek ku navê wî Eyûb bû hebû. Ev mirovê bêqusûr û rast bû; ji Xwedê ditirsiya û xwe ji xerabiyê dûr dixist.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ku" altLang="ko-KR" sz="2800">
                <a:solidFill>
                  <a:schemeClr val="tx1">
                    <a:lumMod val="65000"/>
                    <a:lumOff val="35000"/>
                  </a:schemeClr>
                </a:solidFill>
              </a:rPr>
              <a:t>Kar</a:t>
            </a:r>
            <a:r xmlns:a="http://schemas.openxmlformats.org/drawingml/2006/main">
              <a:rPr lang="ku" altLang="en-US" sz="2800">
                <a:solidFill>
                  <a:schemeClr val="tx1">
                    <a:lumMod val="65000"/>
                    <a:lumOff val="35000"/>
                  </a:schemeClr>
                </a:solidFill>
              </a:rPr>
              <a:t> </a:t>
            </a:r>
            <a:r xmlns:a="http://schemas.openxmlformats.org/drawingml/2006/main">
              <a:rPr lang="ku"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b="1">
                <a:solidFill>
                  <a:schemeClr val="tx1">
                    <a:lumMod val="50000"/>
                    <a:lumOff val="50000"/>
                  </a:schemeClr>
                </a:solidFill>
              </a:rPr>
              <a:t>NA. 42 Peyva Xwedê</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400"/>
              <a:t>Daniel red kir ku xwarina Padîşah bixwe.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Peyva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Lê Daniyêl biryar da ku xwe bi xwarin û şeraba padîşah pîs neke, û wî ji serek destûr xwest ku xwe bi vî awayî pîs neke.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u" altLang="ko-KR" sz="2800">
                <a:solidFill>
                  <a:schemeClr val="tx1">
                    <a:lumMod val="65000"/>
                    <a:lumOff val="35000"/>
                  </a:schemeClr>
                </a:solidFill>
              </a:rPr>
              <a:t>Daniel</a:t>
            </a:r>
            <a:r xmlns:a="http://schemas.openxmlformats.org/drawingml/2006/main">
              <a:rPr lang="ku" altLang="en-US" sz="2800">
                <a:solidFill>
                  <a:schemeClr val="tx1">
                    <a:lumMod val="65000"/>
                    <a:lumOff val="35000"/>
                  </a:schemeClr>
                </a:solidFill>
              </a:rPr>
              <a:t> </a:t>
            </a:r>
            <a:r xmlns:a="http://schemas.openxmlformats.org/drawingml/2006/main">
              <a:rPr lang="ku"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500">
                <a:solidFill>
                  <a:schemeClr val="tx1">
                    <a:lumMod val="65000"/>
                    <a:lumOff val="35000"/>
                  </a:schemeClr>
                </a:solidFill>
              </a:rPr>
              <a:t>Daniyêl û sê hevalên wî wekî dîl hatin birin Babîlê. Padîşah emir kir ku karbidestên xwe hînî wan bikin û xwarin û şeraba padîşah bidin wan.</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400">
                <a:solidFill>
                  <a:schemeClr val="tx1">
                    <a:lumMod val="65000"/>
                    <a:lumOff val="35000"/>
                  </a:schemeClr>
                </a:solidFill>
              </a:rPr>
              <a:t>"Em dixwazin xwarinên ku bi qanûna Xwedê qedexe ne nexwin!" Daniyêl û sê hevalên wî ji serek destûr xwestin ku xwe bi vî awayî pîs nekin.</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600">
                <a:solidFill>
                  <a:schemeClr val="tx1">
                    <a:lumMod val="65000"/>
                    <a:lumOff val="35000"/>
                  </a:schemeClr>
                </a:solidFill>
              </a:rPr>
              <a:t>Daniyêl û sê hevalên wî li şûna ku xwarina pêşkêşî Idol bixwin, sebze û av xwarin. Xwedê qedr û qîmet da wan û aqilmendî zêdetir da wan.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500">
                <a:solidFill>
                  <a:schemeClr val="tx1">
                    <a:lumMod val="65000"/>
                    <a:lumOff val="35000"/>
                  </a:schemeClr>
                </a:solidFill>
              </a:rPr>
              <a:t>"Ew çiqas biaqil in!" Padîşah nedikarî lê meraq bike ku ew ji her xortên din ên ku xwarina padîşah dixwarin saxlemtir û biaqiltir xuya dikin.</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600">
                <a:solidFill>
                  <a:schemeClr val="tx1">
                    <a:lumMod val="65000"/>
                    <a:lumOff val="35000"/>
                  </a:schemeClr>
                </a:solidFill>
              </a:rPr>
              <a:t>Ji hingê ve Danîêl û sê hevalên wî berpirsiyariya tiştên girîng ên Babîlê girtin û xwe li ber Xwedê pîroz kirin.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Dersa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200">
                <a:solidFill>
                  <a:schemeClr val="tx1">
                    <a:lumMod val="65000"/>
                    <a:lumOff val="35000"/>
                  </a:schemeClr>
                </a:solidFill>
              </a:rPr>
              <a:t>Daniyêl û sê hevalên wî qerara xwe girtin ku qanûna Xwedê di bin rewşa girtiyan de jî bi cih bînin.</a:t>
            </a:r>
          </a:p>
          <a:p>
            <a:r xmlns:a="http://schemas.openxmlformats.org/drawingml/2006/main">
              <a:rPr lang="ku" altLang="ko-KR" sz="3200">
                <a:solidFill>
                  <a:schemeClr val="tx1">
                    <a:lumMod val="65000"/>
                    <a:lumOff val="35000"/>
                  </a:schemeClr>
                </a:solidFill>
              </a:rPr>
              <a:t>Dûv re, ew ji her zilamên din ên ku xwarina padîşah dixwarin saxlemtir û biaqiltir bûn.</a:t>
            </a:r>
          </a:p>
          <a:p>
            <a:r xmlns:a="http://schemas.openxmlformats.org/drawingml/2006/main">
              <a:rPr lang="ku" altLang="ko-KR" sz="3200">
                <a:solidFill>
                  <a:schemeClr val="tx1">
                    <a:lumMod val="65000"/>
                    <a:lumOff val="35000"/>
                  </a:schemeClr>
                </a:solidFill>
              </a:rPr>
              <a:t>Divê em di her şert û mercî de guh bidin Xwedê.</a:t>
            </a:r>
          </a:p>
          <a:p>
            <a:r xmlns:a="http://schemas.openxmlformats.org/drawingml/2006/main">
              <a:rPr lang="ku" altLang="ko-KR" sz="3200">
                <a:solidFill>
                  <a:schemeClr val="tx1">
                    <a:lumMod val="65000"/>
                    <a:lumOff val="35000"/>
                  </a:schemeClr>
                </a:solidFill>
              </a:rPr>
              <a:t>Ji hezkirina Xwedê pê ve tiştek girîng tune.</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Peyva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Padîşah Silêman bi dewlemendî û şehrezayiya xwe ji hemû padîşahên din ên dinyayê mezintir bû.</a:t>
            </a:r>
            <a:r xmlns:a="http://schemas.openxmlformats.org/drawingml/2006/main">
              <a:rPr lang="ku"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u" altLang="ko-KR" sz="2800">
                <a:solidFill>
                  <a:schemeClr val="tx1">
                    <a:lumMod val="65000"/>
                    <a:lumOff val="35000"/>
                  </a:schemeClr>
                </a:solidFill>
              </a:rPr>
              <a:t>2 Dîrok 9:</a:t>
            </a:r>
            <a:r xmlns:a="http://schemas.openxmlformats.org/drawingml/2006/main">
              <a:rPr lang="ku" altLang="en-US" sz="2800">
                <a:solidFill>
                  <a:schemeClr val="tx1">
                    <a:lumMod val="65000"/>
                    <a:lumOff val="35000"/>
                  </a:schemeClr>
                </a:solidFill>
              </a:rPr>
              <a:t> </a:t>
            </a:r>
            <a:r xmlns:a="http://schemas.openxmlformats.org/drawingml/2006/main">
              <a:rPr lang="ku"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3200"/>
              <a:t>WHO</a:t>
            </a:r>
            <a:r xmlns:a="http://schemas.openxmlformats.org/drawingml/2006/main">
              <a:rPr lang="ku" altLang="en-US" sz="3200"/>
              <a:t> </a:t>
            </a:r>
            <a:r xmlns:a="http://schemas.openxmlformats.org/drawingml/2006/main">
              <a:rPr lang="ku" altLang="ko-KR" sz="3200"/>
              <a:t>e</a:t>
            </a:r>
            <a:r xmlns:a="http://schemas.openxmlformats.org/drawingml/2006/main">
              <a:rPr lang="ku" altLang="en-US" sz="3200"/>
              <a:t> </a:t>
            </a:r>
            <a:r xmlns:a="http://schemas.openxmlformats.org/drawingml/2006/main">
              <a:rPr lang="ku" altLang="ko-KR" sz="3200"/>
              <a:t>Xwedê?</a:t>
            </a:r>
            <a:r xmlns:a="http://schemas.openxmlformats.org/drawingml/2006/main">
              <a:rPr lang="k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rgbClr val="C00000"/>
                </a:solidFill>
              </a:rPr>
              <a:t>Xwedê 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Xwedê ew e ku dikare di heman demê de li her deverî be (hemûhebûn). Û ew her tiştî ye.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Quiz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Daniyêl û sê hevalên wî li şûna xwarina padîşah çi xwarin xwarin?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① </a:t>
            </a:r>
            <a:r xmlns:a="http://schemas.openxmlformats.org/drawingml/2006/main">
              <a:rPr lang="ku" altLang="ko-KR" sz="2800">
                <a:solidFill>
                  <a:schemeClr val="tx1">
                    <a:lumMod val="65000"/>
                    <a:lumOff val="35000"/>
                  </a:schemeClr>
                </a:solidFill>
              </a:rPr>
              <a:t>av û sebze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② </a:t>
            </a:r>
            <a:r xmlns:a="http://schemas.openxmlformats.org/drawingml/2006/main">
              <a:rPr lang="ku" altLang="ko-KR" sz="2800">
                <a:solidFill>
                  <a:schemeClr val="tx1">
                    <a:lumMod val="65000"/>
                    <a:lumOff val="35000"/>
                  </a:schemeClr>
                </a:solidFill>
              </a:rPr>
              <a:t>çerez û kok</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③ </a:t>
            </a:r>
            <a:r xmlns:a="http://schemas.openxmlformats.org/drawingml/2006/main">
              <a:rPr lang="ku" altLang="ko-KR" sz="2800">
                <a:solidFill>
                  <a:schemeClr val="tx1">
                    <a:lumMod val="65000"/>
                    <a:lumOff val="35000"/>
                  </a:schemeClr>
                </a:solidFill>
              </a:rPr>
              <a:t>noodle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④ </a:t>
            </a:r>
            <a:r xmlns:a="http://schemas.openxmlformats.org/drawingml/2006/main">
              <a:rPr lang="ku" altLang="ko-KR" sz="2800">
                <a:solidFill>
                  <a:schemeClr val="tx1">
                    <a:lumMod val="65000"/>
                    <a:lumOff val="35000"/>
                  </a:schemeClr>
                </a:solidFill>
              </a:rPr>
              <a:t>birinc</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rgbClr val="FF0000"/>
                </a:solidFill>
              </a:rPr>
              <a:t>① </a:t>
            </a:r>
            <a:r xmlns:a="http://schemas.openxmlformats.org/drawingml/2006/main">
              <a:rPr lang="ku" altLang="ko-KR" sz="2800">
                <a:solidFill>
                  <a:srgbClr val="FF0000"/>
                </a:solidFill>
              </a:rPr>
              <a:t>av û sebze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Peyva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Lê Daniyêl biryar da ku xwe bi xwarin û şeraba padîşah pîs neke, û wî ji serek destûr xwest ku xwe bi vî awayî pîs neke.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u" altLang="ko-KR" sz="2800">
                <a:solidFill>
                  <a:schemeClr val="tx1">
                    <a:lumMod val="65000"/>
                    <a:lumOff val="35000"/>
                  </a:schemeClr>
                </a:solidFill>
              </a:rPr>
              <a:t>Daniel</a:t>
            </a:r>
            <a:r xmlns:a="http://schemas.openxmlformats.org/drawingml/2006/main">
              <a:rPr lang="ku" altLang="en-US" sz="2800">
                <a:solidFill>
                  <a:schemeClr val="tx1">
                    <a:lumMod val="65000"/>
                    <a:lumOff val="35000"/>
                  </a:schemeClr>
                </a:solidFill>
              </a:rPr>
              <a:t> </a:t>
            </a:r>
            <a:r xmlns:a="http://schemas.openxmlformats.org/drawingml/2006/main">
              <a:rPr lang="ku"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b="1">
                <a:solidFill>
                  <a:schemeClr val="tx1">
                    <a:lumMod val="50000"/>
                    <a:lumOff val="50000"/>
                  </a:schemeClr>
                </a:solidFill>
              </a:rPr>
              <a:t>Hejmar 43 Peyva Xwedê</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400"/>
              <a:t>Daniel ji Den Şêr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Peyva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Padîşah gelek şa bû û emir da ku Daniyêl ji qulê derxin. Û gava Danîêl ji çalê hat derxistin, birînek li ser wî nehat dîtin, çimkî wî xwe spartibû Xwedayê xwe.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u" altLang="ko-KR" sz="2800">
                <a:solidFill>
                  <a:schemeClr val="tx1">
                    <a:lumMod val="65000"/>
                    <a:lumOff val="35000"/>
                  </a:schemeClr>
                </a:solidFill>
              </a:rPr>
              <a:t>Daniel</a:t>
            </a:r>
            <a:r xmlns:a="http://schemas.openxmlformats.org/drawingml/2006/main">
              <a:rPr lang="ku" altLang="en-US" sz="2800">
                <a:solidFill>
                  <a:schemeClr val="tx1">
                    <a:lumMod val="65000"/>
                    <a:lumOff val="35000"/>
                  </a:schemeClr>
                </a:solidFill>
              </a:rPr>
              <a:t> </a:t>
            </a:r>
            <a:r xmlns:a="http://schemas.openxmlformats.org/drawingml/2006/main">
              <a:rPr lang="ku" altLang="ko-KR" sz="2800">
                <a:solidFill>
                  <a:schemeClr val="tx1">
                    <a:lumMod val="65000"/>
                    <a:lumOff val="35000"/>
                  </a:schemeClr>
                </a:solidFill>
              </a:rPr>
              <a:t>6:</a:t>
            </a:r>
            <a:r xmlns:a="http://schemas.openxmlformats.org/drawingml/2006/main">
              <a:rPr lang="ku" altLang="en-US" sz="2800">
                <a:solidFill>
                  <a:schemeClr val="tx1">
                    <a:lumMod val="65000"/>
                    <a:lumOff val="35000"/>
                  </a:schemeClr>
                </a:solidFill>
              </a:rPr>
              <a:t> </a:t>
            </a:r>
            <a:r xmlns:a="http://schemas.openxmlformats.org/drawingml/2006/main">
              <a:rPr lang="ku"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500">
                <a:solidFill>
                  <a:schemeClr val="tx1">
                    <a:lumMod val="65000"/>
                    <a:lumOff val="35000"/>
                  </a:schemeClr>
                </a:solidFill>
              </a:rPr>
              <a:t>Li Babîlê mirovên ku ji Daniyêl nefret dikirin, yê ku dîl hat girtin û bû serokwezîr, hebûn. Wan dixwest ku Daniel bikujin.</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400">
                <a:solidFill>
                  <a:schemeClr val="tx1">
                    <a:lumMod val="65000"/>
                    <a:lumOff val="35000"/>
                  </a:schemeClr>
                </a:solidFill>
              </a:rPr>
              <a:t>''Her kesê ku ji bilî padîşah serî li ber tiştekî din bide, wê were avêtin çala şêr!' Daniyêl rojê sê car dua nedikir, tevî ku ew dizanibû.</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Ji ber vê yekê di dawiyê de, Danîêl hate avêtin nav devê şêrê tirsnak.</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500">
                <a:solidFill>
                  <a:schemeClr val="tx1">
                    <a:lumMod val="65000"/>
                    <a:lumOff val="35000"/>
                  </a:schemeClr>
                </a:solidFill>
              </a:rPr>
              <a:t>Padîşah sibê zû hat devê şêran û jê pirsî: «Daniel! Tu ewle yî?' Bi rastî, padîşah dixwest ku Daniyêl nemire, çimkî wî gelek ji Daniyêl hez dikir.</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600">
                <a:solidFill>
                  <a:schemeClr val="tx1">
                    <a:lumMod val="65000"/>
                    <a:lumOff val="35000"/>
                  </a:schemeClr>
                </a:solidFill>
              </a:rPr>
              <a:t>"Ez baş im ku Xwedê min biparêze!" Daniel birîndar nebû. Padîşah jî pesnê Xwedayê Daniyêl da.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Silêman bû padîşahê sêyemîn ê Îsraêl li şûna padîşah Dawid.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Dersa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3200">
                <a:solidFill>
                  <a:schemeClr val="tx1">
                    <a:lumMod val="65000"/>
                    <a:lumOff val="35000"/>
                  </a:schemeClr>
                </a:solidFill>
              </a:rPr>
              <a:t>Daniyêl, ku li ber pûtan çok neda,</a:t>
            </a:r>
          </a:p>
          <a:p>
            <a:pPr xmlns:a="http://schemas.openxmlformats.org/drawingml/2006/main" algn="ctr"/>
            <a:r xmlns:a="http://schemas.openxmlformats.org/drawingml/2006/main">
              <a:rPr lang="ku" altLang="ko-KR" sz="3200">
                <a:solidFill>
                  <a:schemeClr val="tx1">
                    <a:lumMod val="65000"/>
                    <a:lumOff val="35000"/>
                  </a:schemeClr>
                </a:solidFill>
              </a:rPr>
              <a:t>di dawiyê de, hate avêtin nav devê şêr, lê ew sax bû.</a:t>
            </a:r>
          </a:p>
          <a:p>
            <a:pPr xmlns:a="http://schemas.openxmlformats.org/drawingml/2006/main" algn="ctr"/>
            <a:r xmlns:a="http://schemas.openxmlformats.org/drawingml/2006/main">
              <a:rPr lang="ku" altLang="ko-KR" sz="3200">
                <a:solidFill>
                  <a:schemeClr val="tx1">
                    <a:lumMod val="65000"/>
                    <a:lumOff val="35000"/>
                  </a:schemeClr>
                </a:solidFill>
              </a:rPr>
              <a:t>Ji ber baweriya Daniyêl, padîşahê Babîlê jî pesnê Xwedê da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ku" altLang="ko-KR" sz="3200">
                <a:solidFill>
                  <a:schemeClr val="tx1">
                    <a:lumMod val="65000"/>
                    <a:lumOff val="35000"/>
                  </a:schemeClr>
                </a:solidFill>
              </a:rPr>
              <a:t>Divê em tenê ji Xwedê re biperizin û</a:t>
            </a:r>
          </a:p>
          <a:p>
            <a:pPr xmlns:a="http://schemas.openxmlformats.org/drawingml/2006/main" algn="ctr"/>
            <a:r xmlns:a="http://schemas.openxmlformats.org/drawingml/2006/main">
              <a:rPr lang="ku" altLang="ko-KR" sz="3200">
                <a:solidFill>
                  <a:schemeClr val="tx1">
                    <a:lumMod val="65000"/>
                    <a:lumOff val="35000"/>
                  </a:schemeClr>
                </a:solidFill>
              </a:rPr>
              <a:t>divê em bi baweriya ku xizmetê ji pûtan re nake!</a:t>
            </a:r>
          </a:p>
          <a:p>
            <a:pPr xmlns:a="http://schemas.openxmlformats.org/drawingml/2006/main" algn="ctr"/>
            <a:r xmlns:a="http://schemas.openxmlformats.org/drawingml/2006/main">
              <a:rPr lang="ku" altLang="ko-KR" sz="3200">
                <a:solidFill>
                  <a:schemeClr val="tx1">
                    <a:lumMod val="65000"/>
                    <a:lumOff val="35000"/>
                  </a:schemeClr>
                </a:solidFill>
              </a:rPr>
              <a:t>Ew celeb bawerî dikare mirovên din bi Xwedê bawer bike.</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3200"/>
              <a:t>Xwedê ye?</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rgbClr val="C00000"/>
                </a:solidFill>
              </a:rPr>
              <a:t>Xweda yek 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Xwedê yekî pêbawer e</a:t>
            </a:r>
            <a:r xmlns:a="http://schemas.openxmlformats.org/drawingml/2006/main">
              <a:rPr lang="ku" altLang="en-US" sz="3600">
                <a:solidFill>
                  <a:schemeClr val="tx1">
                    <a:lumMod val="65000"/>
                    <a:lumOff val="35000"/>
                  </a:schemeClr>
                </a:solidFill>
              </a:rPr>
              <a:t> </a:t>
            </a:r>
            <a:r xmlns:a="http://schemas.openxmlformats.org/drawingml/2006/main">
              <a:rPr lang="ku" altLang="ko-KR" sz="3600">
                <a:solidFill>
                  <a:schemeClr val="tx1">
                    <a:lumMod val="65000"/>
                    <a:lumOff val="35000"/>
                  </a:schemeClr>
                </a:solidFill>
              </a:rPr>
              <a:t>kî dikare wan ên ku bi rastî baweriya xwe bi Wî tînin û jê re xizmet dikin xilas bike.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Quiz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Çima</a:t>
            </a:r>
            <a:r xmlns:a="http://schemas.openxmlformats.org/drawingml/2006/main">
              <a:rPr lang="ku" altLang="en-US" sz="3600">
                <a:solidFill>
                  <a:schemeClr val="tx1">
                    <a:lumMod val="65000"/>
                    <a:lumOff val="35000"/>
                  </a:schemeClr>
                </a:solidFill>
              </a:rPr>
              <a:t> </a:t>
            </a:r>
            <a:r xmlns:a="http://schemas.openxmlformats.org/drawingml/2006/main">
              <a:rPr lang="ku" altLang="ko-KR" sz="3600">
                <a:solidFill>
                  <a:schemeClr val="tx1">
                    <a:lumMod val="65000"/>
                    <a:lumOff val="35000"/>
                  </a:schemeClr>
                </a:solidFill>
              </a:rPr>
              <a:t>bû</a:t>
            </a:r>
            <a:r xmlns:a="http://schemas.openxmlformats.org/drawingml/2006/main">
              <a:rPr lang="ku" altLang="en-US" sz="3600">
                <a:solidFill>
                  <a:schemeClr val="tx1">
                    <a:lumMod val="65000"/>
                    <a:lumOff val="35000"/>
                  </a:schemeClr>
                </a:solidFill>
              </a:rPr>
              <a:t> </a:t>
            </a:r>
            <a:r xmlns:a="http://schemas.openxmlformats.org/drawingml/2006/main">
              <a:rPr lang="ku" altLang="ko-KR" sz="3600">
                <a:solidFill>
                  <a:schemeClr val="tx1">
                    <a:lumMod val="65000"/>
                    <a:lumOff val="35000"/>
                  </a:schemeClr>
                </a:solidFill>
              </a:rPr>
              <a:t>Daniyêl avêtine kuna şêr?</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① </a:t>
            </a:r>
            <a:r xmlns:a="http://schemas.openxmlformats.org/drawingml/2006/main">
              <a:rPr lang="ku" altLang="ko-KR" sz="2800">
                <a:solidFill>
                  <a:schemeClr val="tx1">
                    <a:lumMod val="65000"/>
                    <a:lumOff val="35000"/>
                  </a:schemeClr>
                </a:solidFill>
              </a:rPr>
              <a:t>Ji ber ku wî ji padîşah re derew kir.</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② </a:t>
            </a:r>
            <a:r xmlns:a="http://schemas.openxmlformats.org/drawingml/2006/main">
              <a:rPr lang="ku" altLang="ko-KR" sz="2800">
                <a:solidFill>
                  <a:schemeClr val="tx1">
                    <a:lumMod val="65000"/>
                    <a:lumOff val="35000"/>
                  </a:schemeClr>
                </a:solidFill>
              </a:rPr>
              <a:t>Ji ber ku wî li ber pûtê padîşah serî netewand.</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③ </a:t>
            </a:r>
            <a:r xmlns:a="http://schemas.openxmlformats.org/drawingml/2006/main">
              <a:rPr lang="ku" altLang="ko-KR" sz="2800">
                <a:solidFill>
                  <a:schemeClr val="tx1">
                    <a:lumMod val="65000"/>
                    <a:lumOff val="35000"/>
                  </a:schemeClr>
                </a:solidFill>
              </a:rPr>
              <a:t>Ji ber ku ew ê padîşah bikuje.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④ </a:t>
            </a:r>
            <a:r xmlns:a="http://schemas.openxmlformats.org/drawingml/2006/main">
              <a:rPr lang="ku" altLang="ko-KR" sz="2800">
                <a:solidFill>
                  <a:schemeClr val="tx1">
                    <a:lumMod val="65000"/>
                    <a:lumOff val="35000"/>
                  </a:schemeClr>
                </a:solidFill>
              </a:rPr>
              <a:t>Ji ber ku wî Xwedê baş îbadet nekir.</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rgbClr val="FF0000"/>
                </a:solidFill>
              </a:rPr>
              <a:t>② </a:t>
            </a:r>
            <a:r xmlns:a="http://schemas.openxmlformats.org/drawingml/2006/main">
              <a:rPr lang="ku" altLang="ko-KR" sz="2800">
                <a:solidFill>
                  <a:srgbClr val="FF0000"/>
                </a:solidFill>
              </a:rPr>
              <a:t>Ji ber ku wî li ber pûtê padîşah serî netewand.</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Peyva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Padîşah gelek şa bû û emir da ku Daniyêl ji qulê derxin. Û gava Danîêl ji çalê hat derxistin, birînek li ser wî nehat dîtin, çimkî wî xwe spartibû Xwedayê xwe.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u" altLang="ko-KR" sz="2800">
                <a:solidFill>
                  <a:schemeClr val="tx1">
                    <a:lumMod val="65000"/>
                    <a:lumOff val="35000"/>
                  </a:schemeClr>
                </a:solidFill>
              </a:rPr>
              <a:t>Daniel</a:t>
            </a:r>
            <a:r xmlns:a="http://schemas.openxmlformats.org/drawingml/2006/main">
              <a:rPr lang="ku" altLang="en-US" sz="2800">
                <a:solidFill>
                  <a:schemeClr val="tx1">
                    <a:lumMod val="65000"/>
                    <a:lumOff val="35000"/>
                  </a:schemeClr>
                </a:solidFill>
              </a:rPr>
              <a:t> </a:t>
            </a:r>
            <a:r xmlns:a="http://schemas.openxmlformats.org/drawingml/2006/main">
              <a:rPr lang="ku" altLang="ko-KR" sz="2800">
                <a:solidFill>
                  <a:schemeClr val="tx1">
                    <a:lumMod val="65000"/>
                    <a:lumOff val="35000"/>
                  </a:schemeClr>
                </a:solidFill>
              </a:rPr>
              <a:t>6:</a:t>
            </a:r>
            <a:r xmlns:a="http://schemas.openxmlformats.org/drawingml/2006/main">
              <a:rPr lang="ku" altLang="en-US" sz="2800">
                <a:solidFill>
                  <a:schemeClr val="tx1">
                    <a:lumMod val="65000"/>
                    <a:lumOff val="35000"/>
                  </a:schemeClr>
                </a:solidFill>
              </a:rPr>
              <a:t> </a:t>
            </a:r>
            <a:r xmlns:a="http://schemas.openxmlformats.org/drawingml/2006/main">
              <a:rPr lang="ku"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b="1">
                <a:solidFill>
                  <a:schemeClr val="tx1">
                    <a:lumMod val="50000"/>
                    <a:lumOff val="50000"/>
                  </a:schemeClr>
                </a:solidFill>
              </a:rPr>
              <a:t>Hejmar 44 Peyva Xwedê</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400"/>
              <a:t>Ûnis, yê ku di hundirê masiyê mezin de bû</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Peyva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Lê Xudan masiyek mezin da ku Ûnis daqurtîne û Ûnis sê roj û sê şev di nav masî de ma.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u" altLang="ko-KR" sz="2800">
                <a:solidFill>
                  <a:schemeClr val="tx1">
                    <a:lumMod val="65000"/>
                    <a:lumOff val="35000"/>
                  </a:schemeClr>
                </a:solidFill>
              </a:rPr>
              <a:t>Jonah</a:t>
            </a:r>
            <a:r xmlns:a="http://schemas.openxmlformats.org/drawingml/2006/main">
              <a:rPr lang="ku" altLang="en-US" sz="2800">
                <a:solidFill>
                  <a:schemeClr val="tx1">
                    <a:lumMod val="65000"/>
                    <a:lumOff val="35000"/>
                  </a:schemeClr>
                </a:solidFill>
              </a:rPr>
              <a:t> </a:t>
            </a:r>
            <a:r xmlns:a="http://schemas.openxmlformats.org/drawingml/2006/main">
              <a:rPr lang="ku"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500">
                <a:solidFill>
                  <a:schemeClr val="tx1">
                    <a:lumMod val="65000"/>
                    <a:lumOff val="35000"/>
                  </a:schemeClr>
                </a:solidFill>
              </a:rPr>
              <a:t>Rojekê Xwedê ji Ûnis re xuya bû û got:</a:t>
            </a:r>
          </a:p>
          <a:p>
            <a:r xmlns:a="http://schemas.openxmlformats.org/drawingml/2006/main">
              <a:rPr lang="ku" altLang="ko-KR" sz="2500">
                <a:solidFill>
                  <a:schemeClr val="tx1">
                    <a:lumMod val="65000"/>
                    <a:lumOff val="35000"/>
                  </a:schemeClr>
                </a:solidFill>
              </a:rPr>
              <a:t>“Herin bajarê mezin Nînewayê û li hember wî mizgîniyê bidin! Ezê wan ji xerabiya wan rizgar bikim.»</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Ûnis nexwest guh bide Xwedê. Ew çû derve û bi gemiyê çû Tarşîş ku ji Xwedê bireve.</a:t>
            </a:r>
            <a:r xmlns:a="http://schemas.openxmlformats.org/drawingml/2006/main">
              <a:rPr lang="ku"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400">
                <a:solidFill>
                  <a:schemeClr val="tx1">
                    <a:lumMod val="65000"/>
                    <a:lumOff val="35000"/>
                  </a:schemeClr>
                </a:solidFill>
              </a:rPr>
              <a:t>Lê belê, Xwedê bayekî mezin şand û hemû bimirin. Deryavanan Ûnis avêtin deryayê. Masîyekî mezin hat û ew daqurtand.</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Ûnis 3 rojan di hundirê masî de ji gunehên xwe tobe kir.</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"Aqilê bide min ku ez gelê xwe baş bi rê ve bibim." Xwedê razî bû ku Silêman ev tişt xwest. Ji ber vê yekê, Xwedê tiştê ku Silêman jê xwest, da wî.</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400">
                <a:solidFill>
                  <a:schemeClr val="tx1">
                    <a:lumMod val="65000"/>
                    <a:lumOff val="35000"/>
                  </a:schemeClr>
                </a:solidFill>
              </a:rPr>
              <a:t>Masî ew vereşand ser erda ziwa. Ew çû Nînovayê û bi bêdilî xebera Xwedê ji wan re kir qîrîn.</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500">
                <a:solidFill>
                  <a:schemeClr val="tx1">
                    <a:lumMod val="65000"/>
                    <a:lumOff val="35000"/>
                  </a:schemeClr>
                </a:solidFill>
              </a:rPr>
              <a:t>Bi bihîstina hişyariya Xwedê, Nînevî tobe kirin û ji kerema Xwedê xwestin. Xwedê gelê Nînovayê efû kir.</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Dersa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3200">
                <a:solidFill>
                  <a:schemeClr val="tx1">
                    <a:lumMod val="65000"/>
                    <a:lumOff val="35000"/>
                  </a:schemeClr>
                </a:solidFill>
              </a:rPr>
              <a:t>Ûnis guh neda Xebera Xwedê.</a:t>
            </a:r>
          </a:p>
          <a:p>
            <a:pPr xmlns:a="http://schemas.openxmlformats.org/drawingml/2006/main" algn="ctr"/>
            <a:r xmlns:a="http://schemas.openxmlformats.org/drawingml/2006/main">
              <a:rPr lang="ku" altLang="ko-KR" sz="3200">
                <a:solidFill>
                  <a:schemeClr val="tx1">
                    <a:lumMod val="65000"/>
                    <a:lumOff val="35000"/>
                  </a:schemeClr>
                </a:solidFill>
              </a:rPr>
              <a:t>Lê Xwedê Ûnis bikar anî da ku neguhêzbar bike û axiriyêda Nînevî xilaz kir.</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ku" altLang="ko-KR" sz="3200">
                <a:solidFill>
                  <a:schemeClr val="tx1">
                    <a:lumMod val="65000"/>
                    <a:lumOff val="35000"/>
                  </a:schemeClr>
                </a:solidFill>
              </a:rPr>
              <a:t>Dem hene ku daxwaza Xwedê ji ya ku ez difikirim cûda ye.</a:t>
            </a:r>
          </a:p>
          <a:p>
            <a:pPr xmlns:a="http://schemas.openxmlformats.org/drawingml/2006/main" algn="ctr"/>
            <a:r xmlns:a="http://schemas.openxmlformats.org/drawingml/2006/main">
              <a:rPr lang="ku" altLang="ko-KR" sz="3200">
                <a:solidFill>
                  <a:schemeClr val="tx1">
                    <a:lumMod val="65000"/>
                    <a:lumOff val="35000"/>
                  </a:schemeClr>
                </a:solidFill>
              </a:rPr>
              <a:t>Lê daxwaza Xwedê her tim rast 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ku" altLang="ko-KR" sz="3200">
                <a:solidFill>
                  <a:schemeClr val="tx1">
                    <a:lumMod val="65000"/>
                    <a:lumOff val="35000"/>
                  </a:schemeClr>
                </a:solidFill>
              </a:rPr>
              <a:t>Gerek em timê guh bidin daxwaza Xwedê.</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3200"/>
              <a:t>Xwedê kî ye?</a:t>
            </a:r>
            <a:r xmlns:a="http://schemas.openxmlformats.org/drawingml/2006/main">
              <a:rPr lang="k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rgbClr val="C00000"/>
                </a:solidFill>
              </a:rPr>
              <a:t>Xwedê 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Yên ku ji dil ji gunehên xwe poşman dibin û lêborînê dixwazin, Xweda ye.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Quiz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Ûnis 3 rojan di zikê kê de bû?</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① </a:t>
            </a:r>
            <a:r xmlns:a="http://schemas.openxmlformats.org/drawingml/2006/main">
              <a:rPr lang="ku" altLang="ko-KR" sz="2800">
                <a:solidFill>
                  <a:schemeClr val="tx1">
                    <a:lumMod val="65000"/>
                    <a:lumOff val="35000"/>
                  </a:schemeClr>
                </a:solidFill>
              </a:rPr>
              <a:t>Şêr</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② </a:t>
            </a:r>
            <a:r xmlns:a="http://schemas.openxmlformats.org/drawingml/2006/main">
              <a:rPr lang="ku" altLang="ko-KR" sz="2800">
                <a:solidFill>
                  <a:schemeClr val="tx1">
                    <a:lumMod val="65000"/>
                    <a:lumOff val="35000"/>
                  </a:schemeClr>
                </a:solidFill>
              </a:rPr>
              <a:t>Fîl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③ </a:t>
            </a:r>
            <a:r xmlns:a="http://schemas.openxmlformats.org/drawingml/2006/main">
              <a:rPr lang="ku" altLang="ko-KR" sz="2800">
                <a:solidFill>
                  <a:schemeClr val="tx1">
                    <a:lumMod val="65000"/>
                    <a:lumOff val="35000"/>
                  </a:schemeClr>
                </a:solidFill>
              </a:rPr>
              <a:t>Kûçik</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④ </a:t>
            </a:r>
            <a:r xmlns:a="http://schemas.openxmlformats.org/drawingml/2006/main">
              <a:rPr lang="ku" altLang="ko-KR" sz="2800">
                <a:solidFill>
                  <a:schemeClr val="tx1">
                    <a:lumMod val="65000"/>
                    <a:lumOff val="35000"/>
                  </a:schemeClr>
                </a:solidFill>
              </a:rPr>
              <a:t>Masî</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rgbClr val="FF0000"/>
                </a:solidFill>
              </a:rPr>
              <a:t>④ </a:t>
            </a:r>
            <a:r xmlns:a="http://schemas.openxmlformats.org/drawingml/2006/main">
              <a:rPr lang="ku" altLang="ko-KR" sz="2800">
                <a:solidFill>
                  <a:srgbClr val="FF0000"/>
                </a:solidFill>
              </a:rPr>
              <a:t>Masî</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Peyva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Lê Xudan masiyek mezin da ku Ûnis daqurtîne û Ûnis sê roj û sê şev di nav masî de ma.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u" altLang="ko-KR" sz="2800">
                <a:solidFill>
                  <a:schemeClr val="tx1">
                    <a:lumMod val="65000"/>
                    <a:lumOff val="35000"/>
                  </a:schemeClr>
                </a:solidFill>
              </a:rPr>
              <a:t>Jonah</a:t>
            </a:r>
            <a:r xmlns:a="http://schemas.openxmlformats.org/drawingml/2006/main">
              <a:rPr lang="ku" altLang="en-US" sz="2800">
                <a:solidFill>
                  <a:schemeClr val="tx1">
                    <a:lumMod val="65000"/>
                    <a:lumOff val="35000"/>
                  </a:schemeClr>
                </a:solidFill>
              </a:rPr>
              <a:t> </a:t>
            </a:r>
            <a:r xmlns:a="http://schemas.openxmlformats.org/drawingml/2006/main">
              <a:rPr lang="ku"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Rojekê du jin bi zarokekî biçûk hatin ba Silêman. Wan şer kir ku zarok berî padîşah pitika wê bû.</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Padîşah got: “Ji ber ku du jin israr dikin ku zarok zarokê wê ye, zarok bike du par û nîvî bide yekî û nîvî bide ya din.”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Jinek ji bo kurê xwe bi dilovaniya xwe tije bû. Ji ber vê yekê, wê got: "Zarokê zindî bide wê. Wî nekuje!» Silêman bi vê yekê re got ku ew jin diya wî ya rastîn e. Padîşah got: “Zarokê bide wê. Ew dayikek rastîn e! ”…</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Dersa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3600">
                <a:solidFill>
                  <a:schemeClr val="tx1">
                    <a:lumMod val="65000"/>
                    <a:lumOff val="35000"/>
                  </a:schemeClr>
                </a:solidFill>
              </a:rPr>
              <a:t>Silêman dilekî jîr xwest, ne ji bo dewlemendî û hêzê</a:t>
            </a:r>
          </a:p>
          <a:p>
            <a:pPr xmlns:a="http://schemas.openxmlformats.org/drawingml/2006/main" algn="ctr"/>
            <a:r xmlns:a="http://schemas.openxmlformats.org/drawingml/2006/main">
              <a:rPr lang="ku" altLang="ko-KR" sz="3600">
                <a:solidFill>
                  <a:schemeClr val="tx1">
                    <a:lumMod val="65000"/>
                    <a:lumOff val="35000"/>
                  </a:schemeClr>
                </a:solidFill>
              </a:rPr>
              <a:t>welatê xwe îdare bike.</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ku" altLang="ko-KR" sz="3600">
                <a:solidFill>
                  <a:schemeClr val="tx1">
                    <a:lumMod val="65000"/>
                    <a:lumOff val="35000"/>
                  </a:schemeClr>
                </a:solidFill>
              </a:rPr>
              <a:t>Em gerekê Xwedêra dua bikin ne tenê bona xwe, lê usa jî bona xizmetkirinê.</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ku" altLang="ko-KR" sz="4000">
                <a:solidFill>
                  <a:srgbClr val="FF0000"/>
                </a:solidFill>
              </a:rPr>
              <a:t>Peyva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ku" altLang="ko-KR" sz="3600">
                <a:solidFill>
                  <a:schemeClr val="tx1">
                    <a:lumMod val="65000"/>
                    <a:lumOff val="35000"/>
                  </a:schemeClr>
                </a:solidFill>
              </a:rPr>
              <a:t>Piştî ku Dawid xeberdana bi Şawûl re qedand, Yonatan bi Dawid re bû yek û wî wek xwe hez kir.</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ku" altLang="ko-KR" sz="2800">
                <a:solidFill>
                  <a:schemeClr val="tx1">
                    <a:lumMod val="65000"/>
                    <a:lumOff val="35000"/>
                  </a:schemeClr>
                </a:solidFill>
              </a:rPr>
              <a:t>1 Samûyêl 18:</a:t>
            </a:r>
            <a:r xmlns:a="http://schemas.openxmlformats.org/drawingml/2006/main">
              <a:rPr lang="ku" altLang="en-US" sz="2800">
                <a:solidFill>
                  <a:schemeClr val="tx1">
                    <a:lumMod val="65000"/>
                    <a:lumOff val="35000"/>
                  </a:schemeClr>
                </a:solidFill>
              </a:rPr>
              <a:t> </a:t>
            </a:r>
            <a:r xmlns:a="http://schemas.openxmlformats.org/drawingml/2006/main">
              <a:rPr lang="ku"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3200"/>
              <a:t>Xwedê?</a:t>
            </a:r>
            <a:r xmlns:a="http://schemas.openxmlformats.org/drawingml/2006/main">
              <a:rPr lang="k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rgbClr val="C00000"/>
                </a:solidFill>
              </a:rPr>
              <a:t>Xwedê..</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Xwedê ew e ku dikare şehrezayiya ku hûn nikaribin ji dinyayê bi dest bixin bide me.</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Quiz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Silêman çi ji Xwedê xwest?</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① </a:t>
            </a:r>
            <a:r xmlns:a="http://schemas.openxmlformats.org/drawingml/2006/main">
              <a:rPr lang="ku" altLang="ko-KR" sz="2800">
                <a:solidFill>
                  <a:schemeClr val="tx1">
                    <a:lumMod val="65000"/>
                    <a:lumOff val="35000"/>
                  </a:schemeClr>
                </a:solidFill>
              </a:rPr>
              <a:t>xwarin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② </a:t>
            </a:r>
            <a:r xmlns:a="http://schemas.openxmlformats.org/drawingml/2006/main">
              <a:rPr lang="ku" altLang="ko-KR" sz="2800">
                <a:solidFill>
                  <a:schemeClr val="tx1">
                    <a:lumMod val="65000"/>
                    <a:lumOff val="35000"/>
                  </a:schemeClr>
                </a:solidFill>
              </a:rPr>
              <a:t>dewlemendî</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③ </a:t>
            </a:r>
            <a:r xmlns:a="http://schemas.openxmlformats.org/drawingml/2006/main">
              <a:rPr lang="ku" altLang="ko-KR" sz="2800">
                <a:solidFill>
                  <a:schemeClr val="tx1">
                    <a:lumMod val="65000"/>
                    <a:lumOff val="35000"/>
                  </a:schemeClr>
                </a:solidFill>
              </a:rPr>
              <a:t>tenduristiyê</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④ </a:t>
            </a:r>
            <a:r xmlns:a="http://schemas.openxmlformats.org/drawingml/2006/main">
              <a:rPr lang="ku" altLang="ko-KR" sz="2800">
                <a:solidFill>
                  <a:schemeClr val="tx1">
                    <a:lumMod val="65000"/>
                    <a:lumOff val="35000"/>
                  </a:schemeClr>
                </a:solidFill>
              </a:rPr>
              <a:t>şehrezayî</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rgbClr val="FF0000"/>
                </a:solidFill>
              </a:rPr>
              <a:t>④ </a:t>
            </a:r>
            <a:r xmlns:a="http://schemas.openxmlformats.org/drawingml/2006/main">
              <a:rPr lang="ku" altLang="ko-KR" sz="2800">
                <a:solidFill>
                  <a:srgbClr val="FF0000"/>
                </a:solidFill>
              </a:rPr>
              <a:t>şehrezayî</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Peyva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Padîşah Silêman bi dewlemendî û şehrezayiya xwe ji hemû padîşahên din ên dinyayê mezintir bû.</a:t>
            </a:r>
            <a:r xmlns:a="http://schemas.openxmlformats.org/drawingml/2006/main">
              <a:rPr lang="ku"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u" altLang="ko-KR" sz="2800">
                <a:solidFill>
                  <a:schemeClr val="tx1">
                    <a:lumMod val="65000"/>
                    <a:lumOff val="35000"/>
                  </a:schemeClr>
                </a:solidFill>
              </a:rPr>
              <a:t>2 Dîrok 9:</a:t>
            </a:r>
            <a:r xmlns:a="http://schemas.openxmlformats.org/drawingml/2006/main">
              <a:rPr lang="ku" altLang="en-US" sz="2800">
                <a:solidFill>
                  <a:schemeClr val="tx1">
                    <a:lumMod val="65000"/>
                    <a:lumOff val="35000"/>
                  </a:schemeClr>
                </a:solidFill>
              </a:rPr>
              <a:t> </a:t>
            </a:r>
            <a:r xmlns:a="http://schemas.openxmlformats.org/drawingml/2006/main">
              <a:rPr lang="ku"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b="1">
                <a:solidFill>
                  <a:schemeClr val="tx1">
                    <a:lumMod val="50000"/>
                    <a:lumOff val="50000"/>
                  </a:schemeClr>
                </a:solidFill>
              </a:rPr>
              <a:t>Hejmar 33 Peyva Xwedê</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400"/>
              <a:t>Perestgeha ji bo navê Xwedê</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Peyva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Silêman emir da ku ji bo navê Xudan perestgehek û ji bo xwe qesra padîşahiyê ava bikin.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u" altLang="ko-KR" sz="2800">
                <a:solidFill>
                  <a:schemeClr val="tx1">
                    <a:lumMod val="65000"/>
                    <a:lumOff val="35000"/>
                  </a:schemeClr>
                </a:solidFill>
              </a:rPr>
              <a:t>2 Dîrok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Silêman xwest ku wekî bavê xwe ji Xwedê re perestgehek ava bike, Dawid emir kir.</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Ji ber vê yekê, wî emir kir ku nêçîrvanên jêhatî darên herî baş ji bo perestgehê bînin.</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Wî ji bo perestgehê kevir amade kirin. Wî ji hunermendên jêhatî xwest ku kevirên mezin, bi heybet û xurt bînin</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Hin esnafan perestgeha Xwedê bi cilên rengîn û bi têlên zêr xemilandin.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600">
                <a:solidFill>
                  <a:schemeClr val="tx1">
                    <a:lumMod val="65000"/>
                    <a:lumOff val="35000"/>
                  </a:schemeClr>
                </a:solidFill>
              </a:rPr>
              <a:t>Gava Perestgeha Xwedê qediya, Silêman û hemû mirovên Îsraêl bi şahiyeke mezin perizîn Xwedê.</a:t>
            </a:r>
            <a:r xmlns:a="http://schemas.openxmlformats.org/drawingml/2006/main">
              <a:rPr lang="ku" altLang="en-US" sz="2600">
                <a:solidFill>
                  <a:schemeClr val="tx1">
                    <a:lumMod val="65000"/>
                    <a:lumOff val="35000"/>
                  </a:schemeClr>
                </a:solidFill>
              </a:rPr>
              <a:t> </a:t>
            </a:r>
            <a:r xmlns:a="http://schemas.openxmlformats.org/drawingml/2006/main">
              <a:rPr lang="ku" altLang="ko-KR" sz="2600">
                <a:solidFill>
                  <a:schemeClr val="tx1">
                    <a:lumMod val="65000"/>
                    <a:lumOff val="35000"/>
                  </a:schemeClr>
                </a:solidFill>
              </a:rPr>
              <a:t>“Ya Rebbê Xwedê! Werin û me li vir padîşah bikin!”</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ku" altLang="ko-KR" sz="2800">
                <a:solidFill>
                  <a:schemeClr val="tx1">
                    <a:lumMod val="65000"/>
                    <a:lumOff val="35000"/>
                  </a:schemeClr>
                </a:solidFill>
              </a:rPr>
              <a:t>Dawid di qesrê de ma. Wî Yonatan, ku kurê Şawûl padîşah bû, dît.</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Dersa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3600">
                <a:solidFill>
                  <a:schemeClr val="tx1">
                    <a:lumMod val="65000"/>
                    <a:lumOff val="35000"/>
                  </a:schemeClr>
                </a:solidFill>
              </a:rPr>
              <a:t>Silêman û gelê wî bi avakirina perestgeheke bedew ji bo Xudan Xwedê dilê xwe hezkirina Xwedê nîşan dan.</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ku" altLang="ko-KR" sz="3600">
                <a:solidFill>
                  <a:schemeClr val="tx1">
                    <a:lumMod val="65000"/>
                    <a:lumOff val="35000"/>
                  </a:schemeClr>
                </a:solidFill>
              </a:rPr>
              <a:t>Dêr cîhek e ku em tê de Xwedê nas dikin û em dikarin dilê xwe yê hezkirina Xwedê nîşan bidin.</a:t>
            </a:r>
          </a:p>
          <a:p>
            <a:pPr xmlns:a="http://schemas.openxmlformats.org/drawingml/2006/main" algn="ctr"/>
            <a:r xmlns:a="http://schemas.openxmlformats.org/drawingml/2006/main">
              <a:rPr lang="ku" altLang="ko-KR" sz="3600">
                <a:solidFill>
                  <a:schemeClr val="tx1">
                    <a:lumMod val="65000"/>
                    <a:lumOff val="35000"/>
                  </a:schemeClr>
                </a:solidFill>
              </a:rPr>
              <a:t>Divê em ji dêrê xwe hez bikin.</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3200"/>
              <a:t>Xwedê?</a:t>
            </a:r>
            <a:r xmlns:a="http://schemas.openxmlformats.org/drawingml/2006/main">
              <a:rPr lang="k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rgbClr val="C00000"/>
                </a:solidFill>
              </a:rPr>
              <a:t>Xwedê..</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Xwedê ew e ku li perestvanan digere û wan pîroz dike.</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ku" altLang="ko-KR" sz="4000">
                <a:solidFill>
                  <a:srgbClr val="FF0000"/>
                </a:solidFill>
              </a:rPr>
              <a:t>Quiz îro</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u" altLang="en-US" sz="3600">
                <a:solidFill>
                  <a:schemeClr val="tx1">
                    <a:lumMod val="65000"/>
                    <a:lumOff val="35000"/>
                  </a:schemeClr>
                </a:solidFill>
              </a:rPr>
              <a:t>Silêman û Îsraêl ji bo hezkirina xwe ji Xwedê re çi kirin?</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u" altLang="en-US" sz="2800">
                <a:solidFill>
                  <a:schemeClr val="tx1">
                    <a:lumMod val="65000"/>
                    <a:lumOff val="35000"/>
                  </a:schemeClr>
                </a:solidFill>
              </a:rPr>
              <a:t>① </a:t>
            </a:r>
            <a:r xmlns:a="http://schemas.openxmlformats.org/drawingml/2006/main">
              <a:rPr lang="ku" altLang="en-US" sz="2800">
                <a:solidFill>
                  <a:schemeClr val="tx1">
                    <a:lumMod val="65000"/>
                    <a:lumOff val="35000"/>
                  </a:schemeClr>
                </a:solidFill>
              </a:rPr>
              <a:t>Idol</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u" altLang="en-US" sz="2800">
                <a:solidFill>
                  <a:schemeClr val="tx1">
                    <a:lumMod val="65000"/>
                    <a:lumOff val="35000"/>
                  </a:schemeClr>
                </a:solidFill>
              </a:rPr>
              <a:t>② </a:t>
            </a:r>
            <a:r xmlns:a="http://schemas.openxmlformats.org/drawingml/2006/main">
              <a:rPr lang="ku" altLang="en-US" sz="2800">
                <a:solidFill>
                  <a:schemeClr val="tx1">
                    <a:lumMod val="65000"/>
                    <a:lumOff val="35000"/>
                  </a:schemeClr>
                </a:solidFill>
              </a:rPr>
              <a:t>Palace</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u" altLang="en-US" sz="2800">
                <a:solidFill>
                  <a:schemeClr val="tx1">
                    <a:lumMod val="65000"/>
                    <a:lumOff val="35000"/>
                  </a:schemeClr>
                </a:solidFill>
              </a:rPr>
              <a:t>③ </a:t>
            </a:r>
            <a:r xmlns:a="http://schemas.openxmlformats.org/drawingml/2006/main">
              <a:rPr lang="ku" altLang="en-US" sz="2800">
                <a:solidFill>
                  <a:schemeClr val="tx1">
                    <a:lumMod val="65000"/>
                    <a:lumOff val="35000"/>
                  </a:schemeClr>
                </a:solidFill>
              </a:rPr>
              <a:t>bajar</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u" altLang="en-US" sz="2800">
                <a:solidFill>
                  <a:schemeClr val="tx1">
                    <a:lumMod val="65000"/>
                    <a:lumOff val="35000"/>
                  </a:schemeClr>
                </a:solidFill>
              </a:rPr>
              <a:t>④ </a:t>
            </a:r>
            <a:r xmlns:a="http://schemas.openxmlformats.org/drawingml/2006/main">
              <a:rPr lang="ku" altLang="en-US" sz="2800">
                <a:solidFill>
                  <a:schemeClr val="tx1">
                    <a:lumMod val="65000"/>
                    <a:lumOff val="35000"/>
                  </a:schemeClr>
                </a:solidFill>
              </a:rPr>
              <a:t>pîrozgeh</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u" altLang="en-US" sz="2800">
                <a:solidFill>
                  <a:srgbClr val="FF0000"/>
                </a:solidFill>
              </a:rPr>
              <a:t>④ </a:t>
            </a:r>
            <a:r xmlns:a="http://schemas.openxmlformats.org/drawingml/2006/main">
              <a:rPr lang="ku" altLang="en-US" sz="2800">
                <a:solidFill>
                  <a:srgbClr val="FF0000"/>
                </a:solidFill>
              </a:rPr>
              <a:t>pîrozgeh</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Peyva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Silêman emir da ku ji bo navê Xudan perestgehek û ji bo xwe qesra padîşahiyê ava bikin.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u" altLang="ko-KR" sz="2800">
                <a:solidFill>
                  <a:schemeClr val="tx1">
                    <a:lumMod val="65000"/>
                    <a:lumOff val="35000"/>
                  </a:schemeClr>
                </a:solidFill>
              </a:rPr>
              <a:t>2 Dîrok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b="1">
                <a:solidFill>
                  <a:schemeClr val="tx1">
                    <a:lumMod val="50000"/>
                    <a:lumOff val="50000"/>
                  </a:schemeClr>
                </a:solidFill>
              </a:rPr>
              <a:t>Hejmar 34 Peyva Xwedê</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400"/>
              <a:t>Rovên Ku Nan û Goşt anîn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Peyva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t>Hûn ê ji çemê vexwin û min emir da rovî ku hûn li wir bixwin.</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u" altLang="ko-KR" sz="2800">
                <a:solidFill>
                  <a:schemeClr val="tx1">
                    <a:lumMod val="65000"/>
                    <a:lumOff val="35000"/>
                  </a:schemeClr>
                </a:solidFill>
              </a:rPr>
              <a:t>1 padîşah</a:t>
            </a:r>
            <a:r xmlns:a="http://schemas.openxmlformats.org/drawingml/2006/main">
              <a:rPr lang="ku" altLang="en-US" sz="2800">
                <a:solidFill>
                  <a:schemeClr val="tx1">
                    <a:lumMod val="65000"/>
                    <a:lumOff val="35000"/>
                  </a:schemeClr>
                </a:solidFill>
              </a:rPr>
              <a:t> </a:t>
            </a:r>
            <a:r xmlns:a="http://schemas.openxmlformats.org/drawingml/2006/main">
              <a:rPr lang="ku"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700">
                <a:solidFill>
                  <a:schemeClr val="tx1">
                    <a:lumMod val="65000"/>
                    <a:lumOff val="35000"/>
                  </a:schemeClr>
                </a:solidFill>
              </a:rPr>
              <a:t>Padîşahek bi navê Ahab hebû ku li ber Xwedê pir xerab bû. Êlyas pêxember peyva Xwedê ji Ahab re ragihand.</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600">
                <a:solidFill>
                  <a:schemeClr val="tx1">
                    <a:lumMod val="65000"/>
                    <a:lumOff val="35000"/>
                  </a:schemeClr>
                </a:solidFill>
              </a:rPr>
              <a:t>"Dê baran li erdê nebe!" Li ser vê yekê Ahab xwest ku wî bikuje. Xwedê ew ji padîşah Ahab veşart.</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Êlyas reviya welatê ku Xwedê jê re gotibû.</a:t>
            </a:r>
          </a:p>
          <a:p>
            <a:r xmlns:a="http://schemas.openxmlformats.org/drawingml/2006/main">
              <a:rPr lang="ku" altLang="ko-KR" sz="2800">
                <a:solidFill>
                  <a:schemeClr val="tx1">
                    <a:lumMod val="65000"/>
                    <a:lumOff val="35000"/>
                  </a:schemeClr>
                </a:solidFill>
              </a:rPr>
              <a:t>Lê, wî nikaribû xwarinê li wir bixwin.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Xwedê emir kir ku rovî li wir xwarinê bidin Êlyas. Rovî serê sibê û êvarê nan û goşt jê re dianîn û wî ji newalê vedixwar.</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ku" altLang="ko-KR" sz="2800">
                <a:solidFill>
                  <a:schemeClr val="tx1">
                    <a:lumMod val="65000"/>
                    <a:lumOff val="35000"/>
                  </a:schemeClr>
                </a:solidFill>
              </a:rPr>
              <a:t>Yonatan ji Dawid gelek eciband. Yonatan bi Dawid re di ruh de bû yek.</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Êlyas di xetereya jiyana xwe de guh da peyva Xwedê û wî di parastina Xwedê de ezmûnek ecêb peyda kir.</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Dersa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2800">
                <a:solidFill>
                  <a:schemeClr val="tx1">
                    <a:lumMod val="65000"/>
                    <a:lumOff val="35000"/>
                  </a:schemeClr>
                </a:solidFill>
              </a:rPr>
              <a:t>Padîşahê xerab, Ahab hez nedikir ku guh bide peyva Xwedê. Ji ber vê yekê, wî xwest ku pêxemberê Xwedê, Êlyasê ku peyva Xwedê gotibû bikuje.</a:t>
            </a:r>
            <a:r xmlns:a="http://schemas.openxmlformats.org/drawingml/2006/main">
              <a:rPr lang="ku"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ku" altLang="ko-KR" sz="2800">
                <a:solidFill>
                  <a:schemeClr val="tx1">
                    <a:lumMod val="65000"/>
                    <a:lumOff val="35000"/>
                  </a:schemeClr>
                </a:solidFill>
              </a:rPr>
              <a:t>Lê, Xwedê bi awayek ecêb Êlyas parast û lênihêrî!</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ku" altLang="ko-KR" sz="2800">
                <a:solidFill>
                  <a:schemeClr val="tx1">
                    <a:lumMod val="65000"/>
                    <a:lumOff val="35000"/>
                  </a:schemeClr>
                </a:solidFill>
              </a:rPr>
              <a:t>Divê em di her şert û mercên mîna Êlyas de guh bidin peyva Xwedê û ragihînin.</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ku" altLang="ko-KR" sz="2800">
                <a:solidFill>
                  <a:schemeClr val="tx1">
                    <a:lumMod val="65000"/>
                    <a:lumOff val="35000"/>
                  </a:schemeClr>
                </a:solidFill>
              </a:rPr>
              <a:t>Xwedê bêguman me biparêze</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3200"/>
              <a:t>Xwedê kî ye?</a:t>
            </a:r>
            <a:r xmlns:a="http://schemas.openxmlformats.org/drawingml/2006/main">
              <a:rPr lang="k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rgbClr val="C00000"/>
                </a:solidFill>
              </a:rPr>
              <a:t>Xwedê 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Xwedê ew e ku xema wan ên ku guh didin gotinên Wî û bi awayekî ecêb diparêzin 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Quiz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Kê ji Êlyas re tiştekî xwarinê anî?</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① </a:t>
            </a:r>
            <a:r xmlns:a="http://schemas.openxmlformats.org/drawingml/2006/main">
              <a:rPr lang="ku" altLang="ko-KR" sz="2800">
                <a:solidFill>
                  <a:schemeClr val="tx1">
                    <a:lumMod val="65000"/>
                    <a:lumOff val="35000"/>
                  </a:schemeClr>
                </a:solidFill>
              </a:rPr>
              <a:t>hesp</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② </a:t>
            </a:r>
            <a:r xmlns:a="http://schemas.openxmlformats.org/drawingml/2006/main">
              <a:rPr lang="ku" altLang="ko-KR" sz="2800">
                <a:solidFill>
                  <a:schemeClr val="tx1">
                    <a:lumMod val="65000"/>
                    <a:lumOff val="35000"/>
                  </a:schemeClr>
                </a:solidFill>
              </a:rPr>
              <a:t>ajel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③ </a:t>
            </a:r>
            <a:r xmlns:a="http://schemas.openxmlformats.org/drawingml/2006/main">
              <a:rPr lang="ku" altLang="ko-KR" sz="2800">
                <a:solidFill>
                  <a:schemeClr val="tx1">
                    <a:lumMod val="65000"/>
                    <a:lumOff val="35000"/>
                  </a:schemeClr>
                </a:solidFill>
              </a:rPr>
              <a:t>ejder</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④ </a:t>
            </a:r>
            <a:r xmlns:a="http://schemas.openxmlformats.org/drawingml/2006/main">
              <a:rPr lang="ku" altLang="ko-KR" sz="2800">
                <a:solidFill>
                  <a:schemeClr val="tx1">
                    <a:lumMod val="65000"/>
                    <a:lumOff val="35000"/>
                  </a:schemeClr>
                </a:solidFill>
              </a:rPr>
              <a:t>rovî</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rgbClr val="FF0000"/>
                </a:solidFill>
              </a:rPr>
              <a:t>④ </a:t>
            </a:r>
            <a:r xmlns:a="http://schemas.openxmlformats.org/drawingml/2006/main">
              <a:rPr lang="ku" altLang="ko-KR" sz="2800">
                <a:solidFill>
                  <a:srgbClr val="FF0000"/>
                </a:solidFill>
              </a:rPr>
              <a:t>rovî</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Peyva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t>Hûn ê ji çemê vexwin û min emir da rovî ku hûn li wir bixwin.</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u" altLang="ko-KR" sz="2800">
                <a:solidFill>
                  <a:schemeClr val="tx1">
                    <a:lumMod val="65000"/>
                    <a:lumOff val="35000"/>
                  </a:schemeClr>
                </a:solidFill>
              </a:rPr>
              <a:t>1 padîşah</a:t>
            </a:r>
            <a:r xmlns:a="http://schemas.openxmlformats.org/drawingml/2006/main">
              <a:rPr lang="ku" altLang="en-US" sz="2800">
                <a:solidFill>
                  <a:schemeClr val="tx1">
                    <a:lumMod val="65000"/>
                    <a:lumOff val="35000"/>
                  </a:schemeClr>
                </a:solidFill>
              </a:rPr>
              <a:t> </a:t>
            </a:r>
            <a:r xmlns:a="http://schemas.openxmlformats.org/drawingml/2006/main">
              <a:rPr lang="ku"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b="1">
                <a:solidFill>
                  <a:schemeClr val="tx1">
                    <a:lumMod val="50000"/>
                    <a:lumOff val="50000"/>
                  </a:schemeClr>
                </a:solidFill>
              </a:rPr>
              <a:t>Hejmar 35 Peyva Xwedê</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400"/>
              <a:t>Fur û rûn</a:t>
            </a:r>
          </a:p>
          <a:p>
            <a:pPr xmlns:a="http://schemas.openxmlformats.org/drawingml/2006/main" algn="ctr"/>
            <a:r xmlns:a="http://schemas.openxmlformats.org/drawingml/2006/main">
              <a:rPr lang="ku" altLang="ko-KR" sz="4400"/>
              <a:t>nehat bikaranîn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Peyva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Di cih de herin Sarêfata Saydayê û li wir bimînin. Min li wê derê emir da jinebiyek ku xwarinê bide we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u" altLang="ko-KR" sz="2800">
                <a:solidFill>
                  <a:schemeClr val="tx1">
                    <a:lumMod val="65000"/>
                    <a:lumOff val="35000"/>
                  </a:schemeClr>
                </a:solidFill>
              </a:rPr>
              <a:t>1 padîşah</a:t>
            </a:r>
            <a:r xmlns:a="http://schemas.openxmlformats.org/drawingml/2006/main">
              <a:rPr lang="ku" altLang="en-US" sz="2800">
                <a:solidFill>
                  <a:schemeClr val="tx1">
                    <a:lumMod val="65000"/>
                    <a:lumOff val="35000"/>
                  </a:schemeClr>
                </a:solidFill>
              </a:rPr>
              <a:t> </a:t>
            </a:r>
            <a:r xmlns:a="http://schemas.openxmlformats.org/drawingml/2006/main">
              <a:rPr lang="ku"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Wek ku Xudan Xwedê gotibû, li Îsraêl baran nehat. Ji ber vê yekê xwarin tunebû ku mirov bixwin.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Xudan Xwedê Êlyas şand ba jinebiyek ku li Sarêfatê rûdinişt.</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Êlyas jê xwest ku tenê bi destek ard û rûnê ku jê re mabû, ji xwe re nan çêbike.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ku" altLang="ko-KR" sz="2800">
                <a:solidFill>
                  <a:schemeClr val="tx1">
                    <a:lumMod val="65000"/>
                    <a:lumOff val="35000"/>
                  </a:schemeClr>
                </a:solidFill>
              </a:rPr>
              <a:t>Yonatan şûr û tîra xwe da Dawid. Ev tê wê wateyê ku wî bi rastî ji Dawid bawer kir.</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600">
                <a:solidFill>
                  <a:schemeClr val="tx1">
                    <a:lumMod val="65000"/>
                    <a:lumOff val="35000"/>
                  </a:schemeClr>
                </a:solidFill>
              </a:rPr>
              <a:t>Li gor gotina Êlyas, ard û rûnê wê têr nedibû, lê li gor gotina Êlyas, wê nan çêkir, pêşî da Êlyas û ji xwe re çêkir.</a:t>
            </a:r>
            <a:r xmlns:a="http://schemas.openxmlformats.org/drawingml/2006/main">
              <a:rPr lang="ku" altLang="en-US" sz="2600">
                <a:solidFill>
                  <a:schemeClr val="tx1">
                    <a:lumMod val="65000"/>
                    <a:lumOff val="35000"/>
                  </a:schemeClr>
                </a:solidFill>
              </a:rPr>
              <a:t> </a:t>
            </a:r>
            <a:r xmlns:a="http://schemas.openxmlformats.org/drawingml/2006/main">
              <a:rPr lang="ku" altLang="ko-KR" sz="2600">
                <a:solidFill>
                  <a:schemeClr val="tx1">
                    <a:lumMod val="65000"/>
                    <a:lumOff val="35000"/>
                  </a:schemeClr>
                </a:solidFill>
              </a:rPr>
              <a:t>Dû re, bi sosret, cerba ard û çîçek rûn bûn</a:t>
            </a:r>
            <a:r xmlns:a="http://schemas.openxmlformats.org/drawingml/2006/main">
              <a:rPr lang="ku" altLang="en-US" sz="2600">
                <a:solidFill>
                  <a:schemeClr val="tx1">
                    <a:lumMod val="65000"/>
                    <a:lumOff val="35000"/>
                  </a:schemeClr>
                </a:solidFill>
              </a:rPr>
              <a:t> </a:t>
            </a:r>
            <a:r xmlns:a="http://schemas.openxmlformats.org/drawingml/2006/main">
              <a:rPr lang="ku" altLang="ko-KR" sz="2600">
                <a:solidFill>
                  <a:schemeClr val="tx1">
                    <a:lumMod val="65000"/>
                    <a:lumOff val="35000"/>
                  </a:schemeClr>
                </a:solidFill>
              </a:rPr>
              <a:t>nayê bikaranîn.</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600">
                <a:solidFill>
                  <a:schemeClr val="tx1">
                    <a:lumMod val="65000"/>
                    <a:lumOff val="35000"/>
                  </a:schemeClr>
                </a:solidFill>
              </a:rPr>
              <a:t>Rojekê kurê wê mir. Lê Rebbê Xwedê bila jiyana kurik li wî vegere û bijî. Wê rûmeta Xwedê da.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Dersa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3200">
                <a:solidFill>
                  <a:schemeClr val="tx1">
                    <a:lumMod val="65000"/>
                    <a:lumOff val="35000"/>
                  </a:schemeClr>
                </a:solidFill>
              </a:rPr>
              <a:t>Jinebî hindik ard û rûn pêşkêş kir</a:t>
            </a:r>
          </a:p>
          <a:p>
            <a:pPr xmlns:a="http://schemas.openxmlformats.org/drawingml/2006/main" algn="ctr"/>
            <a:r xmlns:a="http://schemas.openxmlformats.org/drawingml/2006/main">
              <a:rPr lang="ku" altLang="ko-KR" sz="3200">
                <a:solidFill>
                  <a:schemeClr val="tx1">
                    <a:lumMod val="65000"/>
                    <a:lumOff val="35000"/>
                  </a:schemeClr>
                </a:solidFill>
              </a:rPr>
              <a:t>ji Xwedê re.</a:t>
            </a:r>
            <a:r xmlns:a="http://schemas.openxmlformats.org/drawingml/2006/main">
              <a:rPr lang="ku"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ku" altLang="ko-KR" sz="3200">
                <a:solidFill>
                  <a:schemeClr val="tx1">
                    <a:lumMod val="65000"/>
                    <a:lumOff val="35000"/>
                  </a:schemeClr>
                </a:solidFill>
              </a:rPr>
              <a:t>Paşê, wê gelek bereket stand</a:t>
            </a:r>
          </a:p>
          <a:p>
            <a:pPr xmlns:a="http://schemas.openxmlformats.org/drawingml/2006/main" algn="ctr"/>
            <a:r xmlns:a="http://schemas.openxmlformats.org/drawingml/2006/main">
              <a:rPr lang="ku" altLang="ko-KR" sz="3200">
                <a:solidFill>
                  <a:schemeClr val="tx1">
                    <a:lumMod val="65000"/>
                    <a:lumOff val="35000"/>
                  </a:schemeClr>
                </a:solidFill>
              </a:rPr>
              <a:t>li derveyî xeyalê.</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ku" altLang="ko-KR" sz="3200">
                <a:solidFill>
                  <a:schemeClr val="tx1">
                    <a:lumMod val="65000"/>
                    <a:lumOff val="35000"/>
                  </a:schemeClr>
                </a:solidFill>
              </a:rPr>
              <a:t>Carinan, dê demek hebe ku em tiştek girîng bidin Xwedê.</a:t>
            </a:r>
          </a:p>
          <a:p>
            <a:pPr xmlns:a="http://schemas.openxmlformats.org/drawingml/2006/main" algn="ctr"/>
            <a:r xmlns:a="http://schemas.openxmlformats.org/drawingml/2006/main">
              <a:rPr lang="ku" altLang="ko-KR" sz="3200">
                <a:solidFill>
                  <a:schemeClr val="tx1">
                    <a:lumMod val="65000"/>
                    <a:lumOff val="35000"/>
                  </a:schemeClr>
                </a:solidFill>
              </a:rPr>
              <a:t>Paşê, Xwedê bi vê pêşkêşî û qurbanê me gelek pîroz dike.</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3200"/>
              <a:t>Xwedê kî ye?</a:t>
            </a:r>
            <a:r xmlns:a="http://schemas.openxmlformats.org/drawingml/2006/main">
              <a:rPr lang="k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rgbClr val="C00000"/>
                </a:solidFill>
              </a:rPr>
              <a:t>Xwedê 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Xwedê ew e ku her tiştê ku em li ser bijîn-xwarin, cil û berg û mal û hwd hewce dike dide me.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Quiz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200">
                <a:solidFill>
                  <a:schemeClr val="tx1">
                    <a:lumMod val="65000"/>
                    <a:lumOff val="35000"/>
                  </a:schemeClr>
                </a:solidFill>
              </a:rPr>
              <a:t>Xwedê ji Êlyas re got ku here cem kê??</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① </a:t>
            </a:r>
            <a:r xmlns:a="http://schemas.openxmlformats.org/drawingml/2006/main">
              <a:rPr lang="ku" altLang="ko-KR" sz="2800">
                <a:solidFill>
                  <a:schemeClr val="tx1">
                    <a:lumMod val="65000"/>
                    <a:lumOff val="35000"/>
                  </a:schemeClr>
                </a:solidFill>
              </a:rPr>
              <a:t>padîşah</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② </a:t>
            </a:r>
            <a:r xmlns:a="http://schemas.openxmlformats.org/drawingml/2006/main">
              <a:rPr lang="ku" altLang="ko-KR" sz="2800">
                <a:solidFill>
                  <a:schemeClr val="tx1">
                    <a:lumMod val="65000"/>
                    <a:lumOff val="35000"/>
                  </a:schemeClr>
                </a:solidFill>
              </a:rPr>
              <a:t>kahîn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③ </a:t>
            </a:r>
            <a:r xmlns:a="http://schemas.openxmlformats.org/drawingml/2006/main">
              <a:rPr lang="ku" altLang="ko-KR" sz="2800">
                <a:solidFill>
                  <a:schemeClr val="tx1">
                    <a:lumMod val="65000"/>
                    <a:lumOff val="35000"/>
                  </a:schemeClr>
                </a:solidFill>
              </a:rPr>
              <a:t>jinebî</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④ </a:t>
            </a:r>
            <a:r xmlns:a="http://schemas.openxmlformats.org/drawingml/2006/main">
              <a:rPr lang="ku" altLang="ko-KR" sz="2800">
                <a:solidFill>
                  <a:schemeClr val="tx1">
                    <a:lumMod val="65000"/>
                    <a:lumOff val="35000"/>
                  </a:schemeClr>
                </a:solidFill>
              </a:rPr>
              <a:t>giştî</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rgbClr val="FF0000"/>
                </a:solidFill>
              </a:rPr>
              <a:t>③ </a:t>
            </a:r>
            <a:r xmlns:a="http://schemas.openxmlformats.org/drawingml/2006/main">
              <a:rPr lang="ku" altLang="ko-KR" sz="2800">
                <a:solidFill>
                  <a:srgbClr val="FF0000"/>
                </a:solidFill>
              </a:rPr>
              <a:t>jinebî</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Peyva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Di cih de herin Sarêfata Saydayê û li wir bimînin. Min li wê derê emir da jinebiyek ku xwarinê bide we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u" altLang="ko-KR" sz="2800">
                <a:solidFill>
                  <a:schemeClr val="tx1">
                    <a:lumMod val="65000"/>
                    <a:lumOff val="35000"/>
                  </a:schemeClr>
                </a:solidFill>
              </a:rPr>
              <a:t>1 padîşah</a:t>
            </a:r>
            <a:r xmlns:a="http://schemas.openxmlformats.org/drawingml/2006/main">
              <a:rPr lang="ku" altLang="en-US" sz="2800">
                <a:solidFill>
                  <a:schemeClr val="tx1">
                    <a:lumMod val="65000"/>
                    <a:lumOff val="35000"/>
                  </a:schemeClr>
                </a:solidFill>
              </a:rPr>
              <a:t> </a:t>
            </a:r>
            <a:r xmlns:a="http://schemas.openxmlformats.org/drawingml/2006/main">
              <a:rPr lang="ku"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ku" altLang="ko-KR" b="1">
                <a:solidFill>
                  <a:schemeClr val="tx1">
                    <a:lumMod val="50000"/>
                    <a:lumOff val="50000"/>
                  </a:schemeClr>
                </a:solidFill>
              </a:rPr>
              <a:t>Hejmar 36 Peyva Xwedê</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ku" altLang="ko-KR" sz="4400"/>
              <a:t>Agir ji ezmên ket xwarê</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ku" altLang="ko-KR" sz="4000">
                <a:solidFill>
                  <a:srgbClr val="FF0000"/>
                </a:solidFill>
              </a:rPr>
              <a:t>Peyva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ku" altLang="ko-KR" sz="3600">
                <a:solidFill>
                  <a:schemeClr val="tx1">
                    <a:lumMod val="65000"/>
                    <a:lumOff val="35000"/>
                  </a:schemeClr>
                </a:solidFill>
              </a:rPr>
              <a:t>Hingê agirê Xudan ket, qurban, dar, kevir û ax şewitandin û ava xendeqê jî hejand.</a:t>
            </a:r>
            <a:r xmlns:a="http://schemas.openxmlformats.org/drawingml/2006/main">
              <a:rPr lang="ku"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ku" altLang="ko-KR" sz="2800">
                <a:solidFill>
                  <a:schemeClr val="tx1">
                    <a:lumMod val="65000"/>
                    <a:lumOff val="35000"/>
                  </a:schemeClr>
                </a:solidFill>
              </a:rPr>
              <a:t>1 padîşah</a:t>
            </a:r>
            <a:r xmlns:a="http://schemas.openxmlformats.org/drawingml/2006/main">
              <a:rPr lang="ku" altLang="en-US" sz="2800">
                <a:solidFill>
                  <a:schemeClr val="tx1">
                    <a:lumMod val="65000"/>
                    <a:lumOff val="35000"/>
                  </a:schemeClr>
                </a:solidFill>
              </a:rPr>
              <a:t> </a:t>
            </a:r>
            <a:r xmlns:a="http://schemas.openxmlformats.org/drawingml/2006/main">
              <a:rPr lang="ku"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ku" altLang="ko-KR" sz="2800">
                <a:solidFill>
                  <a:schemeClr val="tx1">
                    <a:lumMod val="65000"/>
                    <a:lumOff val="35000"/>
                  </a:schemeClr>
                </a:solidFill>
              </a:rPr>
              <a:t>Xwedê Êlyas şand ba padîşahê Îsraêlê yê xerab Ahab. "Hûn ê bizanibin ku Xwedayê rastîn kî ye!"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ku" altLang="ko-KR" sz="2800">
                <a:solidFill>
                  <a:schemeClr val="tx1">
                    <a:lumMod val="65000"/>
                    <a:lumOff val="35000"/>
                  </a:schemeClr>
                </a:solidFill>
              </a:rPr>
              <a:t>Êlyas li dijî 850 pêxemberên derewîn ên pûtperestan şer kiriye. "Xwedayê ku bi agir bersivê dide Xwedayê rastîn 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ku" altLang="ko-KR" sz="2800">
                <a:solidFill>
                  <a:schemeClr val="tx1">
                    <a:lumMod val="65000"/>
                    <a:lumOff val="35000"/>
                  </a:schemeClr>
                </a:solidFill>
              </a:rPr>
              <a:t>Yonatan cilên xwe yên hêja da Dawid. Ew yek hevaltiya kûr a Yonatan ji Dawid re nîşan da.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ku" altLang="ko-KR" sz="2800">
                <a:solidFill>
                  <a:schemeClr val="tx1">
                    <a:lumMod val="65000"/>
                    <a:lumOff val="35000"/>
                  </a:schemeClr>
                </a:solidFill>
              </a:rPr>
              <a:t>850 pêxember gazî navê xwedayê xwe kirin û li dora alter govend gerandin lê tu bersivek agir derneket.</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ku" altLang="ko-KR" sz="2800">
                <a:solidFill>
                  <a:schemeClr val="tx1">
                    <a:lumMod val="65000"/>
                    <a:lumOff val="35000"/>
                  </a:schemeClr>
                </a:solidFill>
              </a:rPr>
              <a:t>Dora Êlyas bû. Êlyas ber bi bihuştê dua kir. Dûv re, agirê Xwedê ket û qurbana li ser alter şewitandin.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ku" altLang="ko-KR" sz="2600">
                <a:solidFill>
                  <a:schemeClr val="tx1">
                    <a:lumMod val="65000"/>
                    <a:lumOff val="35000"/>
                  </a:schemeClr>
                </a:solidFill>
              </a:rPr>
              <a:t>“Yehowa Xwedayê rast e!” Gelê Îsraêl ji gunehên xwe tobe kirin û rûmeta Xwedê dan.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ku" altLang="ko-KR" sz="4000">
                <a:solidFill>
                  <a:srgbClr val="FF0000"/>
                </a:solidFill>
              </a:rPr>
              <a:t>Dersa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ku" altLang="ko-KR" sz="3200">
                <a:solidFill>
                  <a:schemeClr val="tx1">
                    <a:lumMod val="65000"/>
                    <a:lumOff val="35000"/>
                  </a:schemeClr>
                </a:solidFill>
              </a:rPr>
              <a:t>Xwedayên derewîn nikarin tiştekî bikin.</a:t>
            </a:r>
          </a:p>
          <a:p>
            <a:pPr xmlns:a="http://schemas.openxmlformats.org/drawingml/2006/main" algn="ctr"/>
            <a:r xmlns:a="http://schemas.openxmlformats.org/drawingml/2006/main">
              <a:rPr lang="ku" altLang="ko-KR" sz="3200">
                <a:solidFill>
                  <a:schemeClr val="tx1">
                    <a:lumMod val="65000"/>
                    <a:lumOff val="35000"/>
                  </a:schemeClr>
                </a:solidFill>
              </a:rPr>
              <a:t>Bo</a:t>
            </a:r>
            <a:r xmlns:a="http://schemas.openxmlformats.org/drawingml/2006/main">
              <a:rPr lang="ku" altLang="en-US" sz="3200">
                <a:solidFill>
                  <a:schemeClr val="tx1">
                    <a:lumMod val="65000"/>
                    <a:lumOff val="35000"/>
                  </a:schemeClr>
                </a:solidFill>
              </a:rPr>
              <a:t> </a:t>
            </a:r>
            <a:r xmlns:a="http://schemas.openxmlformats.org/drawingml/2006/main">
              <a:rPr lang="ku" altLang="ko-KR" sz="3200">
                <a:solidFill>
                  <a:schemeClr val="tx1">
                    <a:lumMod val="65000"/>
                    <a:lumOff val="35000"/>
                  </a:schemeClr>
                </a:solidFill>
              </a:rPr>
              <a:t>ew</a:t>
            </a:r>
            <a:r xmlns:a="http://schemas.openxmlformats.org/drawingml/2006/main">
              <a:rPr lang="ku" altLang="en-US" sz="3200">
                <a:solidFill>
                  <a:schemeClr val="tx1">
                    <a:lumMod val="65000"/>
                    <a:lumOff val="35000"/>
                  </a:schemeClr>
                </a:solidFill>
              </a:rPr>
              <a:t> </a:t>
            </a:r>
            <a:r xmlns:a="http://schemas.openxmlformats.org/drawingml/2006/main">
              <a:rPr lang="ku" altLang="ko-KR" sz="3200">
                <a:solidFill>
                  <a:schemeClr val="tx1">
                    <a:lumMod val="65000"/>
                    <a:lumOff val="35000"/>
                  </a:schemeClr>
                </a:solidFill>
              </a:rPr>
              <a:t>hebû</a:t>
            </a:r>
            <a:r xmlns:a="http://schemas.openxmlformats.org/drawingml/2006/main">
              <a:rPr lang="ku" altLang="en-US" sz="3200">
                <a:solidFill>
                  <a:schemeClr val="tx1">
                    <a:lumMod val="65000"/>
                    <a:lumOff val="35000"/>
                  </a:schemeClr>
                </a:solidFill>
              </a:rPr>
              <a:t> </a:t>
            </a:r>
            <a:r xmlns:a="http://schemas.openxmlformats.org/drawingml/2006/main">
              <a:rPr lang="ku" altLang="ko-KR" sz="3200">
                <a:solidFill>
                  <a:schemeClr val="tx1">
                    <a:lumMod val="65000"/>
                    <a:lumOff val="35000"/>
                  </a:schemeClr>
                </a:solidFill>
              </a:rPr>
              <a:t>na</a:t>
            </a:r>
            <a:r xmlns:a="http://schemas.openxmlformats.org/drawingml/2006/main">
              <a:rPr lang="ku" altLang="en-US" sz="3200">
                <a:solidFill>
                  <a:schemeClr val="tx1">
                    <a:lumMod val="65000"/>
                    <a:lumOff val="35000"/>
                  </a:schemeClr>
                </a:solidFill>
              </a:rPr>
              <a:t> </a:t>
            </a:r>
            <a:r xmlns:a="http://schemas.openxmlformats.org/drawingml/2006/main">
              <a:rPr lang="ku" altLang="ko-KR" sz="3200">
                <a:solidFill>
                  <a:schemeClr val="tx1">
                    <a:lumMod val="65000"/>
                    <a:lumOff val="35000"/>
                  </a:schemeClr>
                </a:solidFill>
              </a:rPr>
              <a:t>erk.</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ku" altLang="ko-KR" sz="3200">
                <a:solidFill>
                  <a:schemeClr val="tx1">
                    <a:lumMod val="65000"/>
                    <a:lumOff val="35000"/>
                  </a:schemeClr>
                </a:solidFill>
              </a:rPr>
              <a:t>Xwedê Teala ye.</a:t>
            </a:r>
          </a:p>
          <a:p>
            <a:pPr xmlns:a="http://schemas.openxmlformats.org/drawingml/2006/main" algn="ctr"/>
            <a:r xmlns:a="http://schemas.openxmlformats.org/drawingml/2006/main">
              <a:rPr lang="ku" altLang="ko-KR" sz="3200">
                <a:solidFill>
                  <a:schemeClr val="tx1">
                    <a:lumMod val="65000"/>
                    <a:lumOff val="35000"/>
                  </a:schemeClr>
                </a:solidFill>
              </a:rPr>
              <a:t>Em dikarin kerametên Wî yên ecêb biceribînin gava ku em pişta xwe bidin wî û jê bawer bikin.</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ku" altLang="ko-KR" sz="3200"/>
              <a:t>Xwedê kî ye?</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ku" altLang="ko-KR" sz="3600">
                <a:solidFill>
                  <a:srgbClr val="C00000"/>
                </a:solidFill>
              </a:rPr>
              <a:t>Xwedê 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ku" altLang="ko-KR" sz="3600">
                <a:solidFill>
                  <a:schemeClr val="tx1">
                    <a:lumMod val="65000"/>
                    <a:lumOff val="35000"/>
                  </a:schemeClr>
                </a:solidFill>
              </a:rPr>
              <a:t>Ew Xwedayê rast û zindî û xebatkar e ku ji pûtên derewîn cuda ye.</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ku" altLang="ko-KR" sz="4000">
                <a:solidFill>
                  <a:srgbClr val="FF0000"/>
                </a:solidFill>
              </a:rPr>
              <a:t>Quiz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ku" altLang="ko-KR" sz="3200">
                <a:solidFill>
                  <a:schemeClr val="tx1">
                    <a:lumMod val="65000"/>
                    <a:lumOff val="35000"/>
                  </a:schemeClr>
                </a:solidFill>
              </a:rPr>
              <a:t>Gava Êlyas dua kir, çi ji ezmên ket xwarê?</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ku" altLang="en-US" sz="2800">
                <a:solidFill>
                  <a:schemeClr val="tx1">
                    <a:lumMod val="65000"/>
                    <a:lumOff val="35000"/>
                  </a:schemeClr>
                </a:solidFill>
              </a:rPr>
              <a:t>① </a:t>
            </a:r>
            <a:r xmlns:a="http://schemas.openxmlformats.org/drawingml/2006/main">
              <a:rPr lang="ku" altLang="ko-KR" sz="2800">
                <a:solidFill>
                  <a:schemeClr val="tx1">
                    <a:lumMod val="65000"/>
                    <a:lumOff val="35000"/>
                  </a:schemeClr>
                </a:solidFill>
              </a:rPr>
              <a:t>berf</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ku" altLang="en-US" sz="2800">
                <a:solidFill>
                  <a:schemeClr val="tx1">
                    <a:lumMod val="65000"/>
                    <a:lumOff val="35000"/>
                  </a:schemeClr>
                </a:solidFill>
              </a:rPr>
              <a:t>② </a:t>
            </a:r>
            <a:r xmlns:a="http://schemas.openxmlformats.org/drawingml/2006/main">
              <a:rPr lang="ku" altLang="ko-KR" sz="2800">
                <a:solidFill>
                  <a:schemeClr val="tx1">
                    <a:lumMod val="65000"/>
                    <a:lumOff val="35000"/>
                  </a:schemeClr>
                </a:solidFill>
              </a:rPr>
              <a:t>baran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ku" altLang="en-US" sz="2800">
                <a:solidFill>
                  <a:schemeClr val="tx1">
                    <a:lumMod val="65000"/>
                    <a:lumOff val="35000"/>
                  </a:schemeClr>
                </a:solidFill>
              </a:rPr>
              <a:t>③ </a:t>
            </a:r>
            <a:r xmlns:a="http://schemas.openxmlformats.org/drawingml/2006/main">
              <a:rPr lang="ku" altLang="ko-KR" sz="2800">
                <a:solidFill>
                  <a:schemeClr val="tx1">
                    <a:lumMod val="65000"/>
                    <a:lumOff val="35000"/>
                  </a:schemeClr>
                </a:solidFill>
              </a:rPr>
              <a:t>kevir</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ku" altLang="en-US" sz="2800">
                <a:solidFill>
                  <a:schemeClr val="tx1">
                    <a:lumMod val="65000"/>
                    <a:lumOff val="35000"/>
                  </a:schemeClr>
                </a:solidFill>
              </a:rPr>
              <a:t>④ </a:t>
            </a:r>
            <a:r xmlns:a="http://schemas.openxmlformats.org/drawingml/2006/main">
              <a:rPr lang="ku" altLang="ko-KR" sz="2800">
                <a:solidFill>
                  <a:schemeClr val="tx1">
                    <a:lumMod val="65000"/>
                    <a:lumOff val="35000"/>
                  </a:schemeClr>
                </a:solidFill>
              </a:rPr>
              <a:t>agir</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ku" altLang="en-US" sz="2800">
                <a:solidFill>
                  <a:srgbClr val="FF0000"/>
                </a:solidFill>
              </a:rPr>
              <a:t>④ </a:t>
            </a:r>
            <a:r xmlns:a="http://schemas.openxmlformats.org/drawingml/2006/main">
              <a:rPr lang="ku" altLang="ko-KR" sz="2800">
                <a:solidFill>
                  <a:srgbClr val="FF0000"/>
                </a:solidFill>
              </a:rPr>
              <a:t>agir</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ku" altLang="ko-KR" sz="4000">
                <a:solidFill>
                  <a:srgbClr val="FF0000"/>
                </a:solidFill>
              </a:rPr>
              <a:t>Peyva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ku" altLang="ko-KR" sz="3600">
                <a:solidFill>
                  <a:schemeClr val="tx1">
                    <a:lumMod val="65000"/>
                    <a:lumOff val="35000"/>
                  </a:schemeClr>
                </a:solidFill>
              </a:rPr>
              <a:t>Hingê agirê Xudan ket, qurban, dar, kevir û ax şewitandin û ava xendeqê jî hejand.</a:t>
            </a:r>
            <a:r xmlns:a="http://schemas.openxmlformats.org/drawingml/2006/main">
              <a:rPr lang="ku"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ku" altLang="ko-KR" sz="2800">
                <a:solidFill>
                  <a:schemeClr val="tx1">
                    <a:lumMod val="65000"/>
                    <a:lumOff val="35000"/>
                  </a:schemeClr>
                </a:solidFill>
              </a:rPr>
              <a:t>1 padîşah</a:t>
            </a:r>
            <a:r xmlns:a="http://schemas.openxmlformats.org/drawingml/2006/main">
              <a:rPr lang="ku" altLang="en-US" sz="2800">
                <a:solidFill>
                  <a:schemeClr val="tx1">
                    <a:lumMod val="65000"/>
                    <a:lumOff val="35000"/>
                  </a:schemeClr>
                </a:solidFill>
              </a:rPr>
              <a:t> </a:t>
            </a:r>
            <a:r xmlns:a="http://schemas.openxmlformats.org/drawingml/2006/main">
              <a:rPr lang="ku"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b="1">
                <a:solidFill>
                  <a:schemeClr val="tx1">
                    <a:lumMod val="50000"/>
                    <a:lumOff val="50000"/>
                  </a:schemeClr>
                </a:solidFill>
              </a:rPr>
              <a:t>NA. 37 Peyva Xwedê</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400"/>
              <a:t>Naaman ji Kotî Sax bû</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Peyva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Îcar ew daket xwarê û wek ku mirovê Xwedê jê re gotibû, heft caran xwe avêt Çemê Urdunê.</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u" altLang="ko-KR" sz="2800">
                <a:solidFill>
                  <a:schemeClr val="tx1">
                    <a:lumMod val="65000"/>
                    <a:lumOff val="35000"/>
                  </a:schemeClr>
                </a:solidFill>
              </a:rPr>
              <a:t>2 Padîşah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400">
                <a:solidFill>
                  <a:schemeClr val="tx1">
                    <a:lumMod val="65000"/>
                    <a:lumOff val="35000"/>
                  </a:schemeClr>
                </a:solidFill>
              </a:rPr>
              <a:t>Naaman fermandarê artêşa padîşahê Aram bû, lê kotî bû. Ew çû ba Êlîşayê ku pêxemberê Îsraêl bû, da ku bê vejandin.</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ku" altLang="ko-KR" sz="2600">
                <a:solidFill>
                  <a:schemeClr val="tx1">
                    <a:lumMod val="65000"/>
                    <a:lumOff val="35000"/>
                  </a:schemeClr>
                </a:solidFill>
              </a:rPr>
              <a:t>Dawid çendîn car di nav halên xeternak de bû, ji ber ku Padîşah Saûl xwest ku wî bikuje. Lêbelê, ew dikaribû bi alîkariya Jonathan ji wan xetereyan xilas bibe.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Êlîşa rastî wî nehat, lê tenê jê re got: «Here, xwe heft caran di Çemê Urdunê de bişo.»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Naaman li hember gotina Êlîşa hêrs bû. Lê xulamên wî jê re gotin: «Here ber çem û cesedê xwe biqulipîne, kerema xwe.»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Naaman wek ku Elîşa û xulamên wî gotibûn, heft caran xwe avêt Çemê Urdunê.</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500">
                <a:solidFill>
                  <a:schemeClr val="tx1">
                    <a:lumMod val="65000"/>
                    <a:lumOff val="35000"/>
                  </a:schemeClr>
                </a:solidFill>
              </a:rPr>
              <a:t>Paşê, ecêbmayî, goştê wî hate saxkirinê û paqij bû.</a:t>
            </a:r>
          </a:p>
          <a:p>
            <a:r xmlns:a="http://schemas.openxmlformats.org/drawingml/2006/main">
              <a:rPr lang="ku" altLang="ko-KR" sz="2500">
                <a:solidFill>
                  <a:schemeClr val="tx1">
                    <a:lumMod val="65000"/>
                    <a:lumOff val="35000"/>
                  </a:schemeClr>
                </a:solidFill>
              </a:rPr>
              <a:t>Naaman vegeriya ba Êlîşa û rûmet da Xwedê.</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Dersa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3200">
                <a:solidFill>
                  <a:schemeClr val="tx1">
                    <a:lumMod val="65000"/>
                    <a:lumOff val="35000"/>
                  </a:schemeClr>
                </a:solidFill>
              </a:rPr>
              <a:t>Gava Naaman Êlîşayê ku mirovê Xwedê bû bihîst û gotina wî kir, ew pîroz bû ku ji kotîbûna xwe paqij bû.</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ku" altLang="ko-KR" sz="3200">
                <a:solidFill>
                  <a:schemeClr val="tx1">
                    <a:lumMod val="65000"/>
                    <a:lumOff val="35000"/>
                  </a:schemeClr>
                </a:solidFill>
              </a:rPr>
              <a:t>Divê em ne bi îradeya xwe bijîn,</a:t>
            </a:r>
          </a:p>
          <a:p>
            <a:pPr xmlns:a="http://schemas.openxmlformats.org/drawingml/2006/main" algn="ctr"/>
            <a:r xmlns:a="http://schemas.openxmlformats.org/drawingml/2006/main">
              <a:rPr lang="ku" altLang="ko-KR" sz="3200">
                <a:solidFill>
                  <a:schemeClr val="tx1">
                    <a:lumMod val="65000"/>
                    <a:lumOff val="35000"/>
                  </a:schemeClr>
                </a:solidFill>
              </a:rPr>
              <a:t>lê bi daxwaza Xwedê.</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ku" altLang="ko-KR" sz="3200">
                <a:solidFill>
                  <a:schemeClr val="tx1">
                    <a:lumMod val="65000"/>
                    <a:lumOff val="35000"/>
                  </a:schemeClr>
                </a:solidFill>
              </a:rPr>
              <a:t>Gava ku em bijîn û peyva Xwedê pêk bînin,</a:t>
            </a:r>
          </a:p>
          <a:p>
            <a:pPr xmlns:a="http://schemas.openxmlformats.org/drawingml/2006/main" algn="ctr"/>
            <a:r xmlns:a="http://schemas.openxmlformats.org/drawingml/2006/main">
              <a:rPr lang="ku" altLang="ko-KR" sz="3200">
                <a:solidFill>
                  <a:schemeClr val="tx1">
                    <a:lumMod val="65000"/>
                    <a:lumOff val="35000"/>
                  </a:schemeClr>
                </a:solidFill>
              </a:rPr>
              <a:t>Em dikarin bi bereketa beredayî ya ku Xwedê dikare ji me re bide pîroz kirin.</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3200">
                <a:solidFill>
                  <a:srgbClr val="FF0000"/>
                </a:solidFill>
              </a:rPr>
              <a:t>Xwedê?</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rgbClr val="C00000"/>
                </a:solidFill>
              </a:rPr>
              <a:t>Xwedê 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Xwedê ew e ku dikare her nexweşiyê qenc bike. Ew Xwedayê herî mezin e ku dikare me qenc bike.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Quiz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Naaman çend caran xwe avêt Çemê Urdunê?</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① </a:t>
            </a:r>
            <a:r xmlns:a="http://schemas.openxmlformats.org/drawingml/2006/main">
              <a:rPr lang="ku" altLang="ko-KR" sz="2800">
                <a:solidFill>
                  <a:schemeClr val="tx1">
                    <a:lumMod val="65000"/>
                    <a:lumOff val="35000"/>
                  </a:schemeClr>
                </a:solidFill>
              </a:rPr>
              <a:t>sê caran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② </a:t>
            </a:r>
            <a:r xmlns:a="http://schemas.openxmlformats.org/drawingml/2006/main">
              <a:rPr lang="ku" altLang="ko-KR" sz="2800">
                <a:solidFill>
                  <a:schemeClr val="tx1">
                    <a:lumMod val="65000"/>
                    <a:lumOff val="35000"/>
                  </a:schemeClr>
                </a:solidFill>
              </a:rPr>
              <a:t>carekê</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③ </a:t>
            </a:r>
            <a:r xmlns:a="http://schemas.openxmlformats.org/drawingml/2006/main">
              <a:rPr lang="ku" altLang="ko-KR" sz="2800">
                <a:solidFill>
                  <a:schemeClr val="tx1">
                    <a:lumMod val="65000"/>
                    <a:lumOff val="35000"/>
                  </a:schemeClr>
                </a:solidFill>
              </a:rPr>
              <a:t>pênc caran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④ </a:t>
            </a:r>
            <a:r xmlns:a="http://schemas.openxmlformats.org/drawingml/2006/main">
              <a:rPr lang="ku" altLang="ko-KR" sz="2800">
                <a:solidFill>
                  <a:schemeClr val="tx1">
                    <a:lumMod val="65000"/>
                    <a:lumOff val="35000"/>
                  </a:schemeClr>
                </a:solidFill>
              </a:rPr>
              <a:t>heft</a:t>
            </a:r>
            <a:r xmlns:a="http://schemas.openxmlformats.org/drawingml/2006/main">
              <a:rPr lang="ku" altLang="en-US" sz="2800">
                <a:solidFill>
                  <a:schemeClr val="tx1">
                    <a:lumMod val="65000"/>
                    <a:lumOff val="35000"/>
                  </a:schemeClr>
                </a:solidFill>
              </a:rPr>
              <a:t> </a:t>
            </a:r>
            <a:r xmlns:a="http://schemas.openxmlformats.org/drawingml/2006/main">
              <a:rPr lang="ku" altLang="ko-KR" sz="2800">
                <a:solidFill>
                  <a:schemeClr val="tx1">
                    <a:lumMod val="65000"/>
                    <a:lumOff val="35000"/>
                  </a:schemeClr>
                </a:solidFill>
              </a:rPr>
              <a:t>caran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rgbClr val="FF0000"/>
                </a:solidFill>
              </a:rPr>
              <a:t>④ </a:t>
            </a:r>
            <a:r xmlns:a="http://schemas.openxmlformats.org/drawingml/2006/main">
              <a:rPr lang="ku" altLang="ko-KR" sz="2800">
                <a:solidFill>
                  <a:srgbClr val="FF0000"/>
                </a:solidFill>
              </a:rPr>
              <a:t>heft caran</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Peyva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Îcar ew daket xwarê û wek ku mirovê Xwedê jê re gotibû, heft caran xwe avêt Çemê Urdunê.</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u" altLang="ko-KR" sz="2800">
                <a:solidFill>
                  <a:schemeClr val="tx1">
                    <a:lumMod val="65000"/>
                    <a:lumOff val="35000"/>
                  </a:schemeClr>
                </a:solidFill>
              </a:rPr>
              <a:t>2 Padîşah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b="1">
                <a:solidFill>
                  <a:schemeClr val="tx1">
                    <a:lumMod val="50000"/>
                    <a:lumOff val="50000"/>
                  </a:schemeClr>
                </a:solidFill>
              </a:rPr>
              <a:t>Hejmar 38 Peyva Xwedê</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400"/>
              <a:t>Tamîrkirina Perestgeha Xwedê</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Peyva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bg1">
                    <a:lumMod val="50000"/>
                  </a:schemeClr>
                </a:solidFill>
              </a:rPr>
              <a:t>Loma Yoaş padîşah gazî Yehoyada kahînan û kahînan kir û ji wan pirsî: «Çima hûn zirara perestgehê tamîr nakin? Êdî pere ji xezîneyên xwe negirin, lê bidin ji bo tamîrkirina perestgehê.»</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u" altLang="ko-KR" sz="2800">
                <a:solidFill>
                  <a:schemeClr val="tx1">
                    <a:lumMod val="65000"/>
                    <a:lumOff val="35000"/>
                  </a:schemeClr>
                </a:solidFill>
              </a:rPr>
              <a:t>2 Padîşah</a:t>
            </a:r>
            <a:r xmlns:a="http://schemas.openxmlformats.org/drawingml/2006/main">
              <a:rPr lang="ku" altLang="en-US" sz="2800">
                <a:solidFill>
                  <a:schemeClr val="tx1">
                    <a:lumMod val="65000"/>
                    <a:lumOff val="35000"/>
                  </a:schemeClr>
                </a:solidFill>
              </a:rPr>
              <a:t> </a:t>
            </a:r>
            <a:r xmlns:a="http://schemas.openxmlformats.org/drawingml/2006/main">
              <a:rPr lang="ku"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ku" altLang="ko-KR" sz="4000">
                <a:solidFill>
                  <a:srgbClr val="FF0000"/>
                </a:solidFill>
              </a:rPr>
              <a:t>Dersa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ku" altLang="ko-KR" sz="3200">
                <a:solidFill>
                  <a:schemeClr val="tx1">
                    <a:lumMod val="65000"/>
                    <a:lumOff val="35000"/>
                  </a:schemeClr>
                </a:solidFill>
              </a:rPr>
              <a:t>Yonatan ne xwesteka xwe ya xweser, lê hevalê xwe Dawid hilbijart.</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ku" altLang="ko-KR" sz="3200">
                <a:solidFill>
                  <a:schemeClr val="tx1">
                    <a:lumMod val="65000"/>
                    <a:lumOff val="35000"/>
                  </a:schemeClr>
                </a:solidFill>
              </a:rPr>
              <a:t>Mîna Jonathan,</a:t>
            </a:r>
          </a:p>
          <a:p>
            <a:pPr xmlns:a="http://schemas.openxmlformats.org/drawingml/2006/main" algn="ctr"/>
            <a:r xmlns:a="http://schemas.openxmlformats.org/drawingml/2006/main">
              <a:rPr lang="ku" altLang="ko-KR" sz="3200">
                <a:solidFill>
                  <a:schemeClr val="tx1">
                    <a:lumMod val="65000"/>
                    <a:lumOff val="35000"/>
                  </a:schemeClr>
                </a:solidFill>
              </a:rPr>
              <a:t>em ji bo hevalê xwe bibin hevalek baş.</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err="1">
                <a:solidFill>
                  <a:schemeClr val="tx1">
                    <a:lumMod val="65000"/>
                    <a:lumOff val="35000"/>
                  </a:schemeClr>
                </a:solidFill>
              </a:rPr>
              <a:t>Yoaş, padîşahê Cihûdayê, di hişê xwe de bû ku Perestgeha Xwedê, ya ku xera bûbû, tamîr bike.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Lê belê bûdçe têra temîrkirina perestgehê nebû. Yoaş biryar da ku ji bo tamîrkirina Perestgeha Xwedê pêşkêşî bistîne.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Kesên ku ji Xwedê hez dikirin, ji bo tamîrkirina perestgehê, ji dil û can pere pêşkêş dikirin.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Pereyên ku ji bo tamîrkirina perestgehê dihatin berhevkirin, ji karkeran re dihatin dayîn û wan jî bi dilpakî perestgeh tamîr kirin.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“Wey! Çi perestgeheke xweş e!” Yoaş bi wê yekê şa bû ku Xwedê wê razî be.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Dersa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3600" err="1">
                <a:solidFill>
                  <a:schemeClr val="tx1">
                    <a:lumMod val="65000"/>
                    <a:lumOff val="35000"/>
                  </a:schemeClr>
                </a:solidFill>
              </a:rPr>
              <a:t>Yoaş perestgeha Xwedê wekî cihekî bi qîmet dihesiband, ku mirov lê diperizin Xwedê.</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ku" altLang="ko-KR" sz="3600">
                <a:solidFill>
                  <a:schemeClr val="tx1">
                    <a:lumMod val="65000"/>
                    <a:lumOff val="35000"/>
                  </a:schemeClr>
                </a:solidFill>
              </a:rPr>
              <a:t>Dêr ew cîh e ku Xwedê amade ye dema ku em wî diperizin.</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ku" altLang="ko-KR" sz="3600">
                <a:solidFill>
                  <a:schemeClr val="tx1">
                    <a:lumMod val="65000"/>
                    <a:lumOff val="35000"/>
                  </a:schemeClr>
                </a:solidFill>
              </a:rPr>
              <a:t>Ji ber vê yekê, divê em ji dêrê hez bikin û wê pir bi qîmet bifikirin.</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3200">
                <a:solidFill>
                  <a:srgbClr val="FF0000"/>
                </a:solidFill>
              </a:rPr>
              <a:t>Xwedê?</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rgbClr val="C00000"/>
                </a:solidFill>
              </a:rPr>
              <a:t>Xwedê 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Xwedê her yek ji me wekî Perestgeha xwe ya pîroz saz dike.</a:t>
            </a:r>
          </a:p>
          <a:p>
            <a:endParaRPr lang="en-US" altLang="ko-KR" sz="3600">
              <a:solidFill>
                <a:schemeClr val="tx1">
                  <a:lumMod val="65000"/>
                  <a:lumOff val="35000"/>
                </a:schemeClr>
              </a:solidFill>
            </a:endParaRPr>
          </a:p>
          <a:p>
            <a:r xmlns:a="http://schemas.openxmlformats.org/drawingml/2006/main">
              <a:rPr lang="ku" altLang="ko-KR" sz="3600">
                <a:solidFill>
                  <a:schemeClr val="tx1">
                    <a:lumMod val="65000"/>
                    <a:lumOff val="35000"/>
                  </a:schemeClr>
                </a:solidFill>
              </a:rPr>
              <a:t>Xwedê wan kesên ku jê re îbadetê dikin re hevdîtin dike.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Quiz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Joash biryar da ku çi rast bike?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① </a:t>
            </a:r>
            <a:r xmlns:a="http://schemas.openxmlformats.org/drawingml/2006/main">
              <a:rPr lang="ku" altLang="ko-KR" sz="2800">
                <a:solidFill>
                  <a:schemeClr val="tx1">
                    <a:lumMod val="65000"/>
                    <a:lumOff val="35000"/>
                  </a:schemeClr>
                </a:solidFill>
              </a:rPr>
              <a:t>qesra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② </a:t>
            </a:r>
            <a:r xmlns:a="http://schemas.openxmlformats.org/drawingml/2006/main">
              <a:rPr lang="ku" altLang="ko-KR" sz="2800">
                <a:solidFill>
                  <a:schemeClr val="tx1">
                    <a:lumMod val="65000"/>
                    <a:lumOff val="35000"/>
                  </a:schemeClr>
                </a:solidFill>
              </a:rPr>
              <a:t>wî</a:t>
            </a:r>
            <a:r xmlns:a="http://schemas.openxmlformats.org/drawingml/2006/main">
              <a:rPr lang="ku" altLang="en-US" sz="2800">
                <a:solidFill>
                  <a:schemeClr val="tx1">
                    <a:lumMod val="65000"/>
                    <a:lumOff val="35000"/>
                  </a:schemeClr>
                </a:solidFill>
              </a:rPr>
              <a:t> </a:t>
            </a:r>
            <a:r xmlns:a="http://schemas.openxmlformats.org/drawingml/2006/main">
              <a:rPr lang="ku" altLang="ko-KR" sz="2800">
                <a:solidFill>
                  <a:schemeClr val="tx1">
                    <a:lumMod val="65000"/>
                    <a:lumOff val="35000"/>
                  </a:schemeClr>
                </a:solidFill>
              </a:rPr>
              <a:t>jûre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③ </a:t>
            </a:r>
            <a:r xmlns:a="http://schemas.openxmlformats.org/drawingml/2006/main">
              <a:rPr lang="ku" altLang="ko-KR" sz="2800">
                <a:solidFill>
                  <a:schemeClr val="tx1">
                    <a:lumMod val="65000"/>
                    <a:lumOff val="35000"/>
                  </a:schemeClr>
                </a:solidFill>
              </a:rPr>
              <a:t>dibistanê</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④ </a:t>
            </a:r>
            <a:r xmlns:a="http://schemas.openxmlformats.org/drawingml/2006/main">
              <a:rPr lang="ku" altLang="ko-KR" sz="2800">
                <a:solidFill>
                  <a:schemeClr val="tx1">
                    <a:lumMod val="65000"/>
                    <a:lumOff val="35000"/>
                  </a:schemeClr>
                </a:solidFill>
              </a:rPr>
              <a:t>Perestgeha Pîroz</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rgbClr val="FF0000"/>
                </a:solidFill>
              </a:rPr>
              <a:t>④ </a:t>
            </a:r>
            <a:r xmlns:a="http://schemas.openxmlformats.org/drawingml/2006/main">
              <a:rPr lang="ku" altLang="ko-KR" sz="2800">
                <a:solidFill>
                  <a:srgbClr val="FF0000"/>
                </a:solidFill>
              </a:rPr>
              <a:t>Perestgeha Pîroz</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Peyva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bg1">
                    <a:lumMod val="50000"/>
                  </a:schemeClr>
                </a:solidFill>
              </a:rPr>
              <a:t>Loma Yoaş padîşah gazî Yehoyada kahînan û kahînan kir û ji wan pirsî: «Çima hûn zirara perestgehê tamîr nakin? Êdî pere ji xezîneyên xwe negirin, lê bidin ji bo tamîrkirina perestgehê.»</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u" altLang="ko-KR" sz="2800">
                <a:solidFill>
                  <a:schemeClr val="tx1">
                    <a:lumMod val="65000"/>
                    <a:lumOff val="35000"/>
                  </a:schemeClr>
                </a:solidFill>
              </a:rPr>
              <a:t>2 Padîşah</a:t>
            </a:r>
            <a:r xmlns:a="http://schemas.openxmlformats.org/drawingml/2006/main">
              <a:rPr lang="ku" altLang="en-US" sz="2800">
                <a:solidFill>
                  <a:schemeClr val="tx1">
                    <a:lumMod val="65000"/>
                    <a:lumOff val="35000"/>
                  </a:schemeClr>
                </a:solidFill>
              </a:rPr>
              <a:t> </a:t>
            </a:r>
            <a:r xmlns:a="http://schemas.openxmlformats.org/drawingml/2006/main">
              <a:rPr lang="ku"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b="1">
                <a:solidFill>
                  <a:schemeClr val="tx1">
                    <a:lumMod val="50000"/>
                    <a:lumOff val="50000"/>
                  </a:schemeClr>
                </a:solidFill>
              </a:rPr>
              <a:t>Hejmar 39 Peyva Xwedê</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3600"/>
              <a:t>Nehemiya, yê ku dîwarê Orşelîmê ji nû ve ava kir</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ku" altLang="ko-KR" sz="3200"/>
              <a:t>Xwedê?</a:t>
            </a:r>
            <a:r xmlns:a="http://schemas.openxmlformats.org/drawingml/2006/main">
              <a:rPr lang="k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ku" altLang="ko-KR" sz="3600">
                <a:solidFill>
                  <a:srgbClr val="C00000"/>
                </a:solidFill>
              </a:rPr>
              <a:t>Xwedê..</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ku" altLang="ko-KR" sz="3600">
                <a:solidFill>
                  <a:schemeClr val="tx1">
                    <a:lumMod val="65000"/>
                    <a:lumOff val="35000"/>
                  </a:schemeClr>
                </a:solidFill>
              </a:rPr>
              <a:t>Yê ku hevalên baş dide me ew e.</a:t>
            </a:r>
          </a:p>
          <a:p>
            <a:endParaRPr lang="en-US" altLang="ko-KR" sz="3600">
              <a:solidFill>
                <a:schemeClr val="tx1">
                  <a:lumMod val="65000"/>
                  <a:lumOff val="35000"/>
                </a:schemeClr>
              </a:solidFill>
            </a:endParaRPr>
          </a:p>
          <a:p>
            <a:r xmlns:a="http://schemas.openxmlformats.org/drawingml/2006/main">
              <a:rPr lang="ku" altLang="ko-KR" sz="3600">
                <a:solidFill>
                  <a:schemeClr val="tx1">
                    <a:lumMod val="65000"/>
                    <a:lumOff val="35000"/>
                  </a:schemeClr>
                </a:solidFill>
              </a:rPr>
              <a:t>Ji Xwedê re şikir bikin ku hevalên baş dane me!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Peyva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bg1">
                    <a:lumMod val="50000"/>
                  </a:schemeClr>
                </a:solidFill>
              </a:rPr>
              <a:t>Min bersîva padîşah da û got: «Eger li padîşah xweş be û xulamê te li ber çavê wî kerem dît, bila min bişîne bajarê Cihûdayê ku bav û kalên min lê hatine veşartin, da ku ez wî ji nû ve ava bikim.»</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u" altLang="ko-KR" sz="2800">
                <a:solidFill>
                  <a:schemeClr val="tx1">
                    <a:lumMod val="65000"/>
                    <a:lumOff val="35000"/>
                  </a:schemeClr>
                </a:solidFill>
              </a:rPr>
              <a:t>Nehemiah</a:t>
            </a:r>
            <a:r xmlns:a="http://schemas.openxmlformats.org/drawingml/2006/main">
              <a:rPr lang="ku" altLang="en-US" sz="2800">
                <a:solidFill>
                  <a:schemeClr val="tx1">
                    <a:lumMod val="65000"/>
                    <a:lumOff val="35000"/>
                  </a:schemeClr>
                </a:solidFill>
              </a:rPr>
              <a:t> </a:t>
            </a:r>
            <a:r xmlns:a="http://schemas.openxmlformats.org/drawingml/2006/main">
              <a:rPr lang="ku"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Padîşahê Farisî destûr da ku kûpê padîşah Nehemiya ku bajar û kela wêranbûyî ji nû ve ava bike.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Nehemiah</a:t>
            </a:r>
            <a:r xmlns:a="http://schemas.openxmlformats.org/drawingml/2006/main">
              <a:rPr lang="ku" altLang="en-US" sz="2800">
                <a:solidFill>
                  <a:schemeClr val="tx1">
                    <a:lumMod val="65000"/>
                    <a:lumOff val="35000"/>
                  </a:schemeClr>
                </a:solidFill>
              </a:rPr>
              <a:t> </a:t>
            </a:r>
            <a:r xmlns:a="http://schemas.openxmlformats.org/drawingml/2006/main">
              <a:rPr lang="ku" altLang="ko-KR" sz="2800">
                <a:solidFill>
                  <a:schemeClr val="tx1">
                    <a:lumMod val="65000"/>
                    <a:lumOff val="35000"/>
                  </a:schemeClr>
                </a:solidFill>
              </a:rPr>
              <a:t>bi gelek Îsraîlî re vegeriya Orşelîmê û bi wan re dîwarê Orşelîmê ji nû ve ava kir.</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600">
                <a:solidFill>
                  <a:schemeClr val="tx1">
                    <a:lumMod val="65000"/>
                    <a:lumOff val="35000"/>
                  </a:schemeClr>
                </a:solidFill>
              </a:rPr>
              <a:t>Lêbelê, ew ji hêla eşîrên din ên ku ji vejîna Îsraêliya nefret dikirin, aciz bûn. Xêncî vê yekê, gelek Îsraêlî gilî kirin.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Nehemiya alîkarî ji Xwedê xwest. Xwedê hêz û cesaret da wî ku kar bike.</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2800">
                <a:solidFill>
                  <a:schemeClr val="tx1">
                    <a:lumMod val="65000"/>
                    <a:lumOff val="35000"/>
                  </a:schemeClr>
                </a:solidFill>
              </a:rPr>
              <a:t>Di dawiyê de, Nehemiya bi gelê Îsraêl re avakirina dîwarê Orşelîmê temam kir. Piştî ku dîwar qedand, wî û gelê xwe bi şahî ji Xwedê re îbadet kirin.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Dersa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3600">
                <a:solidFill>
                  <a:schemeClr val="tx1">
                    <a:lumMod val="65000"/>
                    <a:lumOff val="35000"/>
                  </a:schemeClr>
                </a:solidFill>
              </a:rPr>
              <a:t>Nehemiya bi alîkariya Xwedê ji nû ve avakirina dîwêr bi dawî kir tevî ku gelek alozî hebûn.</a:t>
            </a:r>
          </a:p>
          <a:p>
            <a:pPr xmlns:a="http://schemas.openxmlformats.org/drawingml/2006/main" algn="ctr"/>
            <a:r xmlns:a="http://schemas.openxmlformats.org/drawingml/2006/main">
              <a:rPr lang="ku" altLang="ko-KR" sz="3600">
                <a:solidFill>
                  <a:schemeClr val="tx1">
                    <a:lumMod val="65000"/>
                    <a:lumOff val="35000"/>
                  </a:schemeClr>
                </a:solidFill>
              </a:rPr>
              <a:t>Gava ku em karê Xwedê dikin, dibe ku em bi rewşên dijwar re rû bi rû bimînin.</a:t>
            </a:r>
          </a:p>
          <a:p>
            <a:pPr xmlns:a="http://schemas.openxmlformats.org/drawingml/2006/main" algn="ctr"/>
            <a:r xmlns:a="http://schemas.openxmlformats.org/drawingml/2006/main">
              <a:rPr lang="ku" altLang="ko-KR" sz="3600">
                <a:solidFill>
                  <a:schemeClr val="tx1">
                    <a:lumMod val="65000"/>
                    <a:lumOff val="35000"/>
                  </a:schemeClr>
                </a:solidFill>
              </a:rPr>
              <a:t>Lê belê, eger Xwedê bi me re be û em bi wî re bin, em dikarin wan hemû zehmetiyan derbas bikin.</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3200"/>
              <a:t>Xwedê?</a:t>
            </a:r>
            <a:r xmlns:a="http://schemas.openxmlformats.org/drawingml/2006/main">
              <a:rPr lang="k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rgbClr val="C00000"/>
                </a:solidFill>
              </a:rPr>
              <a:t>Xwedê 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Dema ku em dua bikin û di rewşek dijwar de alîkariyê bixwazin Xwedê ew e ku alîkariya me dike û hêz û cesaretê dide me.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Quiz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tx1">
                    <a:lumMod val="65000"/>
                    <a:lumOff val="35000"/>
                  </a:schemeClr>
                </a:solidFill>
              </a:rPr>
              <a:t>Nehemiya çima vegeriya bajarê xwe?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① </a:t>
            </a:r>
            <a:r xmlns:a="http://schemas.openxmlformats.org/drawingml/2006/main">
              <a:rPr lang="ku" altLang="ko-KR" sz="2800">
                <a:solidFill>
                  <a:schemeClr val="tx1">
                    <a:lumMod val="65000"/>
                    <a:lumOff val="35000"/>
                  </a:schemeClr>
                </a:solidFill>
              </a:rPr>
              <a:t>rêwîtiyê..</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② </a:t>
            </a:r>
            <a:r xmlns:a="http://schemas.openxmlformats.org/drawingml/2006/main">
              <a:rPr lang="ku" altLang="ko-KR" sz="2800">
                <a:solidFill>
                  <a:schemeClr val="tx1">
                    <a:lumMod val="65000"/>
                    <a:lumOff val="35000"/>
                  </a:schemeClr>
                </a:solidFill>
              </a:rPr>
              <a:t>biçin dibistanê..</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③ </a:t>
            </a:r>
            <a:r xmlns:a="http://schemas.openxmlformats.org/drawingml/2006/main">
              <a:rPr lang="ku" altLang="ko-KR" sz="2800">
                <a:solidFill>
                  <a:schemeClr val="tx1">
                    <a:lumMod val="65000"/>
                    <a:lumOff val="35000"/>
                  </a:schemeClr>
                </a:solidFill>
              </a:rPr>
              <a:t>diperizin..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chemeClr val="tx1">
                    <a:lumMod val="65000"/>
                    <a:lumOff val="35000"/>
                  </a:schemeClr>
                </a:solidFill>
              </a:rPr>
              <a:t>④ </a:t>
            </a:r>
            <a:r xmlns:a="http://schemas.openxmlformats.org/drawingml/2006/main">
              <a:rPr lang="ku" altLang="ko-KR" sz="2800">
                <a:solidFill>
                  <a:schemeClr val="tx1">
                    <a:lumMod val="65000"/>
                    <a:lumOff val="35000"/>
                  </a:schemeClr>
                </a:solidFill>
              </a:rPr>
              <a:t>ji nû ve avakirina dîwarê Orşelîmê..</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en-US" sz="2800">
                <a:solidFill>
                  <a:srgbClr val="FF0000"/>
                </a:solidFill>
              </a:rPr>
              <a:t>④ </a:t>
            </a:r>
            <a:r xmlns:a="http://schemas.openxmlformats.org/drawingml/2006/main">
              <a:rPr lang="ku" altLang="ko-KR" sz="2800">
                <a:solidFill>
                  <a:srgbClr val="FF0000"/>
                </a:solidFill>
              </a:rPr>
              <a:t>ji nû ve avakirina dîwarê Orşelîmê..</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u" altLang="ko-KR" sz="4000">
                <a:solidFill>
                  <a:srgbClr val="FF0000"/>
                </a:solidFill>
              </a:rPr>
              <a:t>Peyva Îro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u" altLang="ko-KR" sz="3600">
                <a:solidFill>
                  <a:schemeClr val="bg1">
                    <a:lumMod val="50000"/>
                  </a:schemeClr>
                </a:solidFill>
              </a:rPr>
              <a:t>Min bersîva padîşah da û got: «Eger li padîşah xweş be û xulamê te li ber çavê wî kerem dît, bila min bişîne bajarê Cihûdayê ku bav û kalên min lê hatine veşartin, da ku ez wî ji nû ve ava bikim.»</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u" altLang="ko-KR" sz="2800">
                <a:solidFill>
                  <a:schemeClr val="tx1">
                    <a:lumMod val="65000"/>
                    <a:lumOff val="35000"/>
                  </a:schemeClr>
                </a:solidFill>
              </a:rPr>
              <a:t>Nehemiah</a:t>
            </a:r>
            <a:r xmlns:a="http://schemas.openxmlformats.org/drawingml/2006/main">
              <a:rPr lang="ku" altLang="en-US" sz="2800">
                <a:solidFill>
                  <a:schemeClr val="tx1">
                    <a:lumMod val="65000"/>
                    <a:lumOff val="35000"/>
                  </a:schemeClr>
                </a:solidFill>
              </a:rPr>
              <a:t> </a:t>
            </a:r>
            <a:r xmlns:a="http://schemas.openxmlformats.org/drawingml/2006/main">
              <a:rPr lang="ku"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