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mk"/>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mk" altLang="en-US" err="1"/>
              <a:t>토ㅇ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mk" altLang="ko-KR" b="1">
                <a:solidFill>
                  <a:schemeClr val="tx1">
                    <a:lumMod val="50000"/>
                    <a:lumOff val="50000"/>
                  </a:schemeClr>
                </a:solidFill>
              </a:rPr>
              <a:t>бр.</a:t>
            </a:r>
            <a:r xmlns:a="http://schemas.openxmlformats.org/drawingml/2006/main">
              <a:rPr lang="mk" altLang="en-US" b="1">
                <a:solidFill>
                  <a:schemeClr val="tx1">
                    <a:lumMod val="50000"/>
                    <a:lumOff val="50000"/>
                  </a:schemeClr>
                </a:solidFill>
              </a:rPr>
              <a:t> </a:t>
            </a:r>
            <a:r xmlns:a="http://schemas.openxmlformats.org/drawingml/2006/main">
              <a:rPr lang="mk" altLang="ko-KR" b="1">
                <a:solidFill>
                  <a:schemeClr val="tx1">
                    <a:lumMod val="50000"/>
                    <a:lumOff val="50000"/>
                  </a:schemeClr>
                </a:solidFill>
              </a:rPr>
              <a:t>31 Словото Божјо</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mk" altLang="ko-KR" sz="4000"/>
              <a:t>Џонатан,</a:t>
            </a:r>
          </a:p>
          <a:p>
            <a:pPr xmlns:a="http://schemas.openxmlformats.org/drawingml/2006/main" algn="ctr"/>
            <a:r xmlns:a="http://schemas.openxmlformats.org/drawingml/2006/main">
              <a:rPr lang="mk" altLang="ko-KR" sz="4000"/>
              <a:t>Добриот пријател на Давид</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mk" altLang="ko-KR" sz="4000">
                <a:solidFill>
                  <a:srgbClr val="FF0000"/>
                </a:solidFill>
              </a:rPr>
              <a:t>Денешниот квиз</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mk" altLang="ko-KR" sz="3200">
                <a:solidFill>
                  <a:schemeClr val="tx1">
                    <a:lumMod val="65000"/>
                    <a:lumOff val="35000"/>
                  </a:schemeClr>
                </a:solidFill>
              </a:rPr>
              <a:t>Што не му дал Џонатан на Давид?</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mk" altLang="en-US" sz="2800">
                <a:solidFill>
                  <a:schemeClr val="tx1">
                    <a:lumMod val="65000"/>
                    <a:lumOff val="35000"/>
                  </a:schemeClr>
                </a:solidFill>
              </a:rPr>
              <a:t>① </a:t>
            </a:r>
            <a:r xmlns:a="http://schemas.openxmlformats.org/drawingml/2006/main">
              <a:rPr lang="mk" altLang="ko-KR" sz="2800">
                <a:solidFill>
                  <a:schemeClr val="tx1">
                    <a:lumMod val="65000"/>
                    <a:lumOff val="35000"/>
                  </a:schemeClr>
                </a:solidFill>
              </a:rPr>
              <a:t>меч</a:t>
            </a:r>
            <a:r xmlns:a="http://schemas.openxmlformats.org/drawingml/2006/main">
              <a:rPr lang="mk"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mk" altLang="en-US" sz="2800">
                <a:solidFill>
                  <a:schemeClr val="tx1">
                    <a:lumMod val="65000"/>
                    <a:lumOff val="35000"/>
                  </a:schemeClr>
                </a:solidFill>
              </a:rPr>
              <a:t>② </a:t>
            </a:r>
            <a:r xmlns:a="http://schemas.openxmlformats.org/drawingml/2006/main">
              <a:rPr lang="mk" altLang="ko-KR" sz="2800">
                <a:solidFill>
                  <a:schemeClr val="tx1">
                    <a:lumMod val="65000"/>
                    <a:lumOff val="35000"/>
                  </a:schemeClr>
                </a:solidFill>
              </a:rPr>
              <a:t>штит</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mk" altLang="en-US" sz="2800">
                <a:solidFill>
                  <a:schemeClr val="tx1">
                    <a:lumMod val="65000"/>
                    <a:lumOff val="35000"/>
                  </a:schemeClr>
                </a:solidFill>
              </a:rPr>
              <a:t>③ </a:t>
            </a:r>
            <a:r xmlns:a="http://schemas.openxmlformats.org/drawingml/2006/main">
              <a:rPr lang="mk" altLang="ko-KR" sz="2800">
                <a:solidFill>
                  <a:schemeClr val="tx1">
                    <a:lumMod val="65000"/>
                    <a:lumOff val="35000"/>
                  </a:schemeClr>
                </a:solidFill>
              </a:rPr>
              <a:t>стрелка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mk" altLang="en-US" sz="2800">
                <a:solidFill>
                  <a:schemeClr val="tx1">
                    <a:lumMod val="65000"/>
                    <a:lumOff val="35000"/>
                  </a:schemeClr>
                </a:solidFill>
              </a:rPr>
              <a:t>④ </a:t>
            </a:r>
            <a:r xmlns:a="http://schemas.openxmlformats.org/drawingml/2006/main">
              <a:rPr lang="mk" altLang="ko-KR" sz="2800">
                <a:solidFill>
                  <a:schemeClr val="tx1">
                    <a:lumMod val="65000"/>
                    <a:lumOff val="35000"/>
                  </a:schemeClr>
                </a:solidFill>
              </a:rPr>
              <a:t>облека</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mk" altLang="en-US" sz="2800">
                <a:solidFill>
                  <a:srgbClr val="FF0000"/>
                </a:solidFill>
              </a:rPr>
              <a:t>② </a:t>
            </a:r>
            <a:r xmlns:a="http://schemas.openxmlformats.org/drawingml/2006/main">
              <a:rPr lang="mk" altLang="ko-KR" sz="2800">
                <a:solidFill>
                  <a:srgbClr val="FF0000"/>
                </a:solidFill>
              </a:rPr>
              <a:t>штит</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b="1">
                <a:solidFill>
                  <a:schemeClr val="tx1">
                    <a:lumMod val="50000"/>
                    <a:lumOff val="50000"/>
                  </a:schemeClr>
                </a:solidFill>
              </a:rPr>
              <a:t>Бр. 40 Словото Божјо</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400"/>
              <a:t>Храброста на кралицата Естер.</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000">
                <a:solidFill>
                  <a:srgbClr val="FF0000"/>
                </a:solidFill>
              </a:rPr>
              <a:t>Денешниот збор</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chemeClr val="tx1">
                    <a:lumMod val="65000"/>
                    <a:lumOff val="35000"/>
                  </a:schemeClr>
                </a:solidFill>
              </a:rPr>
              <a:t>Тогаш царот праша: „Што е тоа, кралица Естира? Кое е твоето барање? Дури и до половина од царството, ќе ти се даде“.</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k" altLang="ko-KR" sz="2800">
                <a:solidFill>
                  <a:schemeClr val="tx1">
                    <a:lumMod val="65000"/>
                    <a:lumOff val="35000"/>
                  </a:schemeClr>
                </a:solidFill>
              </a:rPr>
              <a:t>Естер</a:t>
            </a:r>
            <a:r xmlns:a="http://schemas.openxmlformats.org/drawingml/2006/main">
              <a:rPr lang="mk" altLang="en-US" sz="2800">
                <a:solidFill>
                  <a:schemeClr val="tx1">
                    <a:lumMod val="65000"/>
                    <a:lumOff val="35000"/>
                  </a:schemeClr>
                </a:solidFill>
              </a:rPr>
              <a:t> </a:t>
            </a:r>
            <a:r xmlns:a="http://schemas.openxmlformats.org/drawingml/2006/main">
              <a:rPr lang="mk"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800">
                <a:solidFill>
                  <a:schemeClr val="tx1">
                    <a:lumMod val="65000"/>
                    <a:lumOff val="35000"/>
                  </a:schemeClr>
                </a:solidFill>
              </a:rPr>
              <a:t>Тоа беше време кога мудрата Еврејка Естер беше кралица на Персија. Меѓутоа, Аман планирал да ги уништи Евреите користејќи го царскиот закон.</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800">
                <a:solidFill>
                  <a:schemeClr val="tx1">
                    <a:lumMod val="65000"/>
                    <a:lumOff val="35000"/>
                  </a:schemeClr>
                </a:solidFill>
              </a:rPr>
              <a:t>Таа мислеше: ‚Може да бидам убиен ако му пријдам на кралот без да ме повика кралот. Меѓутоа, таа решила да оди кај кралот за да го замоли нејзиниот народ да се спаси, иако тоа било спротивно на законот.</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800">
                <a:solidFill>
                  <a:schemeClr val="tx1">
                    <a:lumMod val="65000"/>
                    <a:lumOff val="35000"/>
                  </a:schemeClr>
                </a:solidFill>
              </a:rPr>
              <a:t>Но, кога ја виде кралицата Естер како стои во дворот, беше многу задоволен од неа и рече: „Какво е вашето барање? Ќе ти го дадам“.</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800">
                <a:solidFill>
                  <a:schemeClr val="tx1">
                    <a:lumMod val="65000"/>
                    <a:lumOff val="35000"/>
                  </a:schemeClr>
                </a:solidFill>
              </a:rPr>
              <a:t>Заговорот на Аман да ги уништи Евреите го открил царот. Како резултат на тоа, тој бил омразен од кралот и бил убиен.</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600">
                <a:solidFill>
                  <a:schemeClr val="tx1">
                    <a:lumMod val="65000"/>
                    <a:lumOff val="35000"/>
                  </a:schemeClr>
                </a:solidFill>
              </a:rPr>
              <a:t>„Ти благодарам, Господи, што нè заштити!“ Поради храброста на кралицата Естира, Евреите биле заштитени.</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000">
                <a:solidFill>
                  <a:srgbClr val="FF0000"/>
                </a:solidFill>
              </a:rPr>
              <a:t>Денешна лекција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3200">
                <a:solidFill>
                  <a:schemeClr val="tx1">
                    <a:lumMod val="65000"/>
                    <a:lumOff val="35000"/>
                  </a:schemeClr>
                </a:solidFill>
              </a:rPr>
              <a:t>Иако Естира требало да биде убиена, таа му се молела на Бог храбро да го спаси нејзиниот народ.</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k" altLang="ko-KR" sz="3200">
                <a:solidFill>
                  <a:schemeClr val="tx1">
                    <a:lumMod val="65000"/>
                    <a:lumOff val="35000"/>
                  </a:schemeClr>
                </a:solidFill>
              </a:rPr>
              <a:t>Бог ги спасил Евреите од кризата преку молитвата на Естира со Неговата прекрасна мудрост и сила.</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k" altLang="ko-KR" sz="3200">
                <a:solidFill>
                  <a:schemeClr val="tx1">
                    <a:lumMod val="65000"/>
                    <a:lumOff val="35000"/>
                  </a:schemeClr>
                </a:solidFill>
              </a:rPr>
              <a:t>Да веруваме и да очекуваме Божја прекрасна помош и спасение во нашиот секојдневен живот.</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3200"/>
              <a:t>Бог?</a:t>
            </a:r>
            <a:r xmlns:a="http://schemas.openxmlformats.org/drawingml/2006/main">
              <a:rPr lang="mk"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rgbClr val="C00000"/>
                </a:solidFill>
              </a:rPr>
              <a:t>Господ е..</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chemeClr val="tx1">
                    <a:lumMod val="65000"/>
                    <a:lumOff val="35000"/>
                  </a:schemeClr>
                </a:solidFill>
              </a:rPr>
              <a:t>Бог е тој што го чува и помага Својот народ до крај.</a:t>
            </a:r>
            <a:r xmlns:a="http://schemas.openxmlformats.org/drawingml/2006/main">
              <a:rPr lang="mk"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mk" altLang="ko-KR" sz="3600">
                <a:solidFill>
                  <a:schemeClr val="tx1">
                    <a:lumMod val="65000"/>
                    <a:lumOff val="35000"/>
                  </a:schemeClr>
                </a:solidFill>
              </a:rPr>
              <a:t>Бог ме чува и ми помага до крајот на светот.</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000">
                <a:solidFill>
                  <a:srgbClr val="FF0000"/>
                </a:solidFill>
              </a:rPr>
              <a:t>Денешниот квиз</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200">
                <a:solidFill>
                  <a:schemeClr val="tx1">
                    <a:lumMod val="65000"/>
                    <a:lumOff val="35000"/>
                  </a:schemeClr>
                </a:solidFill>
              </a:rPr>
              <a:t>Што се случи со Естер кога му пријде на кралот без да ја повикаат?</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chemeClr val="tx1">
                    <a:lumMod val="65000"/>
                    <a:lumOff val="35000"/>
                  </a:schemeClr>
                </a:solidFill>
              </a:rPr>
              <a:t>① </a:t>
            </a:r>
            <a:r xmlns:a="http://schemas.openxmlformats.org/drawingml/2006/main">
              <a:rPr lang="mk" altLang="ko-KR" sz="2800">
                <a:solidFill>
                  <a:schemeClr val="tx1">
                    <a:lumMod val="65000"/>
                    <a:lumOff val="35000"/>
                  </a:schemeClr>
                </a:solidFill>
              </a:rPr>
              <a:t>Таа требаше да биде убиена.</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chemeClr val="tx1">
                    <a:lumMod val="65000"/>
                    <a:lumOff val="35000"/>
                  </a:schemeClr>
                </a:solidFill>
              </a:rPr>
              <a:t>② </a:t>
            </a:r>
            <a:r xmlns:a="http://schemas.openxmlformats.org/drawingml/2006/main">
              <a:rPr lang="mk" altLang="ko-KR" sz="2800">
                <a:solidFill>
                  <a:schemeClr val="tx1">
                    <a:lumMod val="65000"/>
                    <a:lumOff val="35000"/>
                  </a:schemeClr>
                </a:solidFill>
              </a:rPr>
              <a:t>Таа беше истерана.</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chemeClr val="tx1">
                    <a:lumMod val="65000"/>
                    <a:lumOff val="35000"/>
                  </a:schemeClr>
                </a:solidFill>
              </a:rPr>
              <a:t>③ </a:t>
            </a:r>
            <a:r xmlns:a="http://schemas.openxmlformats.org/drawingml/2006/main">
              <a:rPr lang="mk" altLang="ko-KR" sz="2800">
                <a:solidFill>
                  <a:schemeClr val="tx1">
                    <a:lumMod val="65000"/>
                    <a:lumOff val="35000"/>
                  </a:schemeClr>
                </a:solidFill>
              </a:rPr>
              <a:t>Таа не можеше да се сретне со кралот.</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chemeClr val="tx1">
                    <a:lumMod val="65000"/>
                    <a:lumOff val="35000"/>
                  </a:schemeClr>
                </a:solidFill>
              </a:rPr>
              <a:t>④ </a:t>
            </a:r>
            <a:r xmlns:a="http://schemas.openxmlformats.org/drawingml/2006/main">
              <a:rPr lang="mk" altLang="ko-KR" sz="2800">
                <a:solidFill>
                  <a:schemeClr val="tx1">
                    <a:lumMod val="65000"/>
                    <a:lumOff val="35000"/>
                  </a:schemeClr>
                </a:solidFill>
              </a:rPr>
              <a:t>Таа можеше да му каже на кралот што сака да побара.</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rgbClr val="FF0000"/>
                </a:solidFill>
              </a:rPr>
              <a:t>④ </a:t>
            </a:r>
            <a:r xmlns:a="http://schemas.openxmlformats.org/drawingml/2006/main">
              <a:rPr lang="mk" altLang="ko-KR" sz="2800">
                <a:solidFill>
                  <a:srgbClr val="FF0000"/>
                </a:solidFill>
              </a:rPr>
              <a:t>Таа можеше да му каже на кралот што сака да побара.</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mk" altLang="ko-KR" sz="4000">
                <a:solidFill>
                  <a:srgbClr val="FF0000"/>
                </a:solidFill>
              </a:rPr>
              <a:t>Денешниот збор</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mk" altLang="ko-KR" sz="3600">
                <a:solidFill>
                  <a:schemeClr val="tx1">
                    <a:lumMod val="65000"/>
                    <a:lumOff val="35000"/>
                  </a:schemeClr>
                </a:solidFill>
              </a:rPr>
              <a:t>Откако Давид завршил со разговорот со Саул, Јонатан станал едно по дух со Давид и го сакал како себе.</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mk" altLang="ko-KR" sz="2800">
                <a:solidFill>
                  <a:schemeClr val="tx1">
                    <a:lumMod val="65000"/>
                    <a:lumOff val="35000"/>
                  </a:schemeClr>
                </a:solidFill>
              </a:rPr>
              <a:t>1 Самуил 18:</a:t>
            </a:r>
            <a:r xmlns:a="http://schemas.openxmlformats.org/drawingml/2006/main">
              <a:rPr lang="mk" altLang="en-US" sz="2800">
                <a:solidFill>
                  <a:schemeClr val="tx1">
                    <a:lumMod val="65000"/>
                    <a:lumOff val="35000"/>
                  </a:schemeClr>
                </a:solidFill>
              </a:rPr>
              <a:t> </a:t>
            </a:r>
            <a:r xmlns:a="http://schemas.openxmlformats.org/drawingml/2006/main">
              <a:rPr lang="mk"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000">
                <a:solidFill>
                  <a:srgbClr val="FF0000"/>
                </a:solidFill>
              </a:rPr>
              <a:t>Денешниот збор</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chemeClr val="tx1">
                    <a:lumMod val="65000"/>
                    <a:lumOff val="35000"/>
                  </a:schemeClr>
                </a:solidFill>
              </a:rPr>
              <a:t>Тогаш царот праша: „Што е тоа, кралица Естира? Кое е твоето барање? Дури и до половина од царството, ќе ти се даде“.</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k" altLang="ko-KR" sz="2800">
                <a:solidFill>
                  <a:schemeClr val="tx1">
                    <a:lumMod val="65000"/>
                    <a:lumOff val="35000"/>
                  </a:schemeClr>
                </a:solidFill>
              </a:rPr>
              <a:t>Естер</a:t>
            </a:r>
            <a:r xmlns:a="http://schemas.openxmlformats.org/drawingml/2006/main">
              <a:rPr lang="mk" altLang="en-US" sz="2800">
                <a:solidFill>
                  <a:schemeClr val="tx1">
                    <a:lumMod val="65000"/>
                    <a:lumOff val="35000"/>
                  </a:schemeClr>
                </a:solidFill>
              </a:rPr>
              <a:t> </a:t>
            </a:r>
            <a:r xmlns:a="http://schemas.openxmlformats.org/drawingml/2006/main">
              <a:rPr lang="mk"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mk" altLang="ko-KR" b="1">
                <a:solidFill>
                  <a:schemeClr val="tx1">
                    <a:lumMod val="50000"/>
                    <a:lumOff val="50000"/>
                  </a:schemeClr>
                </a:solidFill>
              </a:rPr>
              <a:t>Бр. 41 Словото Божјо</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mk" altLang="ko-KR" sz="4400"/>
              <a:t>Јов кој беше благословен од Бога</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mk" altLang="ko-KR" sz="4000">
                <a:solidFill>
                  <a:srgbClr val="FF0000"/>
                </a:solidFill>
              </a:rPr>
              <a:t>Денешниот збор</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mk" altLang="ko-KR" sz="3600">
                <a:solidFill>
                  <a:schemeClr val="tx1">
                    <a:lumMod val="65000"/>
                    <a:lumOff val="35000"/>
                  </a:schemeClr>
                </a:solidFill>
              </a:rPr>
              <a:t>Во земјата Уз живееше еден човек по име Јов. Овој човек беше непорочен и праведен; се плашеше од Бога и го избегнуваше злото.</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mk" altLang="ko-KR" sz="2800">
                <a:solidFill>
                  <a:schemeClr val="tx1">
                    <a:lumMod val="65000"/>
                    <a:lumOff val="35000"/>
                  </a:schemeClr>
                </a:solidFill>
              </a:rPr>
              <a:t>Работа</a:t>
            </a:r>
            <a:r xmlns:a="http://schemas.openxmlformats.org/drawingml/2006/main">
              <a:rPr lang="mk" altLang="en-US" sz="2800">
                <a:solidFill>
                  <a:schemeClr val="tx1">
                    <a:lumMod val="65000"/>
                    <a:lumOff val="35000"/>
                  </a:schemeClr>
                </a:solidFill>
              </a:rPr>
              <a:t> </a:t>
            </a:r>
            <a:r xmlns:a="http://schemas.openxmlformats.org/drawingml/2006/main">
              <a:rPr lang="mk"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mk" altLang="ko-KR" sz="2800">
                <a:solidFill>
                  <a:schemeClr val="tx1">
                    <a:lumMod val="65000"/>
                    <a:lumOff val="35000"/>
                  </a:schemeClr>
                </a:solidFill>
              </a:rPr>
              <a:t>Јов кој живееше во земјата Уз од источната земја беше најбогатиот. Се плашеше од Бога и беше непорочен и праведен.</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mk" altLang="ko-KR" sz="2800">
                <a:solidFill>
                  <a:schemeClr val="tx1">
                    <a:lumMod val="65000"/>
                    <a:lumOff val="35000"/>
                  </a:schemeClr>
                </a:solidFill>
              </a:rPr>
              <a:t>„Бидејќи го благословивте Јов, тој се плашеше од вас! Дали Јов џабе се плаши од Бог? Сатаната планирал да го испита Јов.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mk" altLang="ko-KR" sz="2400">
                <a:solidFill>
                  <a:schemeClr val="tx1">
                    <a:lumMod val="65000"/>
                    <a:lumOff val="35000"/>
                  </a:schemeClr>
                </a:solidFill>
              </a:rPr>
              <a:t>Сатаната му одзеде сè преку ноќ, неговите деца и сите негови имоти. Стана најмизерниот човек на светот.</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mk" altLang="ko-KR" sz="2600">
                <a:solidFill>
                  <a:schemeClr val="tx1">
                    <a:lumMod val="65000"/>
                    <a:lumOff val="35000"/>
                  </a:schemeClr>
                </a:solidFill>
              </a:rPr>
              <a:t>Неговата сопруга го напуштила велејќи: „Проколни го Бога и умри!“ Пријателите на Јов дојдоа и го обвинија, но Јов имаше доверба во Бог како и секогаш.</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mk" altLang="ko-KR" sz="2600">
                <a:solidFill>
                  <a:schemeClr val="tx1">
                    <a:lumMod val="65000"/>
                    <a:lumOff val="35000"/>
                  </a:schemeClr>
                </a:solidFill>
              </a:rPr>
              <a:t>Тоа беа времиња во беда и горчина. Сепак, Јов помина низ тестот и Бог му даде многу поголем благослов од порано. Тој стана човек кој се плашеше од Бога од кога било досега.</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mk" altLang="ko-KR" sz="4000">
                <a:solidFill>
                  <a:srgbClr val="FF0000"/>
                </a:solidFill>
              </a:rPr>
              <a:t>Денешна лекција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mk" altLang="ko-KR" sz="3200">
                <a:solidFill>
                  <a:schemeClr val="tx1">
                    <a:lumMod val="65000"/>
                    <a:lumOff val="35000"/>
                  </a:schemeClr>
                </a:solidFill>
              </a:rPr>
              <a:t>Иако Јов бил праведен човек, Сатана му задал неволја.</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k" altLang="ko-KR" sz="3200">
                <a:solidFill>
                  <a:schemeClr val="tx1">
                    <a:lumMod val="65000"/>
                    <a:lumOff val="35000"/>
                  </a:schemeClr>
                </a:solidFill>
              </a:rPr>
              <a:t>И покрај тешкотиите, Јов верувал во Бога и бил трпелив во Бога.</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k" altLang="ko-KR" sz="3200">
                <a:solidFill>
                  <a:schemeClr val="tx1">
                    <a:lumMod val="65000"/>
                    <a:lumOff val="35000"/>
                  </a:schemeClr>
                </a:solidFill>
              </a:rPr>
              <a:t>Тие потешкотии може да нè наидат.</a:t>
            </a:r>
          </a:p>
          <a:p>
            <a:pPr xmlns:a="http://schemas.openxmlformats.org/drawingml/2006/main" algn="ctr"/>
            <a:r xmlns:a="http://schemas.openxmlformats.org/drawingml/2006/main">
              <a:rPr lang="mk" altLang="ko-KR" sz="3200">
                <a:solidFill>
                  <a:schemeClr val="tx1">
                    <a:lumMod val="65000"/>
                    <a:lumOff val="35000"/>
                  </a:schemeClr>
                </a:solidFill>
              </a:rPr>
              <a:t>Во тоа време, ние треба да веруваме во Бога и да бидеме трпеливи во Бога.</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mk" altLang="ko-KR" sz="3200"/>
              <a:t>Бог?</a:t>
            </a:r>
            <a:r xmlns:a="http://schemas.openxmlformats.org/drawingml/2006/main">
              <a:rPr lang="mk"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mk" altLang="ko-KR" sz="3600">
                <a:solidFill>
                  <a:srgbClr val="C00000"/>
                </a:solidFill>
              </a:rPr>
              <a:t>Господ е..</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mk" altLang="ko-KR" sz="3600">
                <a:solidFill>
                  <a:schemeClr val="tx1">
                    <a:lumMod val="65000"/>
                    <a:lumOff val="35000"/>
                  </a:schemeClr>
                </a:solidFill>
              </a:rPr>
              <a:t>Бог е единствениот</a:t>
            </a:r>
          </a:p>
          <a:p>
            <a:r xmlns:a="http://schemas.openxmlformats.org/drawingml/2006/main">
              <a:rPr lang="mk" altLang="ko-KR" sz="3600">
                <a:solidFill>
                  <a:schemeClr val="tx1">
                    <a:lumMod val="65000"/>
                    <a:lumOff val="35000"/>
                  </a:schemeClr>
                </a:solidFill>
              </a:rPr>
              <a:t>кој според Неговата волја може да нè направи богати или сиромашни.</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b="1">
                <a:solidFill>
                  <a:schemeClr val="tx1">
                    <a:lumMod val="50000"/>
                    <a:lumOff val="50000"/>
                  </a:schemeClr>
                </a:solidFill>
              </a:rPr>
              <a:t>Бр. 32 Словото Божјо</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400"/>
              <a:t>Соломон кој ја доби Мудроста како дар.</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mk" altLang="ko-KR" sz="4000">
                <a:solidFill>
                  <a:srgbClr val="FF0000"/>
                </a:solidFill>
              </a:rPr>
              <a:t>Денешниот квиз</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mk" altLang="ko-KR" sz="3600">
                <a:solidFill>
                  <a:schemeClr val="tx1">
                    <a:lumMod val="65000"/>
                    <a:lumOff val="35000"/>
                  </a:schemeClr>
                </a:solidFill>
              </a:rPr>
              <a:t>Која е неточна за Јоб?</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mk" altLang="en-US" sz="2800">
                <a:solidFill>
                  <a:schemeClr val="tx1">
                    <a:lumMod val="65000"/>
                    <a:lumOff val="35000"/>
                  </a:schemeClr>
                </a:solidFill>
              </a:rPr>
              <a:t>① </a:t>
            </a:r>
            <a:r xmlns:a="http://schemas.openxmlformats.org/drawingml/2006/main">
              <a:rPr lang="mk" altLang="ko-KR" sz="2800">
                <a:solidFill>
                  <a:schemeClr val="tx1">
                    <a:lumMod val="65000"/>
                    <a:lumOff val="35000"/>
                  </a:schemeClr>
                </a:solidFill>
              </a:rPr>
              <a:t>Тој беше богат.</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mk" altLang="en-US" sz="2800">
                <a:solidFill>
                  <a:schemeClr val="tx1">
                    <a:lumMod val="65000"/>
                    <a:lumOff val="35000"/>
                  </a:schemeClr>
                </a:solidFill>
              </a:rPr>
              <a:t>② </a:t>
            </a:r>
            <a:r xmlns:a="http://schemas.openxmlformats.org/drawingml/2006/main">
              <a:rPr lang="mk" altLang="ko-KR" sz="2800">
                <a:solidFill>
                  <a:schemeClr val="tx1">
                    <a:lumMod val="65000"/>
                    <a:lumOff val="35000"/>
                  </a:schemeClr>
                </a:solidFill>
              </a:rPr>
              <a:t>Тој живеел во источната земја.</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mk" altLang="en-US" sz="2800">
                <a:solidFill>
                  <a:schemeClr val="tx1">
                    <a:lumMod val="65000"/>
                    <a:lumOff val="35000"/>
                  </a:schemeClr>
                </a:solidFill>
              </a:rPr>
              <a:t>③ </a:t>
            </a:r>
            <a:r xmlns:a="http://schemas.openxmlformats.org/drawingml/2006/main">
              <a:rPr lang="mk" altLang="ko-KR" sz="2800">
                <a:solidFill>
                  <a:schemeClr val="tx1">
                    <a:lumMod val="65000"/>
                    <a:lumOff val="35000"/>
                  </a:schemeClr>
                </a:solidFill>
              </a:rPr>
              <a:t>Тој беше крал.</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mk" altLang="en-US" sz="2800">
                <a:solidFill>
                  <a:schemeClr val="tx1">
                    <a:lumMod val="65000"/>
                    <a:lumOff val="35000"/>
                  </a:schemeClr>
                </a:solidFill>
              </a:rPr>
              <a:t>④ </a:t>
            </a:r>
            <a:r xmlns:a="http://schemas.openxmlformats.org/drawingml/2006/main">
              <a:rPr lang="mk" altLang="ko-KR" sz="2800">
                <a:solidFill>
                  <a:schemeClr val="tx1">
                    <a:lumMod val="65000"/>
                    <a:lumOff val="35000"/>
                  </a:schemeClr>
                </a:solidFill>
              </a:rPr>
              <a:t>Тој се плашеше од Бога.</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mk" altLang="en-US" sz="2800">
                <a:solidFill>
                  <a:srgbClr val="FF0000"/>
                </a:solidFill>
              </a:rPr>
              <a:t>③ </a:t>
            </a:r>
            <a:r xmlns:a="http://schemas.openxmlformats.org/drawingml/2006/main">
              <a:rPr lang="mk" altLang="ko-KR" sz="2800">
                <a:solidFill>
                  <a:srgbClr val="FF0000"/>
                </a:solidFill>
              </a:rPr>
              <a:t>Тој беше крал.</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mk" altLang="ko-KR" sz="4000">
                <a:solidFill>
                  <a:srgbClr val="FF0000"/>
                </a:solidFill>
              </a:rPr>
              <a:t>Денешниот збор</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mk" altLang="ko-KR" sz="3600">
                <a:solidFill>
                  <a:schemeClr val="tx1">
                    <a:lumMod val="65000"/>
                    <a:lumOff val="35000"/>
                  </a:schemeClr>
                </a:solidFill>
              </a:rPr>
              <a:t>Во земјата Уз живееше еден човек по име Јов. Овој човек беше непорочен и праведен; се плашеше од Бога и го избегнуваше злото.</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mk" altLang="ko-KR" sz="2800">
                <a:solidFill>
                  <a:schemeClr val="tx1">
                    <a:lumMod val="65000"/>
                    <a:lumOff val="35000"/>
                  </a:schemeClr>
                </a:solidFill>
              </a:rPr>
              <a:t>Работа</a:t>
            </a:r>
            <a:r xmlns:a="http://schemas.openxmlformats.org/drawingml/2006/main">
              <a:rPr lang="mk" altLang="en-US" sz="2800">
                <a:solidFill>
                  <a:schemeClr val="tx1">
                    <a:lumMod val="65000"/>
                    <a:lumOff val="35000"/>
                  </a:schemeClr>
                </a:solidFill>
              </a:rPr>
              <a:t> </a:t>
            </a:r>
            <a:r xmlns:a="http://schemas.openxmlformats.org/drawingml/2006/main">
              <a:rPr lang="mk"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b="1">
                <a:solidFill>
                  <a:schemeClr val="tx1">
                    <a:lumMod val="50000"/>
                    <a:lumOff val="50000"/>
                  </a:schemeClr>
                </a:solidFill>
              </a:rPr>
              <a:t>БР. 42 Словото Божјо</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400"/>
              <a:t>Даниел одбил да ја јаде храната на Кинг.</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000">
                <a:solidFill>
                  <a:srgbClr val="FF0000"/>
                </a:solidFill>
              </a:rPr>
              <a:t>Денешниот збор</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chemeClr val="tx1">
                    <a:lumMod val="65000"/>
                    <a:lumOff val="35000"/>
                  </a:schemeClr>
                </a:solidFill>
              </a:rPr>
              <a:t>Но Даниел решил да не се извалка со царската храна и вино, и побарал дозвола од главниот службеник да не се осквернува на овој начин.</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k" altLang="ko-KR" sz="2800">
                <a:solidFill>
                  <a:schemeClr val="tx1">
                    <a:lumMod val="65000"/>
                    <a:lumOff val="35000"/>
                  </a:schemeClr>
                </a:solidFill>
              </a:rPr>
              <a:t>Даниел</a:t>
            </a:r>
            <a:r xmlns:a="http://schemas.openxmlformats.org/drawingml/2006/main">
              <a:rPr lang="mk" altLang="en-US" sz="2800">
                <a:solidFill>
                  <a:schemeClr val="tx1">
                    <a:lumMod val="65000"/>
                    <a:lumOff val="35000"/>
                  </a:schemeClr>
                </a:solidFill>
              </a:rPr>
              <a:t> </a:t>
            </a:r>
            <a:r xmlns:a="http://schemas.openxmlformats.org/drawingml/2006/main">
              <a:rPr lang="mk"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500">
                <a:solidFill>
                  <a:schemeClr val="tx1">
                    <a:lumMod val="65000"/>
                    <a:lumOff val="35000"/>
                  </a:schemeClr>
                </a:solidFill>
              </a:rPr>
              <a:t>Даниел и неговите тројца пријатели биле донесени во Вавилон како затвореници. Царот им нареди на своите службеници да ги поучат со давање царска храна и вино.</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400">
                <a:solidFill>
                  <a:schemeClr val="tx1">
                    <a:lumMod val="65000"/>
                    <a:lumOff val="35000"/>
                  </a:schemeClr>
                </a:solidFill>
              </a:rPr>
              <a:t>„Сакаме да не јадеме храна забранета со Божјиот закон! Даниел и неговите тројца пријатели побарале дозвола од главниот службеник да не се осквернуваат на овој начин.</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600">
                <a:solidFill>
                  <a:schemeClr val="tx1">
                    <a:lumMod val="65000"/>
                    <a:lumOff val="35000"/>
                  </a:schemeClr>
                </a:solidFill>
              </a:rPr>
              <a:t>Даниел и неговите тројца пријатели наместо да јадат храна понудена на Идол, јаделе зеленчук и вода. Бог ги ценел и им дал повеќе мудрост.</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500">
                <a:solidFill>
                  <a:schemeClr val="tx1">
                    <a:lumMod val="65000"/>
                    <a:lumOff val="35000"/>
                  </a:schemeClr>
                </a:solidFill>
              </a:rPr>
              <a:t>„Колку се мудри! Кралот не можел а да не се запраша дека изгледаат поздраво и помудро од сите други млади луѓе кои ја јаделе кралската храна.</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600">
                <a:solidFill>
                  <a:schemeClr val="tx1">
                    <a:lumMod val="65000"/>
                    <a:lumOff val="35000"/>
                  </a:schemeClr>
                </a:solidFill>
              </a:rPr>
              <a:t>Оттогаш, Даниел и неговите тројца пријатели се задолжени за важните работи во Вавилон и се чувале себеси свети пред Бога.</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000">
                <a:solidFill>
                  <a:srgbClr val="FF0000"/>
                </a:solidFill>
              </a:rPr>
              <a:t>Денешна лекција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200">
                <a:solidFill>
                  <a:schemeClr val="tx1">
                    <a:lumMod val="65000"/>
                    <a:lumOff val="35000"/>
                  </a:schemeClr>
                </a:solidFill>
              </a:rPr>
              <a:t>Даниел и неговите тројца пријатели одлучија да го држат Божјиот закон дури и во ситуација на затвореник.</a:t>
            </a:r>
          </a:p>
          <a:p>
            <a:r xmlns:a="http://schemas.openxmlformats.org/drawingml/2006/main">
              <a:rPr lang="mk" altLang="ko-KR" sz="3200">
                <a:solidFill>
                  <a:schemeClr val="tx1">
                    <a:lumMod val="65000"/>
                    <a:lumOff val="35000"/>
                  </a:schemeClr>
                </a:solidFill>
              </a:rPr>
              <a:t>Потоа, тие станале поздрави и помудри од сите други мажи кои јаделе кралска храна.</a:t>
            </a:r>
          </a:p>
          <a:p>
            <a:r xmlns:a="http://schemas.openxmlformats.org/drawingml/2006/main">
              <a:rPr lang="mk" altLang="ko-KR" sz="3200">
                <a:solidFill>
                  <a:schemeClr val="tx1">
                    <a:lumMod val="65000"/>
                    <a:lumOff val="35000"/>
                  </a:schemeClr>
                </a:solidFill>
              </a:rPr>
              <a:t>Мораме да му се покоруваме на Бога под какви било околности.</a:t>
            </a:r>
          </a:p>
          <a:p>
            <a:r xmlns:a="http://schemas.openxmlformats.org/drawingml/2006/main">
              <a:rPr lang="mk" altLang="ko-KR" sz="3200">
                <a:solidFill>
                  <a:schemeClr val="tx1">
                    <a:lumMod val="65000"/>
                    <a:lumOff val="35000"/>
                  </a:schemeClr>
                </a:solidFill>
              </a:rPr>
              <a:t>Нема ништо важно од љубовта кон Бога.</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000">
                <a:solidFill>
                  <a:srgbClr val="FF0000"/>
                </a:solidFill>
              </a:rPr>
              <a:t>Денешниот збор</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chemeClr val="tx1">
                    <a:lumMod val="65000"/>
                    <a:lumOff val="35000"/>
                  </a:schemeClr>
                </a:solidFill>
              </a:rPr>
              <a:t>Царот Соломон беше поголем во богатството и мудроста од сите други цареви на земјата.</a:t>
            </a:r>
            <a:r xmlns:a="http://schemas.openxmlformats.org/drawingml/2006/main">
              <a:rPr lang="mk"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k" altLang="ko-KR" sz="2800">
                <a:solidFill>
                  <a:schemeClr val="tx1">
                    <a:lumMod val="65000"/>
                    <a:lumOff val="35000"/>
                  </a:schemeClr>
                </a:solidFill>
              </a:rPr>
              <a:t>2 Летописи 9:</a:t>
            </a:r>
            <a:r xmlns:a="http://schemas.openxmlformats.org/drawingml/2006/main">
              <a:rPr lang="mk" altLang="en-US" sz="2800">
                <a:solidFill>
                  <a:schemeClr val="tx1">
                    <a:lumMod val="65000"/>
                    <a:lumOff val="35000"/>
                  </a:schemeClr>
                </a:solidFill>
              </a:rPr>
              <a:t> </a:t>
            </a:r>
            <a:r xmlns:a="http://schemas.openxmlformats.org/drawingml/2006/main">
              <a:rPr lang="mk"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3200"/>
              <a:t>СЗО</a:t>
            </a:r>
            <a:r xmlns:a="http://schemas.openxmlformats.org/drawingml/2006/main">
              <a:rPr lang="mk" altLang="en-US" sz="3200"/>
              <a:t> </a:t>
            </a:r>
            <a:r xmlns:a="http://schemas.openxmlformats.org/drawingml/2006/main">
              <a:rPr lang="mk" altLang="ko-KR" sz="3200"/>
              <a:t>е</a:t>
            </a:r>
            <a:r xmlns:a="http://schemas.openxmlformats.org/drawingml/2006/main">
              <a:rPr lang="mk" altLang="en-US" sz="3200"/>
              <a:t> </a:t>
            </a:r>
            <a:r xmlns:a="http://schemas.openxmlformats.org/drawingml/2006/main">
              <a:rPr lang="mk" altLang="ko-KR" sz="3200"/>
              <a:t>Бог?</a:t>
            </a:r>
            <a:r xmlns:a="http://schemas.openxmlformats.org/drawingml/2006/main">
              <a:rPr lang="mk"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rgbClr val="C00000"/>
                </a:solidFill>
              </a:rPr>
              <a:t>Господ е..</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chemeClr val="tx1">
                    <a:lumMod val="65000"/>
                    <a:lumOff val="35000"/>
                  </a:schemeClr>
                </a:solidFill>
              </a:rPr>
              <a:t>Бог е оној кој може да биде на сите места во исто време (сеприсутност). И тој е семоќен.</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000">
                <a:solidFill>
                  <a:srgbClr val="FF0000"/>
                </a:solidFill>
              </a:rPr>
              <a:t>Денешниот квиз</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chemeClr val="tx1">
                    <a:lumMod val="65000"/>
                    <a:lumOff val="35000"/>
                  </a:schemeClr>
                </a:solidFill>
              </a:rPr>
              <a:t>Каква храна јаделе Даниел и неговите тројца пријатели наместо царска храна?</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chemeClr val="tx1">
                    <a:lumMod val="65000"/>
                    <a:lumOff val="35000"/>
                  </a:schemeClr>
                </a:solidFill>
              </a:rPr>
              <a:t>① </a:t>
            </a:r>
            <a:r xmlns:a="http://schemas.openxmlformats.org/drawingml/2006/main">
              <a:rPr lang="mk" altLang="ko-KR" sz="2800">
                <a:solidFill>
                  <a:schemeClr val="tx1">
                    <a:lumMod val="65000"/>
                    <a:lumOff val="35000"/>
                  </a:schemeClr>
                </a:solidFill>
              </a:rPr>
              <a:t>вода и зеленчук</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chemeClr val="tx1">
                    <a:lumMod val="65000"/>
                    <a:lumOff val="35000"/>
                  </a:schemeClr>
                </a:solidFill>
              </a:rPr>
              <a:t>② </a:t>
            </a:r>
            <a:r xmlns:a="http://schemas.openxmlformats.org/drawingml/2006/main">
              <a:rPr lang="mk" altLang="ko-KR" sz="2800">
                <a:solidFill>
                  <a:schemeClr val="tx1">
                    <a:lumMod val="65000"/>
                    <a:lumOff val="35000"/>
                  </a:schemeClr>
                </a:solidFill>
              </a:rPr>
              <a:t>колаче и кока-кола</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chemeClr val="tx1">
                    <a:lumMod val="65000"/>
                    <a:lumOff val="35000"/>
                  </a:schemeClr>
                </a:solidFill>
              </a:rPr>
              <a:t>③ </a:t>
            </a:r>
            <a:r xmlns:a="http://schemas.openxmlformats.org/drawingml/2006/main">
              <a:rPr lang="mk" altLang="ko-KR" sz="2800">
                <a:solidFill>
                  <a:schemeClr val="tx1">
                    <a:lumMod val="65000"/>
                    <a:lumOff val="35000"/>
                  </a:schemeClr>
                </a:solidFill>
              </a:rPr>
              <a:t>тестенини</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chemeClr val="tx1">
                    <a:lumMod val="65000"/>
                    <a:lumOff val="35000"/>
                  </a:schemeClr>
                </a:solidFill>
              </a:rPr>
              <a:t>④ </a:t>
            </a:r>
            <a:r xmlns:a="http://schemas.openxmlformats.org/drawingml/2006/main">
              <a:rPr lang="mk" altLang="ko-KR" sz="2800">
                <a:solidFill>
                  <a:schemeClr val="tx1">
                    <a:lumMod val="65000"/>
                    <a:lumOff val="35000"/>
                  </a:schemeClr>
                </a:solidFill>
              </a:rPr>
              <a:t>ориз</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rgbClr val="FF0000"/>
                </a:solidFill>
              </a:rPr>
              <a:t>① </a:t>
            </a:r>
            <a:r xmlns:a="http://schemas.openxmlformats.org/drawingml/2006/main">
              <a:rPr lang="mk" altLang="ko-KR" sz="2800">
                <a:solidFill>
                  <a:srgbClr val="FF0000"/>
                </a:solidFill>
              </a:rPr>
              <a:t>вода и зеленчук</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000">
                <a:solidFill>
                  <a:srgbClr val="FF0000"/>
                </a:solidFill>
              </a:rPr>
              <a:t>Денешниот збор</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chemeClr val="tx1">
                    <a:lumMod val="65000"/>
                    <a:lumOff val="35000"/>
                  </a:schemeClr>
                </a:solidFill>
              </a:rPr>
              <a:t>Но Даниел решил да не се извалка со царската храна и вино, и побарал дозвола од главниот службеник да не се осквернува на овој начин.</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k" altLang="ko-KR" sz="2800">
                <a:solidFill>
                  <a:schemeClr val="tx1">
                    <a:lumMod val="65000"/>
                    <a:lumOff val="35000"/>
                  </a:schemeClr>
                </a:solidFill>
              </a:rPr>
              <a:t>Даниел</a:t>
            </a:r>
            <a:r xmlns:a="http://schemas.openxmlformats.org/drawingml/2006/main">
              <a:rPr lang="mk" altLang="en-US" sz="2800">
                <a:solidFill>
                  <a:schemeClr val="tx1">
                    <a:lumMod val="65000"/>
                    <a:lumOff val="35000"/>
                  </a:schemeClr>
                </a:solidFill>
              </a:rPr>
              <a:t> </a:t>
            </a:r>
            <a:r xmlns:a="http://schemas.openxmlformats.org/drawingml/2006/main">
              <a:rPr lang="mk"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b="1">
                <a:solidFill>
                  <a:schemeClr val="tx1">
                    <a:lumMod val="50000"/>
                    <a:lumOff val="50000"/>
                  </a:schemeClr>
                </a:solidFill>
              </a:rPr>
              <a:t>Бр. 43 Словото Божјо</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400"/>
              <a:t>Даниел од Лавовската дупка</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000">
                <a:solidFill>
                  <a:srgbClr val="FF0000"/>
                </a:solidFill>
              </a:rPr>
              <a:t>Денешниот збор</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chemeClr val="tx1">
                    <a:lumMod val="65000"/>
                    <a:lumOff val="35000"/>
                  </a:schemeClr>
                </a:solidFill>
              </a:rPr>
              <a:t>Царот бил пресреќен и наредил да го извадат Даниел од јамата. А кога Даниел го извадија од јамата, не беше најдена никаква рана врз него, зашто имаше доверба во својот Бог.</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k" altLang="ko-KR" sz="2800">
                <a:solidFill>
                  <a:schemeClr val="tx1">
                    <a:lumMod val="65000"/>
                    <a:lumOff val="35000"/>
                  </a:schemeClr>
                </a:solidFill>
              </a:rPr>
              <a:t>Даниел</a:t>
            </a:r>
            <a:r xmlns:a="http://schemas.openxmlformats.org/drawingml/2006/main">
              <a:rPr lang="mk" altLang="en-US" sz="2800">
                <a:solidFill>
                  <a:schemeClr val="tx1">
                    <a:lumMod val="65000"/>
                    <a:lumOff val="35000"/>
                  </a:schemeClr>
                </a:solidFill>
              </a:rPr>
              <a:t> </a:t>
            </a:r>
            <a:r xmlns:a="http://schemas.openxmlformats.org/drawingml/2006/main">
              <a:rPr lang="mk" altLang="ko-KR" sz="2800">
                <a:solidFill>
                  <a:schemeClr val="tx1">
                    <a:lumMod val="65000"/>
                    <a:lumOff val="35000"/>
                  </a:schemeClr>
                </a:solidFill>
              </a:rPr>
              <a:t>6:</a:t>
            </a:r>
            <a:r xmlns:a="http://schemas.openxmlformats.org/drawingml/2006/main">
              <a:rPr lang="mk" altLang="en-US" sz="2800">
                <a:solidFill>
                  <a:schemeClr val="tx1">
                    <a:lumMod val="65000"/>
                    <a:lumOff val="35000"/>
                  </a:schemeClr>
                </a:solidFill>
              </a:rPr>
              <a:t> </a:t>
            </a:r>
            <a:r xmlns:a="http://schemas.openxmlformats.org/drawingml/2006/main">
              <a:rPr lang="mk"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500">
                <a:solidFill>
                  <a:schemeClr val="tx1">
                    <a:lumMod val="65000"/>
                    <a:lumOff val="35000"/>
                  </a:schemeClr>
                </a:solidFill>
              </a:rPr>
              <a:t>Имаше луѓе во Вавилон кои го мразеа Даниел, кој беше доведен во заробеништво и стана премиер. Сакаа да го убијат Даниел.</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400">
                <a:solidFill>
                  <a:schemeClr val="tx1">
                    <a:lumMod val="65000"/>
                    <a:lumOff val="35000"/>
                  </a:schemeClr>
                </a:solidFill>
              </a:rPr>
              <a:t>„Секој што ќе се поклони на нешто друго освен на кралот, ќе биде фрлен во лавовска јама! Даниел не престануваше да се моли три пати на ден, иако го знаеше тоа.</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800">
                <a:solidFill>
                  <a:schemeClr val="tx1">
                    <a:lumMod val="65000"/>
                    <a:lumOff val="35000"/>
                  </a:schemeClr>
                </a:solidFill>
              </a:rPr>
              <a:t>Така, на крајот Даниел бил фрлен во страшната лавовска јама.</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500">
                <a:solidFill>
                  <a:schemeClr val="tx1">
                    <a:lumMod val="65000"/>
                    <a:lumOff val="35000"/>
                  </a:schemeClr>
                </a:solidFill>
              </a:rPr>
              <a:t>Следното утро рано дошол кралот во јамата на лавовите и прашал: „Даниел! Дали си безбеден?' Всушност, царот сакал Даниел да не умре затоа што многу го сакал Даниел.</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600">
                <a:solidFill>
                  <a:schemeClr val="tx1">
                    <a:lumMod val="65000"/>
                    <a:lumOff val="35000"/>
                  </a:schemeClr>
                </a:solidFill>
              </a:rPr>
              <a:t>„Во ред сум Бог да ме заштити! Даниел не бил повреден. Царот исто така го фалел Даниеловиот Бог.</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800">
                <a:solidFill>
                  <a:schemeClr val="tx1">
                    <a:lumMod val="65000"/>
                    <a:lumOff val="35000"/>
                  </a:schemeClr>
                </a:solidFill>
              </a:rPr>
              <a:t>Соломон стана третиот крал на Израел, наследник на кралот Давид.</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000">
                <a:solidFill>
                  <a:srgbClr val="FF0000"/>
                </a:solidFill>
              </a:rPr>
              <a:t>Денешна лекција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3200">
                <a:solidFill>
                  <a:schemeClr val="tx1">
                    <a:lumMod val="65000"/>
                    <a:lumOff val="35000"/>
                  </a:schemeClr>
                </a:solidFill>
              </a:rPr>
              <a:t>Даниел, кој не им се поклони на идолите,</a:t>
            </a:r>
          </a:p>
          <a:p>
            <a:pPr xmlns:a="http://schemas.openxmlformats.org/drawingml/2006/main" algn="ctr"/>
            <a:r xmlns:a="http://schemas.openxmlformats.org/drawingml/2006/main">
              <a:rPr lang="mk" altLang="ko-KR" sz="3200">
                <a:solidFill>
                  <a:schemeClr val="tx1">
                    <a:lumMod val="65000"/>
                    <a:lumOff val="35000"/>
                  </a:schemeClr>
                </a:solidFill>
              </a:rPr>
              <a:t>на крајот, бил фрлен во лавовската јама, но тој бил безбеден.</a:t>
            </a:r>
          </a:p>
          <a:p>
            <a:pPr xmlns:a="http://schemas.openxmlformats.org/drawingml/2006/main" algn="ctr"/>
            <a:r xmlns:a="http://schemas.openxmlformats.org/drawingml/2006/main">
              <a:rPr lang="mk" altLang="ko-KR" sz="3200">
                <a:solidFill>
                  <a:schemeClr val="tx1">
                    <a:lumMod val="65000"/>
                    <a:lumOff val="35000"/>
                  </a:schemeClr>
                </a:solidFill>
              </a:rPr>
              <a:t>Поради верата на Даниел, вавилонскиот цар исто така го фалел Бог</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k" altLang="ko-KR" sz="3200">
                <a:solidFill>
                  <a:schemeClr val="tx1">
                    <a:lumMod val="65000"/>
                    <a:lumOff val="35000"/>
                  </a:schemeClr>
                </a:solidFill>
              </a:rPr>
              <a:t>Мораме да го обожаваме само Бог и</a:t>
            </a:r>
          </a:p>
          <a:p>
            <a:pPr xmlns:a="http://schemas.openxmlformats.org/drawingml/2006/main" algn="ctr"/>
            <a:r xmlns:a="http://schemas.openxmlformats.org/drawingml/2006/main">
              <a:rPr lang="mk" altLang="ko-KR" sz="3200">
                <a:solidFill>
                  <a:schemeClr val="tx1">
                    <a:lumMod val="65000"/>
                    <a:lumOff val="35000"/>
                  </a:schemeClr>
                </a:solidFill>
              </a:rPr>
              <a:t>мораме да веруваме што не им служи на идолите!</a:t>
            </a:r>
          </a:p>
          <a:p>
            <a:pPr xmlns:a="http://schemas.openxmlformats.org/drawingml/2006/main" algn="ctr"/>
            <a:r xmlns:a="http://schemas.openxmlformats.org/drawingml/2006/main">
              <a:rPr lang="mk" altLang="ko-KR" sz="3200">
                <a:solidFill>
                  <a:schemeClr val="tx1">
                    <a:lumMod val="65000"/>
                    <a:lumOff val="35000"/>
                  </a:schemeClr>
                </a:solidFill>
              </a:rPr>
              <a:t>Тој вид на вера може да ги натера другите луѓе да веруваат во Бог.</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3200"/>
              <a:t>Бог е?</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rgbClr val="C00000"/>
                </a:solidFill>
              </a:rPr>
              <a:t>Господ е единствениот..</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chemeClr val="tx1">
                    <a:lumMod val="65000"/>
                    <a:lumOff val="35000"/>
                  </a:schemeClr>
                </a:solidFill>
              </a:rPr>
              <a:t>Бог е сигурен човек</a:t>
            </a:r>
            <a:r xmlns:a="http://schemas.openxmlformats.org/drawingml/2006/main">
              <a:rPr lang="mk" altLang="en-US" sz="3600">
                <a:solidFill>
                  <a:schemeClr val="tx1">
                    <a:lumMod val="65000"/>
                    <a:lumOff val="35000"/>
                  </a:schemeClr>
                </a:solidFill>
              </a:rPr>
              <a:t> </a:t>
            </a:r>
            <a:r xmlns:a="http://schemas.openxmlformats.org/drawingml/2006/main">
              <a:rPr lang="mk" altLang="ko-KR" sz="3600">
                <a:solidFill>
                  <a:schemeClr val="tx1">
                    <a:lumMod val="65000"/>
                    <a:lumOff val="35000"/>
                  </a:schemeClr>
                </a:solidFill>
              </a:rPr>
              <a:t>кој може да ги спаси оние кои навистина веруваат во Него и Му служат.</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000">
                <a:solidFill>
                  <a:srgbClr val="FF0000"/>
                </a:solidFill>
              </a:rPr>
              <a:t>Денешниот квиз</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chemeClr val="tx1">
                    <a:lumMod val="65000"/>
                    <a:lumOff val="35000"/>
                  </a:schemeClr>
                </a:solidFill>
              </a:rPr>
              <a:t>Зошто</a:t>
            </a:r>
            <a:r xmlns:a="http://schemas.openxmlformats.org/drawingml/2006/main">
              <a:rPr lang="mk" altLang="en-US" sz="3600">
                <a:solidFill>
                  <a:schemeClr val="tx1">
                    <a:lumMod val="65000"/>
                    <a:lumOff val="35000"/>
                  </a:schemeClr>
                </a:solidFill>
              </a:rPr>
              <a:t> </a:t>
            </a:r>
            <a:r xmlns:a="http://schemas.openxmlformats.org/drawingml/2006/main">
              <a:rPr lang="mk" altLang="ko-KR" sz="3600">
                <a:solidFill>
                  <a:schemeClr val="tx1">
                    <a:lumMod val="65000"/>
                    <a:lumOff val="35000"/>
                  </a:schemeClr>
                </a:solidFill>
              </a:rPr>
              <a:t>беше</a:t>
            </a:r>
            <a:r xmlns:a="http://schemas.openxmlformats.org/drawingml/2006/main">
              <a:rPr lang="mk" altLang="en-US" sz="3600">
                <a:solidFill>
                  <a:schemeClr val="tx1">
                    <a:lumMod val="65000"/>
                    <a:lumOff val="35000"/>
                  </a:schemeClr>
                </a:solidFill>
              </a:rPr>
              <a:t> </a:t>
            </a:r>
            <a:r xmlns:a="http://schemas.openxmlformats.org/drawingml/2006/main">
              <a:rPr lang="mk" altLang="ko-KR" sz="3600">
                <a:solidFill>
                  <a:schemeClr val="tx1">
                    <a:lumMod val="65000"/>
                    <a:lumOff val="35000"/>
                  </a:schemeClr>
                </a:solidFill>
              </a:rPr>
              <a:t>Даниел фрлен во лавовска јама?</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chemeClr val="tx1">
                    <a:lumMod val="65000"/>
                    <a:lumOff val="35000"/>
                  </a:schemeClr>
                </a:solidFill>
              </a:rPr>
              <a:t>① </a:t>
            </a:r>
            <a:r xmlns:a="http://schemas.openxmlformats.org/drawingml/2006/main">
              <a:rPr lang="mk" altLang="ko-KR" sz="2800">
                <a:solidFill>
                  <a:schemeClr val="tx1">
                    <a:lumMod val="65000"/>
                    <a:lumOff val="35000"/>
                  </a:schemeClr>
                </a:solidFill>
              </a:rPr>
              <a:t>Затоа што го лажел кралот.</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chemeClr val="tx1">
                    <a:lumMod val="65000"/>
                    <a:lumOff val="35000"/>
                  </a:schemeClr>
                </a:solidFill>
              </a:rPr>
              <a:t>② </a:t>
            </a:r>
            <a:r xmlns:a="http://schemas.openxmlformats.org/drawingml/2006/main">
              <a:rPr lang="mk" altLang="ko-KR" sz="2800">
                <a:solidFill>
                  <a:schemeClr val="tx1">
                    <a:lumMod val="65000"/>
                    <a:lumOff val="35000"/>
                  </a:schemeClr>
                </a:solidFill>
              </a:rPr>
              <a:t>Затоа што не му се поклони на идолот на кралот.</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chemeClr val="tx1">
                    <a:lumMod val="65000"/>
                    <a:lumOff val="35000"/>
                  </a:schemeClr>
                </a:solidFill>
              </a:rPr>
              <a:t>③ </a:t>
            </a:r>
            <a:r xmlns:a="http://schemas.openxmlformats.org/drawingml/2006/main">
              <a:rPr lang="mk" altLang="ko-KR" sz="2800">
                <a:solidFill>
                  <a:schemeClr val="tx1">
                    <a:lumMod val="65000"/>
                    <a:lumOff val="35000"/>
                  </a:schemeClr>
                </a:solidFill>
              </a:rPr>
              <a:t>Затоа што требаше да го убие кралот.</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chemeClr val="tx1">
                    <a:lumMod val="65000"/>
                    <a:lumOff val="35000"/>
                  </a:schemeClr>
                </a:solidFill>
              </a:rPr>
              <a:t>④ </a:t>
            </a:r>
            <a:r xmlns:a="http://schemas.openxmlformats.org/drawingml/2006/main">
              <a:rPr lang="mk" altLang="ko-KR" sz="2800">
                <a:solidFill>
                  <a:schemeClr val="tx1">
                    <a:lumMod val="65000"/>
                    <a:lumOff val="35000"/>
                  </a:schemeClr>
                </a:solidFill>
              </a:rPr>
              <a:t>Затоа што не го обожаваше добро Бог.</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rgbClr val="FF0000"/>
                </a:solidFill>
              </a:rPr>
              <a:t>② </a:t>
            </a:r>
            <a:r xmlns:a="http://schemas.openxmlformats.org/drawingml/2006/main">
              <a:rPr lang="mk" altLang="ko-KR" sz="2800">
                <a:solidFill>
                  <a:srgbClr val="FF0000"/>
                </a:solidFill>
              </a:rPr>
              <a:t>Затоа што не му се поклони на идолот на кралот.</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000">
                <a:solidFill>
                  <a:srgbClr val="FF0000"/>
                </a:solidFill>
              </a:rPr>
              <a:t>Денешниот збор</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chemeClr val="tx1">
                    <a:lumMod val="65000"/>
                    <a:lumOff val="35000"/>
                  </a:schemeClr>
                </a:solidFill>
              </a:rPr>
              <a:t>Царот бил пресреќен и наредил да го извадат Даниел од јамата. А кога Даниел го извадија од јамата, не беше најдена никаква рана врз него, зашто имаше доверба во својот Бог.</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k" altLang="ko-KR" sz="2800">
                <a:solidFill>
                  <a:schemeClr val="tx1">
                    <a:lumMod val="65000"/>
                    <a:lumOff val="35000"/>
                  </a:schemeClr>
                </a:solidFill>
              </a:rPr>
              <a:t>Даниел</a:t>
            </a:r>
            <a:r xmlns:a="http://schemas.openxmlformats.org/drawingml/2006/main">
              <a:rPr lang="mk" altLang="en-US" sz="2800">
                <a:solidFill>
                  <a:schemeClr val="tx1">
                    <a:lumMod val="65000"/>
                    <a:lumOff val="35000"/>
                  </a:schemeClr>
                </a:solidFill>
              </a:rPr>
              <a:t> </a:t>
            </a:r>
            <a:r xmlns:a="http://schemas.openxmlformats.org/drawingml/2006/main">
              <a:rPr lang="mk" altLang="ko-KR" sz="2800">
                <a:solidFill>
                  <a:schemeClr val="tx1">
                    <a:lumMod val="65000"/>
                    <a:lumOff val="35000"/>
                  </a:schemeClr>
                </a:solidFill>
              </a:rPr>
              <a:t>6:</a:t>
            </a:r>
            <a:r xmlns:a="http://schemas.openxmlformats.org/drawingml/2006/main">
              <a:rPr lang="mk" altLang="en-US" sz="2800">
                <a:solidFill>
                  <a:schemeClr val="tx1">
                    <a:lumMod val="65000"/>
                    <a:lumOff val="35000"/>
                  </a:schemeClr>
                </a:solidFill>
              </a:rPr>
              <a:t> </a:t>
            </a:r>
            <a:r xmlns:a="http://schemas.openxmlformats.org/drawingml/2006/main">
              <a:rPr lang="mk"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b="1">
                <a:solidFill>
                  <a:schemeClr val="tx1">
                    <a:lumMod val="50000"/>
                    <a:lumOff val="50000"/>
                  </a:schemeClr>
                </a:solidFill>
              </a:rPr>
              <a:t>Бр. 44 Словото Божјо</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400"/>
              <a:t>Јона, кој беше внатре во големата риба</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000">
                <a:solidFill>
                  <a:srgbClr val="FF0000"/>
                </a:solidFill>
              </a:rPr>
              <a:t>Денешниот збор</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chemeClr val="tx1">
                    <a:lumMod val="65000"/>
                    <a:lumOff val="35000"/>
                  </a:schemeClr>
                </a:solidFill>
              </a:rPr>
              <a:t>Но Господ даде голема риба за да го проголта Јона, а Јона беше во рибата три дена и три ноќи.</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k" altLang="ko-KR" sz="2800">
                <a:solidFill>
                  <a:schemeClr val="tx1">
                    <a:lumMod val="65000"/>
                    <a:lumOff val="35000"/>
                  </a:schemeClr>
                </a:solidFill>
              </a:rPr>
              <a:t>Јона</a:t>
            </a:r>
            <a:r xmlns:a="http://schemas.openxmlformats.org/drawingml/2006/main">
              <a:rPr lang="mk" altLang="en-US" sz="2800">
                <a:solidFill>
                  <a:schemeClr val="tx1">
                    <a:lumMod val="65000"/>
                    <a:lumOff val="35000"/>
                  </a:schemeClr>
                </a:solidFill>
              </a:rPr>
              <a:t> </a:t>
            </a:r>
            <a:r xmlns:a="http://schemas.openxmlformats.org/drawingml/2006/main">
              <a:rPr lang="mk"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500">
                <a:solidFill>
                  <a:schemeClr val="tx1">
                    <a:lumMod val="65000"/>
                    <a:lumOff val="35000"/>
                  </a:schemeClr>
                </a:solidFill>
              </a:rPr>
              <a:t>Еден ден Бог му се јави на Јона и му рече:</a:t>
            </a:r>
          </a:p>
          <a:p>
            <a:r xmlns:a="http://schemas.openxmlformats.org/drawingml/2006/main">
              <a:rPr lang="mk" altLang="ko-KR" sz="2500">
                <a:solidFill>
                  <a:schemeClr val="tx1">
                    <a:lumMod val="65000"/>
                    <a:lumOff val="35000"/>
                  </a:schemeClr>
                </a:solidFill>
              </a:rPr>
              <a:t>„Одете во големиот град Ниневија и проповедајте против него! Ќе ги избавам од нивната злоба“.</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800">
                <a:solidFill>
                  <a:schemeClr val="tx1">
                    <a:lumMod val="65000"/>
                    <a:lumOff val="35000"/>
                  </a:schemeClr>
                </a:solidFill>
              </a:rPr>
              <a:t>Јона не сакаше да му се покорува на Бога. Тој отиде во странство и отплови за Тарсис за да избега од Бога.</a:t>
            </a:r>
            <a:r xmlns:a="http://schemas.openxmlformats.org/drawingml/2006/main">
              <a:rPr lang="mk"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400">
                <a:solidFill>
                  <a:schemeClr val="tx1">
                    <a:lumMod val="65000"/>
                    <a:lumOff val="35000"/>
                  </a:schemeClr>
                </a:solidFill>
              </a:rPr>
              <a:t>Но, Бог испрати силен ветер и сите требаше да умрат. Морнарите го фрлија Јона во морето. Дојде голема риба и го проголта.</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800">
                <a:solidFill>
                  <a:schemeClr val="tx1">
                    <a:lumMod val="65000"/>
                    <a:lumOff val="35000"/>
                  </a:schemeClr>
                </a:solidFill>
              </a:rPr>
              <a:t>Јона се каеше за гревовите 3 дена во рибата.</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800">
                <a:solidFill>
                  <a:schemeClr val="tx1">
                    <a:lumMod val="65000"/>
                    <a:lumOff val="35000"/>
                  </a:schemeClr>
                </a:solidFill>
              </a:rPr>
              <a:t>„Дајте ми мудрост добро да го водам мојот народ“. Бог бил задоволен што Соломон го побарал тоа. Така, Бог му го дал тоа што го побарал Соломон.</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400">
                <a:solidFill>
                  <a:schemeClr val="tx1">
                    <a:lumMod val="65000"/>
                    <a:lumOff val="35000"/>
                  </a:schemeClr>
                </a:solidFill>
              </a:rPr>
              <a:t>Рибата го повратила на суво. Тој отиде во Ниневија и неволно им ја извика Божјата порака.</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500">
                <a:solidFill>
                  <a:schemeClr val="tx1">
                    <a:lumMod val="65000"/>
                    <a:lumOff val="35000"/>
                  </a:schemeClr>
                </a:solidFill>
              </a:rPr>
              <a:t>Откако го слушнале Божјото предупредување, Ниневијците се покајале и ја побарале Божјата благодат. Бог им прости на жителите на Ниневија.</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000">
                <a:solidFill>
                  <a:srgbClr val="FF0000"/>
                </a:solidFill>
              </a:rPr>
              <a:t>Денешна лекција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3200">
                <a:solidFill>
                  <a:schemeClr val="tx1">
                    <a:lumMod val="65000"/>
                    <a:lumOff val="35000"/>
                  </a:schemeClr>
                </a:solidFill>
              </a:rPr>
              <a:t>Јона не ја послушал Божјата реч.</a:t>
            </a:r>
          </a:p>
          <a:p>
            <a:pPr xmlns:a="http://schemas.openxmlformats.org/drawingml/2006/main" algn="ctr"/>
            <a:r xmlns:a="http://schemas.openxmlformats.org/drawingml/2006/main">
              <a:rPr lang="mk" altLang="ko-KR" sz="3200">
                <a:solidFill>
                  <a:schemeClr val="tx1">
                    <a:lumMod val="65000"/>
                    <a:lumOff val="35000"/>
                  </a:schemeClr>
                </a:solidFill>
              </a:rPr>
              <a:t>Но, Бог го искористил Јона да не го послуша и на крајот ги спасил Ниневијците.</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k" altLang="ko-KR" sz="3200">
                <a:solidFill>
                  <a:schemeClr val="tx1">
                    <a:lumMod val="65000"/>
                    <a:lumOff val="35000"/>
                  </a:schemeClr>
                </a:solidFill>
              </a:rPr>
              <a:t>Има моменти кога волјата Божја е различна од она што јас го мислам.</a:t>
            </a:r>
          </a:p>
          <a:p>
            <a:pPr xmlns:a="http://schemas.openxmlformats.org/drawingml/2006/main" algn="ctr"/>
            <a:r xmlns:a="http://schemas.openxmlformats.org/drawingml/2006/main">
              <a:rPr lang="mk" altLang="ko-KR" sz="3200">
                <a:solidFill>
                  <a:schemeClr val="tx1">
                    <a:lumMod val="65000"/>
                    <a:lumOff val="35000"/>
                  </a:schemeClr>
                </a:solidFill>
              </a:rPr>
              <a:t>Но, Божјата волја е секогаш исправна.</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k" altLang="ko-KR" sz="3200">
                <a:solidFill>
                  <a:schemeClr val="tx1">
                    <a:lumMod val="65000"/>
                    <a:lumOff val="35000"/>
                  </a:schemeClr>
                </a:solidFill>
              </a:rPr>
              <a:t>Мораме секогаш да бидеме послушни на Божјата волја.</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3200"/>
              <a:t>Кој е Бог?</a:t>
            </a:r>
            <a:r xmlns:a="http://schemas.openxmlformats.org/drawingml/2006/main">
              <a:rPr lang="mk"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rgbClr val="C00000"/>
                </a:solidFill>
              </a:rPr>
              <a:t>Господ е..</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chemeClr val="tx1">
                    <a:lumMod val="65000"/>
                    <a:lumOff val="35000"/>
                  </a:schemeClr>
                </a:solidFill>
              </a:rPr>
              <a:t>Бог е тој што ги спасува оние кои искрено се каат за своите гревови и бараат прошка.</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000">
                <a:solidFill>
                  <a:srgbClr val="FF0000"/>
                </a:solidFill>
              </a:rPr>
              <a:t>Денешниот квиз</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chemeClr val="tx1">
                    <a:lumMod val="65000"/>
                    <a:lumOff val="35000"/>
                  </a:schemeClr>
                </a:solidFill>
              </a:rPr>
              <a:t>Во чиј стомак бил Јона 3 дена?</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chemeClr val="tx1">
                    <a:lumMod val="65000"/>
                    <a:lumOff val="35000"/>
                  </a:schemeClr>
                </a:solidFill>
              </a:rPr>
              <a:t>① </a:t>
            </a:r>
            <a:r xmlns:a="http://schemas.openxmlformats.org/drawingml/2006/main">
              <a:rPr lang="mk" altLang="ko-KR" sz="2800">
                <a:solidFill>
                  <a:schemeClr val="tx1">
                    <a:lumMod val="65000"/>
                    <a:lumOff val="35000"/>
                  </a:schemeClr>
                </a:solidFill>
              </a:rPr>
              <a:t>Лав</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chemeClr val="tx1">
                    <a:lumMod val="65000"/>
                    <a:lumOff val="35000"/>
                  </a:schemeClr>
                </a:solidFill>
              </a:rPr>
              <a:t>② </a:t>
            </a:r>
            <a:r xmlns:a="http://schemas.openxmlformats.org/drawingml/2006/main">
              <a:rPr lang="mk" altLang="ko-KR" sz="2800">
                <a:solidFill>
                  <a:schemeClr val="tx1">
                    <a:lumMod val="65000"/>
                    <a:lumOff val="35000"/>
                  </a:schemeClr>
                </a:solidFill>
              </a:rPr>
              <a:t>Слон</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chemeClr val="tx1">
                    <a:lumMod val="65000"/>
                    <a:lumOff val="35000"/>
                  </a:schemeClr>
                </a:solidFill>
              </a:rPr>
              <a:t>③ </a:t>
            </a:r>
            <a:r xmlns:a="http://schemas.openxmlformats.org/drawingml/2006/main">
              <a:rPr lang="mk" altLang="ko-KR" sz="2800">
                <a:solidFill>
                  <a:schemeClr val="tx1">
                    <a:lumMod val="65000"/>
                    <a:lumOff val="35000"/>
                  </a:schemeClr>
                </a:solidFill>
              </a:rPr>
              <a:t>Куче</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chemeClr val="tx1">
                    <a:lumMod val="65000"/>
                    <a:lumOff val="35000"/>
                  </a:schemeClr>
                </a:solidFill>
              </a:rPr>
              <a:t>④ </a:t>
            </a:r>
            <a:r xmlns:a="http://schemas.openxmlformats.org/drawingml/2006/main">
              <a:rPr lang="mk" altLang="ko-KR" sz="2800">
                <a:solidFill>
                  <a:schemeClr val="tx1">
                    <a:lumMod val="65000"/>
                    <a:lumOff val="35000"/>
                  </a:schemeClr>
                </a:solidFill>
              </a:rPr>
              <a:t>Риба</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rgbClr val="FF0000"/>
                </a:solidFill>
              </a:rPr>
              <a:t>④ </a:t>
            </a:r>
            <a:r xmlns:a="http://schemas.openxmlformats.org/drawingml/2006/main">
              <a:rPr lang="mk" altLang="ko-KR" sz="2800">
                <a:solidFill>
                  <a:srgbClr val="FF0000"/>
                </a:solidFill>
              </a:rPr>
              <a:t>Риба</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000">
                <a:solidFill>
                  <a:srgbClr val="FF0000"/>
                </a:solidFill>
              </a:rPr>
              <a:t>Денешниот збор</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chemeClr val="tx1">
                    <a:lumMod val="65000"/>
                    <a:lumOff val="35000"/>
                  </a:schemeClr>
                </a:solidFill>
              </a:rPr>
              <a:t>Но Господ даде голема риба за да го проголта Јона, а Јона беше во рибата три дена и три ноќи.</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k" altLang="ko-KR" sz="2800">
                <a:solidFill>
                  <a:schemeClr val="tx1">
                    <a:lumMod val="65000"/>
                    <a:lumOff val="35000"/>
                  </a:schemeClr>
                </a:solidFill>
              </a:rPr>
              <a:t>Јона</a:t>
            </a:r>
            <a:r xmlns:a="http://schemas.openxmlformats.org/drawingml/2006/main">
              <a:rPr lang="mk" altLang="en-US" sz="2800">
                <a:solidFill>
                  <a:schemeClr val="tx1">
                    <a:lumMod val="65000"/>
                    <a:lumOff val="35000"/>
                  </a:schemeClr>
                </a:solidFill>
              </a:rPr>
              <a:t> </a:t>
            </a:r>
            <a:r xmlns:a="http://schemas.openxmlformats.org/drawingml/2006/main">
              <a:rPr lang="mk"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800">
                <a:solidFill>
                  <a:schemeClr val="tx1">
                    <a:lumMod val="65000"/>
                    <a:lumOff val="35000"/>
                  </a:schemeClr>
                </a:solidFill>
              </a:rPr>
              <a:t>Еден ден кај Соломон дојдоа две жени со мало бебе. Тие се бореа дека бебето е нејзино бебе пред кралот.</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800">
                <a:solidFill>
                  <a:schemeClr val="tx1">
                    <a:lumMod val="65000"/>
                    <a:lumOff val="35000"/>
                  </a:schemeClr>
                </a:solidFill>
              </a:rPr>
              <a:t>Царот рече: „Затоа што две жени инсистираат дека детето е нејзино дете, пресечете го детето на два дела, а половина дајте му на едната и половина на другата!</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800">
                <a:solidFill>
                  <a:schemeClr val="tx1">
                    <a:lumMod val="65000"/>
                    <a:lumOff val="35000"/>
                  </a:schemeClr>
                </a:solidFill>
              </a:rPr>
              <a:t>Една жена беше исполнета со сочувство за својот син. Така, таа рече: „Дај ѝ го живото бебе. Не убивај го!“ Кога го слушна ова, Соломон одлучи дека жената е неговата вистинска мајка. Кинг рече: „Дај ѝ го бебето. Таа е вистинска мајка!“</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000">
                <a:solidFill>
                  <a:srgbClr val="FF0000"/>
                </a:solidFill>
              </a:rPr>
              <a:t>Денешна лекција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3600">
                <a:solidFill>
                  <a:schemeClr val="tx1">
                    <a:lumMod val="65000"/>
                    <a:lumOff val="35000"/>
                  </a:schemeClr>
                </a:solidFill>
              </a:rPr>
              <a:t>Соломон побарал мудро срце, а не богатство или моќ</a:t>
            </a:r>
          </a:p>
          <a:p>
            <a:pPr xmlns:a="http://schemas.openxmlformats.org/drawingml/2006/main" algn="ctr"/>
            <a:r xmlns:a="http://schemas.openxmlformats.org/drawingml/2006/main">
              <a:rPr lang="mk" altLang="ko-KR" sz="3600">
                <a:solidFill>
                  <a:schemeClr val="tx1">
                    <a:lumMod val="65000"/>
                    <a:lumOff val="35000"/>
                  </a:schemeClr>
                </a:solidFill>
              </a:rPr>
              <a:t>да владее со својата земја.</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mk" altLang="ko-KR" sz="3600">
                <a:solidFill>
                  <a:schemeClr val="tx1">
                    <a:lumMod val="65000"/>
                    <a:lumOff val="35000"/>
                  </a:schemeClr>
                </a:solidFill>
              </a:rPr>
              <a:t>Мораме да му се молиме на Бог не само за себе, туку и за да им служиме на другите.</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mk" altLang="ko-KR" sz="4000">
                <a:solidFill>
                  <a:srgbClr val="FF0000"/>
                </a:solidFill>
              </a:rPr>
              <a:t>Денешниот збор</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mk" altLang="ko-KR" sz="3600">
                <a:solidFill>
                  <a:schemeClr val="tx1">
                    <a:lumMod val="65000"/>
                    <a:lumOff val="35000"/>
                  </a:schemeClr>
                </a:solidFill>
              </a:rPr>
              <a:t>Откако Давид завршил со разговорот со Саул, Јонатан станал едно по дух со Давид и го сакал како себе.</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mk" altLang="ko-KR" sz="2800">
                <a:solidFill>
                  <a:schemeClr val="tx1">
                    <a:lumMod val="65000"/>
                    <a:lumOff val="35000"/>
                  </a:schemeClr>
                </a:solidFill>
              </a:rPr>
              <a:t>1 Самуил 18:</a:t>
            </a:r>
            <a:r xmlns:a="http://schemas.openxmlformats.org/drawingml/2006/main">
              <a:rPr lang="mk" altLang="en-US" sz="2800">
                <a:solidFill>
                  <a:schemeClr val="tx1">
                    <a:lumMod val="65000"/>
                    <a:lumOff val="35000"/>
                  </a:schemeClr>
                </a:solidFill>
              </a:rPr>
              <a:t> </a:t>
            </a:r>
            <a:r xmlns:a="http://schemas.openxmlformats.org/drawingml/2006/main">
              <a:rPr lang="mk"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3200"/>
              <a:t>Бог?</a:t>
            </a:r>
            <a:r xmlns:a="http://schemas.openxmlformats.org/drawingml/2006/main">
              <a:rPr lang="mk"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rgbClr val="C00000"/>
                </a:solidFill>
              </a:rPr>
              <a:t>Бог..</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chemeClr val="tx1">
                    <a:lumMod val="65000"/>
                    <a:lumOff val="35000"/>
                  </a:schemeClr>
                </a:solidFill>
              </a:rPr>
              <a:t>Бог е оној кој може да ни даде мудрост што не можете да ја добиете од светот.</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000">
                <a:solidFill>
                  <a:srgbClr val="FF0000"/>
                </a:solidFill>
              </a:rPr>
              <a:t>Денешниот квиз</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chemeClr val="tx1">
                    <a:lumMod val="65000"/>
                    <a:lumOff val="35000"/>
                  </a:schemeClr>
                </a:solidFill>
              </a:rPr>
              <a:t>Што барал Соломон од Бога?</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chemeClr val="tx1">
                    <a:lumMod val="65000"/>
                    <a:lumOff val="35000"/>
                  </a:schemeClr>
                </a:solidFill>
              </a:rPr>
              <a:t>① </a:t>
            </a:r>
            <a:r xmlns:a="http://schemas.openxmlformats.org/drawingml/2006/main">
              <a:rPr lang="mk" altLang="ko-KR" sz="2800">
                <a:solidFill>
                  <a:schemeClr val="tx1">
                    <a:lumMod val="65000"/>
                    <a:lumOff val="35000"/>
                  </a:schemeClr>
                </a:solidFill>
              </a:rPr>
              <a:t>храна</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chemeClr val="tx1">
                    <a:lumMod val="65000"/>
                    <a:lumOff val="35000"/>
                  </a:schemeClr>
                </a:solidFill>
              </a:rPr>
              <a:t>② </a:t>
            </a:r>
            <a:r xmlns:a="http://schemas.openxmlformats.org/drawingml/2006/main">
              <a:rPr lang="mk" altLang="ko-KR" sz="2800">
                <a:solidFill>
                  <a:schemeClr val="tx1">
                    <a:lumMod val="65000"/>
                    <a:lumOff val="35000"/>
                  </a:schemeClr>
                </a:solidFill>
              </a:rPr>
              <a:t>богатство</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chemeClr val="tx1">
                    <a:lumMod val="65000"/>
                    <a:lumOff val="35000"/>
                  </a:schemeClr>
                </a:solidFill>
              </a:rPr>
              <a:t>③ </a:t>
            </a:r>
            <a:r xmlns:a="http://schemas.openxmlformats.org/drawingml/2006/main">
              <a:rPr lang="mk" altLang="ko-KR" sz="2800">
                <a:solidFill>
                  <a:schemeClr val="tx1">
                    <a:lumMod val="65000"/>
                    <a:lumOff val="35000"/>
                  </a:schemeClr>
                </a:solidFill>
              </a:rPr>
              <a:t>здравје</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chemeClr val="tx1">
                    <a:lumMod val="65000"/>
                    <a:lumOff val="35000"/>
                  </a:schemeClr>
                </a:solidFill>
              </a:rPr>
              <a:t>④ </a:t>
            </a:r>
            <a:r xmlns:a="http://schemas.openxmlformats.org/drawingml/2006/main">
              <a:rPr lang="mk" altLang="ko-KR" sz="2800">
                <a:solidFill>
                  <a:schemeClr val="tx1">
                    <a:lumMod val="65000"/>
                    <a:lumOff val="35000"/>
                  </a:schemeClr>
                </a:solidFill>
              </a:rPr>
              <a:t>мудрост</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rgbClr val="FF0000"/>
                </a:solidFill>
              </a:rPr>
              <a:t>④ </a:t>
            </a:r>
            <a:r xmlns:a="http://schemas.openxmlformats.org/drawingml/2006/main">
              <a:rPr lang="mk" altLang="ko-KR" sz="2800">
                <a:solidFill>
                  <a:srgbClr val="FF0000"/>
                </a:solidFill>
              </a:rPr>
              <a:t>мудрост</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000">
                <a:solidFill>
                  <a:srgbClr val="FF0000"/>
                </a:solidFill>
              </a:rPr>
              <a:t>Денешниот збор</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chemeClr val="tx1">
                    <a:lumMod val="65000"/>
                    <a:lumOff val="35000"/>
                  </a:schemeClr>
                </a:solidFill>
              </a:rPr>
              <a:t>Царот Соломон беше поголем во богатството и мудроста од сите други цареви на земјата.</a:t>
            </a:r>
            <a:r xmlns:a="http://schemas.openxmlformats.org/drawingml/2006/main">
              <a:rPr lang="mk"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k" altLang="ko-KR" sz="2800">
                <a:solidFill>
                  <a:schemeClr val="tx1">
                    <a:lumMod val="65000"/>
                    <a:lumOff val="35000"/>
                  </a:schemeClr>
                </a:solidFill>
              </a:rPr>
              <a:t>2 Летописи 9:</a:t>
            </a:r>
            <a:r xmlns:a="http://schemas.openxmlformats.org/drawingml/2006/main">
              <a:rPr lang="mk" altLang="en-US" sz="2800">
                <a:solidFill>
                  <a:schemeClr val="tx1">
                    <a:lumMod val="65000"/>
                    <a:lumOff val="35000"/>
                  </a:schemeClr>
                </a:solidFill>
              </a:rPr>
              <a:t> </a:t>
            </a:r>
            <a:r xmlns:a="http://schemas.openxmlformats.org/drawingml/2006/main">
              <a:rPr lang="mk"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b="1">
                <a:solidFill>
                  <a:schemeClr val="tx1">
                    <a:lumMod val="50000"/>
                    <a:lumOff val="50000"/>
                  </a:schemeClr>
                </a:solidFill>
              </a:rPr>
              <a:t>Бр. 33 Словото Божјо</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400"/>
              <a:t>Храмот за Божјото име</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000">
                <a:solidFill>
                  <a:srgbClr val="FF0000"/>
                </a:solidFill>
              </a:rPr>
              <a:t>Денешниот збор</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chemeClr val="tx1">
                    <a:lumMod val="65000"/>
                    <a:lumOff val="35000"/>
                  </a:schemeClr>
                </a:solidFill>
              </a:rPr>
              <a:t>Соломон нареди да се изгради храм за Името Господово и царска палата за себе.</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k" altLang="ko-KR" sz="2800">
                <a:solidFill>
                  <a:schemeClr val="tx1">
                    <a:lumMod val="65000"/>
                    <a:lumOff val="35000"/>
                  </a:schemeClr>
                </a:solidFill>
              </a:rPr>
              <a:t>2. Летописи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800">
                <a:solidFill>
                  <a:schemeClr val="tx1">
                    <a:lumMod val="65000"/>
                    <a:lumOff val="35000"/>
                  </a:schemeClr>
                </a:solidFill>
              </a:rPr>
              <a:t>Соломон сакал да му изгради храм на Бог како неговиот татко, наредил Давид.</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800">
                <a:solidFill>
                  <a:schemeClr val="tx1">
                    <a:lumMod val="65000"/>
                    <a:lumOff val="35000"/>
                  </a:schemeClr>
                </a:solidFill>
              </a:rPr>
              <a:t>Така, тој наредил вешти столари да ги донесат најдобрите дрвја за храмот.</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800">
                <a:solidFill>
                  <a:schemeClr val="tx1">
                    <a:lumMod val="65000"/>
                    <a:lumOff val="35000"/>
                  </a:schemeClr>
                </a:solidFill>
              </a:rPr>
              <a:t>Тој подготви камења за храмот. Тој побара од вешти мајстори да донесат големи, величествени и силни камења</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800">
                <a:solidFill>
                  <a:schemeClr val="tx1">
                    <a:lumMod val="65000"/>
                    <a:lumOff val="35000"/>
                  </a:schemeClr>
                </a:solidFill>
              </a:rPr>
              <a:t>Некои мајстори го украсиле Божјиот храм со обоени облеки и златен конец.</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600">
                <a:solidFill>
                  <a:schemeClr val="tx1">
                    <a:lumMod val="65000"/>
                    <a:lumOff val="35000"/>
                  </a:schemeClr>
                </a:solidFill>
              </a:rPr>
              <a:t>Кога Божјиот храм беше завршен, Соломон и сите Израелци се поклонија на Бога со голема радост.</a:t>
            </a:r>
            <a:r xmlns:a="http://schemas.openxmlformats.org/drawingml/2006/main">
              <a:rPr lang="mk" altLang="en-US" sz="2600">
                <a:solidFill>
                  <a:schemeClr val="tx1">
                    <a:lumMod val="65000"/>
                    <a:lumOff val="35000"/>
                  </a:schemeClr>
                </a:solidFill>
              </a:rPr>
              <a:t> </a:t>
            </a:r>
            <a:r xmlns:a="http://schemas.openxmlformats.org/drawingml/2006/main">
              <a:rPr lang="mk" altLang="ko-KR" sz="2600">
                <a:solidFill>
                  <a:schemeClr val="tx1">
                    <a:lumMod val="65000"/>
                    <a:lumOff val="35000"/>
                  </a:schemeClr>
                </a:solidFill>
              </a:rPr>
              <a:t>„О Господи Боже! Дојдете и владејте со нас овде!“</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mk" altLang="ko-KR" sz="2800">
                <a:solidFill>
                  <a:schemeClr val="tx1">
                    <a:lumMod val="65000"/>
                    <a:lumOff val="35000"/>
                  </a:schemeClr>
                </a:solidFill>
              </a:rPr>
              <a:t>Давид остана во палатата. Тој се сретна со Јонатан, кој беше син на царот Саул.</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000">
                <a:solidFill>
                  <a:srgbClr val="FF0000"/>
                </a:solidFill>
              </a:rPr>
              <a:t>Денешна лекција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3600">
                <a:solidFill>
                  <a:schemeClr val="tx1">
                    <a:lumMod val="65000"/>
                    <a:lumOff val="35000"/>
                  </a:schemeClr>
                </a:solidFill>
              </a:rPr>
              <a:t>Соломон и неговиот народ го покажаа своето срце на љубов кон Бог со изградбата на прекрасен храм за Господ Бог.</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mk" altLang="ko-KR" sz="3600">
                <a:solidFill>
                  <a:schemeClr val="tx1">
                    <a:lumMod val="65000"/>
                    <a:lumOff val="35000"/>
                  </a:schemeClr>
                </a:solidFill>
              </a:rPr>
              <a:t>Црквата е место каде што се среќаваме со Бога и можеме да го покажеме нашето срце на љубов кон Бога.</a:t>
            </a:r>
          </a:p>
          <a:p>
            <a:pPr xmlns:a="http://schemas.openxmlformats.org/drawingml/2006/main" algn="ctr"/>
            <a:r xmlns:a="http://schemas.openxmlformats.org/drawingml/2006/main">
              <a:rPr lang="mk" altLang="ko-KR" sz="3600">
                <a:solidFill>
                  <a:schemeClr val="tx1">
                    <a:lumMod val="65000"/>
                    <a:lumOff val="35000"/>
                  </a:schemeClr>
                </a:solidFill>
              </a:rPr>
              <a:t>Ние мора да ја сакаме нашата црква.</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3200"/>
              <a:t>Бог?</a:t>
            </a:r>
            <a:r xmlns:a="http://schemas.openxmlformats.org/drawingml/2006/main">
              <a:rPr lang="mk"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rgbClr val="C00000"/>
                </a:solidFill>
              </a:rPr>
              <a:t>Бог..</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chemeClr val="tx1">
                    <a:lumMod val="65000"/>
                    <a:lumOff val="35000"/>
                  </a:schemeClr>
                </a:solidFill>
              </a:rPr>
              <a:t>Бог е оној кој ги истражува обожавателите и ги благословува.</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mk" altLang="ko-KR" sz="4000">
                <a:solidFill>
                  <a:srgbClr val="FF0000"/>
                </a:solidFill>
              </a:rPr>
              <a:t>Денешниот квиз</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k" altLang="en-US" sz="3600">
                <a:solidFill>
                  <a:schemeClr val="tx1">
                    <a:lumMod val="65000"/>
                    <a:lumOff val="35000"/>
                  </a:schemeClr>
                </a:solidFill>
              </a:rPr>
              <a:t>Што направиле Соломон и Израел за да ја изразат својата љубов кон Бог?</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k" altLang="en-US" sz="2800">
                <a:solidFill>
                  <a:schemeClr val="tx1">
                    <a:lumMod val="65000"/>
                    <a:lumOff val="35000"/>
                  </a:schemeClr>
                </a:solidFill>
              </a:rPr>
              <a:t>① </a:t>
            </a:r>
            <a:r xmlns:a="http://schemas.openxmlformats.org/drawingml/2006/main">
              <a:rPr lang="mk" altLang="en-US" sz="2800">
                <a:solidFill>
                  <a:schemeClr val="tx1">
                    <a:lumMod val="65000"/>
                    <a:lumOff val="35000"/>
                  </a:schemeClr>
                </a:solidFill>
              </a:rPr>
              <a:t>Идол</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k" altLang="en-US" sz="2800">
                <a:solidFill>
                  <a:schemeClr val="tx1">
                    <a:lumMod val="65000"/>
                    <a:lumOff val="35000"/>
                  </a:schemeClr>
                </a:solidFill>
              </a:rPr>
              <a:t>② </a:t>
            </a:r>
            <a:r xmlns:a="http://schemas.openxmlformats.org/drawingml/2006/main">
              <a:rPr lang="mk" altLang="en-US" sz="2800">
                <a:solidFill>
                  <a:schemeClr val="tx1">
                    <a:lumMod val="65000"/>
                    <a:lumOff val="35000"/>
                  </a:schemeClr>
                </a:solidFill>
              </a:rPr>
              <a:t>Палата</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k" altLang="en-US" sz="2800">
                <a:solidFill>
                  <a:schemeClr val="tx1">
                    <a:lumMod val="65000"/>
                    <a:lumOff val="35000"/>
                  </a:schemeClr>
                </a:solidFill>
              </a:rPr>
              <a:t>③ </a:t>
            </a:r>
            <a:r xmlns:a="http://schemas.openxmlformats.org/drawingml/2006/main">
              <a:rPr lang="mk" altLang="en-US" sz="2800">
                <a:solidFill>
                  <a:schemeClr val="tx1">
                    <a:lumMod val="65000"/>
                    <a:lumOff val="35000"/>
                  </a:schemeClr>
                </a:solidFill>
              </a:rPr>
              <a:t>град</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k" altLang="en-US" sz="2800">
                <a:solidFill>
                  <a:schemeClr val="tx1">
                    <a:lumMod val="65000"/>
                    <a:lumOff val="35000"/>
                  </a:schemeClr>
                </a:solidFill>
              </a:rPr>
              <a:t>④ </a:t>
            </a:r>
            <a:r xmlns:a="http://schemas.openxmlformats.org/drawingml/2006/main">
              <a:rPr lang="mk" altLang="en-US" sz="2800">
                <a:solidFill>
                  <a:schemeClr val="tx1">
                    <a:lumMod val="65000"/>
                    <a:lumOff val="35000"/>
                  </a:schemeClr>
                </a:solidFill>
              </a:rPr>
              <a:t>светилиште</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k" altLang="en-US" sz="2800">
                <a:solidFill>
                  <a:srgbClr val="FF0000"/>
                </a:solidFill>
              </a:rPr>
              <a:t>④ </a:t>
            </a:r>
            <a:r xmlns:a="http://schemas.openxmlformats.org/drawingml/2006/main">
              <a:rPr lang="mk" altLang="en-US" sz="2800">
                <a:solidFill>
                  <a:srgbClr val="FF0000"/>
                </a:solidFill>
              </a:rPr>
              <a:t>светилиште</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000">
                <a:solidFill>
                  <a:srgbClr val="FF0000"/>
                </a:solidFill>
              </a:rPr>
              <a:t>Денешниот збор</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chemeClr val="tx1">
                    <a:lumMod val="65000"/>
                    <a:lumOff val="35000"/>
                  </a:schemeClr>
                </a:solidFill>
              </a:rPr>
              <a:t>Соломон нареди да се изгради храм за Името Господово и царска палата за себе.</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k" altLang="ko-KR" sz="2800">
                <a:solidFill>
                  <a:schemeClr val="tx1">
                    <a:lumMod val="65000"/>
                    <a:lumOff val="35000"/>
                  </a:schemeClr>
                </a:solidFill>
              </a:rPr>
              <a:t>2. Летописи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b="1">
                <a:solidFill>
                  <a:schemeClr val="tx1">
                    <a:lumMod val="50000"/>
                    <a:lumOff val="50000"/>
                  </a:schemeClr>
                </a:solidFill>
              </a:rPr>
              <a:t>Бр. 34 Словото Божјо</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400"/>
              <a:t>Гаврани што донесоа леб и месо</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000">
                <a:solidFill>
                  <a:srgbClr val="FF0000"/>
                </a:solidFill>
              </a:rPr>
              <a:t>Денешниот збор</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t>Ќе пиеш од потокот, а јас им наредив на гавраните да те хранат таму.</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k" altLang="ko-KR" sz="2800">
                <a:solidFill>
                  <a:schemeClr val="tx1">
                    <a:lumMod val="65000"/>
                    <a:lumOff val="35000"/>
                  </a:schemeClr>
                </a:solidFill>
              </a:rPr>
              <a:t>1 кралеви</a:t>
            </a:r>
            <a:r xmlns:a="http://schemas.openxmlformats.org/drawingml/2006/main">
              <a:rPr lang="mk" altLang="en-US" sz="2800">
                <a:solidFill>
                  <a:schemeClr val="tx1">
                    <a:lumMod val="65000"/>
                    <a:lumOff val="35000"/>
                  </a:schemeClr>
                </a:solidFill>
              </a:rPr>
              <a:t> </a:t>
            </a:r>
            <a:r xmlns:a="http://schemas.openxmlformats.org/drawingml/2006/main">
              <a:rPr lang="mk"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700">
                <a:solidFill>
                  <a:schemeClr val="tx1">
                    <a:lumMod val="65000"/>
                    <a:lumOff val="35000"/>
                  </a:schemeClr>
                </a:solidFill>
              </a:rPr>
              <a:t>Имаше еден цар по име Ахав, кој беше многу злобен пред Бога. Еден пророк Илија му го предаде Божјото слово на Ахав.</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600">
                <a:solidFill>
                  <a:schemeClr val="tx1">
                    <a:lumMod val="65000"/>
                    <a:lumOff val="35000"/>
                  </a:schemeClr>
                </a:solidFill>
              </a:rPr>
              <a:t>„Нема да има дожд во земјата! На тоа Ахав се обидел да го убие. Бог го натера да се скрие од царот Ахав.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800">
                <a:solidFill>
                  <a:schemeClr val="tx1">
                    <a:lumMod val="65000"/>
                    <a:lumOff val="35000"/>
                  </a:schemeClr>
                </a:solidFill>
              </a:rPr>
              <a:t>Илија побегна во земјата каде што Бог му кажа.</a:t>
            </a:r>
          </a:p>
          <a:p>
            <a:r xmlns:a="http://schemas.openxmlformats.org/drawingml/2006/main">
              <a:rPr lang="mk" altLang="ko-KR" sz="2800">
                <a:solidFill>
                  <a:schemeClr val="tx1">
                    <a:lumMod val="65000"/>
                    <a:lumOff val="35000"/>
                  </a:schemeClr>
                </a:solidFill>
              </a:rPr>
              <a:t>Но, таму не можеше да добие храна за јадење.</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800">
                <a:solidFill>
                  <a:schemeClr val="tx1">
                    <a:lumMod val="65000"/>
                    <a:lumOff val="35000"/>
                  </a:schemeClr>
                </a:solidFill>
              </a:rPr>
              <a:t>Бог им нареди на гавраните да го нахранат Илија таму. Гаврани му носеа леб и месо наутро и навечер, а тој пиеше од потокот.</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mk" altLang="ko-KR" sz="2800">
                <a:solidFill>
                  <a:schemeClr val="tx1">
                    <a:lumMod val="65000"/>
                    <a:lumOff val="35000"/>
                  </a:schemeClr>
                </a:solidFill>
              </a:rPr>
              <a:t>На Џонатан многу му се допадна Давид. Џонатан станал едно по дух со Давид.</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800">
                <a:solidFill>
                  <a:schemeClr val="tx1">
                    <a:lumMod val="65000"/>
                    <a:lumOff val="35000"/>
                  </a:schemeClr>
                </a:solidFill>
              </a:rPr>
              <a:t>Илија ја послушал Божјата реч ризикувајќи го својот живот и доживеал неверојатно искуство со Божјата заштита.</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000">
                <a:solidFill>
                  <a:srgbClr val="FF0000"/>
                </a:solidFill>
              </a:rPr>
              <a:t>Денешна лекција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2800">
                <a:solidFill>
                  <a:schemeClr val="tx1">
                    <a:lumMod val="65000"/>
                    <a:lumOff val="35000"/>
                  </a:schemeClr>
                </a:solidFill>
              </a:rPr>
              <a:t>Злобниот цар Ахав не сакал да ја слуша Божјата реч. Така, тој се обидел да го убие Божјиот пророк Илија, кој ја кажал Божјата реч.</a:t>
            </a:r>
            <a:r xmlns:a="http://schemas.openxmlformats.org/drawingml/2006/main">
              <a:rPr lang="mk"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mk" altLang="ko-KR" sz="2800">
                <a:solidFill>
                  <a:schemeClr val="tx1">
                    <a:lumMod val="65000"/>
                    <a:lumOff val="35000"/>
                  </a:schemeClr>
                </a:solidFill>
              </a:rPr>
              <a:t>Но, Бог го заштити и се грижеше за Илија на неверојатен начин!</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mk" altLang="ko-KR" sz="2800">
                <a:solidFill>
                  <a:schemeClr val="tx1">
                    <a:lumMod val="65000"/>
                    <a:lumOff val="35000"/>
                  </a:schemeClr>
                </a:solidFill>
              </a:rPr>
              <a:t>Мораме да го слушаме и да го објавуваме Божјото слово во секоја околност како Илија.</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mk" altLang="ko-KR" sz="2800">
                <a:solidFill>
                  <a:schemeClr val="tx1">
                    <a:lumMod val="65000"/>
                    <a:lumOff val="35000"/>
                  </a:schemeClr>
                </a:solidFill>
              </a:rPr>
              <a:t>Бог сигурно ќе не заштити</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3200"/>
              <a:t>Кој е Бог?</a:t>
            </a:r>
            <a:r xmlns:a="http://schemas.openxmlformats.org/drawingml/2006/main">
              <a:rPr lang="mk"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rgbClr val="C00000"/>
                </a:solidFill>
              </a:rPr>
              <a:t>Господ е..</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chemeClr val="tx1">
                    <a:lumMod val="65000"/>
                    <a:lumOff val="35000"/>
                  </a:schemeClr>
                </a:solidFill>
              </a:rPr>
              <a:t>Бог е оној кој се грижи за оние кои ги слушаат и чуваат Неговите зборови на неверојатен начин.</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000">
                <a:solidFill>
                  <a:srgbClr val="FF0000"/>
                </a:solidFill>
              </a:rPr>
              <a:t>Денешниот квиз</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chemeClr val="tx1">
                    <a:lumMod val="65000"/>
                    <a:lumOff val="35000"/>
                  </a:schemeClr>
                </a:solidFill>
              </a:rPr>
              <a:t>Кој му донесе нешто за јадење на Илија?</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chemeClr val="tx1">
                    <a:lumMod val="65000"/>
                    <a:lumOff val="35000"/>
                  </a:schemeClr>
                </a:solidFill>
              </a:rPr>
              <a:t>① </a:t>
            </a:r>
            <a:r xmlns:a="http://schemas.openxmlformats.org/drawingml/2006/main">
              <a:rPr lang="mk" altLang="ko-KR" sz="2800">
                <a:solidFill>
                  <a:schemeClr val="tx1">
                    <a:lumMod val="65000"/>
                    <a:lumOff val="35000"/>
                  </a:schemeClr>
                </a:solidFill>
              </a:rPr>
              <a:t>коњ</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chemeClr val="tx1">
                    <a:lumMod val="65000"/>
                    <a:lumOff val="35000"/>
                  </a:schemeClr>
                </a:solidFill>
              </a:rPr>
              <a:t>② </a:t>
            </a:r>
            <a:r xmlns:a="http://schemas.openxmlformats.org/drawingml/2006/main">
              <a:rPr lang="mk" altLang="ko-KR" sz="2800">
                <a:solidFill>
                  <a:schemeClr val="tx1">
                    <a:lumMod val="65000"/>
                    <a:lumOff val="35000"/>
                  </a:schemeClr>
                </a:solidFill>
              </a:rPr>
              <a:t>орел</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chemeClr val="tx1">
                    <a:lumMod val="65000"/>
                    <a:lumOff val="35000"/>
                  </a:schemeClr>
                </a:solidFill>
              </a:rPr>
              <a:t>③ </a:t>
            </a:r>
            <a:r xmlns:a="http://schemas.openxmlformats.org/drawingml/2006/main">
              <a:rPr lang="mk" altLang="ko-KR" sz="2800">
                <a:solidFill>
                  <a:schemeClr val="tx1">
                    <a:lumMod val="65000"/>
                    <a:lumOff val="35000"/>
                  </a:schemeClr>
                </a:solidFill>
              </a:rPr>
              <a:t>змеј</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chemeClr val="tx1">
                    <a:lumMod val="65000"/>
                    <a:lumOff val="35000"/>
                  </a:schemeClr>
                </a:solidFill>
              </a:rPr>
              <a:t>④ </a:t>
            </a:r>
            <a:r xmlns:a="http://schemas.openxmlformats.org/drawingml/2006/main">
              <a:rPr lang="mk" altLang="ko-KR" sz="2800">
                <a:solidFill>
                  <a:schemeClr val="tx1">
                    <a:lumMod val="65000"/>
                    <a:lumOff val="35000"/>
                  </a:schemeClr>
                </a:solidFill>
              </a:rPr>
              <a:t>гавран</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rgbClr val="FF0000"/>
                </a:solidFill>
              </a:rPr>
              <a:t>④ </a:t>
            </a:r>
            <a:r xmlns:a="http://schemas.openxmlformats.org/drawingml/2006/main">
              <a:rPr lang="mk" altLang="ko-KR" sz="2800">
                <a:solidFill>
                  <a:srgbClr val="FF0000"/>
                </a:solidFill>
              </a:rPr>
              <a:t>гавран</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000">
                <a:solidFill>
                  <a:srgbClr val="FF0000"/>
                </a:solidFill>
              </a:rPr>
              <a:t>Денешниот збор</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t>Ќе пиеш од потокот, а јас им наредив на гавраните да те хранат таму.</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k" altLang="ko-KR" sz="2800">
                <a:solidFill>
                  <a:schemeClr val="tx1">
                    <a:lumMod val="65000"/>
                    <a:lumOff val="35000"/>
                  </a:schemeClr>
                </a:solidFill>
              </a:rPr>
              <a:t>1 кралеви</a:t>
            </a:r>
            <a:r xmlns:a="http://schemas.openxmlformats.org/drawingml/2006/main">
              <a:rPr lang="mk" altLang="en-US" sz="2800">
                <a:solidFill>
                  <a:schemeClr val="tx1">
                    <a:lumMod val="65000"/>
                    <a:lumOff val="35000"/>
                  </a:schemeClr>
                </a:solidFill>
              </a:rPr>
              <a:t> </a:t>
            </a:r>
            <a:r xmlns:a="http://schemas.openxmlformats.org/drawingml/2006/main">
              <a:rPr lang="mk"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b="1">
                <a:solidFill>
                  <a:schemeClr val="tx1">
                    <a:lumMod val="50000"/>
                    <a:lumOff val="50000"/>
                  </a:schemeClr>
                </a:solidFill>
              </a:rPr>
              <a:t>Бр. 35 Словото Божјо</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400"/>
              <a:t>Брашното и маслото</a:t>
            </a:r>
          </a:p>
          <a:p>
            <a:pPr xmlns:a="http://schemas.openxmlformats.org/drawingml/2006/main" algn="ctr"/>
            <a:r xmlns:a="http://schemas.openxmlformats.org/drawingml/2006/main">
              <a:rPr lang="mk" altLang="ko-KR" sz="4400"/>
              <a:t>не беше потрошена</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000">
                <a:solidFill>
                  <a:srgbClr val="FF0000"/>
                </a:solidFill>
              </a:rPr>
              <a:t>Денешниот збор</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chemeClr val="tx1">
                    <a:lumMod val="65000"/>
                    <a:lumOff val="35000"/>
                  </a:schemeClr>
                </a:solidFill>
              </a:rPr>
              <a:t>Одете веднаш во Сарепта Сидонски и останете таму. Заповедав на една вдовица од тоа место да те снабдува со храна</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k" altLang="ko-KR" sz="2800">
                <a:solidFill>
                  <a:schemeClr val="tx1">
                    <a:lumMod val="65000"/>
                    <a:lumOff val="35000"/>
                  </a:schemeClr>
                </a:solidFill>
              </a:rPr>
              <a:t>1 кралеви</a:t>
            </a:r>
            <a:r xmlns:a="http://schemas.openxmlformats.org/drawingml/2006/main">
              <a:rPr lang="mk" altLang="en-US" sz="2800">
                <a:solidFill>
                  <a:schemeClr val="tx1">
                    <a:lumMod val="65000"/>
                    <a:lumOff val="35000"/>
                  </a:schemeClr>
                </a:solidFill>
              </a:rPr>
              <a:t> </a:t>
            </a:r>
            <a:r xmlns:a="http://schemas.openxmlformats.org/drawingml/2006/main">
              <a:rPr lang="mk"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800">
                <a:solidFill>
                  <a:schemeClr val="tx1">
                    <a:lumMod val="65000"/>
                    <a:lumOff val="35000"/>
                  </a:schemeClr>
                </a:solidFill>
              </a:rPr>
              <a:t>Немаше дожд во Израел како што рече Господ Бог. Така, немаше храна за луѓето да јадат.</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800">
                <a:solidFill>
                  <a:schemeClr val="tx1">
                    <a:lumMod val="65000"/>
                    <a:lumOff val="35000"/>
                  </a:schemeClr>
                </a:solidFill>
              </a:rPr>
              <a:t>Господ Бог го испрати Илија кај една вдовица која живееше во Сарепта.</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800">
                <a:solidFill>
                  <a:schemeClr val="tx1">
                    <a:lumMod val="65000"/>
                    <a:lumOff val="35000"/>
                  </a:schemeClr>
                </a:solidFill>
              </a:rPr>
              <a:t>Илија ја замоли да си направи леб со само грст брашно и малку масло што и остана.</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mk" altLang="ko-KR" sz="2800">
                <a:solidFill>
                  <a:schemeClr val="tx1">
                    <a:lumMod val="65000"/>
                    <a:lumOff val="35000"/>
                  </a:schemeClr>
                </a:solidFill>
              </a:rPr>
              <a:t>Јонатан му ги дал на Давид својот меч и стрела. Тоа значеше дека тој навистина верува во Давид.</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600">
                <a:solidFill>
                  <a:schemeClr val="tx1">
                    <a:lumMod val="65000"/>
                    <a:lumOff val="35000"/>
                  </a:schemeClr>
                </a:solidFill>
              </a:rPr>
              <a:t>Иако немала доволно брашно и масло од кои живееле, според зборовите на Илија, таа направила леб и прво му го дала на Илија и направила за себе.</a:t>
            </a:r>
            <a:r xmlns:a="http://schemas.openxmlformats.org/drawingml/2006/main">
              <a:rPr lang="mk" altLang="en-US" sz="2600">
                <a:solidFill>
                  <a:schemeClr val="tx1">
                    <a:lumMod val="65000"/>
                    <a:lumOff val="35000"/>
                  </a:schemeClr>
                </a:solidFill>
              </a:rPr>
              <a:t> </a:t>
            </a:r>
            <a:r xmlns:a="http://schemas.openxmlformats.org/drawingml/2006/main">
              <a:rPr lang="mk" altLang="ko-KR" sz="2600">
                <a:solidFill>
                  <a:schemeClr val="tx1">
                    <a:lumMod val="65000"/>
                    <a:lumOff val="35000"/>
                  </a:schemeClr>
                </a:solidFill>
              </a:rPr>
              <a:t>Потоа, зачудувачки, беа теглата со брашно и бокалот со масло</a:t>
            </a:r>
            <a:r xmlns:a="http://schemas.openxmlformats.org/drawingml/2006/main">
              <a:rPr lang="mk" altLang="en-US" sz="2600">
                <a:solidFill>
                  <a:schemeClr val="tx1">
                    <a:lumMod val="65000"/>
                    <a:lumOff val="35000"/>
                  </a:schemeClr>
                </a:solidFill>
              </a:rPr>
              <a:t> </a:t>
            </a:r>
            <a:r xmlns:a="http://schemas.openxmlformats.org/drawingml/2006/main">
              <a:rPr lang="mk" altLang="ko-KR" sz="2600">
                <a:solidFill>
                  <a:schemeClr val="tx1">
                    <a:lumMod val="65000"/>
                    <a:lumOff val="35000"/>
                  </a:schemeClr>
                </a:solidFill>
              </a:rPr>
              <a:t>не се потроши.</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600">
                <a:solidFill>
                  <a:schemeClr val="tx1">
                    <a:lumMod val="65000"/>
                    <a:lumOff val="35000"/>
                  </a:schemeClr>
                </a:solidFill>
              </a:rPr>
              <a:t>Еден ден нејзиниот син починал. Но, Господ Бог дозволи да му се врати животот на момчето и да живее. Таа му даде слава на Бога.</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000">
                <a:solidFill>
                  <a:srgbClr val="FF0000"/>
                </a:solidFill>
              </a:rPr>
              <a:t>Денешна лекција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3200">
                <a:solidFill>
                  <a:schemeClr val="tx1">
                    <a:lumMod val="65000"/>
                    <a:lumOff val="35000"/>
                  </a:schemeClr>
                </a:solidFill>
              </a:rPr>
              <a:t>Вдовицата понуди малку брашно и масло</a:t>
            </a:r>
          </a:p>
          <a:p>
            <a:pPr xmlns:a="http://schemas.openxmlformats.org/drawingml/2006/main" algn="ctr"/>
            <a:r xmlns:a="http://schemas.openxmlformats.org/drawingml/2006/main">
              <a:rPr lang="mk" altLang="ko-KR" sz="3200">
                <a:solidFill>
                  <a:schemeClr val="tx1">
                    <a:lumMod val="65000"/>
                    <a:lumOff val="35000"/>
                  </a:schemeClr>
                </a:solidFill>
              </a:rPr>
              <a:t>на Бога.</a:t>
            </a:r>
            <a:r xmlns:a="http://schemas.openxmlformats.org/drawingml/2006/main">
              <a:rPr lang="mk"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mk" altLang="ko-KR" sz="3200">
                <a:solidFill>
                  <a:schemeClr val="tx1">
                    <a:lumMod val="65000"/>
                    <a:lumOff val="35000"/>
                  </a:schemeClr>
                </a:solidFill>
              </a:rPr>
              <a:t>Потоа, таа доби многу благослов</a:t>
            </a:r>
          </a:p>
          <a:p>
            <a:pPr xmlns:a="http://schemas.openxmlformats.org/drawingml/2006/main" algn="ctr"/>
            <a:r xmlns:a="http://schemas.openxmlformats.org/drawingml/2006/main">
              <a:rPr lang="mk" altLang="ko-KR" sz="3200">
                <a:solidFill>
                  <a:schemeClr val="tx1">
                    <a:lumMod val="65000"/>
                    <a:lumOff val="35000"/>
                  </a:schemeClr>
                </a:solidFill>
              </a:rPr>
              <a:t>надвор од имагинацијата.</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k" altLang="ko-KR" sz="3200">
                <a:solidFill>
                  <a:schemeClr val="tx1">
                    <a:lumMod val="65000"/>
                    <a:lumOff val="35000"/>
                  </a:schemeClr>
                </a:solidFill>
              </a:rPr>
              <a:t>Понекогаш, ќе дојде момент кога треба да му дадеме нешто важно на Бога.</a:t>
            </a:r>
          </a:p>
          <a:p>
            <a:pPr xmlns:a="http://schemas.openxmlformats.org/drawingml/2006/main" algn="ctr"/>
            <a:r xmlns:a="http://schemas.openxmlformats.org/drawingml/2006/main">
              <a:rPr lang="mk" altLang="ko-KR" sz="3200">
                <a:solidFill>
                  <a:schemeClr val="tx1">
                    <a:lumMod val="65000"/>
                    <a:lumOff val="35000"/>
                  </a:schemeClr>
                </a:solidFill>
              </a:rPr>
              <a:t>Потоа, Бог нè благословува многу преку оваа жртва и жртва.</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3200"/>
              <a:t>Кој е Бог?</a:t>
            </a:r>
            <a:r xmlns:a="http://schemas.openxmlformats.org/drawingml/2006/main">
              <a:rPr lang="mk"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rgbClr val="C00000"/>
                </a:solidFill>
              </a:rPr>
              <a:t>Господ е..</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chemeClr val="tx1">
                    <a:lumMod val="65000"/>
                    <a:lumOff val="35000"/>
                  </a:schemeClr>
                </a:solidFill>
              </a:rPr>
              <a:t>Бог е оној кој ни обезбедува сè што ни треба за да живееме - храна, облека и куќа итн.</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000">
                <a:solidFill>
                  <a:srgbClr val="FF0000"/>
                </a:solidFill>
              </a:rPr>
              <a:t>Денешниот квиз</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200">
                <a:solidFill>
                  <a:schemeClr val="tx1">
                    <a:lumMod val="65000"/>
                    <a:lumOff val="35000"/>
                  </a:schemeClr>
                </a:solidFill>
              </a:rPr>
              <a:t>Кај кого Бог му рекол на Илија да оди??</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chemeClr val="tx1">
                    <a:lumMod val="65000"/>
                    <a:lumOff val="35000"/>
                  </a:schemeClr>
                </a:solidFill>
              </a:rPr>
              <a:t>① </a:t>
            </a:r>
            <a:r xmlns:a="http://schemas.openxmlformats.org/drawingml/2006/main">
              <a:rPr lang="mk" altLang="ko-KR" sz="2800">
                <a:solidFill>
                  <a:schemeClr val="tx1">
                    <a:lumMod val="65000"/>
                    <a:lumOff val="35000"/>
                  </a:schemeClr>
                </a:solidFill>
              </a:rPr>
              <a:t>крал</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chemeClr val="tx1">
                    <a:lumMod val="65000"/>
                    <a:lumOff val="35000"/>
                  </a:schemeClr>
                </a:solidFill>
              </a:rPr>
              <a:t>② </a:t>
            </a:r>
            <a:r xmlns:a="http://schemas.openxmlformats.org/drawingml/2006/main">
              <a:rPr lang="mk" altLang="ko-KR" sz="2800">
                <a:solidFill>
                  <a:schemeClr val="tx1">
                    <a:lumMod val="65000"/>
                    <a:lumOff val="35000"/>
                  </a:schemeClr>
                </a:solidFill>
              </a:rPr>
              <a:t>свештеник</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chemeClr val="tx1">
                    <a:lumMod val="65000"/>
                    <a:lumOff val="35000"/>
                  </a:schemeClr>
                </a:solidFill>
              </a:rPr>
              <a:t>③ </a:t>
            </a:r>
            <a:r xmlns:a="http://schemas.openxmlformats.org/drawingml/2006/main">
              <a:rPr lang="mk" altLang="ko-KR" sz="2800">
                <a:solidFill>
                  <a:schemeClr val="tx1">
                    <a:lumMod val="65000"/>
                    <a:lumOff val="35000"/>
                  </a:schemeClr>
                </a:solidFill>
              </a:rPr>
              <a:t>вдовица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chemeClr val="tx1">
                    <a:lumMod val="65000"/>
                    <a:lumOff val="35000"/>
                  </a:schemeClr>
                </a:solidFill>
              </a:rPr>
              <a:t>④ </a:t>
            </a:r>
            <a:r xmlns:a="http://schemas.openxmlformats.org/drawingml/2006/main">
              <a:rPr lang="mk" altLang="ko-KR" sz="2800">
                <a:solidFill>
                  <a:schemeClr val="tx1">
                    <a:lumMod val="65000"/>
                    <a:lumOff val="35000"/>
                  </a:schemeClr>
                </a:solidFill>
              </a:rPr>
              <a:t>општи</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rgbClr val="FF0000"/>
                </a:solidFill>
              </a:rPr>
              <a:t>③ </a:t>
            </a:r>
            <a:r xmlns:a="http://schemas.openxmlformats.org/drawingml/2006/main">
              <a:rPr lang="mk" altLang="ko-KR" sz="2800">
                <a:solidFill>
                  <a:srgbClr val="FF0000"/>
                </a:solidFill>
              </a:rPr>
              <a:t>вдовица</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000">
                <a:solidFill>
                  <a:srgbClr val="FF0000"/>
                </a:solidFill>
              </a:rPr>
              <a:t>Денешниот збор</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chemeClr val="tx1">
                    <a:lumMod val="65000"/>
                    <a:lumOff val="35000"/>
                  </a:schemeClr>
                </a:solidFill>
              </a:rPr>
              <a:t>Одете веднаш во Сарепта Сидонски и останете таму. Заповедав на една вдовица од тоа место да те снабдува со храна</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k" altLang="ko-KR" sz="2800">
                <a:solidFill>
                  <a:schemeClr val="tx1">
                    <a:lumMod val="65000"/>
                    <a:lumOff val="35000"/>
                  </a:schemeClr>
                </a:solidFill>
              </a:rPr>
              <a:t>1 кралеви</a:t>
            </a:r>
            <a:r xmlns:a="http://schemas.openxmlformats.org/drawingml/2006/main">
              <a:rPr lang="mk" altLang="en-US" sz="2800">
                <a:solidFill>
                  <a:schemeClr val="tx1">
                    <a:lumMod val="65000"/>
                    <a:lumOff val="35000"/>
                  </a:schemeClr>
                </a:solidFill>
              </a:rPr>
              <a:t> </a:t>
            </a:r>
            <a:r xmlns:a="http://schemas.openxmlformats.org/drawingml/2006/main">
              <a:rPr lang="mk"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mk" altLang="ko-KR" b="1">
                <a:solidFill>
                  <a:schemeClr val="tx1">
                    <a:lumMod val="50000"/>
                    <a:lumOff val="50000"/>
                  </a:schemeClr>
                </a:solidFill>
              </a:rPr>
              <a:t>Бр. 36 Словото Божјо</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mk" altLang="ko-KR" sz="4400"/>
              <a:t>Огнот падна од небото</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mk" altLang="ko-KR" sz="4000">
                <a:solidFill>
                  <a:srgbClr val="FF0000"/>
                </a:solidFill>
              </a:rPr>
              <a:t>Денешниот збор</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mk" altLang="ko-KR" sz="3600">
                <a:solidFill>
                  <a:schemeClr val="tx1">
                    <a:lumMod val="65000"/>
                    <a:lumOff val="35000"/>
                  </a:schemeClr>
                </a:solidFill>
              </a:rPr>
              <a:t>Тогаш падна Господовиот оган и ги изгоре жртвата, дрвата, камењата и почвата, а ја излижа и водата во ровот.</a:t>
            </a:r>
            <a:r xmlns:a="http://schemas.openxmlformats.org/drawingml/2006/main">
              <a:rPr lang="mk"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mk" altLang="ko-KR" sz="2800">
                <a:solidFill>
                  <a:schemeClr val="tx1">
                    <a:lumMod val="65000"/>
                    <a:lumOff val="35000"/>
                  </a:schemeClr>
                </a:solidFill>
              </a:rPr>
              <a:t>1 кралеви</a:t>
            </a:r>
            <a:r xmlns:a="http://schemas.openxmlformats.org/drawingml/2006/main">
              <a:rPr lang="mk" altLang="en-US" sz="2800">
                <a:solidFill>
                  <a:schemeClr val="tx1">
                    <a:lumMod val="65000"/>
                    <a:lumOff val="35000"/>
                  </a:schemeClr>
                </a:solidFill>
              </a:rPr>
              <a:t> </a:t>
            </a:r>
            <a:r xmlns:a="http://schemas.openxmlformats.org/drawingml/2006/main">
              <a:rPr lang="mk"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mk" altLang="ko-KR" sz="2800">
                <a:solidFill>
                  <a:schemeClr val="tx1">
                    <a:lumMod val="65000"/>
                    <a:lumOff val="35000"/>
                  </a:schemeClr>
                </a:solidFill>
              </a:rPr>
              <a:t>Бог го испрати Илија кај злобниот израелски цар Ахав. „Ќе дознаеш кој е вистинскиот Бог!</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mk" altLang="ko-KR" sz="2800">
                <a:solidFill>
                  <a:schemeClr val="tx1">
                    <a:lumMod val="65000"/>
                    <a:lumOff val="35000"/>
                  </a:schemeClr>
                </a:solidFill>
              </a:rPr>
              <a:t>Илија се борел против 850 лажни пророци на идолопоклоници. „Богот кој одговара со оган е вистински Бог!</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mk" altLang="ko-KR" sz="2800">
                <a:solidFill>
                  <a:schemeClr val="tx1">
                    <a:lumMod val="65000"/>
                    <a:lumOff val="35000"/>
                  </a:schemeClr>
                </a:solidFill>
              </a:rPr>
              <a:t>Џонатан му ја дал својата скапоцена облека на Давид. Тоа го покажа длабокото пријателство на Џонатан со Давид.</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mk" altLang="ko-KR" sz="2800">
                <a:solidFill>
                  <a:schemeClr val="tx1">
                    <a:lumMod val="65000"/>
                    <a:lumOff val="35000"/>
                  </a:schemeClr>
                </a:solidFill>
              </a:rPr>
              <a:t>850 пророци го повикале името на својот бог и танцувале околу алтерот, но немало одговор од оган.</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mk" altLang="ko-KR" sz="2800">
                <a:solidFill>
                  <a:schemeClr val="tx1">
                    <a:lumMod val="65000"/>
                    <a:lumOff val="35000"/>
                  </a:schemeClr>
                </a:solidFill>
              </a:rPr>
              <a:t>На ред дојде Илија. Илија се молеше кон небото. Потоа, Божјиот оган паднал и ја изгорел жртвата на алтер.</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mk" altLang="ko-KR" sz="2600">
                <a:solidFill>
                  <a:schemeClr val="tx1">
                    <a:lumMod val="65000"/>
                    <a:lumOff val="35000"/>
                  </a:schemeClr>
                </a:solidFill>
              </a:rPr>
              <a:t>„Јехова е вистинскиот Бог!“ Израелците се покајаа за своите гревови и му оддадоа слава на Бога.</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mk" altLang="ko-KR" sz="4000">
                <a:solidFill>
                  <a:srgbClr val="FF0000"/>
                </a:solidFill>
              </a:rPr>
              <a:t>Денешна лекција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mk" altLang="ko-KR" sz="3200">
                <a:solidFill>
                  <a:schemeClr val="tx1">
                    <a:lumMod val="65000"/>
                    <a:lumOff val="35000"/>
                  </a:schemeClr>
                </a:solidFill>
              </a:rPr>
              <a:t>Лажните богови не можеле да направат ништо.</a:t>
            </a:r>
          </a:p>
          <a:p>
            <a:pPr xmlns:a="http://schemas.openxmlformats.org/drawingml/2006/main" algn="ctr"/>
            <a:r xmlns:a="http://schemas.openxmlformats.org/drawingml/2006/main">
              <a:rPr lang="mk" altLang="ko-KR" sz="3200">
                <a:solidFill>
                  <a:schemeClr val="tx1">
                    <a:lumMod val="65000"/>
                    <a:lumOff val="35000"/>
                  </a:schemeClr>
                </a:solidFill>
              </a:rPr>
              <a:t>За</a:t>
            </a:r>
            <a:r xmlns:a="http://schemas.openxmlformats.org/drawingml/2006/main">
              <a:rPr lang="mk" altLang="en-US" sz="3200">
                <a:solidFill>
                  <a:schemeClr val="tx1">
                    <a:lumMod val="65000"/>
                    <a:lumOff val="35000"/>
                  </a:schemeClr>
                </a:solidFill>
              </a:rPr>
              <a:t> </a:t>
            </a:r>
            <a:r xmlns:a="http://schemas.openxmlformats.org/drawingml/2006/main">
              <a:rPr lang="mk" altLang="ko-KR" sz="3200">
                <a:solidFill>
                  <a:schemeClr val="tx1">
                    <a:lumMod val="65000"/>
                    <a:lumOff val="35000"/>
                  </a:schemeClr>
                </a:solidFill>
              </a:rPr>
              <a:t>тие</a:t>
            </a:r>
            <a:r xmlns:a="http://schemas.openxmlformats.org/drawingml/2006/main">
              <a:rPr lang="mk" altLang="en-US" sz="3200">
                <a:solidFill>
                  <a:schemeClr val="tx1">
                    <a:lumMod val="65000"/>
                    <a:lumOff val="35000"/>
                  </a:schemeClr>
                </a:solidFill>
              </a:rPr>
              <a:t> </a:t>
            </a:r>
            <a:r xmlns:a="http://schemas.openxmlformats.org/drawingml/2006/main">
              <a:rPr lang="mk" altLang="ko-KR" sz="3200">
                <a:solidFill>
                  <a:schemeClr val="tx1">
                    <a:lumMod val="65000"/>
                    <a:lumOff val="35000"/>
                  </a:schemeClr>
                </a:solidFill>
              </a:rPr>
              <a:t>имаше</a:t>
            </a:r>
            <a:r xmlns:a="http://schemas.openxmlformats.org/drawingml/2006/main">
              <a:rPr lang="mk" altLang="en-US" sz="3200">
                <a:solidFill>
                  <a:schemeClr val="tx1">
                    <a:lumMod val="65000"/>
                    <a:lumOff val="35000"/>
                  </a:schemeClr>
                </a:solidFill>
              </a:rPr>
              <a:t> </a:t>
            </a:r>
            <a:r xmlns:a="http://schemas.openxmlformats.org/drawingml/2006/main">
              <a:rPr lang="mk" altLang="ko-KR" sz="3200">
                <a:solidFill>
                  <a:schemeClr val="tx1">
                    <a:lumMod val="65000"/>
                    <a:lumOff val="35000"/>
                  </a:schemeClr>
                </a:solidFill>
              </a:rPr>
              <a:t>бр</a:t>
            </a:r>
            <a:r xmlns:a="http://schemas.openxmlformats.org/drawingml/2006/main">
              <a:rPr lang="mk" altLang="en-US" sz="3200">
                <a:solidFill>
                  <a:schemeClr val="tx1">
                    <a:lumMod val="65000"/>
                    <a:lumOff val="35000"/>
                  </a:schemeClr>
                </a:solidFill>
              </a:rPr>
              <a:t> </a:t>
            </a:r>
            <a:r xmlns:a="http://schemas.openxmlformats.org/drawingml/2006/main">
              <a:rPr lang="mk" altLang="ko-KR" sz="3200">
                <a:solidFill>
                  <a:schemeClr val="tx1">
                    <a:lumMod val="65000"/>
                    <a:lumOff val="35000"/>
                  </a:schemeClr>
                </a:solidFill>
              </a:rPr>
              <a:t>моќ.</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k" altLang="ko-KR" sz="3200">
                <a:solidFill>
                  <a:schemeClr val="tx1">
                    <a:lumMod val="65000"/>
                    <a:lumOff val="35000"/>
                  </a:schemeClr>
                </a:solidFill>
              </a:rPr>
              <a:t>Бог е Семоќен.</a:t>
            </a:r>
          </a:p>
          <a:p>
            <a:pPr xmlns:a="http://schemas.openxmlformats.org/drawingml/2006/main" algn="ctr"/>
            <a:r xmlns:a="http://schemas.openxmlformats.org/drawingml/2006/main">
              <a:rPr lang="mk" altLang="ko-KR" sz="3200">
                <a:solidFill>
                  <a:schemeClr val="tx1">
                    <a:lumMod val="65000"/>
                    <a:lumOff val="35000"/>
                  </a:schemeClr>
                </a:solidFill>
              </a:rPr>
              <a:t>Можеме да ги доживееме Неговите неверојатни чуда кога се потпираме и веруваме во Него.</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mk" altLang="ko-KR" sz="3200"/>
              <a:t>Кој е Бог?</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mk" altLang="ko-KR" sz="3600">
                <a:solidFill>
                  <a:srgbClr val="C00000"/>
                </a:solidFill>
              </a:rPr>
              <a:t>Господ е..</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mk" altLang="ko-KR" sz="3600">
                <a:solidFill>
                  <a:schemeClr val="tx1">
                    <a:lumMod val="65000"/>
                    <a:lumOff val="35000"/>
                  </a:schemeClr>
                </a:solidFill>
              </a:rPr>
              <a:t>Тој е вистинскиот и жив и деловен Бог кој се разликува од лажните идоли.</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mk" altLang="ko-KR" sz="4000">
                <a:solidFill>
                  <a:srgbClr val="FF0000"/>
                </a:solidFill>
              </a:rPr>
              <a:t>Денешниот квиз</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mk" altLang="ko-KR" sz="3200">
                <a:solidFill>
                  <a:schemeClr val="tx1">
                    <a:lumMod val="65000"/>
                    <a:lumOff val="35000"/>
                  </a:schemeClr>
                </a:solidFill>
              </a:rPr>
              <a:t>Што паднало од небото кога Илија се молел?</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mk" altLang="en-US" sz="2800">
                <a:solidFill>
                  <a:schemeClr val="tx1">
                    <a:lumMod val="65000"/>
                    <a:lumOff val="35000"/>
                  </a:schemeClr>
                </a:solidFill>
              </a:rPr>
              <a:t>① </a:t>
            </a:r>
            <a:r xmlns:a="http://schemas.openxmlformats.org/drawingml/2006/main">
              <a:rPr lang="mk" altLang="ko-KR" sz="2800">
                <a:solidFill>
                  <a:schemeClr val="tx1">
                    <a:lumMod val="65000"/>
                    <a:lumOff val="35000"/>
                  </a:schemeClr>
                </a:solidFill>
              </a:rPr>
              <a:t>снег</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mk" altLang="en-US" sz="2800">
                <a:solidFill>
                  <a:schemeClr val="tx1">
                    <a:lumMod val="65000"/>
                    <a:lumOff val="35000"/>
                  </a:schemeClr>
                </a:solidFill>
              </a:rPr>
              <a:t>② </a:t>
            </a:r>
            <a:r xmlns:a="http://schemas.openxmlformats.org/drawingml/2006/main">
              <a:rPr lang="mk" altLang="ko-KR" sz="2800">
                <a:solidFill>
                  <a:schemeClr val="tx1">
                    <a:lumMod val="65000"/>
                    <a:lumOff val="35000"/>
                  </a:schemeClr>
                </a:solidFill>
              </a:rPr>
              <a:t>дожд</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mk" altLang="en-US" sz="2800">
                <a:solidFill>
                  <a:schemeClr val="tx1">
                    <a:lumMod val="65000"/>
                    <a:lumOff val="35000"/>
                  </a:schemeClr>
                </a:solidFill>
              </a:rPr>
              <a:t>③ </a:t>
            </a:r>
            <a:r xmlns:a="http://schemas.openxmlformats.org/drawingml/2006/main">
              <a:rPr lang="mk" altLang="ko-KR" sz="2800">
                <a:solidFill>
                  <a:schemeClr val="tx1">
                    <a:lumMod val="65000"/>
                    <a:lumOff val="35000"/>
                  </a:schemeClr>
                </a:solidFill>
              </a:rPr>
              <a:t>камен</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mk" altLang="en-US" sz="2800">
                <a:solidFill>
                  <a:schemeClr val="tx1">
                    <a:lumMod val="65000"/>
                    <a:lumOff val="35000"/>
                  </a:schemeClr>
                </a:solidFill>
              </a:rPr>
              <a:t>④ </a:t>
            </a:r>
            <a:r xmlns:a="http://schemas.openxmlformats.org/drawingml/2006/main">
              <a:rPr lang="mk" altLang="ko-KR" sz="2800">
                <a:solidFill>
                  <a:schemeClr val="tx1">
                    <a:lumMod val="65000"/>
                    <a:lumOff val="35000"/>
                  </a:schemeClr>
                </a:solidFill>
              </a:rPr>
              <a:t>оган</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mk" altLang="en-US" sz="2800">
                <a:solidFill>
                  <a:srgbClr val="FF0000"/>
                </a:solidFill>
              </a:rPr>
              <a:t>④ </a:t>
            </a:r>
            <a:r xmlns:a="http://schemas.openxmlformats.org/drawingml/2006/main">
              <a:rPr lang="mk" altLang="ko-KR" sz="2800">
                <a:solidFill>
                  <a:srgbClr val="FF0000"/>
                </a:solidFill>
              </a:rPr>
              <a:t>оган</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mk" altLang="ko-KR" sz="4000">
                <a:solidFill>
                  <a:srgbClr val="FF0000"/>
                </a:solidFill>
              </a:rPr>
              <a:t>Денешниот збор</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mk" altLang="ko-KR" sz="3600">
                <a:solidFill>
                  <a:schemeClr val="tx1">
                    <a:lumMod val="65000"/>
                    <a:lumOff val="35000"/>
                  </a:schemeClr>
                </a:solidFill>
              </a:rPr>
              <a:t>Тогаш падна Господовиот оган и ги изгоре жртвата, дрвата, камењата и почвата, а ја излижа и водата во ровот.</a:t>
            </a:r>
            <a:r xmlns:a="http://schemas.openxmlformats.org/drawingml/2006/main">
              <a:rPr lang="mk"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mk" altLang="ko-KR" sz="2800">
                <a:solidFill>
                  <a:schemeClr val="tx1">
                    <a:lumMod val="65000"/>
                    <a:lumOff val="35000"/>
                  </a:schemeClr>
                </a:solidFill>
              </a:rPr>
              <a:t>1 кралеви</a:t>
            </a:r>
            <a:r xmlns:a="http://schemas.openxmlformats.org/drawingml/2006/main">
              <a:rPr lang="mk" altLang="en-US" sz="2800">
                <a:solidFill>
                  <a:schemeClr val="tx1">
                    <a:lumMod val="65000"/>
                    <a:lumOff val="35000"/>
                  </a:schemeClr>
                </a:solidFill>
              </a:rPr>
              <a:t> </a:t>
            </a:r>
            <a:r xmlns:a="http://schemas.openxmlformats.org/drawingml/2006/main">
              <a:rPr lang="mk"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b="1">
                <a:solidFill>
                  <a:schemeClr val="tx1">
                    <a:lumMod val="50000"/>
                    <a:lumOff val="50000"/>
                  </a:schemeClr>
                </a:solidFill>
              </a:rPr>
              <a:t>БР. 37 Словото Божјо</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400"/>
              <a:t>Нееман исцелен од лепра</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000">
                <a:solidFill>
                  <a:srgbClr val="FF0000"/>
                </a:solidFill>
              </a:rPr>
              <a:t>Денешниот збор</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chemeClr val="tx1">
                    <a:lumMod val="65000"/>
                    <a:lumOff val="35000"/>
                  </a:schemeClr>
                </a:solidFill>
              </a:rPr>
              <a:t>Така, тој слезе и се натопи во Јордан седум пати, како што му рече Божјиот човек, и неговото тело се обнови и се чисти како телото на едно момче.</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k" altLang="ko-KR" sz="2800">
                <a:solidFill>
                  <a:schemeClr val="tx1">
                    <a:lumMod val="65000"/>
                    <a:lumOff val="35000"/>
                  </a:schemeClr>
                </a:solidFill>
              </a:rPr>
              <a:t>2. Царевите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400">
                <a:solidFill>
                  <a:schemeClr val="tx1">
                    <a:lumMod val="65000"/>
                    <a:lumOff val="35000"/>
                  </a:schemeClr>
                </a:solidFill>
              </a:rPr>
              <a:t>Нееман беше командант на војската на арамскиот цар, но имаше лепра. Тој отиде кај Елисеј, кој беше пророк на Израел за да биде обновен.</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mk" altLang="ko-KR" sz="2600">
                <a:solidFill>
                  <a:schemeClr val="tx1">
                    <a:lumMod val="65000"/>
                    <a:lumOff val="35000"/>
                  </a:schemeClr>
                </a:solidFill>
              </a:rPr>
              <a:t>Давид неколку пати бил во опасни ситуации до смрт, бидејќи царот Саул се обидел да го убие. Сепак, тој можеше да избега од тие опасности со помош на Џонатан.</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800">
                <a:solidFill>
                  <a:schemeClr val="tx1">
                    <a:lumMod val="65000"/>
                    <a:lumOff val="35000"/>
                  </a:schemeClr>
                </a:solidFill>
              </a:rPr>
              <a:t>Елисеј не го сретнал, туку само му рекол: „Оди, измиј се седум пати во реката Јордан“.</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800">
                <a:solidFill>
                  <a:schemeClr val="tx1">
                    <a:lumMod val="65000"/>
                    <a:lumOff val="35000"/>
                  </a:schemeClr>
                </a:solidFill>
              </a:rPr>
              <a:t>Нееман се налутил на зборот на Елисеј. Но, неговите слуги му рекоа: „Оди до реката и натопи го телото, те молам.</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800">
                <a:solidFill>
                  <a:schemeClr val="tx1">
                    <a:lumMod val="65000"/>
                    <a:lumOff val="35000"/>
                  </a:schemeClr>
                </a:solidFill>
              </a:rPr>
              <a:t>Нееман се натопи во Јордан седум пати како што рекоа Елисеј и неговите слуги.</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500">
                <a:solidFill>
                  <a:schemeClr val="tx1">
                    <a:lumMod val="65000"/>
                    <a:lumOff val="35000"/>
                  </a:schemeClr>
                </a:solidFill>
              </a:rPr>
              <a:t>Потоа, зачудувачки, неговото тело се обнови и стана чисто.</a:t>
            </a:r>
          </a:p>
          <a:p>
            <a:r xmlns:a="http://schemas.openxmlformats.org/drawingml/2006/main">
              <a:rPr lang="mk" altLang="ko-KR" sz="2500">
                <a:solidFill>
                  <a:schemeClr val="tx1">
                    <a:lumMod val="65000"/>
                    <a:lumOff val="35000"/>
                  </a:schemeClr>
                </a:solidFill>
              </a:rPr>
              <a:t>Нееман се врати кај Елисеј и Му даде слава на Бога.</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000">
                <a:solidFill>
                  <a:srgbClr val="FF0000"/>
                </a:solidFill>
              </a:rPr>
              <a:t>Денешна лекција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3200">
                <a:solidFill>
                  <a:schemeClr val="tx1">
                    <a:lumMod val="65000"/>
                    <a:lumOff val="35000"/>
                  </a:schemeClr>
                </a:solidFill>
              </a:rPr>
              <a:t>Кога Нееман го слушна Елисеј, кој беше Божји човек и го послуша неговиот збор, беше благословен да се очисти од својата лепра.</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k" altLang="ko-KR" sz="3200">
                <a:solidFill>
                  <a:schemeClr val="tx1">
                    <a:lumMod val="65000"/>
                    <a:lumOff val="35000"/>
                  </a:schemeClr>
                </a:solidFill>
              </a:rPr>
              <a:t>Не треба да живееме по своја волја,</a:t>
            </a:r>
          </a:p>
          <a:p>
            <a:pPr xmlns:a="http://schemas.openxmlformats.org/drawingml/2006/main" algn="ctr"/>
            <a:r xmlns:a="http://schemas.openxmlformats.org/drawingml/2006/main">
              <a:rPr lang="mk" altLang="ko-KR" sz="3200">
                <a:solidFill>
                  <a:schemeClr val="tx1">
                    <a:lumMod val="65000"/>
                    <a:lumOff val="35000"/>
                  </a:schemeClr>
                </a:solidFill>
              </a:rPr>
              <a:t>но по Божја волја.</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k" altLang="ko-KR" sz="3200">
                <a:solidFill>
                  <a:schemeClr val="tx1">
                    <a:lumMod val="65000"/>
                    <a:lumOff val="35000"/>
                  </a:schemeClr>
                </a:solidFill>
              </a:rPr>
              <a:t>Кога живееме и го слушаме Божјото слово,</a:t>
            </a:r>
          </a:p>
          <a:p>
            <a:pPr xmlns:a="http://schemas.openxmlformats.org/drawingml/2006/main" algn="ctr"/>
            <a:r xmlns:a="http://schemas.openxmlformats.org/drawingml/2006/main">
              <a:rPr lang="mk" altLang="ko-KR" sz="3200">
                <a:solidFill>
                  <a:schemeClr val="tx1">
                    <a:lumMod val="65000"/>
                    <a:lumOff val="35000"/>
                  </a:schemeClr>
                </a:solidFill>
              </a:rPr>
              <a:t>Можеме да бидеме благословени со изобилен благослов што Бог може да ни го даде.</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3200">
                <a:solidFill>
                  <a:srgbClr val="FF0000"/>
                </a:solidFill>
              </a:rPr>
              <a:t>Бог?</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rgbClr val="C00000"/>
                </a:solidFill>
              </a:rPr>
              <a:t>Господ е..</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chemeClr val="tx1">
                    <a:lumMod val="65000"/>
                    <a:lumOff val="35000"/>
                  </a:schemeClr>
                </a:solidFill>
              </a:rPr>
              <a:t>Бог е тој што може да ја излечи секоја болест. Тој е Семоќниот Бог кој може да не исцели.</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000">
                <a:solidFill>
                  <a:srgbClr val="FF0000"/>
                </a:solidFill>
              </a:rPr>
              <a:t>Денешниот квиз</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chemeClr val="tx1">
                    <a:lumMod val="65000"/>
                    <a:lumOff val="35000"/>
                  </a:schemeClr>
                </a:solidFill>
              </a:rPr>
              <a:t>Колку пати Нееман се потопил во реката Јордан?</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chemeClr val="tx1">
                    <a:lumMod val="65000"/>
                    <a:lumOff val="35000"/>
                  </a:schemeClr>
                </a:solidFill>
              </a:rPr>
              <a:t>① </a:t>
            </a:r>
            <a:r xmlns:a="http://schemas.openxmlformats.org/drawingml/2006/main">
              <a:rPr lang="mk" altLang="ko-KR" sz="2800">
                <a:solidFill>
                  <a:schemeClr val="tx1">
                    <a:lumMod val="65000"/>
                    <a:lumOff val="35000"/>
                  </a:schemeClr>
                </a:solidFill>
              </a:rPr>
              <a:t>три пати</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chemeClr val="tx1">
                    <a:lumMod val="65000"/>
                    <a:lumOff val="35000"/>
                  </a:schemeClr>
                </a:solidFill>
              </a:rPr>
              <a:t>② </a:t>
            </a:r>
            <a:r xmlns:a="http://schemas.openxmlformats.org/drawingml/2006/main">
              <a:rPr lang="mk" altLang="ko-KR" sz="2800">
                <a:solidFill>
                  <a:schemeClr val="tx1">
                    <a:lumMod val="65000"/>
                    <a:lumOff val="35000"/>
                  </a:schemeClr>
                </a:solidFill>
              </a:rPr>
              <a:t>еднаш</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chemeClr val="tx1">
                    <a:lumMod val="65000"/>
                    <a:lumOff val="35000"/>
                  </a:schemeClr>
                </a:solidFill>
              </a:rPr>
              <a:t>③ </a:t>
            </a:r>
            <a:r xmlns:a="http://schemas.openxmlformats.org/drawingml/2006/main">
              <a:rPr lang="mk" altLang="ko-KR" sz="2800">
                <a:solidFill>
                  <a:schemeClr val="tx1">
                    <a:lumMod val="65000"/>
                    <a:lumOff val="35000"/>
                  </a:schemeClr>
                </a:solidFill>
              </a:rPr>
              <a:t>пет пати</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chemeClr val="tx1">
                    <a:lumMod val="65000"/>
                    <a:lumOff val="35000"/>
                  </a:schemeClr>
                </a:solidFill>
              </a:rPr>
              <a:t>④ </a:t>
            </a:r>
            <a:r xmlns:a="http://schemas.openxmlformats.org/drawingml/2006/main">
              <a:rPr lang="mk" altLang="ko-KR" sz="2800">
                <a:solidFill>
                  <a:schemeClr val="tx1">
                    <a:lumMod val="65000"/>
                    <a:lumOff val="35000"/>
                  </a:schemeClr>
                </a:solidFill>
              </a:rPr>
              <a:t>седум</a:t>
            </a:r>
            <a:r xmlns:a="http://schemas.openxmlformats.org/drawingml/2006/main">
              <a:rPr lang="mk" altLang="en-US" sz="2800">
                <a:solidFill>
                  <a:schemeClr val="tx1">
                    <a:lumMod val="65000"/>
                    <a:lumOff val="35000"/>
                  </a:schemeClr>
                </a:solidFill>
              </a:rPr>
              <a:t> </a:t>
            </a:r>
            <a:r xmlns:a="http://schemas.openxmlformats.org/drawingml/2006/main">
              <a:rPr lang="mk" altLang="ko-KR" sz="2800">
                <a:solidFill>
                  <a:schemeClr val="tx1">
                    <a:lumMod val="65000"/>
                    <a:lumOff val="35000"/>
                  </a:schemeClr>
                </a:solidFill>
              </a:rPr>
              <a:t>времиња</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rgbClr val="FF0000"/>
                </a:solidFill>
              </a:rPr>
              <a:t>④ </a:t>
            </a:r>
            <a:r xmlns:a="http://schemas.openxmlformats.org/drawingml/2006/main">
              <a:rPr lang="mk" altLang="ko-KR" sz="2800">
                <a:solidFill>
                  <a:srgbClr val="FF0000"/>
                </a:solidFill>
              </a:rPr>
              <a:t>седум пати</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000">
                <a:solidFill>
                  <a:srgbClr val="FF0000"/>
                </a:solidFill>
              </a:rPr>
              <a:t>Денешниот збор</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chemeClr val="tx1">
                    <a:lumMod val="65000"/>
                    <a:lumOff val="35000"/>
                  </a:schemeClr>
                </a:solidFill>
              </a:rPr>
              <a:t>Така, тој слезе и се натопи во Јордан седум пати, како што му рече Божјиот човек, и неговото тело се обнови и се чисти како телото на едно момче.</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k" altLang="ko-KR" sz="2800">
                <a:solidFill>
                  <a:schemeClr val="tx1">
                    <a:lumMod val="65000"/>
                    <a:lumOff val="35000"/>
                  </a:schemeClr>
                </a:solidFill>
              </a:rPr>
              <a:t>2. Царевите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b="1">
                <a:solidFill>
                  <a:schemeClr val="tx1">
                    <a:lumMod val="50000"/>
                    <a:lumOff val="50000"/>
                  </a:schemeClr>
                </a:solidFill>
              </a:rPr>
              <a:t>Бр. 38 Словото Божјо</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400"/>
              <a:t>Поправка на Божјиот храм</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000">
                <a:solidFill>
                  <a:srgbClr val="FF0000"/>
                </a:solidFill>
              </a:rPr>
              <a:t>Денешниот збор</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chemeClr val="bg1">
                    <a:lumMod val="50000"/>
                  </a:schemeClr>
                </a:solidFill>
              </a:rPr>
              <a:t>Затоа царот Јоас ги повика свештеникот Јоада и другите свештеници и ги праша: „Зошто не ја поправате штетата на храмот?</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k" altLang="ko-KR" sz="2800">
                <a:solidFill>
                  <a:schemeClr val="tx1">
                    <a:lumMod val="65000"/>
                    <a:lumOff val="35000"/>
                  </a:schemeClr>
                </a:solidFill>
              </a:rPr>
              <a:t>2 Кралеви</a:t>
            </a:r>
            <a:r xmlns:a="http://schemas.openxmlformats.org/drawingml/2006/main">
              <a:rPr lang="mk" altLang="en-US" sz="2800">
                <a:solidFill>
                  <a:schemeClr val="tx1">
                    <a:lumMod val="65000"/>
                    <a:lumOff val="35000"/>
                  </a:schemeClr>
                </a:solidFill>
              </a:rPr>
              <a:t> </a:t>
            </a:r>
            <a:r xmlns:a="http://schemas.openxmlformats.org/drawingml/2006/main">
              <a:rPr lang="mk"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mk" altLang="ko-KR" sz="4000">
                <a:solidFill>
                  <a:srgbClr val="FF0000"/>
                </a:solidFill>
              </a:rPr>
              <a:t>Денешна лекција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mk" altLang="ko-KR" sz="3200">
                <a:solidFill>
                  <a:schemeClr val="tx1">
                    <a:lumMod val="65000"/>
                    <a:lumOff val="35000"/>
                  </a:schemeClr>
                </a:solidFill>
              </a:rPr>
              <a:t>Џонатан не ја избра својата себична желба, туку неговиот пријател Давид.</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k" altLang="ko-KR" sz="3200">
                <a:solidFill>
                  <a:schemeClr val="tx1">
                    <a:lumMod val="65000"/>
                    <a:lumOff val="35000"/>
                  </a:schemeClr>
                </a:solidFill>
              </a:rPr>
              <a:t>Како Џонатан,</a:t>
            </a:r>
          </a:p>
          <a:p>
            <a:pPr xmlns:a="http://schemas.openxmlformats.org/drawingml/2006/main" algn="ctr"/>
            <a:r xmlns:a="http://schemas.openxmlformats.org/drawingml/2006/main">
              <a:rPr lang="mk" altLang="ko-KR" sz="3200">
                <a:solidFill>
                  <a:schemeClr val="tx1">
                    <a:lumMod val="65000"/>
                    <a:lumOff val="35000"/>
                  </a:schemeClr>
                </a:solidFill>
              </a:rPr>
              <a:t>ајде да бидеме добар пријател за нашиот пријател.</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800" err="1">
                <a:solidFill>
                  <a:schemeClr val="tx1">
                    <a:lumMod val="65000"/>
                    <a:lumOff val="35000"/>
                  </a:schemeClr>
                </a:solidFill>
              </a:rPr>
              <a:t>Јоас, јудејскиот цар, имал намера да го поправи Божјиот храм, кој останал оштетен.</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800">
                <a:solidFill>
                  <a:schemeClr val="tx1">
                    <a:lumMod val="65000"/>
                    <a:lumOff val="35000"/>
                  </a:schemeClr>
                </a:solidFill>
              </a:rPr>
              <a:t>Меѓутоа, буџетот не бил доволен за поправка на храмот. Јоас решил да прими жртва за поправка на Божјиот храм.</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800">
                <a:solidFill>
                  <a:schemeClr val="tx1">
                    <a:lumMod val="65000"/>
                    <a:lumOff val="35000"/>
                  </a:schemeClr>
                </a:solidFill>
              </a:rPr>
              <a:t>Луѓето кои го сакале Бог искрено нуделе пари за поправка на храмот.</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800">
                <a:solidFill>
                  <a:schemeClr val="tx1">
                    <a:lumMod val="65000"/>
                    <a:lumOff val="35000"/>
                  </a:schemeClr>
                </a:solidFill>
              </a:rPr>
              <a:t>Собраните пари за поправка на храмот им биле давани на работниците и тие го поправале храмот со целосна чесност.</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800">
                <a:solidFill>
                  <a:schemeClr val="tx1">
                    <a:lumMod val="65000"/>
                    <a:lumOff val="35000"/>
                  </a:schemeClr>
                </a:solidFill>
              </a:rPr>
              <a:t>"Леле! Колку убав храм е тоа!“ Јоас се радуваше со помислата дека Бог ќе му угоди.</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000">
                <a:solidFill>
                  <a:srgbClr val="FF0000"/>
                </a:solidFill>
              </a:rPr>
              <a:t>Денешна лекција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3600" err="1">
                <a:solidFill>
                  <a:schemeClr val="tx1">
                    <a:lumMod val="65000"/>
                    <a:lumOff val="35000"/>
                  </a:schemeClr>
                </a:solidFill>
              </a:rPr>
              <a:t>Јоас го сметал Божјиот храм за скапоцено место, каде што луѓето му се поклонувале на Бога.</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mk" altLang="ko-KR" sz="3600">
                <a:solidFill>
                  <a:schemeClr val="tx1">
                    <a:lumMod val="65000"/>
                    <a:lumOff val="35000"/>
                  </a:schemeClr>
                </a:solidFill>
              </a:rPr>
              <a:t>Црквата е местото каде што Бог е присутен кога Му се поклонуваме.</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mk" altLang="ko-KR" sz="3600">
                <a:solidFill>
                  <a:schemeClr val="tx1">
                    <a:lumMod val="65000"/>
                    <a:lumOff val="35000"/>
                  </a:schemeClr>
                </a:solidFill>
              </a:rPr>
              <a:t>Значи, ние мора да ја сакаме црквата и да ја сметаме многу драгоцено.</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3200">
                <a:solidFill>
                  <a:srgbClr val="FF0000"/>
                </a:solidFill>
              </a:rPr>
              <a:t>Бог?</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rgbClr val="C00000"/>
                </a:solidFill>
              </a:rPr>
              <a:t>Бог е...</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chemeClr val="tx1">
                    <a:lumMod val="65000"/>
                    <a:lumOff val="35000"/>
                  </a:schemeClr>
                </a:solidFill>
              </a:rPr>
              <a:t>Бог го поставува секој од нас како Свој Свет храм.</a:t>
            </a:r>
          </a:p>
          <a:p>
            <a:endParaRPr lang="en-US" altLang="ko-KR" sz="3600">
              <a:solidFill>
                <a:schemeClr val="tx1">
                  <a:lumMod val="65000"/>
                  <a:lumOff val="35000"/>
                </a:schemeClr>
              </a:solidFill>
            </a:endParaRPr>
          </a:p>
          <a:p>
            <a:r xmlns:a="http://schemas.openxmlformats.org/drawingml/2006/main">
              <a:rPr lang="mk" altLang="ko-KR" sz="3600">
                <a:solidFill>
                  <a:schemeClr val="tx1">
                    <a:lumMod val="65000"/>
                    <a:lumOff val="35000"/>
                  </a:schemeClr>
                </a:solidFill>
              </a:rPr>
              <a:t>Бог се среќава со оние кои Му се поклонуваат.</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000">
                <a:solidFill>
                  <a:srgbClr val="FF0000"/>
                </a:solidFill>
              </a:rPr>
              <a:t>Денешниот квиз</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chemeClr val="tx1">
                    <a:lumMod val="65000"/>
                    <a:lumOff val="35000"/>
                  </a:schemeClr>
                </a:solidFill>
              </a:rPr>
              <a:t>Што решил да поправи Јоас?</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chemeClr val="tx1">
                    <a:lumMod val="65000"/>
                    <a:lumOff val="35000"/>
                  </a:schemeClr>
                </a:solidFill>
              </a:rPr>
              <a:t>① </a:t>
            </a:r>
            <a:r xmlns:a="http://schemas.openxmlformats.org/drawingml/2006/main">
              <a:rPr lang="mk" altLang="ko-KR" sz="2800">
                <a:solidFill>
                  <a:schemeClr val="tx1">
                    <a:lumMod val="65000"/>
                    <a:lumOff val="35000"/>
                  </a:schemeClr>
                </a:solidFill>
              </a:rPr>
              <a:t>палата</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chemeClr val="tx1">
                    <a:lumMod val="65000"/>
                    <a:lumOff val="35000"/>
                  </a:schemeClr>
                </a:solidFill>
              </a:rPr>
              <a:t>② </a:t>
            </a:r>
            <a:r xmlns:a="http://schemas.openxmlformats.org/drawingml/2006/main">
              <a:rPr lang="mk" altLang="ko-KR" sz="2800">
                <a:solidFill>
                  <a:schemeClr val="tx1">
                    <a:lumMod val="65000"/>
                    <a:lumOff val="35000"/>
                  </a:schemeClr>
                </a:solidFill>
              </a:rPr>
              <a:t>неговиот</a:t>
            </a:r>
            <a:r xmlns:a="http://schemas.openxmlformats.org/drawingml/2006/main">
              <a:rPr lang="mk" altLang="en-US" sz="2800">
                <a:solidFill>
                  <a:schemeClr val="tx1">
                    <a:lumMod val="65000"/>
                    <a:lumOff val="35000"/>
                  </a:schemeClr>
                </a:solidFill>
              </a:rPr>
              <a:t> </a:t>
            </a:r>
            <a:r xmlns:a="http://schemas.openxmlformats.org/drawingml/2006/main">
              <a:rPr lang="mk" altLang="ko-KR" sz="2800">
                <a:solidFill>
                  <a:schemeClr val="tx1">
                    <a:lumMod val="65000"/>
                    <a:lumOff val="35000"/>
                  </a:schemeClr>
                </a:solidFill>
              </a:rPr>
              <a:t>соба</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chemeClr val="tx1">
                    <a:lumMod val="65000"/>
                    <a:lumOff val="35000"/>
                  </a:schemeClr>
                </a:solidFill>
              </a:rPr>
              <a:t>③ </a:t>
            </a:r>
            <a:r xmlns:a="http://schemas.openxmlformats.org/drawingml/2006/main">
              <a:rPr lang="mk" altLang="ko-KR" sz="2800">
                <a:solidFill>
                  <a:schemeClr val="tx1">
                    <a:lumMod val="65000"/>
                    <a:lumOff val="35000"/>
                  </a:schemeClr>
                </a:solidFill>
              </a:rPr>
              <a:t>училиште</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chemeClr val="tx1">
                    <a:lumMod val="65000"/>
                    <a:lumOff val="35000"/>
                  </a:schemeClr>
                </a:solidFill>
              </a:rPr>
              <a:t>④ </a:t>
            </a:r>
            <a:r xmlns:a="http://schemas.openxmlformats.org/drawingml/2006/main">
              <a:rPr lang="mk" altLang="ko-KR" sz="2800">
                <a:solidFill>
                  <a:schemeClr val="tx1">
                    <a:lumMod val="65000"/>
                    <a:lumOff val="35000"/>
                  </a:schemeClr>
                </a:solidFill>
              </a:rPr>
              <a:t>Светиот храм</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rgbClr val="FF0000"/>
                </a:solidFill>
              </a:rPr>
              <a:t>④ </a:t>
            </a:r>
            <a:r xmlns:a="http://schemas.openxmlformats.org/drawingml/2006/main">
              <a:rPr lang="mk" altLang="ko-KR" sz="2800">
                <a:solidFill>
                  <a:srgbClr val="FF0000"/>
                </a:solidFill>
              </a:rPr>
              <a:t>Светиот храм</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000">
                <a:solidFill>
                  <a:srgbClr val="FF0000"/>
                </a:solidFill>
              </a:rPr>
              <a:t>Денешниот збор</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chemeClr val="bg1">
                    <a:lumMod val="50000"/>
                  </a:schemeClr>
                </a:solidFill>
              </a:rPr>
              <a:t>Затоа царот Јоас ги повика свештеникот Јоада и другите свештеници и ги праша: „Зошто не ја поправате штетата на храмот?</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k" altLang="ko-KR" sz="2800">
                <a:solidFill>
                  <a:schemeClr val="tx1">
                    <a:lumMod val="65000"/>
                    <a:lumOff val="35000"/>
                  </a:schemeClr>
                </a:solidFill>
              </a:rPr>
              <a:t>2 Кралеви</a:t>
            </a:r>
            <a:r xmlns:a="http://schemas.openxmlformats.org/drawingml/2006/main">
              <a:rPr lang="mk" altLang="en-US" sz="2800">
                <a:solidFill>
                  <a:schemeClr val="tx1">
                    <a:lumMod val="65000"/>
                    <a:lumOff val="35000"/>
                  </a:schemeClr>
                </a:solidFill>
              </a:rPr>
              <a:t> </a:t>
            </a:r>
            <a:r xmlns:a="http://schemas.openxmlformats.org/drawingml/2006/main">
              <a:rPr lang="mk"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b="1">
                <a:solidFill>
                  <a:schemeClr val="tx1">
                    <a:lumMod val="50000"/>
                    <a:lumOff val="50000"/>
                  </a:schemeClr>
                </a:solidFill>
              </a:rPr>
              <a:t>Бр. 39 Словото Божјо</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3600"/>
              <a:t>Неемија, кој го обновил ѕидот на Ерусалим</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mk" altLang="ko-KR" sz="3200"/>
              <a:t>Бог?</a:t>
            </a:r>
            <a:r xmlns:a="http://schemas.openxmlformats.org/drawingml/2006/main">
              <a:rPr lang="mk"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mk" altLang="ko-KR" sz="3600">
                <a:solidFill>
                  <a:srgbClr val="C00000"/>
                </a:solidFill>
              </a:rPr>
              <a:t>Бог..</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mk" altLang="ko-KR" sz="3600">
                <a:solidFill>
                  <a:schemeClr val="tx1">
                    <a:lumMod val="65000"/>
                    <a:lumOff val="35000"/>
                  </a:schemeClr>
                </a:solidFill>
              </a:rPr>
              <a:t>Тој е оној кој ни дава добри пријатели.</a:t>
            </a:r>
          </a:p>
          <a:p>
            <a:endParaRPr lang="en-US" altLang="ko-KR" sz="3600">
              <a:solidFill>
                <a:schemeClr val="tx1">
                  <a:lumMod val="65000"/>
                  <a:lumOff val="35000"/>
                </a:schemeClr>
              </a:solidFill>
            </a:endParaRPr>
          </a:p>
          <a:p>
            <a:r xmlns:a="http://schemas.openxmlformats.org/drawingml/2006/main">
              <a:rPr lang="mk" altLang="ko-KR" sz="3600">
                <a:solidFill>
                  <a:schemeClr val="tx1">
                    <a:lumMod val="65000"/>
                    <a:lumOff val="35000"/>
                  </a:schemeClr>
                </a:solidFill>
              </a:rPr>
              <a:t>Заблагодарете му на Бога што ни даде добри пријатели!</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000">
                <a:solidFill>
                  <a:srgbClr val="FF0000"/>
                </a:solidFill>
              </a:rPr>
              <a:t>Денешниот збор</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chemeClr val="bg1">
                    <a:lumMod val="50000"/>
                  </a:schemeClr>
                </a:solidFill>
              </a:rPr>
              <a:t>Му одговорив на царот: „Ако му е угодно на царот и ако твојот слуга најде милост пред него, нека ме испрати во градот во Јуда, каде што се погребани моите татковци, за да можам повторно да го изградам“.</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k" altLang="ko-KR" sz="2800">
                <a:solidFill>
                  <a:schemeClr val="tx1">
                    <a:lumMod val="65000"/>
                    <a:lumOff val="35000"/>
                  </a:schemeClr>
                </a:solidFill>
              </a:rPr>
              <a:t>Неемија</a:t>
            </a:r>
            <a:r xmlns:a="http://schemas.openxmlformats.org/drawingml/2006/main">
              <a:rPr lang="mk" altLang="en-US" sz="2800">
                <a:solidFill>
                  <a:schemeClr val="tx1">
                    <a:lumMod val="65000"/>
                    <a:lumOff val="35000"/>
                  </a:schemeClr>
                </a:solidFill>
              </a:rPr>
              <a:t> </a:t>
            </a:r>
            <a:r xmlns:a="http://schemas.openxmlformats.org/drawingml/2006/main">
              <a:rPr lang="mk"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800">
                <a:solidFill>
                  <a:schemeClr val="tx1">
                    <a:lumMod val="65000"/>
                    <a:lumOff val="35000"/>
                  </a:schemeClr>
                </a:solidFill>
              </a:rPr>
              <a:t>Персискиот крал му дал дозвола на царскиот пехарник Неемија да го обнови градот и цитаделата кои биле разурнати.</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800">
                <a:solidFill>
                  <a:schemeClr val="tx1">
                    <a:lumMod val="65000"/>
                    <a:lumOff val="35000"/>
                  </a:schemeClr>
                </a:solidFill>
              </a:rPr>
              <a:t>Неемија</a:t>
            </a:r>
            <a:r xmlns:a="http://schemas.openxmlformats.org/drawingml/2006/main">
              <a:rPr lang="mk" altLang="en-US" sz="2800">
                <a:solidFill>
                  <a:schemeClr val="tx1">
                    <a:lumMod val="65000"/>
                    <a:lumOff val="35000"/>
                  </a:schemeClr>
                </a:solidFill>
              </a:rPr>
              <a:t> </a:t>
            </a:r>
            <a:r xmlns:a="http://schemas.openxmlformats.org/drawingml/2006/main">
              <a:rPr lang="mk" altLang="ko-KR" sz="2800">
                <a:solidFill>
                  <a:schemeClr val="tx1">
                    <a:lumMod val="65000"/>
                    <a:lumOff val="35000"/>
                  </a:schemeClr>
                </a:solidFill>
              </a:rPr>
              <a:t>се врати во Ерусалим со многу Израелци и со нив повторно го изгради ерусалимскиот ѕид.</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600">
                <a:solidFill>
                  <a:schemeClr val="tx1">
                    <a:lumMod val="65000"/>
                    <a:lumOff val="35000"/>
                  </a:schemeClr>
                </a:solidFill>
              </a:rPr>
              <a:t>Меѓутоа, тие биле вознемирени од другите племиња на кои не им се допаднало оживувањето на Израелците. Освен тоа, многу Израелци се пожалиле.</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800">
                <a:solidFill>
                  <a:schemeClr val="tx1">
                    <a:lumMod val="65000"/>
                    <a:lumOff val="35000"/>
                  </a:schemeClr>
                </a:solidFill>
              </a:rPr>
              <a:t>Неемија побара помош од Бога. Бог му дал моќ и храброст да ја заврши работата.</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2800">
                <a:solidFill>
                  <a:schemeClr val="tx1">
                    <a:lumMod val="65000"/>
                    <a:lumOff val="35000"/>
                  </a:schemeClr>
                </a:solidFill>
              </a:rPr>
              <a:t>Конечно, Неемија ја завршил обновата на ѕидот на Ерусалим со израелскиот народ. Откако го завршија ѕидот, тој и неговиот народ радосно му се поклонија на Бог.</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000">
                <a:solidFill>
                  <a:srgbClr val="FF0000"/>
                </a:solidFill>
              </a:rPr>
              <a:t>Денешна лекција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3600">
                <a:solidFill>
                  <a:schemeClr val="tx1">
                    <a:lumMod val="65000"/>
                    <a:lumOff val="35000"/>
                  </a:schemeClr>
                </a:solidFill>
              </a:rPr>
              <a:t>Неемија ја заврши обновата на ѕидот со Божја помош иако имаше многу немири.</a:t>
            </a:r>
          </a:p>
          <a:p>
            <a:pPr xmlns:a="http://schemas.openxmlformats.org/drawingml/2006/main" algn="ctr"/>
            <a:r xmlns:a="http://schemas.openxmlformats.org/drawingml/2006/main">
              <a:rPr lang="mk" altLang="ko-KR" sz="3600">
                <a:solidFill>
                  <a:schemeClr val="tx1">
                    <a:lumMod val="65000"/>
                    <a:lumOff val="35000"/>
                  </a:schemeClr>
                </a:solidFill>
              </a:rPr>
              <a:t>Кога ја вршиме Божјата работа, може да се соочиме со тешки ситуации.</a:t>
            </a:r>
          </a:p>
          <a:p>
            <a:pPr xmlns:a="http://schemas.openxmlformats.org/drawingml/2006/main" algn="ctr"/>
            <a:r xmlns:a="http://schemas.openxmlformats.org/drawingml/2006/main">
              <a:rPr lang="mk" altLang="ko-KR" sz="3600">
                <a:solidFill>
                  <a:schemeClr val="tx1">
                    <a:lumMod val="65000"/>
                    <a:lumOff val="35000"/>
                  </a:schemeClr>
                </a:solidFill>
              </a:rPr>
              <a:t>Меѓутоа, ако Бог е со нас и ние сме со Него, можеме да ги надминеме сите тие тешкотии.</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3200"/>
              <a:t>Бог?</a:t>
            </a:r>
            <a:r xmlns:a="http://schemas.openxmlformats.org/drawingml/2006/main">
              <a:rPr lang="mk"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rgbClr val="C00000"/>
                </a:solidFill>
              </a:rPr>
              <a:t>Господ е..</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chemeClr val="tx1">
                    <a:lumMod val="65000"/>
                    <a:lumOff val="35000"/>
                  </a:schemeClr>
                </a:solidFill>
              </a:rPr>
              <a:t>Бог е тој што ни помага и ни дава сила и храброст кога се молиме и бараме помош во тешка ситуација.</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000">
                <a:solidFill>
                  <a:srgbClr val="FF0000"/>
                </a:solidFill>
              </a:rPr>
              <a:t>Денешниот квиз</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chemeClr val="tx1">
                    <a:lumMod val="65000"/>
                    <a:lumOff val="35000"/>
                  </a:schemeClr>
                </a:solidFill>
              </a:rPr>
              <a:t>Зошто Неемија се вратил во родниот град?</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chemeClr val="tx1">
                    <a:lumMod val="65000"/>
                    <a:lumOff val="35000"/>
                  </a:schemeClr>
                </a:solidFill>
              </a:rPr>
              <a:t>① </a:t>
            </a:r>
            <a:r xmlns:a="http://schemas.openxmlformats.org/drawingml/2006/main">
              <a:rPr lang="mk" altLang="ko-KR" sz="2800">
                <a:solidFill>
                  <a:schemeClr val="tx1">
                    <a:lumMod val="65000"/>
                    <a:lumOff val="35000"/>
                  </a:schemeClr>
                </a:solidFill>
              </a:rPr>
              <a:t>за патување..</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chemeClr val="tx1">
                    <a:lumMod val="65000"/>
                    <a:lumOff val="35000"/>
                  </a:schemeClr>
                </a:solidFill>
              </a:rPr>
              <a:t>② </a:t>
            </a:r>
            <a:r xmlns:a="http://schemas.openxmlformats.org/drawingml/2006/main">
              <a:rPr lang="mk" altLang="ko-KR" sz="2800">
                <a:solidFill>
                  <a:schemeClr val="tx1">
                    <a:lumMod val="65000"/>
                    <a:lumOff val="35000"/>
                  </a:schemeClr>
                </a:solidFill>
              </a:rPr>
              <a:t>да одам на училиште..</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chemeClr val="tx1">
                    <a:lumMod val="65000"/>
                    <a:lumOff val="35000"/>
                  </a:schemeClr>
                </a:solidFill>
              </a:rPr>
              <a:t>③ </a:t>
            </a:r>
            <a:r xmlns:a="http://schemas.openxmlformats.org/drawingml/2006/main">
              <a:rPr lang="mk" altLang="ko-KR" sz="2800">
                <a:solidFill>
                  <a:schemeClr val="tx1">
                    <a:lumMod val="65000"/>
                    <a:lumOff val="35000"/>
                  </a:schemeClr>
                </a:solidFill>
              </a:rPr>
              <a:t>да се поклонуваат..</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chemeClr val="tx1">
                    <a:lumMod val="65000"/>
                    <a:lumOff val="35000"/>
                  </a:schemeClr>
                </a:solidFill>
              </a:rPr>
              <a:t>④ </a:t>
            </a:r>
            <a:r xmlns:a="http://schemas.openxmlformats.org/drawingml/2006/main">
              <a:rPr lang="mk" altLang="ko-KR" sz="2800">
                <a:solidFill>
                  <a:schemeClr val="tx1">
                    <a:lumMod val="65000"/>
                    <a:lumOff val="35000"/>
                  </a:schemeClr>
                </a:solidFill>
              </a:rPr>
              <a:t>да се обнови ѕидот на Ерусалим..</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en-US" sz="2800">
                <a:solidFill>
                  <a:srgbClr val="FF0000"/>
                </a:solidFill>
              </a:rPr>
              <a:t>④ </a:t>
            </a:r>
            <a:r xmlns:a="http://schemas.openxmlformats.org/drawingml/2006/main">
              <a:rPr lang="mk" altLang="ko-KR" sz="2800">
                <a:solidFill>
                  <a:srgbClr val="FF0000"/>
                </a:solidFill>
              </a:rPr>
              <a:t>да се обнови ѕидот на Ерусалим..</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k" altLang="ko-KR" sz="4000">
                <a:solidFill>
                  <a:srgbClr val="FF0000"/>
                </a:solidFill>
              </a:rPr>
              <a:t>Денешниот збор</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k" altLang="ko-KR" sz="3600">
                <a:solidFill>
                  <a:schemeClr val="bg1">
                    <a:lumMod val="50000"/>
                  </a:schemeClr>
                </a:solidFill>
              </a:rPr>
              <a:t>Му одговорив на царот: „Ако му е угодно на царот и ако твојот слуга најде милост пред него, нека ме испрати во градот во Јуда, каде што се погребани моите татковци, за да можам повторно да го изградам“.</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k" altLang="ko-KR" sz="2800">
                <a:solidFill>
                  <a:schemeClr val="tx1">
                    <a:lumMod val="65000"/>
                    <a:lumOff val="35000"/>
                  </a:schemeClr>
                </a:solidFill>
              </a:rPr>
              <a:t>Неемија</a:t>
            </a:r>
            <a:r xmlns:a="http://schemas.openxmlformats.org/drawingml/2006/main">
              <a:rPr lang="mk" altLang="en-US" sz="2800">
                <a:solidFill>
                  <a:schemeClr val="tx1">
                    <a:lumMod val="65000"/>
                    <a:lumOff val="35000"/>
                  </a:schemeClr>
                </a:solidFill>
              </a:rPr>
              <a:t> </a:t>
            </a:r>
            <a:r xmlns:a="http://schemas.openxmlformats.org/drawingml/2006/main">
              <a:rPr lang="mk"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