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1" r:id="rId2"/>
    <p:sldMasterId id="2147483683" r:id="rId3"/>
    <p:sldMasterId id="2147483695" r:id="rId4"/>
    <p:sldMasterId id="2147483707" r:id="rId5"/>
  </p:sldMasterIdLst>
  <p:notesMasterIdLst>
    <p:notesMasterId r:id="rId161"/>
  </p:notesMasterIdLst>
  <p:sldIdLst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6" r:id="rId14"/>
    <p:sldId id="267" r:id="rId15"/>
    <p:sldId id="269" r:id="rId16"/>
    <p:sldId id="280" r:id="rId17"/>
    <p:sldId id="283" r:id="rId18"/>
    <p:sldId id="286" r:id="rId19"/>
    <p:sldId id="289" r:id="rId20"/>
    <p:sldId id="292" r:id="rId21"/>
    <p:sldId id="295" r:id="rId22"/>
    <p:sldId id="298" r:id="rId23"/>
    <p:sldId id="301" r:id="rId24"/>
    <p:sldId id="304" r:id="rId25"/>
    <p:sldId id="307" r:id="rId26"/>
    <p:sldId id="310" r:id="rId27"/>
    <p:sldId id="313" r:id="rId28"/>
    <p:sldId id="316" r:id="rId29"/>
    <p:sldId id="319" r:id="rId30"/>
    <p:sldId id="322" r:id="rId31"/>
    <p:sldId id="325" r:id="rId32"/>
    <p:sldId id="328" r:id="rId33"/>
    <p:sldId id="331" r:id="rId34"/>
    <p:sldId id="334" r:id="rId35"/>
    <p:sldId id="337" r:id="rId36"/>
    <p:sldId id="340" r:id="rId37"/>
    <p:sldId id="343" r:id="rId38"/>
    <p:sldId id="346" r:id="rId39"/>
    <p:sldId id="349" r:id="rId40"/>
    <p:sldId id="352" r:id="rId41"/>
    <p:sldId id="355" r:id="rId42"/>
    <p:sldId id="358" r:id="rId43"/>
    <p:sldId id="361" r:id="rId44"/>
    <p:sldId id="364" r:id="rId45"/>
    <p:sldId id="367" r:id="rId46"/>
    <p:sldId id="370" r:id="rId47"/>
    <p:sldId id="373" r:id="rId48"/>
    <p:sldId id="376" r:id="rId49"/>
    <p:sldId id="379" r:id="rId50"/>
    <p:sldId id="382" r:id="rId51"/>
    <p:sldId id="385" r:id="rId52"/>
    <p:sldId id="388" r:id="rId53"/>
    <p:sldId id="391" r:id="rId54"/>
    <p:sldId id="394" r:id="rId55"/>
    <p:sldId id="397" r:id="rId56"/>
    <p:sldId id="400" r:id="rId57"/>
    <p:sldId id="403" r:id="rId58"/>
    <p:sldId id="406" r:id="rId59"/>
    <p:sldId id="409" r:id="rId60"/>
    <p:sldId id="410" r:id="rId61"/>
    <p:sldId id="411" r:id="rId62"/>
    <p:sldId id="412" r:id="rId63"/>
    <p:sldId id="413" r:id="rId64"/>
    <p:sldId id="414" r:id="rId65"/>
    <p:sldId id="415" r:id="rId66"/>
    <p:sldId id="416" r:id="rId67"/>
    <p:sldId id="417" r:id="rId68"/>
    <p:sldId id="418" r:id="rId69"/>
    <p:sldId id="419" r:id="rId70"/>
    <p:sldId id="420" r:id="rId71"/>
    <p:sldId id="421" r:id="rId72"/>
    <p:sldId id="422" r:id="rId73"/>
    <p:sldId id="423" r:id="rId74"/>
    <p:sldId id="424" r:id="rId75"/>
    <p:sldId id="425" r:id="rId76"/>
    <p:sldId id="426" r:id="rId77"/>
    <p:sldId id="427" r:id="rId78"/>
    <p:sldId id="428" r:id="rId79"/>
    <p:sldId id="429" r:id="rId80"/>
    <p:sldId id="430" r:id="rId81"/>
    <p:sldId id="431" r:id="rId82"/>
    <p:sldId id="432" r:id="rId83"/>
    <p:sldId id="433" r:id="rId84"/>
    <p:sldId id="434" r:id="rId85"/>
    <p:sldId id="435" r:id="rId86"/>
    <p:sldId id="436" r:id="rId87"/>
    <p:sldId id="437" r:id="rId88"/>
    <p:sldId id="438" r:id="rId89"/>
    <p:sldId id="439" r:id="rId90"/>
    <p:sldId id="440" r:id="rId91"/>
    <p:sldId id="441" r:id="rId92"/>
    <p:sldId id="442" r:id="rId93"/>
    <p:sldId id="443" r:id="rId94"/>
    <p:sldId id="444" r:id="rId95"/>
    <p:sldId id="445" r:id="rId96"/>
    <p:sldId id="446" r:id="rId97"/>
    <p:sldId id="447" r:id="rId98"/>
    <p:sldId id="448" r:id="rId99"/>
    <p:sldId id="449" r:id="rId100"/>
    <p:sldId id="450" r:id="rId101"/>
    <p:sldId id="451" r:id="rId102"/>
    <p:sldId id="452" r:id="rId103"/>
    <p:sldId id="453" r:id="rId104"/>
    <p:sldId id="454" r:id="rId105"/>
    <p:sldId id="455" r:id="rId106"/>
    <p:sldId id="456" r:id="rId107"/>
    <p:sldId id="457" r:id="rId108"/>
    <p:sldId id="458" r:id="rId109"/>
    <p:sldId id="459" r:id="rId110"/>
    <p:sldId id="460" r:id="rId111"/>
    <p:sldId id="461" r:id="rId112"/>
    <p:sldId id="462" r:id="rId113"/>
    <p:sldId id="463" r:id="rId114"/>
    <p:sldId id="464" r:id="rId115"/>
    <p:sldId id="465" r:id="rId116"/>
    <p:sldId id="466" r:id="rId117"/>
    <p:sldId id="467" r:id="rId118"/>
    <p:sldId id="468" r:id="rId119"/>
    <p:sldId id="469" r:id="rId120"/>
    <p:sldId id="470" r:id="rId121"/>
    <p:sldId id="471" r:id="rId122"/>
    <p:sldId id="472" r:id="rId123"/>
    <p:sldId id="473" r:id="rId124"/>
    <p:sldId id="474" r:id="rId125"/>
    <p:sldId id="475" r:id="rId126"/>
    <p:sldId id="476" r:id="rId127"/>
    <p:sldId id="477" r:id="rId128"/>
    <p:sldId id="478" r:id="rId129"/>
    <p:sldId id="479" r:id="rId130"/>
    <p:sldId id="480" r:id="rId131"/>
    <p:sldId id="481" r:id="rId132"/>
    <p:sldId id="482" r:id="rId133"/>
    <p:sldId id="483" r:id="rId134"/>
    <p:sldId id="484" r:id="rId135"/>
    <p:sldId id="485" r:id="rId136"/>
    <p:sldId id="486" r:id="rId137"/>
    <p:sldId id="487" r:id="rId138"/>
    <p:sldId id="488" r:id="rId139"/>
    <p:sldId id="489" r:id="rId140"/>
    <p:sldId id="490" r:id="rId141"/>
    <p:sldId id="491" r:id="rId142"/>
    <p:sldId id="492" r:id="rId143"/>
    <p:sldId id="493" r:id="rId144"/>
    <p:sldId id="494" r:id="rId145"/>
    <p:sldId id="495" r:id="rId146"/>
    <p:sldId id="496" r:id="rId147"/>
    <p:sldId id="497" r:id="rId148"/>
    <p:sldId id="498" r:id="rId149"/>
    <p:sldId id="499" r:id="rId150"/>
    <p:sldId id="500" r:id="rId151"/>
    <p:sldId id="501" r:id="rId152"/>
    <p:sldId id="502" r:id="rId153"/>
    <p:sldId id="503" r:id="rId154"/>
    <p:sldId id="504" r:id="rId155"/>
    <p:sldId id="505" r:id="rId156"/>
    <p:sldId id="506" r:id="rId157"/>
    <p:sldId id="507" r:id="rId158"/>
    <p:sldId id="508" r:id="rId159"/>
    <p:sldId id="509" r:id="rId160"/>
  </p:sldIdLst>
  <p:sldSz cx="9144000" cy="6858000" type="screen4x3"/>
  <p:notesSz cx="6858000" cy="9144000"/>
  <p:custDataLst>
    <p:tags r:id="rId162"/>
  </p:custDataLst>
  <p:defaultTextStyle>
    <a:defPPr>
      <a:defRPr lang="mt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>
      <p:cViewPr varScale="1">
        <p:scale>
          <a:sx n="51" d="100"/>
          <a:sy n="51" d="100"/>
        </p:scale>
        <p:origin x="629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117" Type="http://schemas.openxmlformats.org/officeDocument/2006/relationships/slide" Target="slides/slide112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12" Type="http://schemas.openxmlformats.org/officeDocument/2006/relationships/slide" Target="slides/slide107.xml"/><Relationship Id="rId133" Type="http://schemas.openxmlformats.org/officeDocument/2006/relationships/slide" Target="slides/slide128.xml"/><Relationship Id="rId138" Type="http://schemas.openxmlformats.org/officeDocument/2006/relationships/slide" Target="slides/slide133.xml"/><Relationship Id="rId154" Type="http://schemas.openxmlformats.org/officeDocument/2006/relationships/slide" Target="slides/slide149.xml"/><Relationship Id="rId159" Type="http://schemas.openxmlformats.org/officeDocument/2006/relationships/slide" Target="slides/slide154.xml"/><Relationship Id="rId16" Type="http://schemas.openxmlformats.org/officeDocument/2006/relationships/slide" Target="slides/slide11.xml"/><Relationship Id="rId107" Type="http://schemas.openxmlformats.org/officeDocument/2006/relationships/slide" Target="slides/slide102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slide" Target="slides/slide97.xml"/><Relationship Id="rId123" Type="http://schemas.openxmlformats.org/officeDocument/2006/relationships/slide" Target="slides/slide118.xml"/><Relationship Id="rId128" Type="http://schemas.openxmlformats.org/officeDocument/2006/relationships/slide" Target="slides/slide123.xml"/><Relationship Id="rId144" Type="http://schemas.openxmlformats.org/officeDocument/2006/relationships/slide" Target="slides/slide139.xml"/><Relationship Id="rId149" Type="http://schemas.openxmlformats.org/officeDocument/2006/relationships/slide" Target="slides/slide144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160" Type="http://schemas.openxmlformats.org/officeDocument/2006/relationships/slide" Target="slides/slide155.xml"/><Relationship Id="rId165" Type="http://schemas.openxmlformats.org/officeDocument/2006/relationships/theme" Target="theme/theme1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113" Type="http://schemas.openxmlformats.org/officeDocument/2006/relationships/slide" Target="slides/slide108.xml"/><Relationship Id="rId118" Type="http://schemas.openxmlformats.org/officeDocument/2006/relationships/slide" Target="slides/slide113.xml"/><Relationship Id="rId134" Type="http://schemas.openxmlformats.org/officeDocument/2006/relationships/slide" Target="slides/slide129.xml"/><Relationship Id="rId139" Type="http://schemas.openxmlformats.org/officeDocument/2006/relationships/slide" Target="slides/slide134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150" Type="http://schemas.openxmlformats.org/officeDocument/2006/relationships/slide" Target="slides/slide145.xml"/><Relationship Id="rId155" Type="http://schemas.openxmlformats.org/officeDocument/2006/relationships/slide" Target="slides/slide15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59" Type="http://schemas.openxmlformats.org/officeDocument/2006/relationships/slide" Target="slides/slide54.xml"/><Relationship Id="rId103" Type="http://schemas.openxmlformats.org/officeDocument/2006/relationships/slide" Target="slides/slide98.xml"/><Relationship Id="rId108" Type="http://schemas.openxmlformats.org/officeDocument/2006/relationships/slide" Target="slides/slide103.xml"/><Relationship Id="rId124" Type="http://schemas.openxmlformats.org/officeDocument/2006/relationships/slide" Target="slides/slide119.xml"/><Relationship Id="rId129" Type="http://schemas.openxmlformats.org/officeDocument/2006/relationships/slide" Target="slides/slide124.xml"/><Relationship Id="rId54" Type="http://schemas.openxmlformats.org/officeDocument/2006/relationships/slide" Target="slides/slide49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40" Type="http://schemas.openxmlformats.org/officeDocument/2006/relationships/slide" Target="slides/slide135.xml"/><Relationship Id="rId145" Type="http://schemas.openxmlformats.org/officeDocument/2006/relationships/slide" Target="slides/slide140.xml"/><Relationship Id="rId161" Type="http://schemas.openxmlformats.org/officeDocument/2006/relationships/notesMaster" Target="notesMasters/notesMaster1.xml"/><Relationship Id="rId16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6" Type="http://schemas.openxmlformats.org/officeDocument/2006/relationships/slide" Target="slides/slide101.xml"/><Relationship Id="rId114" Type="http://schemas.openxmlformats.org/officeDocument/2006/relationships/slide" Target="slides/slide109.xml"/><Relationship Id="rId119" Type="http://schemas.openxmlformats.org/officeDocument/2006/relationships/slide" Target="slides/slide114.xml"/><Relationship Id="rId127" Type="http://schemas.openxmlformats.org/officeDocument/2006/relationships/slide" Target="slides/slide12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122" Type="http://schemas.openxmlformats.org/officeDocument/2006/relationships/slide" Target="slides/slide117.xml"/><Relationship Id="rId130" Type="http://schemas.openxmlformats.org/officeDocument/2006/relationships/slide" Target="slides/slide125.xml"/><Relationship Id="rId135" Type="http://schemas.openxmlformats.org/officeDocument/2006/relationships/slide" Target="slides/slide130.xml"/><Relationship Id="rId143" Type="http://schemas.openxmlformats.org/officeDocument/2006/relationships/slide" Target="slides/slide138.xml"/><Relationship Id="rId148" Type="http://schemas.openxmlformats.org/officeDocument/2006/relationships/slide" Target="slides/slide143.xml"/><Relationship Id="rId151" Type="http://schemas.openxmlformats.org/officeDocument/2006/relationships/slide" Target="slides/slide146.xml"/><Relationship Id="rId156" Type="http://schemas.openxmlformats.org/officeDocument/2006/relationships/slide" Target="slides/slide151.xml"/><Relationship Id="rId16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109" Type="http://schemas.openxmlformats.org/officeDocument/2006/relationships/slide" Target="slides/slide10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slide" Target="slides/slide99.xml"/><Relationship Id="rId120" Type="http://schemas.openxmlformats.org/officeDocument/2006/relationships/slide" Target="slides/slide115.xml"/><Relationship Id="rId125" Type="http://schemas.openxmlformats.org/officeDocument/2006/relationships/slide" Target="slides/slide120.xml"/><Relationship Id="rId141" Type="http://schemas.openxmlformats.org/officeDocument/2006/relationships/slide" Target="slides/slide136.xml"/><Relationship Id="rId146" Type="http://schemas.openxmlformats.org/officeDocument/2006/relationships/slide" Target="slides/slide14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162" Type="http://schemas.openxmlformats.org/officeDocument/2006/relationships/tags" Target="tags/tag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110" Type="http://schemas.openxmlformats.org/officeDocument/2006/relationships/slide" Target="slides/slide105.xml"/><Relationship Id="rId115" Type="http://schemas.openxmlformats.org/officeDocument/2006/relationships/slide" Target="slides/slide110.xml"/><Relationship Id="rId131" Type="http://schemas.openxmlformats.org/officeDocument/2006/relationships/slide" Target="slides/slide126.xml"/><Relationship Id="rId136" Type="http://schemas.openxmlformats.org/officeDocument/2006/relationships/slide" Target="slides/slide131.xml"/><Relationship Id="rId157" Type="http://schemas.openxmlformats.org/officeDocument/2006/relationships/slide" Target="slides/slide152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52" Type="http://schemas.openxmlformats.org/officeDocument/2006/relationships/slide" Target="slides/slide14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slide" Target="slides/slide100.xml"/><Relationship Id="rId126" Type="http://schemas.openxmlformats.org/officeDocument/2006/relationships/slide" Target="slides/slide121.xml"/><Relationship Id="rId147" Type="http://schemas.openxmlformats.org/officeDocument/2006/relationships/slide" Target="slides/slide14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121" Type="http://schemas.openxmlformats.org/officeDocument/2006/relationships/slide" Target="slides/slide116.xml"/><Relationship Id="rId142" Type="http://schemas.openxmlformats.org/officeDocument/2006/relationships/slide" Target="slides/slide137.xml"/><Relationship Id="rId16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0.xml"/><Relationship Id="rId46" Type="http://schemas.openxmlformats.org/officeDocument/2006/relationships/slide" Target="slides/slide41.xml"/><Relationship Id="rId67" Type="http://schemas.openxmlformats.org/officeDocument/2006/relationships/slide" Target="slides/slide62.xml"/><Relationship Id="rId116" Type="http://schemas.openxmlformats.org/officeDocument/2006/relationships/slide" Target="slides/slide111.xml"/><Relationship Id="rId137" Type="http://schemas.openxmlformats.org/officeDocument/2006/relationships/slide" Target="slides/slide132.xml"/><Relationship Id="rId158" Type="http://schemas.openxmlformats.org/officeDocument/2006/relationships/slide" Target="slides/slide153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62" Type="http://schemas.openxmlformats.org/officeDocument/2006/relationships/slide" Target="slides/slide57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111" Type="http://schemas.openxmlformats.org/officeDocument/2006/relationships/slide" Target="slides/slide106.xml"/><Relationship Id="rId132" Type="http://schemas.openxmlformats.org/officeDocument/2006/relationships/slide" Target="slides/slide127.xml"/><Relationship Id="rId153" Type="http://schemas.openxmlformats.org/officeDocument/2006/relationships/slide" Target="slides/slide1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56EC8-5C02-4F3D-8EF3-5FB3FDD2AB78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4CF6D-3FD1-4423-A905-548CA6759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54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9A64D-2590-4276-B419-970BEAD28F3D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839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9A64D-2590-4276-B419-970BEAD28F3D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804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ABA2E-8AB2-4619-A1BA-E05CACE4D8CA}" type="slidenum">
              <a:rPr lang="ko-KR" altLang="en-US" smtClean="0"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239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 xmlns:a="http://schemas.openxmlformats.org/drawingml/2006/main">
              <a:rPr lang="mt" altLang="en-US" err="1"/>
              <a:t>토ㅇ</a:t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F8285-49C5-46D5-AE04-CE546727D6FA}" type="slidenum">
              <a:rPr lang="ko-KR" altLang="en-US" smtClean="0"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92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61.jpe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4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4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46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46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67.jpe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46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46.xml"/><Relationship Id="rId4" Type="http://schemas.microsoft.com/office/2007/relationships/hdphoto" Target="../media/hdphoto3.wdp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46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6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74.jpe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46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46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46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46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46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80.jpe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46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46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46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eg"/><Relationship Id="rId1" Type="http://schemas.openxmlformats.org/officeDocument/2006/relationships/slideLayout" Target="../slideLayouts/slideLayout46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86.jpeg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eg"/><Relationship Id="rId1" Type="http://schemas.openxmlformats.org/officeDocument/2006/relationships/slideLayout" Target="../slideLayouts/slideLayout46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jpeg"/><Relationship Id="rId1" Type="http://schemas.openxmlformats.org/officeDocument/2006/relationships/slideLayout" Target="../slideLayouts/slideLayout46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eg"/><Relationship Id="rId1" Type="http://schemas.openxmlformats.org/officeDocument/2006/relationships/slideLayout" Target="../slideLayouts/slideLayout46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jpeg"/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jpeg"/><Relationship Id="rId1" Type="http://schemas.openxmlformats.org/officeDocument/2006/relationships/slideLayout" Target="../slideLayouts/slideLayout46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jpeg"/><Relationship Id="rId1" Type="http://schemas.openxmlformats.org/officeDocument/2006/relationships/slideLayout" Target="../slideLayouts/slideLayout46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24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0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6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41.jpe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4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4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48.jpe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4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4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4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4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46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4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4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4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4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46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Nru.</a:t>
            </a:r>
            <a:r xmlns:a="http://schemas.openxmlformats.org/drawingml/2006/main">
              <a:rPr lang="mt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31 il-Kelma ta’ Alla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t" altLang="ko-KR" sz="4000"/>
              <a:t>Ġonatan,</a:t>
            </a:r>
          </a:p>
          <a:p>
            <a:pPr xmlns:a="http://schemas.openxmlformats.org/drawingml/2006/main" algn="ctr"/>
            <a:r xmlns:a="http://schemas.openxmlformats.org/drawingml/2006/main">
              <a:rPr lang="mt" altLang="ko-KR" sz="4000"/>
              <a:t>Ħabib it-Tajjeb ta’ David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454"/>
            <a:ext cx="5090405" cy="359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t" altLang="ko-KR" sz="4000">
                <a:solidFill>
                  <a:srgbClr val="FF0000"/>
                </a:solidFill>
              </a:rPr>
              <a:t>Il-Kwizz tal-lum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0830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73501" y="8062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Ġonatan x’ma tax lil David?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xabla</a:t>
            </a:r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tarka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vleġġa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ħwejjeġ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4797" y="3553852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t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mt" altLang="ko-KR" sz="2800">
                <a:solidFill>
                  <a:srgbClr val="FF0000"/>
                </a:solidFill>
              </a:rPr>
              <a:t>tarka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Nru 40 Il-Kelma ta’ Alla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t" altLang="ko-KR" sz="4400"/>
              <a:t>Il-kuraġġ tar-Reġina Ester.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45" y="1556792"/>
            <a:ext cx="5090405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0957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74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t" altLang="ko-KR" sz="4000">
                <a:solidFill>
                  <a:srgbClr val="FF0000"/>
                </a:solidFill>
              </a:rPr>
              <a:t>Kelma tal-lum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5576" y="599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Imbagħad is-sultan staqsa: "X'inhu, Reġina Ester? X'inhi t-talba tiegħek? Anke nofs is-saltna, tingħatalek."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Esther</a:t>
            </a:r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5:3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097270"/>
      </p:ext>
    </p:extLst>
  </p:cSld>
  <p:clrMapOvr>
    <a:masterClrMapping/>
  </p:clrMapOvr>
  <p:transition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51723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Kien iż-żmien meta mara Lhudija għaqlija Ester kienet ir-reġina tal-Persja. Madankollu, Ħaman ippjana li jeqred lil-Lhud billi juża l-liġi tas-sultan.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57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041544"/>
      </p:ext>
    </p:extLst>
  </p:cSld>
  <p:clrMapOvr>
    <a:masterClrMapping/>
  </p:clrMapOvr>
  <p:transition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042118"/>
            <a:ext cx="89632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Hija ħasbet, ‘Jistaʼ ninqatel jekk nersaq lejn is-sultan mingħajr ma nsejjaħ mis-sultan.” Madankollu, iddeċidiet li tmur għand is-sultan biex titlob lin-nies tagħha biex jiġu salvati, minkejja li kien kontra l-liġi.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97"/>
            <a:ext cx="9144000" cy="494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78041"/>
      </p:ext>
    </p:extLst>
  </p:cSld>
  <p:clrMapOvr>
    <a:masterClrMapping/>
  </p:clrMapOvr>
  <p:transition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62309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Imma, meta ra lir-Reġina Ester wieqfa fil-qorti, ferħan ħafna biha u qal, “X’inhi t-talba tiegħek? nagħtiha lilek.”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07"/>
            <a:ext cx="9127908" cy="531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912208"/>
      </p:ext>
    </p:extLst>
  </p:cSld>
  <p:clrMapOvr>
    <a:masterClrMapping/>
  </p:clrMapOvr>
  <p:transition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Il-plott ta’ Ħaman biex jeqred lil-Lhud ġie żvelat mis-sultan. Bħala riżultat, kien mibgħud mir-re u nqatel.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27907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02815"/>
      </p:ext>
    </p:extLst>
  </p:cSld>
  <p:clrMapOvr>
    <a:masterClrMapping/>
  </p:clrMapOvr>
  <p:transition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“Grazzi, Mulej, talli tipproteġina!” Minħabba l-​kuraġġ tar-​reġina Ester, il-​Lhud ġew protetti.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3999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073914"/>
      </p:ext>
    </p:extLst>
  </p:cSld>
  <p:clrMapOvr>
    <a:masterClrMapping/>
  </p:clrMapOvr>
  <p:transition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0471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t" altLang="ko-KR" sz="4000">
                <a:solidFill>
                  <a:srgbClr val="FF0000"/>
                </a:solidFill>
              </a:rPr>
              <a:t>Il-Lezzjoni tal-lum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90814" y="9523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59347" y="7383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Għalkemm Ester kellha tinqatel, hi talbet lil Alla biex isalva lin-​nies tagħha bil-​kuraġġ.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Alla salva lil-Lhud mill-kriżi permezz tat-talb ta’ Ester bl-għerf u s-saħħa tal-għaġeb Tiegħu.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Ejja nemmnu u nistennew l-għajnuna u s-salvazzjoni mill-isbaħ ta’ Alla fil-ħajja tagħna ta’ kuljum.</a:t>
            </a:r>
          </a:p>
        </p:txBody>
      </p:sp>
    </p:spTree>
    <p:extLst>
      <p:ext uri="{BB962C8B-B14F-4D97-AF65-F5344CB8AC3E}">
        <p14:creationId xmlns:p14="http://schemas.microsoft.com/office/powerpoint/2010/main" val="256871071"/>
      </p:ext>
    </p:extLst>
  </p:cSld>
  <p:clrMapOvr>
    <a:masterClrMapping/>
  </p:clrMapOvr>
  <p:transition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2" y="24992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t" altLang="ko-KR" sz="3200"/>
              <a:t>Alla?</a:t>
            </a:r>
            <a:r xmlns:a="http://schemas.openxmlformats.org/drawingml/2006/main">
              <a:rPr lang="mt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sz="3600">
                <a:solidFill>
                  <a:srgbClr val="C00000"/>
                </a:solidFill>
              </a:rPr>
              <a:t>Alla hu..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Alla hu dak li jżomm u jgħin lill-poplu Tiegħu sal-aħħar.</a:t>
            </a:r>
            <a:r xmlns:a="http://schemas.openxmlformats.org/drawingml/2006/main">
              <a:rPr lang="mt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Alla qed iżommni u jgħinni sal-aħħar tad-dinja.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263774"/>
      </p:ext>
    </p:extLst>
  </p:cSld>
  <p:clrMapOvr>
    <a:masterClrMapping/>
  </p:clrMapOvr>
  <p:transition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140" y="2051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t" altLang="ko-KR" sz="4000">
                <a:solidFill>
                  <a:srgbClr val="FF0000"/>
                </a:solidFill>
              </a:rPr>
              <a:t>Il-Kwizz tal-lum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3863" y="8062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56444" y="9938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X’sar minn Ester meta resqet lejn is-sultan mingħajr ma ssejħitha?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Kellha tinqatel.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Tkeċċiet.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Hija ma setgħetx tiltaqaʼ mar-re.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Hija setgħet tgħid lis-sultan dak li riedet titlob.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mt" altLang="ko-KR" sz="2800">
                <a:solidFill>
                  <a:srgbClr val="FF0000"/>
                </a:solidFill>
              </a:rPr>
              <a:t>Hija setgħet tgħid lis-sultan dak li riedet titlob.</a:t>
            </a:r>
          </a:p>
        </p:txBody>
      </p:sp>
    </p:spTree>
    <p:extLst>
      <p:ext uri="{BB962C8B-B14F-4D97-AF65-F5344CB8AC3E}">
        <p14:creationId xmlns:p14="http://schemas.microsoft.com/office/powerpoint/2010/main" val="19705526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848" y="18393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t" altLang="ko-KR" sz="4000">
                <a:solidFill>
                  <a:srgbClr val="FF0000"/>
                </a:solidFill>
              </a:rPr>
              <a:t>Kelma tal-lum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6538" y="9797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979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Wara li David temm jitkellem maʼ Sawl, Ġonatan sar ħaġa waħda fl-ispirtu maʼ David, u ħabb lilu nnifsu.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Samwel 18:</a:t>
            </a:r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554622"/>
      </p:ext>
    </p:extLst>
  </p:cSld>
  <p:clrMapOvr>
    <a:masterClrMapping/>
  </p:clrMapOvr>
  <p:transition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74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t" altLang="ko-KR" sz="4000">
                <a:solidFill>
                  <a:srgbClr val="FF0000"/>
                </a:solidFill>
              </a:rPr>
              <a:t>Kelma tal-lum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5576" y="599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Imbagħad is-sultan staqsa: "X'inhu, Reġina Ester? X'inhi t-talba tiegħek? Anke nofs is-saltna, tingħatalek."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Esther</a:t>
            </a:r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5:3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13260"/>
      </p:ext>
    </p:extLst>
  </p:cSld>
  <p:clrMapOvr>
    <a:masterClrMapping/>
  </p:clrMapOvr>
  <p:transition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Nru 41 Il-Kelma ta’ Alla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t" altLang="ko-KR" sz="4400"/>
              <a:t>Ġob li kien imbierek minn Alla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124" y="2019469"/>
            <a:ext cx="5021388" cy="376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788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t" altLang="ko-KR" sz="4000">
                <a:solidFill>
                  <a:srgbClr val="FF0000"/>
                </a:solidFill>
              </a:rPr>
              <a:t>Kelma tal-lum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84558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Fl-art ta’ Uż kien jgħix raġel li kien jismu Ġob. Dan ir-raġel kien bla ħtija u retta; kien jibża’ minn Alla u ħeles mill-ħażen.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Xogħol</a:t>
            </a:r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472755"/>
      </p:ext>
    </p:extLst>
  </p:cSld>
  <p:clrMapOvr>
    <a:masterClrMapping/>
  </p:clrMapOvr>
  <p:transition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Ġob li kien jgħix fl- art taʼ Uż tal- art tal- Lvant kien l- iktar wieħed għani. Beża’ minn Alla u bla ħtija u retta.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4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879673"/>
      </p:ext>
    </p:extLst>
  </p:cSld>
  <p:clrMapOvr>
    <a:masterClrMapping/>
  </p:clrMapOvr>
  <p:transition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3" y="5859269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“Għax int bierek lil Ġob, hu beża minnek! Ġob jibża’ minn Alla għalxejn?” Satana plottja biex jittestja lil Ġob.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39" t="-807" r="37242" b="69865"/>
          <a:stretch>
            <a:fillRect/>
          </a:stretch>
        </p:blipFill>
        <p:spPr>
          <a:xfrm>
            <a:off x="6444208" y="0"/>
            <a:ext cx="1872209" cy="41942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68" y="1340768"/>
            <a:ext cx="3420033" cy="422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2911"/>
      </p:ext>
    </p:extLst>
  </p:cSld>
  <p:clrMapOvr>
    <a:masterClrMapping/>
  </p:clrMapOvr>
  <p:transition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661248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t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Satana neħħa kollox mil-lum għal għada, uliedu u l-proprjetajiet kollha tiegħu. Sar l-aktar bniedem miżeru fid-dinja.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" y="0"/>
            <a:ext cx="9127908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009663"/>
      </p:ext>
    </p:extLst>
  </p:cSld>
  <p:clrMapOvr>
    <a:masterClrMapping/>
  </p:clrMapOvr>
  <p:transition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58194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t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Martu telqet minnu billi qaltlu li "Sħet lil Alla u imutu!" Il-ħbieb ta’ Ġob ġew u taw it-tort fuqu. Iżda, Ġob poġġa fiduċja f’Alla bħal qatt qabel.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0783"/>
            <a:ext cx="7380312" cy="461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86852"/>
      </p:ext>
    </p:extLst>
  </p:cSld>
  <p:clrMapOvr>
    <a:masterClrMapping/>
  </p:clrMapOvr>
  <p:transition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104581"/>
            <a:ext cx="905463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t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Kienu ż-żminijiet fil-miżerja u l-imrar. Madankollu Ġob għadda mit-test u Alla tah barka ferm akbar minn qabel. Sar bniedem li beża minn Alla minn qatt qabel.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3" t="5029" r="3490" b="21216"/>
          <a:stretch>
            <a:fillRect/>
          </a:stretch>
        </p:blipFill>
        <p:spPr>
          <a:xfrm>
            <a:off x="73274" y="116632"/>
            <a:ext cx="8891214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40926"/>
      </p:ext>
    </p:extLst>
  </p:cSld>
  <p:clrMapOvr>
    <a:masterClrMapping/>
  </p:clrMapOvr>
  <p:transition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8450" y="21476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t" altLang="ko-KR" sz="4000">
                <a:solidFill>
                  <a:srgbClr val="FF0000"/>
                </a:solidFill>
              </a:rPr>
              <a:t>Il-Lezzjoni tal-lum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80090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4921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Għalkemm Ġob kien raġel reġġ, Satana tah inkwiet.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Minkejja d-​diffikultajiet, Ġob emmen f’Alla u kellu paċenzja f’Alla.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Dawk id-diffikultajiet jistgħu jiġu fuqna.</a:t>
            </a:r>
          </a:p>
          <a:p>
            <a:pPr xmlns:a="http://schemas.openxmlformats.org/drawingml/2006/main" algn="ctr"/>
            <a:r xmlns:a="http://schemas.openxmlformats.org/drawingml/2006/main">
              <a:rPr lang="m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F’dak iż-żmien, irridu nemmnu f’Alla u nkunu paċenzjużi f’Alla.</a:t>
            </a:r>
          </a:p>
        </p:txBody>
      </p:sp>
    </p:spTree>
    <p:extLst>
      <p:ext uri="{BB962C8B-B14F-4D97-AF65-F5344CB8AC3E}">
        <p14:creationId xmlns:p14="http://schemas.microsoft.com/office/powerpoint/2010/main" val="3219889444"/>
      </p:ext>
    </p:extLst>
  </p:cSld>
  <p:clrMapOvr>
    <a:masterClrMapping/>
  </p:clrMapOvr>
  <p:transition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8346" y="20554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t" altLang="ko-KR" sz="3200"/>
              <a:t>Alla?</a:t>
            </a:r>
            <a:r xmlns:a="http://schemas.openxmlformats.org/drawingml/2006/main">
              <a:rPr lang="mt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25885" y="8642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81348" y="14224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t" altLang="ko-KR" sz="3600">
                <a:solidFill>
                  <a:srgbClr val="C00000"/>
                </a:solidFill>
              </a:rPr>
              <a:t>Alla hu..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Alla huwa l-wieħed</a:t>
            </a:r>
          </a:p>
          <a:p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li jista’ jagħmilna sinjuri jew fqar skont ir-rieda tiegħu stess.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52690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336" y="1844825"/>
            <a:ext cx="5044008" cy="389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Nru 32 Il-Kelma ta’ Alla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6603" y="1805028"/>
            <a:ext cx="39311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t" altLang="ko-KR" sz="4400"/>
              <a:t>Salamun li rċieva l-Għerf bħala Don.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t" altLang="ko-KR" sz="4000">
                <a:solidFill>
                  <a:srgbClr val="FF0000"/>
                </a:solidFill>
              </a:rPr>
              <a:t>Il-Kwizz tal-lum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71345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7821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Liema waħda mhix korretta dwar Ġob?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Kien għani.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Huwa għex fl-art tal-lvant.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Kien sultan.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Hu beża minn Alla.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t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mt" altLang="ko-KR" sz="2800">
                <a:solidFill>
                  <a:srgbClr val="FF0000"/>
                </a:solidFill>
              </a:rPr>
              <a:t>Kien sultan.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7750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t" altLang="ko-KR" sz="4000">
                <a:solidFill>
                  <a:srgbClr val="FF0000"/>
                </a:solidFill>
              </a:rPr>
              <a:t>Kelma tal-lum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84558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Fl-art ta’ Uż kien jgħix raġel li kien jismu Ġob. Dan ir-raġel kien bla ħtija u retta; kien jibża’ minn Alla u ħeles mill-ħażen.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Xogħol</a:t>
            </a:r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478426"/>
      </p:ext>
    </p:extLst>
  </p:cSld>
  <p:clrMapOvr>
    <a:masterClrMapping/>
  </p:clrMapOvr>
  <p:transition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LE. 42 Il-Kelma ta’ Alla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t" altLang="ko-KR" sz="4400"/>
              <a:t>Danjel irrifjuta li jiekol l- ikel tas- Sultan.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626" y="1782108"/>
            <a:ext cx="5069886" cy="395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8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t" altLang="ko-KR" sz="4000">
                <a:solidFill>
                  <a:srgbClr val="FF0000"/>
                </a:solidFill>
              </a:rPr>
              <a:t>Kelma tal-lum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325106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9049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Imma Danjel iddeċieda li ma jniġġesx lilu nnifsu bl-ikel u l-inbid rjali, u talab lill-uffiċjal ewlieni għall-permess biex ma jniġġsx lilu nnifsu b’dan il-mod.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Daniel</a:t>
            </a:r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543987"/>
      </p:ext>
    </p:extLst>
  </p:cSld>
  <p:clrMapOvr>
    <a:masterClrMapping/>
  </p:clrMapOvr>
  <p:transition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5858" y="5611505"/>
            <a:ext cx="89632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Danjel u t-tlett iħbieb tiegħu nġiebu Babilonja bħala priġunieri. Is-sultan ordna lill-uffiċjali tiegħu biex jgħallmuhom billi jagħtuhom l-ikel u l-inbid tas-sultan.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48" y="0"/>
            <a:ext cx="9143999" cy="550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53372"/>
      </p:ext>
    </p:extLst>
  </p:cSld>
  <p:clrMapOvr>
    <a:masterClrMapping/>
  </p:clrMapOvr>
  <p:transition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51723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“Irridu ma nieklux ikel projbit mil-liġi t’Alla!” Danjel u t-tlett iħbieb tiegħu talbu lill-uffiċjal ewlieni għall-permess biex ma jniġġsux lilhom infushom b’dan il-mod.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" t="2143" r="1026" b="2034"/>
          <a:stretch>
            <a:fillRect/>
          </a:stretch>
        </p:blipFill>
        <p:spPr>
          <a:xfrm>
            <a:off x="0" y="-1680"/>
            <a:ext cx="9144000" cy="530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40077"/>
      </p:ext>
    </p:extLst>
  </p:cSld>
  <p:clrMapOvr>
    <a:masterClrMapping/>
  </p:clrMapOvr>
  <p:transition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702" y="5538762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Daniel u t-tliet sħabu kielu ħaxix u ilma minflok ma jieklu l-ikel offrut lil Idol. Alla vvalutahom u tahom aktar għerf.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07"/>
            <a:ext cx="9127908" cy="546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23047"/>
      </p:ext>
    </p:extLst>
  </p:cSld>
  <p:clrMapOvr>
    <a:masterClrMapping/>
  </p:clrMapOvr>
  <p:transition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3" y="5517232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“Kemm huma għaqlin!” Is- sultan ma setax ma jistagħġeb li dehru iktar b’saħħithom u għaqlin minn kwalunkwe żagħżugħ ieħor li kielu l- ikel irjali.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5" r="1969" b="3704"/>
          <a:stretch>
            <a:fillRect/>
          </a:stretch>
        </p:blipFill>
        <p:spPr>
          <a:xfrm>
            <a:off x="0" y="0"/>
            <a:ext cx="9144000" cy="537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83510"/>
      </p:ext>
    </p:extLst>
  </p:cSld>
  <p:clrMapOvr>
    <a:masterClrMapping/>
  </p:clrMapOvr>
  <p:transition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80290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Minn dakinhar Danjel u t-tlett iħbieb tiegħu ħadu ħsieb affarijiet importanti ta’ Babilonja u żammew lilhom infushom qaddisin quddiem Alla.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54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78040"/>
      </p:ext>
    </p:extLst>
  </p:cSld>
  <p:clrMapOvr>
    <a:masterClrMapping/>
  </p:clrMapOvr>
  <p:transition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t" altLang="ko-KR" sz="4000">
                <a:solidFill>
                  <a:srgbClr val="FF0000"/>
                </a:solidFill>
              </a:rPr>
              <a:t>Il-Lezzjoni tal-lum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3499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Danjel u t-tliet sħabu ddeċidew li jżommu l-liġi t’Alla anki taħt is-sitwazzjoni ta’ priġunier.</a:t>
            </a:r>
          </a:p>
          <a:p>
            <a:r xmlns:a="http://schemas.openxmlformats.org/drawingml/2006/main">
              <a:rPr lang="m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Imbagħad, saru aktar b’saħħithom u għaqlin minn kwalunkwe raġel ieħor li kielu l-​ikel irjali.</a:t>
            </a:r>
          </a:p>
          <a:p>
            <a:r xmlns:a="http://schemas.openxmlformats.org/drawingml/2006/main">
              <a:rPr lang="m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Irridu nobdu lil Alla taħt kwalunkwe ċirkostanza.</a:t>
            </a:r>
          </a:p>
          <a:p>
            <a:r xmlns:a="http://schemas.openxmlformats.org/drawingml/2006/main">
              <a:rPr lang="m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M'hemm xejn importanti milli tħobb lil Alla.</a:t>
            </a:r>
          </a:p>
        </p:txBody>
      </p:sp>
    </p:spTree>
    <p:extLst>
      <p:ext uri="{BB962C8B-B14F-4D97-AF65-F5344CB8AC3E}">
        <p14:creationId xmlns:p14="http://schemas.microsoft.com/office/powerpoint/2010/main" val="221256425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t" altLang="ko-KR" sz="4000">
                <a:solidFill>
                  <a:srgbClr val="FF0000"/>
                </a:solidFill>
              </a:rPr>
              <a:t>Kelma tal-lum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2765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Is- Sultan Salamun kien akbar fl- għana u fl- għerf mis- slaten l- oħra kollha taʼ l- art.</a:t>
            </a:r>
            <a:r xmlns:a="http://schemas.openxmlformats.org/drawingml/2006/main">
              <a:rPr lang="mt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Kronaki 9:</a:t>
            </a:r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7195" y="152345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t" altLang="ko-KR" sz="3200"/>
              <a:t>Min</a:t>
            </a:r>
            <a:r xmlns:a="http://schemas.openxmlformats.org/drawingml/2006/main">
              <a:rPr lang="mt" altLang="en-US" sz="3200"/>
              <a:t> </a:t>
            </a:r>
            <a:r xmlns:a="http://schemas.openxmlformats.org/drawingml/2006/main">
              <a:rPr lang="mt" altLang="ko-KR" sz="3200"/>
              <a:t>huwa</a:t>
            </a:r>
            <a:r xmlns:a="http://schemas.openxmlformats.org/drawingml/2006/main">
              <a:rPr lang="mt" altLang="en-US" sz="3200"/>
              <a:t> </a:t>
            </a:r>
            <a:r xmlns:a="http://schemas.openxmlformats.org/drawingml/2006/main">
              <a:rPr lang="mt" altLang="ko-KR" sz="3200"/>
              <a:t>Alla?</a:t>
            </a:r>
            <a:r xmlns:a="http://schemas.openxmlformats.org/drawingml/2006/main">
              <a:rPr lang="mt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sz="3600">
                <a:solidFill>
                  <a:srgbClr val="C00000"/>
                </a:solidFill>
              </a:rPr>
              <a:t>Alla hu..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Alla huwa dak li jista’ jkun fil-postijiet kollha fl-istess ħin (omnipresenza). U hu jista’ kollox.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556425"/>
      </p:ext>
    </p:extLst>
  </p:cSld>
  <p:clrMapOvr>
    <a:masterClrMapping/>
  </p:clrMapOvr>
  <p:transition/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t" altLang="ko-KR" sz="4000">
                <a:solidFill>
                  <a:srgbClr val="FF0000"/>
                </a:solidFill>
              </a:rPr>
              <a:t>Il-Kwizz tal-lum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13900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691680" y="8179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106857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Danjel u t-tliet sħabu x’ikel kielu minflok l-ikel tas-sultan?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2536" y="276901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ilma u ħaxix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cookie u kokk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taljarini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6768" y="514994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ross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2536" y="2769012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mt" altLang="ko-KR" sz="2800">
                <a:solidFill>
                  <a:srgbClr val="FF0000"/>
                </a:solidFill>
              </a:rPr>
              <a:t>ilma u ħaxix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0323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t" altLang="ko-KR" sz="4000">
                <a:solidFill>
                  <a:srgbClr val="FF0000"/>
                </a:solidFill>
              </a:rPr>
              <a:t>Kelma tal-lum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325106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9049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Imma Danjel iddeċieda li ma jniġġesx lilu nnifsu bl-ikel u l-inbid rjali, u talab lill-uffiċjal ewlieni għall-permess biex ma jniġġsx lilu nnifsu b’dan il-mod.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Daniel</a:t>
            </a:r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205868"/>
      </p:ext>
    </p:extLst>
  </p:cSld>
  <p:clrMapOvr>
    <a:masterClrMapping/>
  </p:clrMapOvr>
  <p:transition/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Nru 43 Il-Kelma ta’ Alla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t" altLang="ko-KR" sz="4400"/>
              <a:t>Danjel ta' l-Iljun's Den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45" y="1195944"/>
            <a:ext cx="5090405" cy="497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9463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8106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t" altLang="ko-KR" sz="4000">
                <a:solidFill>
                  <a:srgbClr val="FF0000"/>
                </a:solidFill>
              </a:rPr>
              <a:t>Kelma tal-lum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7808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63928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Is-sultan kien ferħan ħafna u ta ordnijiet biex Danjel joħroġ mill-għar. U meta Danjel ġie mtellaʼ mill- għar, ma nstabet ebda ferita fuqu, għax kien afda f’Alla tiegħu.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Daniel</a:t>
            </a:r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627624"/>
      </p:ext>
    </p:extLst>
  </p:cSld>
  <p:clrMapOvr>
    <a:masterClrMapping/>
  </p:clrMapOvr>
  <p:transition/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80496"/>
            <a:ext cx="89632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Kien hemm nies f’Babilonja li jobogħdu lil Danjel, li nġieb fil-​jasar u sar Prim Ministru. Riedu joqtlu lil Daniel.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489"/>
            <a:ext cx="8682450" cy="54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482838"/>
      </p:ext>
    </p:extLst>
  </p:cSld>
  <p:clrMapOvr>
    <a:masterClrMapping/>
  </p:clrMapOvr>
  <p:transition/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51723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''Kull min ibaxxi għal xi ħaġa oħra għajr is-sultan jintefa' fil-għar tal-iljun!' Danjel ma waqafx jitlob tliet darbiet kuljum, minkejja li kien jaf.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97"/>
            <a:ext cx="9144000" cy="538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64473"/>
      </p:ext>
    </p:extLst>
  </p:cSld>
  <p:clrMapOvr>
    <a:masterClrMapping/>
  </p:clrMapOvr>
  <p:transition/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Għalhekk fl-aħħar, Danjel intefa’ fil-ħofra tal-iljun tal-biża’.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33" y="-15207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30802"/>
      </p:ext>
    </p:extLst>
  </p:cSld>
  <p:clrMapOvr>
    <a:masterClrMapping/>
  </p:clrMapOvr>
  <p:transition/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60176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L-għada kmieni filgħodu, is-sultan ġie fil-għar tal-iljun u staqsa, ‘Danjel! Inti sigur?' Fil-​fatt, is-​sultan ried li Danjel ma jmutx għax kien iħobb ħafna lil Danjel.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47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986958"/>
      </p:ext>
    </p:extLst>
  </p:cSld>
  <p:clrMapOvr>
    <a:masterClrMapping/>
  </p:clrMapOvr>
  <p:transition/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“Jien tajjeb li Alla jipproteġini!” Daniel ma weġġax. Is-sultan faħħar ukoll lil Alla ta’ Danjel.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2340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70" y="0"/>
            <a:ext cx="8183323" cy="58052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Salamun sar it-​tielet sultan taʼ Iżrael wara s-​sultan David.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t" altLang="ko-KR" sz="4000">
                <a:solidFill>
                  <a:srgbClr val="FF0000"/>
                </a:solidFill>
              </a:rPr>
              <a:t>Il-Lezzjoni tal-lum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936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10651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Danjel, li ma jmilx quddiem l-idoli,</a:t>
            </a:r>
          </a:p>
          <a:p>
            <a:pPr xmlns:a="http://schemas.openxmlformats.org/drawingml/2006/main" algn="ctr"/>
            <a:r xmlns:a="http://schemas.openxmlformats.org/drawingml/2006/main">
              <a:rPr lang="m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eventwalment, kien mitfugħ fil-den tal-iljun, iżda kien sigur.</a:t>
            </a:r>
          </a:p>
          <a:p>
            <a:pPr xmlns:a="http://schemas.openxmlformats.org/drawingml/2006/main" algn="ctr"/>
            <a:r xmlns:a="http://schemas.openxmlformats.org/drawingml/2006/main">
              <a:rPr lang="m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Minħabba l- fidi taʼ Danjel, is- sultan Babiloniż faħħar ukoll lil Alla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Irridu nqimu lil Alla biss u</a:t>
            </a:r>
          </a:p>
          <a:p>
            <a:pPr xmlns:a="http://schemas.openxmlformats.org/drawingml/2006/main" algn="ctr"/>
            <a:r xmlns:a="http://schemas.openxmlformats.org/drawingml/2006/main">
              <a:rPr lang="m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irridu fidi li ma taqdix idoli!</a:t>
            </a:r>
          </a:p>
          <a:p>
            <a:pPr xmlns:a="http://schemas.openxmlformats.org/drawingml/2006/main" algn="ctr"/>
            <a:r xmlns:a="http://schemas.openxmlformats.org/drawingml/2006/main">
              <a:rPr lang="m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Din it-​tip taʼ fidi tistaʼ ġġiegħel lil nies oħra jemmnu f’Alla.</a:t>
            </a:r>
          </a:p>
        </p:txBody>
      </p:sp>
    </p:spTree>
    <p:extLst>
      <p:ext uri="{BB962C8B-B14F-4D97-AF65-F5344CB8AC3E}">
        <p14:creationId xmlns:p14="http://schemas.microsoft.com/office/powerpoint/2010/main" val="3864811861"/>
      </p:ext>
    </p:extLst>
  </p:cSld>
  <p:clrMapOvr>
    <a:masterClrMapping/>
  </p:clrMapOvr>
  <p:transition/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t" altLang="ko-KR" sz="3200"/>
              <a:t>Alla hu?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sz="3600">
                <a:solidFill>
                  <a:srgbClr val="C00000"/>
                </a:solidFill>
              </a:rPr>
              <a:t>Alla hu dak..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Alla huwa wieħed affidabbli</a:t>
            </a:r>
            <a:r xmlns:a="http://schemas.openxmlformats.org/drawingml/2006/main">
              <a:rPr lang="mt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li jista’ jsalva lil dawk li tassew jemmnu fih u jaqduh.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792549"/>
      </p:ext>
    </p:extLst>
  </p:cSld>
  <p:clrMapOvr>
    <a:masterClrMapping/>
  </p:clrMapOvr>
  <p:transition/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t" altLang="ko-KR" sz="4000">
                <a:solidFill>
                  <a:srgbClr val="FF0000"/>
                </a:solidFill>
              </a:rPr>
              <a:t>Il-Kwizz tal-lum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7399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14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Għaliex</a:t>
            </a:r>
            <a:r xmlns:a="http://schemas.openxmlformats.org/drawingml/2006/main">
              <a:rPr lang="mt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kien</a:t>
            </a:r>
            <a:r xmlns:a="http://schemas.openxmlformats.org/drawingml/2006/main">
              <a:rPr lang="mt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Danjel mitfugħ fil-għar tal-iljun?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Għax gideb lis-sultan.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9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Għax hu ma jmilx quddiem l-idolu tas-sultan.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Għax kien se joqtol lir-re.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Għax hu ma jqimux tajjeb lil Alla.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43979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mt" altLang="ko-KR" sz="2800">
                <a:solidFill>
                  <a:srgbClr val="FF0000"/>
                </a:solidFill>
              </a:rPr>
              <a:t>Għax hu ma jmilx quddiem l-idolu tas-sultan.</a:t>
            </a:r>
          </a:p>
        </p:txBody>
      </p:sp>
    </p:spTree>
    <p:extLst>
      <p:ext uri="{BB962C8B-B14F-4D97-AF65-F5344CB8AC3E}">
        <p14:creationId xmlns:p14="http://schemas.microsoft.com/office/powerpoint/2010/main" val="36121418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8106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t" altLang="ko-KR" sz="4000">
                <a:solidFill>
                  <a:srgbClr val="FF0000"/>
                </a:solidFill>
              </a:rPr>
              <a:t>Kelma tal-lum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7808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63928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Is-sultan kien ferħan ħafna u ta ordnijiet biex Danjel joħroġ mill-għar. U meta Danjel ġie mtellaʼ mill- għar, ma nstabet ebda ferita fuqu, għax kien afda f’Alla tiegħu.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Daniel</a:t>
            </a:r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662738"/>
      </p:ext>
    </p:extLst>
  </p:cSld>
  <p:clrMapOvr>
    <a:masterClrMapping/>
  </p:clrMapOvr>
  <p:transition/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Nru 44 Il-Kelma ta’ Alla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t" altLang="ko-KR" sz="4400"/>
              <a:t>Ġona, li kien ġewwa l-ħuta l-kbira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295" y="1214340"/>
            <a:ext cx="5078055" cy="496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1025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t" altLang="ko-KR" sz="4000">
                <a:solidFill>
                  <a:srgbClr val="FF0000"/>
                </a:solidFill>
              </a:rPr>
              <a:t>Kelma tal-lum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9666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08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Imma l-Mulej ipprovda ħuta kbira biex tibla’ lil Ġona, u Ġona kien ġewwa l-ħuta tlett ijiem u tlett iljieli.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Ġona</a:t>
            </a:r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686222"/>
      </p:ext>
    </p:extLst>
  </p:cSld>
  <p:clrMapOvr>
    <a:masterClrMapping/>
  </p:clrMapOvr>
  <p:transition/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814" y="5373216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Ġurnata waħda Alla deher lil Ġona u qal:</a:t>
            </a:r>
          </a:p>
          <a:p>
            <a:r xmlns:a="http://schemas.openxmlformats.org/drawingml/2006/main">
              <a:rPr lang="mt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“Mur il-​belt il-​kbira taʼ Ninwe u ippriedka kontriha! Se neħlishom mill-ħażen tagħhom.”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6633"/>
            <a:ext cx="8023179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48237"/>
      </p:ext>
    </p:extLst>
  </p:cSld>
  <p:clrMapOvr>
    <a:masterClrMapping/>
  </p:clrMapOvr>
  <p:transition/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Ġona ma riedx jobdi lil Alla. Huwa mar barra u salpa lejn Tarsis biex jaħrab minn Alla.</a:t>
            </a:r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729173"/>
      </p:ext>
    </p:extLst>
  </p:cSld>
  <p:clrMapOvr>
    <a:masterClrMapping/>
  </p:clrMapOvr>
  <p:transition/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57671"/>
            <a:ext cx="9070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Iżda, Alla bagħat riħ kbir u kollha kellhom imutu. Il-baħrin tefgħu lil Ġona fil-baħar. Ġiet ħuta kbira u belgħet.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06968"/>
      </p:ext>
    </p:extLst>
  </p:cSld>
  <p:clrMapOvr>
    <a:masterClrMapping/>
  </p:clrMapOvr>
  <p:transition/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Ġona nidem dnubietu għal 3 ijiem ġewwa l-ħut.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01" y="35183"/>
            <a:ext cx="8023179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3541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6" y="44624"/>
            <a:ext cx="9144000" cy="5400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89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“Agħtini l-għerf biex inmexxi lill-poplu tiegħi tajjeb.” Alla kien kuntent li Salamun kien talab għal dan. Għalhekk, Alla tah dak li talab Salamun.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Il-ħuta remettu fuq art niexfa. Mar Ninwe u għajjathom il- messaġġ t’Alla b’qalbhom.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86"/>
            <a:ext cx="9144000" cy="584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03375"/>
      </p:ext>
    </p:extLst>
  </p:cSld>
  <p:clrMapOvr>
    <a:masterClrMapping/>
  </p:clrMapOvr>
  <p:transition/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722" y="5805585"/>
            <a:ext cx="90546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Malli semgħu t- twissija t’Alla, in- Ninivin nidmu u fittxew il- grazzja t’Alla. Alla ħafer lin-nies ta’ Ninwe.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6632"/>
            <a:ext cx="8023179" cy="569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883920"/>
      </p:ext>
    </p:extLst>
  </p:cSld>
  <p:clrMapOvr>
    <a:masterClrMapping/>
  </p:clrMapOvr>
  <p:transition/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t" altLang="ko-KR" sz="4000">
                <a:solidFill>
                  <a:srgbClr val="FF0000"/>
                </a:solidFill>
              </a:rPr>
              <a:t>Il-Lezzjoni tal-lum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Ġona ma obdiex il- Kelma t’Alla.</a:t>
            </a:r>
          </a:p>
          <a:p>
            <a:pPr xmlns:a="http://schemas.openxmlformats.org/drawingml/2006/main" algn="ctr"/>
            <a:r xmlns:a="http://schemas.openxmlformats.org/drawingml/2006/main">
              <a:rPr lang="m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Imma Alla uża lil Ġona biex ma jobdix u eventwalment salva lin-​Ninivin.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Hemm drabi meta r-rieda ta’ Alla hija differenti minn dak li naħseb jien.</a:t>
            </a:r>
          </a:p>
          <a:p>
            <a:pPr xmlns:a="http://schemas.openxmlformats.org/drawingml/2006/main" algn="ctr"/>
            <a:r xmlns:a="http://schemas.openxmlformats.org/drawingml/2006/main">
              <a:rPr lang="m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Imma r-rieda t’Alla hija dejjem tajba.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Irridu nkunu dejjem ubbidjenti għar-rieda ta’ Alla.</a:t>
            </a:r>
          </a:p>
        </p:txBody>
      </p:sp>
    </p:spTree>
    <p:extLst>
      <p:ext uri="{BB962C8B-B14F-4D97-AF65-F5344CB8AC3E}">
        <p14:creationId xmlns:p14="http://schemas.microsoft.com/office/powerpoint/2010/main" val="241747432"/>
      </p:ext>
    </p:extLst>
  </p:cSld>
  <p:clrMapOvr>
    <a:masterClrMapping/>
  </p:clrMapOvr>
  <p:transition/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9131" y="26677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t" altLang="ko-KR" sz="3200"/>
              <a:t>Min hu Alla?</a:t>
            </a:r>
            <a:r xmlns:a="http://schemas.openxmlformats.org/drawingml/2006/main">
              <a:rPr lang="mt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sz="3600">
                <a:solidFill>
                  <a:srgbClr val="C00000"/>
                </a:solidFill>
              </a:rPr>
              <a:t>Alla hu..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Alla hu dak li jsalva lil dawk li jindem sinċerament minn dnubiethom u jitolbu maħfra.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84134"/>
      </p:ext>
    </p:extLst>
  </p:cSld>
  <p:clrMapOvr>
    <a:masterClrMapping/>
  </p:clrMapOvr>
  <p:transition/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t" altLang="ko-KR" sz="4000">
                <a:solidFill>
                  <a:srgbClr val="FF0000"/>
                </a:solidFill>
              </a:rPr>
              <a:t>Il-Kwizz tal-lum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614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Ġona ta’ min kien fih għal 3 ijiem?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Iljun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Iljunfant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Kelb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Ħut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mt" altLang="ko-KR" sz="2800">
                <a:solidFill>
                  <a:srgbClr val="FF0000"/>
                </a:solidFill>
              </a:rPr>
              <a:t>Ħut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7185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t" altLang="ko-KR" sz="4000">
                <a:solidFill>
                  <a:srgbClr val="FF0000"/>
                </a:solidFill>
              </a:rPr>
              <a:t>Kelma tal-lum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9666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08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Imma l-Mulej ipprovda ħuta kbira biex tibla’ lil Ġona, u Ġona kien ġewwa l-ħuta tlett ijiem u tlett iljieli.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Ġona</a:t>
            </a:r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42631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8" y="0"/>
            <a:ext cx="8878322" cy="54452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366" y="547424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Ġurnata waħda, żewġ nisa ġew lejn Salamun b’tarbija żgħira. Huma ġġieldu li t-tarbija kienet it-tarbija tagħha qabel is-sultan.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727" y="1268760"/>
            <a:ext cx="5278273" cy="36724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40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Is-sultan qal: “Għax żewġ nisa jinsistu li t-tifel huwa binha, aqta’ t-tifel fi tnejn u agħti nofs lil wieħed u nofs lill-ieħor!”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1268760"/>
            <a:ext cx="4320480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2"/>
            <a:ext cx="9144000" cy="47525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725144"/>
            <a:ext cx="90546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Mara waħda kienet mimlija mogħdrija għal binha. Għalhekk, qalet, “Agħtiha t-tarbija ħajja. Toqtolx!“ Meta semaʼ dan, Salamun iddeċieda li l- mara kienet ommu vera. King qal, “Agħti t-tarbija lilha. Hi omm vera!”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t" altLang="ko-KR" sz="4000">
                <a:solidFill>
                  <a:srgbClr val="FF0000"/>
                </a:solidFill>
              </a:rPr>
              <a:t>Il-Lezzjoni tal-lum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2022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Salamun talab qalb għaqlija u mhux ġid jew poter</a:t>
            </a:r>
          </a:p>
          <a:p>
            <a:pPr xmlns:a="http://schemas.openxmlformats.org/drawingml/2006/main" algn="ctr"/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biex imexxi pajjiżu.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Irridu nitolbu lil Alla mhux biss għalina imma wkoll biex naqdu lill-oħrajn.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848" y="18393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t" altLang="ko-KR" sz="4000">
                <a:solidFill>
                  <a:srgbClr val="FF0000"/>
                </a:solidFill>
              </a:rPr>
              <a:t>Kelma tal-lum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6538" y="9797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979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Wara li David temm jitkellem maʼ Sawl, Ġonatan sar ħaġa waħda fl-ispirtu maʼ David, u ħabb lilu nnifsu.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Samwel 18:</a:t>
            </a:r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2" y="22101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t" altLang="ko-KR" sz="3200"/>
              <a:t>Alla?</a:t>
            </a:r>
            <a:r xmlns:a="http://schemas.openxmlformats.org/drawingml/2006/main">
              <a:rPr lang="mt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sz="3600">
                <a:solidFill>
                  <a:srgbClr val="C00000"/>
                </a:solidFill>
              </a:rPr>
              <a:t>Alla..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Alla huwa wieħed li jista’ jagħtina l-għerf li ma tistax tikseb mid-dinja.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t" altLang="ko-KR" sz="4000">
                <a:solidFill>
                  <a:srgbClr val="FF0000"/>
                </a:solidFill>
              </a:rPr>
              <a:t>Il-Kwizz tal-lum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Salamun x’talab lil Alla?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ikel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ġid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saħħa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għerf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mt" altLang="ko-KR" sz="2800">
                <a:solidFill>
                  <a:srgbClr val="FF0000"/>
                </a:solidFill>
              </a:rPr>
              <a:t>għerf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t" altLang="ko-KR" sz="4000">
                <a:solidFill>
                  <a:srgbClr val="FF0000"/>
                </a:solidFill>
              </a:rPr>
              <a:t>Kelma tal-lum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2765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Is- Sultan Salamun kien akbar fl- għana u fl- għerf mis- slaten l- oħra kollha taʼ l- art.</a:t>
            </a:r>
            <a:r xmlns:a="http://schemas.openxmlformats.org/drawingml/2006/main">
              <a:rPr lang="mt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Kronaki 9:</a:t>
            </a:r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77811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336" y="2190434"/>
            <a:ext cx="5044008" cy="357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Nru 33 Il-Kelma ta’ Alla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6603" y="1805028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t" altLang="ko-KR" sz="4400"/>
              <a:t>It-Tempju għall-Isem ta’ Alla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045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t" altLang="ko-KR" sz="4000">
                <a:solidFill>
                  <a:srgbClr val="FF0000"/>
                </a:solidFill>
              </a:rPr>
              <a:t>Kelma tal-lum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568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725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Salamun ta ordnijiet biex jibni tempju għall-Isem tal-Mulej u palazz irjali għalih innifsu.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Kronaki 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50" y="86616"/>
            <a:ext cx="8155627" cy="57856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Salamun xtaq jibni tempju għal Alla kif ordna David missieru.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326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Għalhekk, ordna mastrudaxxi tas-​sengħa jġibu l-​aqwa siġar għat-​tempju.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34"/>
            <a:ext cx="9144000" cy="58052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716" y="5897950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Huwa ħejja ġebel għat-tempju. Huwa talab nies tas- sengħa tas- sengħa biex iġibu ġebel kbir, magnífico u qawwi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Xi nies tas- sengħa żejnu t- tempju taʼ Alla bi ħwejjeġ ikkuluriti u ħajt tad- deheb.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0"/>
            <a:ext cx="9144000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55892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90" y="5589240"/>
            <a:ext cx="89632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Meta t-tempju ta’ Alla kien lest, Salamun u l-irġiel kollha ta’ Iżrael qimu lil Alla b’ferħ kbir.</a:t>
            </a:r>
            <a:r xmlns:a="http://schemas.openxmlformats.org/drawingml/2006/main">
              <a:rPr lang="mt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t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“O Mulej Alla! Ejjew isaltanna hawn!”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12474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David sar joqgħod fil-palazz. Iltaqaʼ maʼ Ġonatan, li kien bin is- sultan Sawl.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32" y="-1"/>
            <a:ext cx="7954935" cy="564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20318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t" altLang="ko-KR" sz="4000">
                <a:solidFill>
                  <a:srgbClr val="FF0000"/>
                </a:solidFill>
              </a:rPr>
              <a:t>Il-Lezzjoni tal-lum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52603" y="10380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497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Salamun u l-poplu tiegħu wrew qalbhom ta’ mħabba lejn Alla bil-bini ta’ tempju sabiħ għall-Mulej Alla.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Il-Knisja hija post fejn niltaqgħu ma’ Alla u nistgħu nuru qalbna ta’ mħabba għal Alla.</a:t>
            </a:r>
          </a:p>
          <a:p>
            <a:pPr xmlns:a="http://schemas.openxmlformats.org/drawingml/2006/main" algn="ctr"/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Irridu nħobbu l-knisja tagħna.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4531" y="23496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t" altLang="ko-KR" sz="3200"/>
              <a:t>Alla?</a:t>
            </a:r>
            <a:r xmlns:a="http://schemas.openxmlformats.org/drawingml/2006/main">
              <a:rPr lang="mt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sz="3600">
                <a:solidFill>
                  <a:srgbClr val="C00000"/>
                </a:solidFill>
              </a:rPr>
              <a:t>Alla..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268307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Alla hu wieħed li jfittex lill- aduraturi u jberikhom.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mt" altLang="ko-KR" sz="4000">
                <a:solidFill>
                  <a:srgbClr val="FF0000"/>
                </a:solidFill>
              </a:rPr>
              <a:t>Il-kwizz tal-lum</a:t>
            </a: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t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X’għamlu Salamun u Iżrael biex jesprimu l-​imħabba tagħhom għal Alla?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Idol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Palazz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belt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7982" y="5070266"/>
            <a:ext cx="8712968" cy="51900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santwarju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7982" y="5085184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t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mt" altLang="en-US" sz="2800">
                <a:solidFill>
                  <a:srgbClr val="FF0000"/>
                </a:solidFill>
              </a:rPr>
              <a:t>santwarju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045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t" altLang="ko-KR" sz="4000">
                <a:solidFill>
                  <a:srgbClr val="FF0000"/>
                </a:solidFill>
              </a:rPr>
              <a:t>Kelma tal-lum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568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725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Salamun ta ordnijiet biex jibni tempju għall-Isem tal-Mulej u palazz irjali għalih innifsu.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Kronaki 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105551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Nru 34 Il-Kelma ta’ Alla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6178" y="3896114"/>
            <a:ext cx="2234793" cy="223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92204" y="5373216"/>
            <a:ext cx="2248767" cy="76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t" altLang="ko-KR" sz="4400"/>
              <a:t>Ravens Li Ġabu Ħobż u Laħam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251123"/>
            <a:ext cx="5079600" cy="498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94799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t" altLang="ko-KR" sz="4000">
                <a:solidFill>
                  <a:srgbClr val="FF0000"/>
                </a:solidFill>
              </a:rPr>
              <a:t>Kelma tal-lum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6617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2036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sz="3600"/>
              <a:t>Inti se tixrob mill-nixxiegħa, u jien ordnajt lill-ġwien biex jitimgħuk hemmhekk.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rejiet</a:t>
            </a:r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542" y="5373216"/>
            <a:ext cx="905463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sz="2700">
                <a:solidFill>
                  <a:schemeClr val="tx1">
                    <a:lumMod val="65000"/>
                    <a:lumOff val="35000"/>
                  </a:schemeClr>
                </a:solidFill>
              </a:rPr>
              <a:t>Kien hemm sultan jismu Aħab li kien ħażin ħafna quddiem Alla. Profeta Elija wassal il-kelma t’Alla lil Aħab.</a:t>
            </a:r>
            <a:endParaRPr xmlns:a="http://schemas.openxmlformats.org/drawingml/2006/main"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36465"/>
            <a:ext cx="7848872" cy="503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690213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“Mhux se jkun hemm xita fl-art!” Għal dan, Aħab ipprova joqtlu. Alla għamillu jistaħba mis-sultan Aħab.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" y="0"/>
            <a:ext cx="9135737" cy="577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Elija ħarab lejn l-art fejn Alla kien qal.</a:t>
            </a:r>
          </a:p>
          <a:p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Iżda, ma setax iġib xi ikel x'jiekol hemmhekk.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" y="0"/>
            <a:ext cx="913400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34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Alla ordna lill-ġwien biex jitimgħu lil Elija hemmhekk. Il-ġwien ġabulu ħobż u laħam filgħodu u filgħaxija, u xorob mill-nixxiegħa.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99" y="44624"/>
            <a:ext cx="8109783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88" y="6995"/>
            <a:ext cx="8200823" cy="55822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89" y="5589240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Ġonatan għoġob ħafna lil David. Ġonatan sar ħaġa waħda fl-​ispirtu maʼ David.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Elija obda l-kelma t’Alla b’riskju ta’ ħajtu u kellu esperjenza mill-aqwa tal-protezzjoni t’Alla.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32"/>
            <a:ext cx="7956376" cy="564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3817" y="21359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t" altLang="ko-KR" sz="4000">
                <a:solidFill>
                  <a:srgbClr val="FF0000"/>
                </a:solidFill>
              </a:rPr>
              <a:t>Il-Lezzjoni tal-lum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2408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Is-​sultan mill-​agħar, Aħab ma kienx iħobb jobdi l-​kelma t’Alla. Għalhekk, ipprova joqtol lill-​profeta t’Alla, Elija li kien qal il-​kelma t’Alla.</a:t>
            </a:r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Iżda, Alla pproteġi u ħa ħsieb Elijah b'mod aqwa!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Irridu nobdu u nxandru l-kelma t’Alla fi kwalunkwe ċirkostanza bħal Elija.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Alla żgur jipproteġina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23305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t" altLang="ko-KR" sz="3200"/>
              <a:t>Min hu Alla?</a:t>
            </a:r>
            <a:r xmlns:a="http://schemas.openxmlformats.org/drawingml/2006/main">
              <a:rPr lang="mt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2456" y="86517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452238" y="1809155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sz="3600">
                <a:solidFill>
                  <a:srgbClr val="C00000"/>
                </a:solidFill>
              </a:rPr>
              <a:t>Alla hu..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Alla huwa wieħed li jieħu ħsieb dawk li jobdu u jżommu kliemu b'mod aqwa.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t" altLang="ko-KR" sz="4000">
                <a:solidFill>
                  <a:srgbClr val="FF0000"/>
                </a:solidFill>
              </a:rPr>
              <a:t>Il-Kwizz tal-lum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57850" y="4076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3800" y="10190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Min ġab xi ħaġa x’jiekol lil Elija?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żiemel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ajkla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Dragun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80775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raven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mt" altLang="ko-KR" sz="2800">
                <a:solidFill>
                  <a:srgbClr val="FF0000"/>
                </a:solidFill>
              </a:rPr>
              <a:t>raven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94799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t" altLang="ko-KR" sz="4000">
                <a:solidFill>
                  <a:srgbClr val="FF0000"/>
                </a:solidFill>
              </a:rPr>
              <a:t>Kelma tal-lum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6617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2036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sz="3600"/>
              <a:t>Inti se tixrob mill-nixxiegħa, u jien ordnajt lill-ġwien biex jitimgħuk hemmhekk.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rejiet</a:t>
            </a:r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956618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Nru 35 Il-Kelma ta’ Alla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t" altLang="ko-KR" sz="4400"/>
              <a:t>Id-Dqiq u ż-żejt</a:t>
            </a:r>
          </a:p>
          <a:p>
            <a:pPr xmlns:a="http://schemas.openxmlformats.org/drawingml/2006/main" algn="ctr"/>
            <a:r xmlns:a="http://schemas.openxmlformats.org/drawingml/2006/main">
              <a:rPr lang="mt" altLang="ko-KR" sz="4400"/>
              <a:t>ma kienx użat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95" y="2023760"/>
            <a:ext cx="5090405" cy="361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1210" y="1369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t" altLang="ko-KR" sz="4000">
                <a:solidFill>
                  <a:srgbClr val="FF0000"/>
                </a:solidFill>
              </a:rPr>
              <a:t>Kelma tal-lum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0680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5454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Mur minnufih Sarepta ta’ Sidon u oqgħod hemm. Ikmandajt armla f’dak il-post biex tagħtik l-ikel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rejiet</a:t>
            </a:r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 kienx hemm xita f’Iżrael kif qal il-Mulej Alla. Għalhekk ma kienx hemm ikel għan-nies biex jieklu.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25"/>
            <a:ext cx="9144000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8110" y="5892659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Il-Mulej Alla bagħat lil Elija għand armla li kienet tgħix f’Sarephat.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15" y="1"/>
            <a:ext cx="9144000" cy="589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Elija talabha tagħmel il-ħobż għalih innifsu b’ponta dqiq biss u ftit żejt li fadlilha.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79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802" y="5642393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Ġonatan ta lil David is-sejf u l-vleġġa tiegħu stess. Fisser li hu tassew jemmen f’David.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5965"/>
            <a:ext cx="8306266" cy="560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797152"/>
            <a:ext cx="905463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Għalkemm ma kellhiex biżżejjed dqiq u żejt li kienu jgħixu fihom, skont kif qal Elija, għamlet ftit ħobż u tatuh l-ewwel lil Elija u għamlu għalihom infushom.</a:t>
            </a:r>
            <a:r xmlns:a="http://schemas.openxmlformats.org/drawingml/2006/main">
              <a:rPr lang="mt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t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Imbagħad, b'mod sorprendenti, il-vażett tad-dqiq u l-buqar taż-żejt kienu</a:t>
            </a:r>
            <a:r xmlns:a="http://schemas.openxmlformats.org/drawingml/2006/main">
              <a:rPr lang="mt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t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mhux użat.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482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043" y="5733256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Ġurnata waħda binha miet. Imma l-Mulej Alla ħalla l-ħajja tat-tifel terġa’ lura għalih u tgħix. Hija tat glorja lil Alla.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3" y="-99392"/>
            <a:ext cx="9125100" cy="555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t" altLang="ko-KR" sz="4000">
                <a:solidFill>
                  <a:srgbClr val="FF0000"/>
                </a:solidFill>
              </a:rPr>
              <a:t>Il-Lezzjoni tal-lum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6695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8425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L-armla offriet ftit dqiq u żejt</a:t>
            </a:r>
          </a:p>
          <a:p>
            <a:pPr xmlns:a="http://schemas.openxmlformats.org/drawingml/2006/main" algn="ctr"/>
            <a:r xmlns:a="http://schemas.openxmlformats.org/drawingml/2006/main">
              <a:rPr lang="m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lil Alla.</a:t>
            </a:r>
            <a:r xmlns:a="http://schemas.openxmlformats.org/drawingml/2006/main">
              <a:rPr lang="mt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Imbagħad, hija rċeviet ħafna barka</a:t>
            </a:r>
          </a:p>
          <a:p>
            <a:pPr xmlns:a="http://schemas.openxmlformats.org/drawingml/2006/main" algn="ctr"/>
            <a:r xmlns:a="http://schemas.openxmlformats.org/drawingml/2006/main">
              <a:rPr lang="m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lil hinn mill-immaġinazzjoni.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Xi drabi, ikun hemm mument li jkollna nagħtu xi ħaġa importanti lil Alla.</a:t>
            </a:r>
          </a:p>
          <a:p>
            <a:pPr xmlns:a="http://schemas.openxmlformats.org/drawingml/2006/main" algn="ctr"/>
            <a:r xmlns:a="http://schemas.openxmlformats.org/drawingml/2006/main">
              <a:rPr lang="m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Imbagħad, Alla jberikna ħafna permezz ta’ din l-offerta u s-sagrifiċċju.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7389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t" altLang="ko-KR" sz="3200"/>
              <a:t>Min hu Alla?</a:t>
            </a:r>
            <a:r xmlns:a="http://schemas.openxmlformats.org/drawingml/2006/main">
              <a:rPr lang="mt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642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4224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sz="3600">
                <a:solidFill>
                  <a:srgbClr val="C00000"/>
                </a:solidFill>
              </a:rPr>
              <a:t>Alla hu..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Alla huwa wieħed li jipprovdilna dak kollu li għandna bżonn biex ngħixu fuq l-ikel, ħwejjeġ, u dar, eċċ.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0473" y="25094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t" altLang="ko-KR" sz="4000">
                <a:solidFill>
                  <a:srgbClr val="FF0000"/>
                </a:solidFill>
              </a:rPr>
              <a:t>Il-Kwizz tal-lum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17752" y="129287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7971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Alla lil min qal lil Elija biex imur??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sultan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qassis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armla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ġenerali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mt" altLang="ko-KR" sz="2800">
                <a:solidFill>
                  <a:srgbClr val="FF0000"/>
                </a:solidFill>
              </a:rPr>
              <a:t>armla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1210" y="1369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t" altLang="ko-KR" sz="4000">
                <a:solidFill>
                  <a:srgbClr val="FF0000"/>
                </a:solidFill>
              </a:rPr>
              <a:t>Kelma tal-lum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0680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5454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Mur minnufih Sarepta ta’ Sidon u oqgħod hemm. Ikmandajt armla f’dak il-post biex tagħtik l-ikel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rejiet</a:t>
            </a:r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915697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Nru 36 Il-Kelma ta’ Alla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t" altLang="ko-KR" sz="4400"/>
              <a:t>In-Nar Waqa 'mis-Sema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95" y="1782108"/>
            <a:ext cx="5090405" cy="409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4641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45" y="24092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t" altLang="ko-KR" sz="4000">
                <a:solidFill>
                  <a:srgbClr val="FF0000"/>
                </a:solidFill>
              </a:rPr>
              <a:t>Kelma tal-lum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4412" y="9396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Imbagħad niżel in-nar tal-Mulej u ħaraq is-sagrifiċċju, l-injam, il-ġebel u l-ħamrija, u lagħaq ukoll l-ilma fit-trinka.</a:t>
            </a:r>
            <a:r xmlns:a="http://schemas.openxmlformats.org/drawingml/2006/main">
              <a:rPr lang="mt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rejiet</a:t>
            </a:r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18:38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93902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Alla bagħat lil Elija għand is- sultan ħażin Aħab taʼ Iżrael. “Int se ssir taf min hu Alla veru!”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612091"/>
            <a:ext cx="5760639" cy="451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81441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-27384"/>
            <a:ext cx="9144000" cy="55446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3274" y="5445224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Elija ġġieldu kontra 850 profeta falz taʼ aduraturi taʼ l-​idoli. “L-alla li jwieġeb bin-nar hu Alla veru!”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" t="2274" r="4206" b="2641"/>
          <a:stretch>
            <a:fillRect/>
          </a:stretch>
        </p:blipFill>
        <p:spPr>
          <a:xfrm>
            <a:off x="1475656" y="-27384"/>
            <a:ext cx="6048672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66523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89240"/>
            <a:ext cx="86590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Ġonatan ta l-​ħwejjeġ prezzjużi tiegħu lil David. Din wera l- ħbiberija profonda taʼ Ġonatan maʼ David.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17" y="-28712"/>
            <a:ext cx="7614765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850 profeta sejħu l-isem ta 'alla tagħhom u żfin madwar l-alter iżda ma kien hemm l-ebda rispons tan-nar.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-15208"/>
            <a:ext cx="8603181" cy="538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00030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Kien imiss lil Elija. Elija talab lejn is-sema. Imbagħad, in-nar ta 'Alla waqa' u ħaraq is-sagrifiċċju fuq l-alter.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27908" cy="54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426356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t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“Ġeħova hu l-​Alla veru!” In-nies ta’ Iżrael nidmu dnubiethom u taw glorja lil Alla.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32" y="-27383"/>
            <a:ext cx="6610334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028951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t" altLang="ko-KR" sz="4000">
                <a:solidFill>
                  <a:srgbClr val="FF0000"/>
                </a:solidFill>
              </a:rPr>
              <a:t>Il-Lezzjoni tal-lum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1960" y="573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0754" y="2765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Allat foloz ma setgħu jagħmlu xejn.</a:t>
            </a:r>
          </a:p>
          <a:p>
            <a:pPr xmlns:a="http://schemas.openxmlformats.org/drawingml/2006/main" algn="ctr"/>
            <a:r xmlns:a="http://schemas.openxmlformats.org/drawingml/2006/main">
              <a:rPr lang="m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Għal</a:t>
            </a:r>
            <a:r xmlns:a="http://schemas.openxmlformats.org/drawingml/2006/main">
              <a:rPr lang="mt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huma</a:t>
            </a:r>
            <a:r xmlns:a="http://schemas.openxmlformats.org/drawingml/2006/main">
              <a:rPr lang="mt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kellu</a:t>
            </a:r>
            <a:r xmlns:a="http://schemas.openxmlformats.org/drawingml/2006/main">
              <a:rPr lang="mt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le</a:t>
            </a:r>
            <a:r xmlns:a="http://schemas.openxmlformats.org/drawingml/2006/main">
              <a:rPr lang="mt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qawwa.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Alla jista’ kollox.</a:t>
            </a:r>
          </a:p>
          <a:p>
            <a:pPr xmlns:a="http://schemas.openxmlformats.org/drawingml/2006/main" algn="ctr"/>
            <a:r xmlns:a="http://schemas.openxmlformats.org/drawingml/2006/main">
              <a:rPr lang="m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Nistgħu nesperjenzaw il-mirakli tal-għaġeb Tiegħu meta nistrieħu fuqu u nemmnu fih.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572427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9131" y="20484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t" altLang="ko-KR" sz="3200"/>
              <a:t>Min hu Alla?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t" altLang="ko-KR" sz="3600">
                <a:solidFill>
                  <a:srgbClr val="C00000"/>
                </a:solidFill>
              </a:rPr>
              <a:t>Alla hu..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Huwa Alla reali u ħaj u jaħdem li huwa differenti mill-idoli foloz.</a:t>
            </a:r>
          </a:p>
        </p:txBody>
      </p:sp>
    </p:spTree>
    <p:extLst>
      <p:ext uri="{BB962C8B-B14F-4D97-AF65-F5344CB8AC3E}">
        <p14:creationId xmlns:p14="http://schemas.microsoft.com/office/powerpoint/2010/main" val="3340907719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t" altLang="ko-KR" sz="4000">
                <a:solidFill>
                  <a:srgbClr val="FF0000"/>
                </a:solidFill>
              </a:rPr>
              <a:t>Il-Kwizz tal-lum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62058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13336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X’waqaʼ mis-sema meta Elija talab?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borra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xita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ġebel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nar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t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mt" altLang="ko-KR" sz="2800">
                <a:solidFill>
                  <a:srgbClr val="FF0000"/>
                </a:solidFill>
              </a:rPr>
              <a:t>nar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8740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45" y="24092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t" altLang="ko-KR" sz="4000">
                <a:solidFill>
                  <a:srgbClr val="FF0000"/>
                </a:solidFill>
              </a:rPr>
              <a:t>Kelma tal-lum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4412" y="9396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Imbagħad niżel in-nar tal-Mulej u ħaraq is-sagrifiċċju, l-injam, il-ġebel u l-ħamrija, u lagħaq ukoll l-ilma fit-trinka.</a:t>
            </a:r>
            <a:r xmlns:a="http://schemas.openxmlformats.org/drawingml/2006/main">
              <a:rPr lang="mt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rejiet</a:t>
            </a:r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18:38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933061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LE. 37 Il-Kelma ta’ Alla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t" altLang="ko-KR" sz="4400"/>
              <a:t>Nagħaman Imfejjaq mil-Lebbra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23928" y="2005816"/>
            <a:ext cx="5220072" cy="37031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955087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t" altLang="ko-KR" sz="4000">
                <a:solidFill>
                  <a:srgbClr val="FF0000"/>
                </a:solidFill>
              </a:rPr>
              <a:t>Kelma tal-lum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3221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988840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Għalhekk niżel u għaraf fil-Ġordan seba’ darbiet, kif qallu l-bniedem ta’ Alla, u ġismu ġie rrestawrat u sar nadif bħal dak ta’ tifel żgħir.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Slaten 5:14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802379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64518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Nagħaman kien kmandant taʼ l-​armata tas-​sultan taʼ Aram, imma kellu l-​lebbra. Huwa mar għand Eliżew li kien il-profeta ta’ Iżrael biex jiġi rrestawrat.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489"/>
            <a:ext cx="9144000" cy="54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80124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559" y="5373216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t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David kien f’sitwazzjonijiet perikolużi għall-mewt għal diversi drabi, għax is-sultan Sawl ipprova joqtlu. Madankollu, setaʼ jaħrab minn dawk il-​perikli bl-​għajnuna taʼ Jonathan.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8820472" cy="522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Eliżew ma ltaqax miegħu, imma qal biss, “Mur, aħsel sebaʼ darbiet fix-Xmara Ġordan.”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04482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14173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Nagħaman irrabja kontra l-kelma ta’ Eliżew. Imma l-qaddejja tiegħu qalulu: “Mur ix-xmara u xarrab ġisimkom, jekk jogħġbok.”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8" r="18501"/>
          <a:stretch>
            <a:fillRect/>
          </a:stretch>
        </p:blipFill>
        <p:spPr>
          <a:xfrm>
            <a:off x="311807" y="1052736"/>
            <a:ext cx="2727605" cy="417646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422" y="1196752"/>
            <a:ext cx="6094578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13341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Nagħaman għaraf fil-Ġordan sebaʼ darbiet kif qalu Eliżew u l-qaddejja tiegħu.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209"/>
            <a:ext cx="9127908" cy="57790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24338904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Imbagħad, b’mod sorprendenti, lasmu ġie rrestawrat u sar nadif.</a:t>
            </a:r>
          </a:p>
          <a:p>
            <a:r xmlns:a="http://schemas.openxmlformats.org/drawingml/2006/main">
              <a:rPr lang="mt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Nagħaman mar lura għand Eliżew u ta glorja lil Alla.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173479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0870" y="21331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t" altLang="ko-KR" sz="4000">
                <a:solidFill>
                  <a:srgbClr val="FF0000"/>
                </a:solidFill>
              </a:rPr>
              <a:t>Il-Lezzjoni tal-lum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20560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35696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Meta Nagħan semaʼ lil Eliżew li kien il-​bniedem t’Alla u obda kelmtu, hu kien ibierek biex jitnaddaf mill-​lebbra tiegħu.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Għandna ngħixu mhux bir-rieda tagħna stess,</a:t>
            </a:r>
          </a:p>
          <a:p>
            <a:pPr xmlns:a="http://schemas.openxmlformats.org/drawingml/2006/main" algn="ctr"/>
            <a:r xmlns:a="http://schemas.openxmlformats.org/drawingml/2006/main">
              <a:rPr lang="m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imma bir-rieda ta’ Alla.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Meta ngħixu u nobdu l-kelma t’Alla,</a:t>
            </a:r>
          </a:p>
          <a:p>
            <a:pPr xmlns:a="http://schemas.openxmlformats.org/drawingml/2006/main" algn="ctr"/>
            <a:r xmlns:a="http://schemas.openxmlformats.org/drawingml/2006/main">
              <a:rPr lang="m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Nistgħu nkunu mberkin b’barka abbundanti li Alla jista’ jipprovdilna.</a:t>
            </a:r>
          </a:p>
        </p:txBody>
      </p:sp>
    </p:spTree>
    <p:extLst>
      <p:ext uri="{BB962C8B-B14F-4D97-AF65-F5344CB8AC3E}">
        <p14:creationId xmlns:p14="http://schemas.microsoft.com/office/powerpoint/2010/main" val="3334867258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86375" y="14599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t" altLang="ko-KR" sz="3200">
                <a:solidFill>
                  <a:srgbClr val="FF0000"/>
                </a:solidFill>
              </a:rPr>
              <a:t>Alla?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67122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4528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sz="3600">
                <a:solidFill>
                  <a:srgbClr val="C00000"/>
                </a:solidFill>
              </a:rPr>
              <a:t>Alla hu..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Alla hu dak li jista’ jfejjaq kull marda. Hu Alla li Jista’ Kollox li jista’ jfejjaqna.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851417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t" altLang="ko-KR" sz="4000">
                <a:solidFill>
                  <a:srgbClr val="FF0000"/>
                </a:solidFill>
              </a:rPr>
              <a:t>Il-Kwizz tal-lum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89171" y="9149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2928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Kemm-il darba Nagħaman għaraf fix-Xmara Ġordan?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tliet darbiet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darba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ħames darbiet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sebgħa</a:t>
            </a:r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drabi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mt" altLang="ko-KR" sz="2800">
                <a:solidFill>
                  <a:srgbClr val="FF0000"/>
                </a:solidFill>
              </a:rPr>
              <a:t>seba' darbiet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0572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t" altLang="ko-KR" sz="4000">
                <a:solidFill>
                  <a:srgbClr val="FF0000"/>
                </a:solidFill>
              </a:rPr>
              <a:t>Kelma tal-lum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3221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988840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Għalhekk niżel u għaraf fil-Ġordan seba’ darbiet, kif qallu l-bniedem ta’ Alla, u ġismu ġie rrestawrat u sar nadif bħal dak ta’ tifel żgħir.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Slaten 5:14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514078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Nru 38 Il-Kelma ta’ Alla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40324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t" altLang="ko-KR" sz="4400"/>
              <a:t>Tiswija t-Tempju ta’ Alla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825212"/>
            <a:ext cx="4853136" cy="38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6463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1187" y="20552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t" altLang="ko-KR" sz="4000">
                <a:solidFill>
                  <a:srgbClr val="FF0000"/>
                </a:solidFill>
              </a:rPr>
              <a:t>Kelma tal-lum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558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sz="3600">
                <a:solidFill>
                  <a:schemeClr val="bg1">
                    <a:lumMod val="50000"/>
                  </a:schemeClr>
                </a:solidFill>
              </a:rPr>
              <a:t>Għalhekk is-sultan Ġowas sejjaħ lill-qassis Ġeħojada u lill-qassisin l-oħra u staqsiehom: "Għaliex mhux qed isewwu l-ħsara li saret fit-tempju? Tiħux aktar flus mingħand it-teżorier tiegħek, imma agħtuhom biex isewwi t-tempju."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08736" y="538309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Slaten</a:t>
            </a:r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12:7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71209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t" altLang="ko-KR" sz="4000">
                <a:solidFill>
                  <a:srgbClr val="FF0000"/>
                </a:solidFill>
              </a:rPr>
              <a:t>Il-Lezzjoni tal-lum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7491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Ġonatan ma għażilx ix-​xewqa egoista tiegħu, imma ħabib tiegħu, David.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Bħal Ġonatan,</a:t>
            </a:r>
          </a:p>
          <a:p>
            <a:pPr xmlns:a="http://schemas.openxmlformats.org/drawingml/2006/main" algn="ctr"/>
            <a:r xmlns:a="http://schemas.openxmlformats.org/drawingml/2006/main">
              <a:rPr lang="m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ejja nkunu ħabib tajjeb għall-ħabib tagħna.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sz="2800" err="1">
                <a:solidFill>
                  <a:schemeClr val="tx1">
                    <a:lumMod val="65000"/>
                    <a:lumOff val="35000"/>
                  </a:schemeClr>
                </a:solidFill>
              </a:rPr>
              <a:t>Ġowas, is-​sultan taʼ Ġuda, kellu ħsieb li jsewwi t-​tempju t’Alla, li tħalla bil-​ħsara.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64" y="0"/>
            <a:ext cx="9153464" cy="586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61382"/>
      </p:ext>
    </p:extLst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Madankollu, il-baġit ma kienx biżżejjed biex jissewwa t-tempju. Ġowas iddeċieda li jirċievi offerta għat-tiswija tat-tempju t’Alla.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8" y="44624"/>
            <a:ext cx="8734546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67268"/>
      </p:ext>
    </p:extLst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Nies li kienu jħobbu lil Alla offrew flus biex isewwi t- tempju.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85" y="-27383"/>
            <a:ext cx="8323430" cy="59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21734"/>
      </p:ext>
    </p:extLst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Il-flus miġbura għat-tiswija tat-tempju ngħataw lill-ħaddiema, u huma sewwew it-tempju b’onestà sħiħa.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31" y="0"/>
            <a:ext cx="8321138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347970"/>
      </p:ext>
    </p:extLst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6512" y="5920824"/>
            <a:ext cx="92078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“Ara naqra! X’tempju sabiħ hu!” Ġowas kien ferħan bil-ħsieb li Alla kien jogħġob.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74"/>
            <a:ext cx="9144000" cy="591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672429"/>
      </p:ext>
    </p:extLst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t" altLang="ko-KR" sz="4000">
                <a:solidFill>
                  <a:srgbClr val="FF0000"/>
                </a:solidFill>
              </a:rPr>
              <a:t>Il-Lezzjoni tal-lum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9390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58032" y="497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t" altLang="ko-KR" sz="3600" err="1">
                <a:solidFill>
                  <a:schemeClr val="tx1">
                    <a:lumMod val="65000"/>
                    <a:lumOff val="35000"/>
                  </a:schemeClr>
                </a:solidFill>
              </a:rPr>
              <a:t>Ġowas kien iqis it-​tempju t’Alla bħala post prezzjuż, fejn in-​nies kienu jqimu lil Alla.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Il-Knisja hija l-post li Alla hu preżenti meta nqimuh.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Għalhekk, irridu nħobbu l-knisja u nqisuha bi prezz kbir ħafna.</a:t>
            </a:r>
          </a:p>
        </p:txBody>
      </p:sp>
    </p:spTree>
    <p:extLst>
      <p:ext uri="{BB962C8B-B14F-4D97-AF65-F5344CB8AC3E}">
        <p14:creationId xmlns:p14="http://schemas.microsoft.com/office/powerpoint/2010/main" val="487542761"/>
      </p:ext>
    </p:extLst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73196" y="35967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t" altLang="ko-KR" sz="3200">
                <a:solidFill>
                  <a:srgbClr val="FF0000"/>
                </a:solidFill>
              </a:rPr>
              <a:t>Alla?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sz="3600">
                <a:solidFill>
                  <a:srgbClr val="C00000"/>
                </a:solidFill>
              </a:rPr>
              <a:t>Alla hu...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Alla jwaqqaf lil kull wieħed minna bħala t-Tempju Qaddis Tiegħu.</a:t>
            </a:r>
          </a:p>
          <a:p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Alla jiltaqa’ ma’ dawk li jqimuh.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832832"/>
      </p:ext>
    </p:extLst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t" altLang="ko-KR" sz="4000">
                <a:solidFill>
                  <a:srgbClr val="FF0000"/>
                </a:solidFill>
              </a:rPr>
              <a:t>Il-Kwizz tal-lum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7235" y="8062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0194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Ġowas x’ddeċieda li jirranġa?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palazz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tiegħu</a:t>
            </a:r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kamra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iskola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Tempju Qaddis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2765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mt" altLang="ko-KR" sz="2800">
                <a:solidFill>
                  <a:srgbClr val="FF0000"/>
                </a:solidFill>
              </a:rPr>
              <a:t>Tempju Qaddis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561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1187" y="20552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t" altLang="ko-KR" sz="4000">
                <a:solidFill>
                  <a:srgbClr val="FF0000"/>
                </a:solidFill>
              </a:rPr>
              <a:t>Kelma tal-lum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558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sz="3600">
                <a:solidFill>
                  <a:schemeClr val="bg1">
                    <a:lumMod val="50000"/>
                  </a:schemeClr>
                </a:solidFill>
              </a:rPr>
              <a:t>Għalhekk is-sultan Ġowas sejjaħ lill-qassis Ġeħojada u lill-qassisin l-oħra u staqsiehom: "Għaliex mhux qed isewwu l-ħsara li saret fit-tempju? Tiħux aktar flus mingħand it-teżorier tiegħek, imma agħtuhom biex isewwi t-tempju."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08736" y="538309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Slaten</a:t>
            </a:r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12:7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400069"/>
      </p:ext>
    </p:extLst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Nru 39 Il-Kelma ta’ Alla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t" altLang="ko-KR" sz="3600"/>
              <a:t>Neħemija, li bena mill-ġdid il-ħajt ta’ Ġerusalemm</a:t>
            </a:r>
            <a:endParaRPr xmlns:a="http://schemas.openxmlformats.org/drawingml/2006/main" lang="ko-KR" altLang="en-US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956174"/>
            <a:ext cx="5213176" cy="38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6135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73196" y="20484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t" altLang="ko-KR" sz="3200"/>
              <a:t>Alla?</a:t>
            </a:r>
            <a:r xmlns:a="http://schemas.openxmlformats.org/drawingml/2006/main">
              <a:rPr lang="mt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t" altLang="ko-KR" sz="3600">
                <a:solidFill>
                  <a:srgbClr val="C00000"/>
                </a:solidFill>
              </a:rPr>
              <a:t>Alla..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Hu dak li jagħtina ħbieb tajbin.</a:t>
            </a:r>
          </a:p>
          <a:p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Irroddu ħajr lil Alla talli tana ħbieb tajbin!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t" altLang="ko-KR" sz="4000">
                <a:solidFill>
                  <a:srgbClr val="FF0000"/>
                </a:solidFill>
              </a:rPr>
              <a:t>Kelma tal-lum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35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5808" y="11235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700808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sz="3600">
                <a:solidFill>
                  <a:schemeClr val="bg1">
                    <a:lumMod val="50000"/>
                  </a:schemeClr>
                </a:solidFill>
              </a:rPr>
              <a:t>Weġibt lis-sultan: “Jekk jogħġob lis-sultan u jekk il-qaddej tiegħek sab grazzja f’għajnejh, ħa jibgħatni fil-belt ta’ Ġuda fejn huma midfuna missirijieti biex nibniha mill-ġdid”.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171139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Neħemija</a:t>
            </a:r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008552"/>
      </p:ext>
    </p:extLst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768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Is-​sultan Persjan ta permess lill-​kaċċatur tas-​sultan Neħemija biex jibni mill-​ġdid il-​belt u ċ-​ċittadella li kienet imħassra.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07339"/>
      </p:ext>
    </p:extLst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Neħemija</a:t>
            </a:r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mar lura Ġerusalemm maʼ ħafna Iżraelin u reġgħu bnew il- ħajt taʼ Ġerusalemm magħhom.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6" y="0"/>
            <a:ext cx="9146276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10450"/>
      </p:ext>
    </p:extLst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59082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Madankollu, huma ġew disturbati minn tribujiet oħra li ma għoġbux il-​qawmien mill-​ġdid tal-​Iżraelin. Barra minn hekk, ħafna Iżraelin infaqgħu f’ilmenti.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33" y="0"/>
            <a:ext cx="8030349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20524"/>
      </p:ext>
    </p:extLst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Neħemija talab għajnuna lil Alla. Alla tah is-​setgħa u l-​kuraġġ biex jagħmel ix-​xogħol.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9412" y="0"/>
            <a:ext cx="7505176" cy="532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840720"/>
      </p:ext>
    </p:extLst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34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Fl-​aħħar, Neħemija temm il-​bini mill-​ġdid tal-​ħajt taʼ Ġerusalemm man-​nies Iżraelin. Wara li temmew il-​ħajt, hu u n-​nies tiegħu qimu lil Alla bil-​ferħ.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11" y="0"/>
            <a:ext cx="8056084" cy="51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47315"/>
      </p:ext>
    </p:extLst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t" altLang="ko-KR" sz="4000">
                <a:solidFill>
                  <a:srgbClr val="FF0000"/>
                </a:solidFill>
              </a:rPr>
              <a:t>Il-Lezzjoni tal-lum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3499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33089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Neħemija temm il-bini mill-ġdid tal-ħajt bl-għajnuna t’Alla minkejja li kien hemm ħafna tfixkil.</a:t>
            </a:r>
          </a:p>
          <a:p>
            <a:pPr xmlns:a="http://schemas.openxmlformats.org/drawingml/2006/main" algn="ctr"/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Meta nagħmlu x-​xogħol t’Alla nistgħu niffaċċjaw sitwazzjonijiet iebsa.</a:t>
            </a:r>
          </a:p>
          <a:p>
            <a:pPr xmlns:a="http://schemas.openxmlformats.org/drawingml/2006/main" algn="ctr"/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Madankollu, jekk Alla jkun magħna u aħna nkunu miegħu, nistgħu negħlbu dawk id-diffikultajiet kollha.</a:t>
            </a:r>
          </a:p>
        </p:txBody>
      </p:sp>
    </p:spTree>
    <p:extLst>
      <p:ext uri="{BB962C8B-B14F-4D97-AF65-F5344CB8AC3E}">
        <p14:creationId xmlns:p14="http://schemas.microsoft.com/office/powerpoint/2010/main" val="4124843690"/>
      </p:ext>
    </p:extLst>
  </p:cSld>
  <p:clrMapOvr>
    <a:masterClrMapping/>
  </p:clrMapOvr>
  <p:transition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2763" y="217437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t" altLang="ko-KR" sz="3200"/>
              <a:t>Alla?</a:t>
            </a:r>
            <a:r xmlns:a="http://schemas.openxmlformats.org/drawingml/2006/main">
              <a:rPr lang="mt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0486" y="10716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2752" y="10394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sz="3600">
                <a:solidFill>
                  <a:srgbClr val="C00000"/>
                </a:solidFill>
              </a:rPr>
              <a:t>Alla hu..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Alla huwa dak li jgħinna u jagħtina s-setgħa u l-kuraġġ meta nitolbu u nitolbu l-għajnuna f’sitwazzjoni diffiċli.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849823"/>
      </p:ext>
    </p:extLst>
  </p:cSld>
  <p:clrMapOvr>
    <a:masterClrMapping/>
  </p:clrMapOvr>
  <p:transition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t" altLang="ko-KR" sz="4000">
                <a:solidFill>
                  <a:srgbClr val="FF0000"/>
                </a:solidFill>
              </a:rPr>
              <a:t>Il-Kwizz tal-lum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9296" y="5859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2726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Neħemija għala mar lura lejn il-​belt twelidna?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biex tivvjaġġa 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biex tmur l-iskola..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għall-qima 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biex tibni mill-ġdid il-ħajt ta’ Ġerusalemm..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mt" altLang="ko-KR" sz="2800">
                <a:solidFill>
                  <a:srgbClr val="FF0000"/>
                </a:solidFill>
              </a:rPr>
              <a:t>biex tibni mill-ġdid il-ħajt ta’ Ġerusalemm..</a:t>
            </a:r>
          </a:p>
        </p:txBody>
      </p:sp>
    </p:spTree>
    <p:extLst>
      <p:ext uri="{BB962C8B-B14F-4D97-AF65-F5344CB8AC3E}">
        <p14:creationId xmlns:p14="http://schemas.microsoft.com/office/powerpoint/2010/main" val="21227822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t" altLang="ko-KR" sz="4000">
                <a:solidFill>
                  <a:srgbClr val="FF0000"/>
                </a:solidFill>
              </a:rPr>
              <a:t>Kelma tal-lum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41892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143438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700808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sz="3600">
                <a:solidFill>
                  <a:schemeClr val="bg1">
                    <a:lumMod val="50000"/>
                  </a:schemeClr>
                </a:solidFill>
              </a:rPr>
              <a:t>Weġibt lis-sultan: “Jekk jogħġob lis-sultan u jekk il-qaddej tiegħek sab grazzja f’għajnejh, ħa jibgħatni fil-belt ta’ Ġuda fejn huma midfuna missirijieti biex nibniha mill-ġdid”.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171139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Neħemija</a:t>
            </a:r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91787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16"/>
  <p:tag name="AS_OS" val="Microsoft Windows NT 10.0.20348.0"/>
  <p:tag name="AS_RELEASE_DATE" val="2021.05.14"/>
  <p:tag name="AS_TITLE" val="Aspose.Slides for .NET Standard 2.0"/>
  <p:tag name="AS_VERSION" val="21.5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4345</Words>
  <Application>Microsoft Office PowerPoint</Application>
  <PresentationFormat>화면 슬라이드 쇼(4:3)</PresentationFormat>
  <Paragraphs>428</Paragraphs>
  <Slides>155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155</vt:i4>
      </vt:variant>
    </vt:vector>
  </HeadingPairs>
  <TitlesOfParts>
    <vt:vector size="162" baseType="lpstr">
      <vt:lpstr>맑은 고딕</vt:lpstr>
      <vt:lpstr>Arial</vt:lpstr>
      <vt:lpstr>Office 테마</vt:lpstr>
      <vt:lpstr>Office 테마</vt:lpstr>
      <vt:lpstr>Office 테마</vt:lpstr>
      <vt:lpstr>Office 테마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leo</dc:creator>
  <cp:lastModifiedBy>LG</cp:lastModifiedBy>
  <cp:revision>55</cp:revision>
  <dcterms:created xsi:type="dcterms:W3CDTF">2014-11-24T05:13:47Z</dcterms:created>
  <dcterms:modified xsi:type="dcterms:W3CDTF">2023-09-25T07:43:36Z</dcterms:modified>
</cp:coreProperties>
</file>