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o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or" altLang="en-US" err="1"/>
              <a:t>토 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or" altLang="ko-KR" b="1">
                <a:solidFill>
                  <a:schemeClr val="tx1">
                    <a:lumMod val="50000"/>
                    <a:lumOff val="50000"/>
                  </a:schemeClr>
                </a:solidFill>
              </a:rPr>
              <a:t>ନା।</a:t>
            </a:r>
            <a:r xmlns:a="http://schemas.openxmlformats.org/drawingml/2006/main">
              <a:rPr lang="or" altLang="en-US" b="1">
                <a:solidFill>
                  <a:schemeClr val="tx1">
                    <a:lumMod val="50000"/>
                    <a:lumOff val="50000"/>
                  </a:schemeClr>
                </a:solidFill>
              </a:rPr>
              <a:t> </a:t>
            </a:r>
            <a:r xmlns:a="http://schemas.openxmlformats.org/drawingml/2006/main">
              <a:rPr lang="or" altLang="ko-KR" b="1">
                <a:solidFill>
                  <a:schemeClr val="tx1">
                    <a:lumMod val="50000"/>
                    <a:lumOff val="50000"/>
                  </a:schemeClr>
                </a:solidFill>
              </a:rPr>
              <a:t>31 ପରମେଶ୍ୱରଙ୍କ ବାକ୍ୟ</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or" altLang="ko-KR" sz="4000"/>
              <a:t>ଯୋନାଥନ୍,</a:t>
            </a:r>
          </a:p>
          <a:p>
            <a:pPr xmlns:a="http://schemas.openxmlformats.org/drawingml/2006/main" algn="ctr"/>
            <a:r xmlns:a="http://schemas.openxmlformats.org/drawingml/2006/main">
              <a:rPr lang="or" altLang="ko-KR" sz="4000"/>
              <a:t>ଦାଉଦଙ୍କର ଭଲ ବନ୍ଧୁ |</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or" altLang="ko-KR" sz="3200">
                <a:solidFill>
                  <a:schemeClr val="tx1">
                    <a:lumMod val="65000"/>
                    <a:lumOff val="35000"/>
                  </a:schemeClr>
                </a:solidFill>
              </a:rPr>
              <a:t>ଯୋନାଥନ ଦାଉଦଙ୍କୁ କ’ଣ ଦେଲେ ନାହିଁ?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Ord </a:t>
            </a:r>
            <a:r xmlns:a="http://schemas.openxmlformats.org/drawingml/2006/main">
              <a:rPr lang="or" altLang="ko-KR" sz="2800">
                <a:solidFill>
                  <a:schemeClr val="tx1">
                    <a:lumMod val="65000"/>
                    <a:lumOff val="35000"/>
                  </a:schemeClr>
                </a:solidFill>
              </a:rPr>
              <a:t>ଖଣ୍ଡା</a:t>
            </a:r>
            <a:r xmlns:a="http://schemas.openxmlformats.org/drawingml/2006/main">
              <a:rPr lang="or"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② </a:t>
            </a:r>
            <a:r xmlns:a="http://schemas.openxmlformats.org/drawingml/2006/main">
              <a:rPr lang="or" altLang="ko-KR" sz="2800">
                <a:solidFill>
                  <a:schemeClr val="tx1">
                    <a:lumMod val="65000"/>
                    <a:lumOff val="35000"/>
                  </a:schemeClr>
                </a:solidFill>
              </a:rPr>
              <a:t>ield ାଲ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③ </a:t>
            </a:r>
            <a:r xmlns:a="http://schemas.openxmlformats.org/drawingml/2006/main">
              <a:rPr lang="or" altLang="ko-KR" sz="2800">
                <a:solidFill>
                  <a:schemeClr val="tx1">
                    <a:lumMod val="65000"/>
                    <a:lumOff val="35000"/>
                  </a:schemeClr>
                </a:solidFill>
              </a:rPr>
              <a:t>ତୀର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④ </a:t>
            </a:r>
            <a:r xmlns:a="http://schemas.openxmlformats.org/drawingml/2006/main">
              <a:rPr lang="or" altLang="ko-KR" sz="2800">
                <a:solidFill>
                  <a:schemeClr val="tx1">
                    <a:lumMod val="65000"/>
                    <a:lumOff val="35000"/>
                  </a:schemeClr>
                </a:solidFill>
              </a:rPr>
              <a:t>ପୋଷାକ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or" altLang="en-US" sz="2800">
                <a:solidFill>
                  <a:srgbClr val="FF0000"/>
                </a:solidFill>
              </a:rPr>
              <a:t>② </a:t>
            </a:r>
            <a:r xmlns:a="http://schemas.openxmlformats.org/drawingml/2006/main">
              <a:rPr lang="or" altLang="ko-KR" sz="2800">
                <a:solidFill>
                  <a:srgbClr val="FF0000"/>
                </a:solidFill>
              </a:rPr>
              <a:t>ield ାଲ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b="1">
                <a:solidFill>
                  <a:schemeClr val="tx1">
                    <a:lumMod val="50000"/>
                    <a:lumOff val="50000"/>
                  </a:schemeClr>
                </a:solidFill>
              </a:rPr>
              <a:t>40 ଶ୍ବରଙ୍କ ବାକ୍ୟ |</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400"/>
              <a:t>ରାଣୀ ଏଷ୍ଟରଙ୍କ ସାହସ |</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ତା’ପରେ ରାଜା ପଚାରିଲେ, "ଏହା କ’ଣ, ରାଣୀ ଏଷ୍ଟର? ତୁମର ଅନୁରୋଧ କ'ଣ? ଅଧା ରାଜ୍ୟ ପର୍ଯ୍ୟନ୍ତ ମଧ୍ୟ ତୁମକୁ ଦିଆଯିବ।"</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ଏଷ୍ଟର</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5: 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ସେହି ସମୟ ଥିଲା ଯେତେବେଳେ ଜଣେ ଜ୍ଞାନୀ ଯିହୁଦୀ ମହିଳା ଏଷ୍ଟର ପାରସ୍ୟର ରାଣୀ ଥିଲେ। ତଥାପି, ହାମନ୍ ରାଜାଙ୍କ ନିୟମ ବ୍ୟବହାର କରି ଯିହୁଦୀମାନଙ୍କୁ ବିନାଶ କରିବାକୁ ଷଡଯନ୍ତ୍ର କଲେ।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ସେ ଭାବିଲା, 'ଯଦି ମୁଁ ରାଜାଙ୍କ ପାଖକୁ ନ ଡାକନ୍ତି, ତେବେ ମୋତେ ହତ୍ୟା କରାଯାଇପାରେ।' ତଥାପି, ସେ ନିୟମ ବିରୁଦ୍ଧରେ ଥିଲେ ହେଁ ନିଜ ଲୋକଙ୍କୁ ଉଦ୍ଧାର କରିବାକୁ ରାଜାଙ୍କ ନିକଟକୁ ଯିବାକୁ ସ୍ଥିର କଲେ।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କିନ୍ତୁ, ଯେତେବେଳେ ସେ ରାଣୀ ଏଷ୍ଟରଙ୍କୁ କୋର୍ଟରେ ଠିଆ ହେବାର ଦେଖିଲେ, ସେ ତାଙ୍କ ଉପରେ ଅତ୍ୟନ୍ତ ସନ୍ତୁଷ୍ଟ ହେଲେ ଏବଂ କହିଲେ, “ତୁମର ଅନୁରୋଧ କ’ଣ? ମୁଁ ତାହା ତୁମକୁ ଦେବି।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ଯିହୂଦୀମାନଙ୍କୁ ଧ୍ୱଂସ କରିବା ପାଇଁ ହାମନଙ୍କର ଷଡ଼ଯନ୍ତ୍ର ରାଜା ପ୍ରକାଶ କରିଥିଲେ। ଫଳସ୍ୱରୂପ, ତାଙ୍କୁ ରାଜା ଘୃଣା କରୁଥିଲେ ଏବଂ ତାଙ୍କୁ ହତ୍ୟା କରାଯାଇଥିଲା।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600">
                <a:solidFill>
                  <a:schemeClr val="tx1">
                    <a:lumMod val="65000"/>
                    <a:lumOff val="35000"/>
                  </a:schemeClr>
                </a:solidFill>
              </a:rPr>
              <a:t>"ହେ ପ୍ରଭୁ, ଆମକୁ ସୁରକ୍ଷା ଦେଇଥିବାରୁ ଧନ୍ୟବାଦ!" ରାଣୀ ଏଷ୍ଟରଙ୍କ ସାହସ ହେତୁ ଯିହୁଦୀମାନେ ରକ୍ଷା ପାଇଲେ।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solidFill>
                  <a:schemeClr val="tx1">
                    <a:lumMod val="65000"/>
                    <a:lumOff val="35000"/>
                  </a:schemeClr>
                </a:solidFill>
              </a:rPr>
              <a:t>ଯଦିଓ ଏଷ୍ଟରଙ୍କୁ ହତ୍ୟା କରାଯିବ, ତଥାପି ସେ ନିଜ ଲୋକଙ୍କୁ ସାହସର ସହିତ ଉଦ୍ଧାର କରିବାକୁ God ଶ୍ବରଙ୍କ ନିକଟରେ ପ୍ରାର୍ଥନା କଲେ |</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Est ଶ୍ବର ତାଙ୍କର ଅଦ୍ଭୁତ ଜ୍ଞାନ ଏବଂ ଶକ୍ତି ସହିତ ଏଷ୍ଟରଙ୍କ ପ୍ରାର୍ଥନା ମାଧ୍ୟମରେ ଯିହୁଦୀମାନଙ୍କୁ ସଙ୍କଟରୁ ରକ୍ଷା କଲେ |</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ଆସନ୍ତୁ ବିଶ୍ believe ାସ କରିବା ଏବଂ ଆମର ଦ daily ନନ୍ଦିନ ଜୀବନରେ God's ଶ୍ବରଙ୍କ ଅଦ୍ଭୁତ ସାହାଯ୍ୟ ଏବଂ ପରିତ୍ରାଣ ଆଶା କରିବା |</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t>ଭଗବାନ?</a:t>
            </a:r>
            <a:r xmlns:a="http://schemas.openxmlformats.org/drawingml/2006/main">
              <a:rPr lang="o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rgbClr val="C00000"/>
                </a:solidFill>
              </a:rPr>
              <a:t>ଭଗବାନ ହେଉଛନ୍ତି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His ଶ୍ବର ହିଁ ନିଜ ଲୋକମାନଙ୍କୁ ଶେଷ ପର୍ଯ୍ୟନ୍ତ ସାହାଯ୍ୟ କରନ୍ତି ଏବଂ ସାହାଯ୍ୟ କରନ୍ତି |</a:t>
            </a:r>
            <a:r xmlns:a="http://schemas.openxmlformats.org/drawingml/2006/main">
              <a:rPr lang="or"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or" altLang="ko-KR" sz="3600">
                <a:solidFill>
                  <a:schemeClr val="tx1">
                    <a:lumMod val="65000"/>
                    <a:lumOff val="35000"/>
                  </a:schemeClr>
                </a:solidFill>
              </a:rPr>
              <a:t>ଭଗବାନ ମୋତେ ଜଗତର ଶେଷ ପର୍ଯ୍ୟନ୍ତ ରଖୁଛନ୍ତି ଏବଂ ସାହାଯ୍ୟ କରୁଛନ୍ତି |</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200">
                <a:solidFill>
                  <a:schemeClr val="tx1">
                    <a:lumMod val="65000"/>
                    <a:lumOff val="35000"/>
                  </a:schemeClr>
                </a:solidFill>
              </a:rPr>
              <a:t>ଯେତେବେଳେ ସେ ରାଜାଙ୍କୁ ଡାକିନଥିଲେ, ସେତେବେଳେ ଏଷ୍ଟର ସହିତ କ’ଣ ହେଲା?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ତାଙ୍କୁ </a:t>
            </a:r>
            <a:r xmlns:a="http://schemas.openxmlformats.org/drawingml/2006/main">
              <a:rPr lang="or" altLang="ko-KR" sz="2800">
                <a:solidFill>
                  <a:schemeClr val="tx1">
                    <a:lumMod val="65000"/>
                    <a:lumOff val="35000"/>
                  </a:schemeClr>
                </a:solidFill>
              </a:rPr>
              <a:t>ହତ୍ୟା କରାଯିବ।</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② </a:t>
            </a:r>
            <a:r xmlns:a="http://schemas.openxmlformats.org/drawingml/2006/main">
              <a:rPr lang="or" altLang="ko-KR" sz="2800">
                <a:solidFill>
                  <a:schemeClr val="tx1">
                    <a:lumMod val="65000"/>
                    <a:lumOff val="35000"/>
                  </a:schemeClr>
                </a:solidFill>
              </a:rPr>
              <a:t>ତାଙ୍କୁ ବାହାର କରିଦିଆଗଲା |</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③ </a:t>
            </a:r>
            <a:r xmlns:a="http://schemas.openxmlformats.org/drawingml/2006/main">
              <a:rPr lang="or" altLang="ko-KR" sz="2800">
                <a:solidFill>
                  <a:schemeClr val="tx1">
                    <a:lumMod val="65000"/>
                    <a:lumOff val="35000"/>
                  </a:schemeClr>
                </a:solidFill>
              </a:rPr>
              <a:t>ସେ ରାଜାଙ୍କୁ ଭେଟି ପାରିଲେ ନାହିଁ।</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ସେ </a:t>
            </a:r>
            <a:r xmlns:a="http://schemas.openxmlformats.org/drawingml/2006/main">
              <a:rPr lang="or" altLang="ko-KR" sz="2800">
                <a:solidFill>
                  <a:schemeClr val="tx1">
                    <a:lumMod val="65000"/>
                    <a:lumOff val="35000"/>
                  </a:schemeClr>
                </a:solidFill>
              </a:rPr>
              <a:t>ରାଜାଙ୍କୁ ଯାହା ମାଗିବାକୁ ଚାହିଁଲେ ତାହା କହିପାରନ୍ତି |</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rgbClr val="FF0000"/>
                </a:solidFill>
              </a:rPr>
              <a:t>ସେ </a:t>
            </a:r>
            <a:r xmlns:a="http://schemas.openxmlformats.org/drawingml/2006/main">
              <a:rPr lang="or" altLang="ko-KR" sz="2800">
                <a:solidFill>
                  <a:srgbClr val="FF0000"/>
                </a:solidFill>
              </a:rPr>
              <a:t>ରାଜାଙ୍କୁ ଯାହା ମାଗିବାକୁ ଚାହିଁଲେ ତାହା କହିପାରନ୍ତି |</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r" altLang="ko-KR" sz="3600">
                <a:solidFill>
                  <a:schemeClr val="tx1">
                    <a:lumMod val="65000"/>
                    <a:lumOff val="35000"/>
                  </a:schemeClr>
                </a:solidFill>
              </a:rPr>
              <a:t>ଦାଉଦ ଶାଉଲଙ୍କ ସହିତ କଥାବାର୍ତ୍ତା କରିସାରିବା ପରେ, ଯୋନାଥନ ଦାଉଦଙ୍କ ସହିତ ଏକ ଆତ୍ମା ହୋଇଗଲେ, ଏବଂ ସେ ତାଙ୍କୁ ନିଜ ପରି ପ୍ରେମ କଲେ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r" altLang="ko-KR" sz="2800">
                <a:solidFill>
                  <a:schemeClr val="tx1">
                    <a:lumMod val="65000"/>
                    <a:lumOff val="35000"/>
                  </a:schemeClr>
                </a:solidFill>
              </a:rPr>
              <a:t>1 ଶାମୁୟେଲ 18:</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ତା’ପରେ ରାଜା ପଚାରିଲେ, "ଏହା କ’ଣ, ରାଣୀ ଏଷ୍ଟର? ତୁମର ଅନୁରୋଧ କ'ଣ? ଅଧା ରାଜ୍ୟ ପର୍ଯ୍ୟନ୍ତ ମଧ୍ୟ ତୁମକୁ ଦିଆଯିବ।"</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ଏଷ୍ଟର</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5: 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or" altLang="ko-KR" b="1">
                <a:solidFill>
                  <a:schemeClr val="tx1">
                    <a:lumMod val="50000"/>
                    <a:lumOff val="50000"/>
                  </a:schemeClr>
                </a:solidFill>
              </a:rPr>
              <a:t>No. 41 God ଶ୍ବରଙ୍କ ବାକ୍ୟ |</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or" altLang="ko-KR" sz="4400"/>
              <a:t>ଚାକିରି ଯିଏ God ଶ୍ବରଙ୍କ ଦ୍ୱାରା ଆଶୀର୍ବାଦ ପ୍ରାପ୍ତ ହୋଇଥିଲେ |</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r" altLang="ko-KR" sz="3600">
                <a:solidFill>
                  <a:schemeClr val="tx1">
                    <a:lumMod val="65000"/>
                    <a:lumOff val="35000"/>
                  </a:schemeClr>
                </a:solidFill>
              </a:rPr>
              <a:t>ଉଷ ଦେଶରେ ଜଣେ ଲୋକ ବାସ କରୁଥିଲେ ଯାହାର ନାମ ଆୟୁବ ଥିଲା। ଏହି ବ୍ୟକ୍ତି ନିର୍ଦ୍ଦୋଷ ଏବଂ ସରଳ ଥିଲେ; ସେ God ଶ୍ବରଙ୍କୁ ଭୟ କଲେ ଏବଂ ମନ୍ଦଠାରୁ ଦୂରେଇ ରହିଲେ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r" altLang="ko-KR" sz="2800">
                <a:solidFill>
                  <a:schemeClr val="tx1">
                    <a:lumMod val="65000"/>
                    <a:lumOff val="35000"/>
                  </a:schemeClr>
                </a:solidFill>
              </a:rPr>
              <a:t>ଚାକିରି</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୧: 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or" altLang="ko-KR" sz="2800">
                <a:solidFill>
                  <a:schemeClr val="tx1">
                    <a:lumMod val="65000"/>
                    <a:lumOff val="35000"/>
                  </a:schemeClr>
                </a:solidFill>
              </a:rPr>
              <a:t>ପୂର୍ବ ଦେଶର ଉଷ ଦେଶରେ ରହୁଥିବା ଚାକିରି ସବୁଠାରୁ ଧନୀ ଥିଲା। ସେ God ଶ୍ବରଙ୍କୁ ଭୟ କରୁଥିଲେ ଏବଂ ନିଖୁଣ ଏବଂ ସରଳ ଥିଲେ |</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or" altLang="ko-KR" sz="2800">
                <a:solidFill>
                  <a:schemeClr val="tx1">
                    <a:lumMod val="65000"/>
                    <a:lumOff val="35000"/>
                  </a:schemeClr>
                </a:solidFill>
              </a:rPr>
              <a:t>“ତୁମେ ଆୟୁବକୁ ଆଶୀର୍ବାଦ କରିଥିବାରୁ ସେ ତୁମକୁ ଭୟ କରୁଥିଲେ! ଆୟୁବ କ'ଣ ଭଗବାନଙ୍କୁ ଭୟ କରେ? ” ଶୟତାନ ଆୟୁବକୁ ପରୀକ୍ଷା କରିବାକୁ ଷଡଯନ୍ତ୍ର କଲା।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or" altLang="ko-KR" sz="2400">
                <a:solidFill>
                  <a:schemeClr val="tx1">
                    <a:lumMod val="65000"/>
                    <a:lumOff val="35000"/>
                  </a:schemeClr>
                </a:solidFill>
              </a:rPr>
              <a:t>ଶୟତାନ ରାତାରାତି ସବୁକିଛି, ତାଙ୍କ ସନ୍ତାନ ଏବଂ ତାଙ୍କର ସମସ୍ତ ସମ୍ପତ୍ତି ଛଡ଼ାଇ ନେଇଗଲା | ସେ ଦୁନିଆର ସବୁଠାରୁ ଦୁ iser ଖୀ ବ୍ୟକ୍ତି ହୋଇଗଲେ |</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or" altLang="ko-KR" sz="2600">
                <a:solidFill>
                  <a:schemeClr val="tx1">
                    <a:lumMod val="65000"/>
                    <a:lumOff val="35000"/>
                  </a:schemeClr>
                </a:solidFill>
              </a:rPr>
              <a:t>ତାଙ୍କ ପତ୍ନୀ ତାଙ୍କୁ ଛାଡି ଚାଲିଗଲେ ଯେ ଭଗବାନଙ୍କୁ ଅଭିଶାପ ଦିଅ ଏବଂ ମର! ଆୟୁବର ବନ୍ଧୁମାନେ ଆସି ତାଙ୍କୁ ଦାୟୀ କଲେ, କିନ୍ତୁ, ଆୟୁବ ପୂର୍ବପରି God ଶ୍ବରଙ୍କ ଉପରେ ଭରସା କଲେ |</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or" altLang="ko-KR" sz="2600">
                <a:solidFill>
                  <a:schemeClr val="tx1">
                    <a:lumMod val="65000"/>
                    <a:lumOff val="35000"/>
                  </a:schemeClr>
                </a:solidFill>
              </a:rPr>
              <a:t>ଏହା ଦୁ y ଖ ଓ ତିକ୍ତତାର ସମୟ ଥିଲା | ତଥାପି ଆୟୁବ ପରୀକ୍ଷା ଦେଇ ଗଲେ ଏବଂ him ଶ୍ବର ତାଙ୍କୁ ପୂର୍ବ ଅପେକ୍ଷା ବହୁତ ବଡ଼ ଆଶୀର୍ବାଦ ଦେଲେ | ସେ ଜଣେ ବ୍ୟକ୍ତି ହେଲେ ଯିଏ ପୂର୍ବ ଅପେକ୍ଷା God ଶ୍ବରଙ୍କୁ ଭୟ କରୁଥିଲେ |</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or" altLang="ko-KR" sz="3200">
                <a:solidFill>
                  <a:schemeClr val="tx1">
                    <a:lumMod val="65000"/>
                    <a:lumOff val="35000"/>
                  </a:schemeClr>
                </a:solidFill>
              </a:rPr>
              <a:t>ଯଦିଓ ଆୟୁବ ଜଣେ ଧାର୍ମିକ ଲୋକ ଥିଲେ, ଶୟତାନ ତାଙ୍କୁ ଅସୁବିଧାରେ ପକାଇଲେ |</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ଅସୁବିଧା ସତ୍ତ୍ Job େ ଆୟୁବ God ଶ୍ବରଙ୍କଠାରେ ବିଶ୍ୱାସ କଲେ ଏବଂ God ଶ୍ବରଙ୍କଠାରେ ଧ patient ର୍ଯ୍ୟବାନ ହେଲେ |</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ସେହି ଅସୁବିଧା ଆମ ଉପରେ ଆସିପାରେ |</a:t>
            </a:r>
          </a:p>
          <a:p>
            <a:pPr xmlns:a="http://schemas.openxmlformats.org/drawingml/2006/main" algn="ctr"/>
            <a:r xmlns:a="http://schemas.openxmlformats.org/drawingml/2006/main">
              <a:rPr lang="or" altLang="ko-KR" sz="3200">
                <a:solidFill>
                  <a:schemeClr val="tx1">
                    <a:lumMod val="65000"/>
                    <a:lumOff val="35000"/>
                  </a:schemeClr>
                </a:solidFill>
              </a:rPr>
              <a:t>ସେହି ସମୟରେ, ଆମକୁ ଭଗବାନଙ୍କ ଉପରେ ବିଶ୍ୱାସ କରିବାକୁ ହେବ ଏବଂ ଭଗବାନଙ୍କଠାରେ ଧ be ର୍ଯ୍ୟବାନ ହେବାକୁ ପଡିବ |</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or" altLang="ko-KR" sz="3200"/>
              <a:t>ଭଗବାନ?</a:t>
            </a:r>
            <a:r xmlns:a="http://schemas.openxmlformats.org/drawingml/2006/main">
              <a:rPr lang="o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or" altLang="ko-KR" sz="3600">
                <a:solidFill>
                  <a:srgbClr val="C00000"/>
                </a:solidFill>
              </a:rPr>
              <a:t>ଭଗବାନ ହେଉଛନ୍ତି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or" altLang="ko-KR" sz="3600">
                <a:solidFill>
                  <a:schemeClr val="tx1">
                    <a:lumMod val="65000"/>
                    <a:lumOff val="35000"/>
                  </a:schemeClr>
                </a:solidFill>
              </a:rPr>
              <a:t>ଭଗବାନ ହିଁ ଅଟନ୍ତି</a:t>
            </a:r>
          </a:p>
          <a:p>
            <a:r xmlns:a="http://schemas.openxmlformats.org/drawingml/2006/main">
              <a:rPr lang="or" altLang="ko-KR" sz="3600">
                <a:solidFill>
                  <a:schemeClr val="tx1">
                    <a:lumMod val="65000"/>
                    <a:lumOff val="35000"/>
                  </a:schemeClr>
                </a:solidFill>
              </a:rPr>
              <a:t>ଯିଏ ନିଜ ଇଚ୍ଛାନୁସାରେ ଆମକୁ ଧନୀ କିମ୍ବା ଗରିବ କରିପାରେ |</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b="1">
                <a:solidFill>
                  <a:schemeClr val="tx1">
                    <a:lumMod val="50000"/>
                    <a:lumOff val="50000"/>
                  </a:schemeClr>
                </a:solidFill>
              </a:rPr>
              <a:t>32 ଶ୍ବରଙ୍କ ବାକ୍ୟ |</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400"/>
              <a:t>ଶଲୋମନ ଯିଏ ଉପହାର ଭାବରେ ଜ୍ଞାନ ଗ୍ରହଣ କଲେ |</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or" altLang="ko-KR" sz="3600">
                <a:solidFill>
                  <a:schemeClr val="tx1">
                    <a:lumMod val="65000"/>
                    <a:lumOff val="35000"/>
                  </a:schemeClr>
                </a:solidFill>
              </a:rPr>
              <a:t>ଚାକିରି ବିଷୟରେ କେଉଁଟି ଭୁଲ୍?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ସେ </a:t>
            </a:r>
            <a:r xmlns:a="http://schemas.openxmlformats.org/drawingml/2006/main">
              <a:rPr lang="or" altLang="ko-KR" sz="2800">
                <a:solidFill>
                  <a:schemeClr val="tx1">
                    <a:lumMod val="65000"/>
                    <a:lumOff val="35000"/>
                  </a:schemeClr>
                </a:solidFill>
              </a:rPr>
              <a:t>ଧନୀ ଥିଲେ।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ସେ </a:t>
            </a:r>
            <a:r xmlns:a="http://schemas.openxmlformats.org/drawingml/2006/main">
              <a:rPr lang="or" altLang="ko-KR" sz="2800">
                <a:solidFill>
                  <a:schemeClr val="tx1">
                    <a:lumMod val="65000"/>
                    <a:lumOff val="35000"/>
                  </a:schemeClr>
                </a:solidFill>
              </a:rPr>
              <a:t>ପୂର୍ବ ଦେଶରେ ବାସ କରୁଥିଲେ।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③ </a:t>
            </a:r>
            <a:r xmlns:a="http://schemas.openxmlformats.org/drawingml/2006/main">
              <a:rPr lang="or" altLang="ko-KR" sz="2800">
                <a:solidFill>
                  <a:schemeClr val="tx1">
                    <a:lumMod val="65000"/>
                    <a:lumOff val="35000"/>
                  </a:schemeClr>
                </a:solidFill>
              </a:rPr>
              <a:t>ସେ ଜଣେ ରାଜା ଥିଲେ।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ପରମେଶ୍ୱରଙ୍କୁ </a:t>
            </a:r>
            <a:r xmlns:a="http://schemas.openxmlformats.org/drawingml/2006/main">
              <a:rPr lang="or" altLang="ko-KR" sz="2800">
                <a:solidFill>
                  <a:schemeClr val="tx1">
                    <a:lumMod val="65000"/>
                    <a:lumOff val="35000"/>
                  </a:schemeClr>
                </a:solidFill>
              </a:rPr>
              <a:t>ଭୟ କରୁଥିଲେ।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or" altLang="en-US" sz="2800">
                <a:solidFill>
                  <a:srgbClr val="FF0000"/>
                </a:solidFill>
              </a:rPr>
              <a:t>③ </a:t>
            </a:r>
            <a:r xmlns:a="http://schemas.openxmlformats.org/drawingml/2006/main">
              <a:rPr lang="or" altLang="ko-KR" sz="2800">
                <a:solidFill>
                  <a:srgbClr val="FF0000"/>
                </a:solidFill>
              </a:rPr>
              <a:t>ସେ ଜଣେ ରାଜା ଥିଲେ।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r" altLang="ko-KR" sz="3600">
                <a:solidFill>
                  <a:schemeClr val="tx1">
                    <a:lumMod val="65000"/>
                    <a:lumOff val="35000"/>
                  </a:schemeClr>
                </a:solidFill>
              </a:rPr>
              <a:t>ଉଷ ଦେଶରେ ଜଣେ ଲୋକ ବାସ କରୁଥିଲେ ଯାହାର ନାମ ଆୟୁବ ଥିଲା। ଏହି ବ୍ୟକ୍ତି ନିର୍ଦ୍ଦୋଷ ଏବଂ ସରଳ ଥିଲେ; ସେ God ଶ୍ବରଙ୍କୁ ଭୟ କଲେ ଏବଂ ମନ୍ଦଠାରୁ ଦୂରେଇ ରହିଲେ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r" altLang="ko-KR" sz="2800">
                <a:solidFill>
                  <a:schemeClr val="tx1">
                    <a:lumMod val="65000"/>
                    <a:lumOff val="35000"/>
                  </a:schemeClr>
                </a:solidFill>
              </a:rPr>
              <a:t>ଚାକିରି</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୧: 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b="1">
                <a:solidFill>
                  <a:schemeClr val="tx1">
                    <a:lumMod val="50000"/>
                    <a:lumOff val="50000"/>
                  </a:schemeClr>
                </a:solidFill>
              </a:rPr>
              <a:t>ନା। 42 ପରମେଶ୍ୱରଙ୍କ ବାକ୍ୟ</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400"/>
              <a:t>ଦାନିୟେଲ ରାଜାଙ୍କ ଖାଦ୍ୟ ଖାଇବାକୁ ମନା କଲେ।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କିନ୍ତୁ ଦାନିୟେଲ ରାଜକୀୟ ଖାଦ୍ୟ ଏବଂ ଦ୍ରାକ୍ଷାରସ ସହିତ ନିଜକୁ ଅପବିତ୍ର ନକରିବାକୁ ସ୍ଥିର କଲେ ଏବଂ ସେ ନିଜକୁ ଏହିପରି ଅପବିତ୍ର ନକରିବାକୁ ଅନୁମତି ମାଗିଥିଲେ।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ଦାନିୟେଲ |</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 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500">
                <a:solidFill>
                  <a:schemeClr val="tx1">
                    <a:lumMod val="65000"/>
                    <a:lumOff val="35000"/>
                  </a:schemeClr>
                </a:solidFill>
              </a:rPr>
              <a:t>ଦାନିୟେଲ ଏବଂ ତାଙ୍କର ତିନି ବନ୍ଧୁଙ୍କୁ ବନ୍ଦୀ ଭାବରେ ବାବିଲକୁ ଅଣାଯାଇଥିଲା। ରାଜା ତାଙ୍କର ଅଧିକାରୀମାନଙ୍କୁ ଆଦେଶ ଦେଲେ ଯେ ସେମାନଙ୍କୁ ରାଜାଙ୍କ ଖାଦ୍ୟ ଓ ଦ୍ରାକ୍ଷାରସ ପ୍ରଦାନ କର।</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400">
                <a:solidFill>
                  <a:schemeClr val="tx1">
                    <a:lumMod val="65000"/>
                    <a:lumOff val="35000"/>
                  </a:schemeClr>
                </a:solidFill>
              </a:rPr>
              <a:t>"ଆମ୍ଭେମାନେ God's ଶ୍ବରଙ୍କ ନିୟମ ଦ୍ୱାରା ନିଷେଧ ଖାଦ୍ୟ ଖାଇବାକୁ ଚାହୁଁ ନାହୁଁ!" ଦାନିୟେଲ ଏବଂ ତାଙ୍କର ତିନି ସାଙ୍ଗ ମୁଖ୍ୟ ଅଧିକାରୀଙ୍କୁ ଏହିପରି ଅପବିତ୍ର ନକରିବାକୁ ଅନୁମତି ମାଗିଥିଲେ।</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600">
                <a:solidFill>
                  <a:schemeClr val="tx1">
                    <a:lumMod val="65000"/>
                    <a:lumOff val="35000"/>
                  </a:schemeClr>
                </a:solidFill>
              </a:rPr>
              <a:t>ଦାନିୟେଲ ଏବଂ ତାଙ୍କର ତିନି ସାଙ୍ଗ ଆଇଡଲକୁ ଦିଆଯାଇଥିବା ଖାଦ୍ୟ ଖାଇବା ପରିବର୍ତ୍ତେ ପନିପରିବା ଏବଂ ପାଣି ଖାଇଲେ | God ଶ୍ବର ସେମାନଙ୍କୁ ମୂଲ୍ୟବାନ କଲେ ଏବଂ ସେମାନଙ୍କୁ ଅଧିକ ଜ୍ଞାନ ଦେଲେ |</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500">
                <a:solidFill>
                  <a:schemeClr val="tx1">
                    <a:lumMod val="65000"/>
                    <a:lumOff val="35000"/>
                  </a:schemeClr>
                </a:solidFill>
              </a:rPr>
              <a:t>ସେମାନେ କେତେ ଜ୍ଞାନୀ! ” ରାଜା ଆଶ୍ଚର୍ଯ୍ୟ ହୋଇ ପାରିଲେ ନାହିଁ ଯେ ସେମାନେ ରାଜକୀୟ ଖାଦ୍ୟ ଖାଉଥିବା ଅନ୍ୟ ଯୁବକମାନଙ୍କ ଅପେକ୍ଷା ସୁସ୍ଥ ଏବଂ ବୁଦ୍ଧିମାନ ଦେଖାଯାଉଥିଲେ।</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600">
                <a:solidFill>
                  <a:schemeClr val="tx1">
                    <a:lumMod val="65000"/>
                    <a:lumOff val="35000"/>
                  </a:schemeClr>
                </a:solidFill>
              </a:rPr>
              <a:t>ସେହି ଦିନଠାରୁ ଦାନିୟେଲ ଏବଂ ତାଙ୍କର ତିନି ବନ୍ଧୁ ବାବିଲର ଗୁରୁତ୍ୱପୂର୍ଣ୍ଣ ଜିନିଷଗୁଡ଼ିକର ଦାୟିତ୍। ଗ୍ରହଣ କଲେ ଏବଂ God ଶ୍ବରଙ୍କ ନିକଟରେ ନିଜକୁ ପବିତ୍ର କଲେ |</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200">
                <a:solidFill>
                  <a:schemeClr val="tx1">
                    <a:lumMod val="65000"/>
                    <a:lumOff val="35000"/>
                  </a:schemeClr>
                </a:solidFill>
              </a:rPr>
              <a:t>କଏଦୀଙ୍କ ପରିସ୍ଥିତିରେ ମଧ୍ୟ God's ଶ୍ବରଙ୍କ ନିୟମ ପାଳନ କରିବାକୁ ଡାନିଏଲ୍ ଏବଂ ତାଙ୍କର ତିନି ବନ୍ଧୁ ନିଷ୍ପତ୍ତି ନେଇଥିଲେ |</a:t>
            </a:r>
          </a:p>
          <a:p>
            <a:r xmlns:a="http://schemas.openxmlformats.org/drawingml/2006/main">
              <a:rPr lang="or" altLang="ko-KR" sz="3200">
                <a:solidFill>
                  <a:schemeClr val="tx1">
                    <a:lumMod val="65000"/>
                    <a:lumOff val="35000"/>
                  </a:schemeClr>
                </a:solidFill>
              </a:rPr>
              <a:t>ତା’ପରେ, ସେମାନେ ରାଜକୀୟ ଖାଦ୍ୟ ଖାଉଥିବା ଅନ୍ୟ ପୁରୁଷଙ୍କ ଅପେକ୍ଷା ସୁସ୍ଥ ଏବଂ ବୁଦ୍ଧିମାନ ହେଲେ |</a:t>
            </a:r>
          </a:p>
          <a:p>
            <a:r xmlns:a="http://schemas.openxmlformats.org/drawingml/2006/main">
              <a:rPr lang="or" altLang="ko-KR" sz="3200">
                <a:solidFill>
                  <a:schemeClr val="tx1">
                    <a:lumMod val="65000"/>
                    <a:lumOff val="35000"/>
                  </a:schemeClr>
                </a:solidFill>
              </a:rPr>
              <a:t>କ any ଣସି ପରିସ୍ଥିତିରେ ଆମକୁ God ଶ୍ବରଙ୍କ କଥା ମାନିବାକୁ ପଡିବ |</a:t>
            </a:r>
          </a:p>
          <a:p>
            <a:r xmlns:a="http://schemas.openxmlformats.org/drawingml/2006/main">
              <a:rPr lang="or" altLang="ko-KR" sz="3200">
                <a:solidFill>
                  <a:schemeClr val="tx1">
                    <a:lumMod val="65000"/>
                    <a:lumOff val="35000"/>
                  </a:schemeClr>
                </a:solidFill>
              </a:rPr>
              <a:t>ଭଗବାନଙ୍କୁ ପ୍ରେମ କରିବା ଠାରୁ କିଛି ଗୁରୁତ୍ୱପୂର୍ଣ୍ଣ ନୁହେଁ |</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ଶଲୋମନ ରାଜା ପୃଥିବୀର ଅନ୍ୟ ରାଜାମାନଙ୍କ ଅପେକ୍ଷା ଧନ ଓ ଜ୍ଞାନରେ ଅଧିକ ଥିଲେ।</a:t>
            </a:r>
            <a:r xmlns:a="http://schemas.openxmlformats.org/drawingml/2006/main">
              <a:rPr lang="o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2 ଇତିହାସ 9:</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t>କିଏ</a:t>
            </a:r>
            <a:r xmlns:a="http://schemas.openxmlformats.org/drawingml/2006/main">
              <a:rPr lang="or" altLang="en-US" sz="3200"/>
              <a:t> </a:t>
            </a:r>
            <a:r xmlns:a="http://schemas.openxmlformats.org/drawingml/2006/main">
              <a:rPr lang="or" altLang="ko-KR" sz="3200"/>
              <a:t>ହେଉଛି</a:t>
            </a:r>
            <a:r xmlns:a="http://schemas.openxmlformats.org/drawingml/2006/main">
              <a:rPr lang="or" altLang="en-US" sz="3200"/>
              <a:t> </a:t>
            </a:r>
            <a:r xmlns:a="http://schemas.openxmlformats.org/drawingml/2006/main">
              <a:rPr lang="or" altLang="ko-KR" sz="3200"/>
              <a:t>ଭଗବାନ?</a:t>
            </a:r>
            <a:r xmlns:a="http://schemas.openxmlformats.org/drawingml/2006/main">
              <a:rPr lang="o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rgbClr val="C00000"/>
                </a:solidFill>
              </a:rPr>
              <a:t>ଭଗବାନ ହେଉଛନ୍ତି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ଭଗବାନ ହେଉଛନ୍ତି ଯିଏ ଏକ ସମୟରେ ସବୁ ସ୍ଥାନରେ ରହିପାରିବେ (ସର୍ବଶକ୍ତିମାନ) | ଏବଂ ସେ ସର୍ବଶକ୍ତିମାନ।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ରାଜାଙ୍କ ଖାଦ୍ୟ ବଦଳରେ ଦାନିୟେଲ ଏବଂ ତାଙ୍କର ତିନି ସାଙ୍ଗ କେଉଁ ଖାଦ୍ୟ ଖାଇଲେ?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① </a:t>
            </a:r>
            <a:r xmlns:a="http://schemas.openxmlformats.org/drawingml/2006/main">
              <a:rPr lang="or" altLang="ko-KR" sz="2800">
                <a:solidFill>
                  <a:schemeClr val="tx1">
                    <a:lumMod val="65000"/>
                    <a:lumOff val="35000"/>
                  </a:schemeClr>
                </a:solidFill>
              </a:rPr>
              <a:t>ଜଳ ଏବଂ ପନିପରିବା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② </a:t>
            </a:r>
            <a:r xmlns:a="http://schemas.openxmlformats.org/drawingml/2006/main">
              <a:rPr lang="or" altLang="ko-KR" sz="2800">
                <a:solidFill>
                  <a:schemeClr val="tx1">
                    <a:lumMod val="65000"/>
                    <a:lumOff val="35000"/>
                  </a:schemeClr>
                </a:solidFill>
              </a:rPr>
              <a:t>କୁକି ଏବଂ କୋକ୍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Od </a:t>
            </a:r>
            <a:r xmlns:a="http://schemas.openxmlformats.org/drawingml/2006/main">
              <a:rPr lang="or" altLang="ko-KR" sz="2800">
                <a:solidFill>
                  <a:schemeClr val="tx1">
                    <a:lumMod val="65000"/>
                    <a:lumOff val="35000"/>
                  </a:schemeClr>
                </a:solidFill>
              </a:rPr>
              <a:t>ନୁଡୁଲ୍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ଚାଉଳ </a:t>
            </a:r>
            <a:r xmlns:a="http://schemas.openxmlformats.org/drawingml/2006/main">
              <a:rPr lang="or"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rgbClr val="FF0000"/>
                </a:solidFill>
              </a:rPr>
              <a:t>① </a:t>
            </a:r>
            <a:r xmlns:a="http://schemas.openxmlformats.org/drawingml/2006/main">
              <a:rPr lang="or" altLang="ko-KR" sz="2800">
                <a:solidFill>
                  <a:srgbClr val="FF0000"/>
                </a:solidFill>
              </a:rPr>
              <a:t>ଜଳ ଏବଂ ପନିପରିବା |</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କିନ୍ତୁ ଦାନିୟେଲ ରାଜକୀୟ ଖାଦ୍ୟ ଏବଂ ଦ୍ରାକ୍ଷାରସ ସହିତ ନିଜକୁ ଅପବିତ୍ର ନକରିବାକୁ ସ୍ଥିର କଲେ ଏବଂ ସେ ନିଜକୁ ଏହିପରି ଅପବିତ୍ର ନକରିବାକୁ ଅନୁମତି ମାଗିଥିଲେ।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ଦାନିୟେଲ |</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 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b="1">
                <a:solidFill>
                  <a:schemeClr val="tx1">
                    <a:lumMod val="50000"/>
                    <a:lumOff val="50000"/>
                  </a:schemeClr>
                </a:solidFill>
              </a:rPr>
              <a:t>43 43 God ଶ୍ବରଙ୍କ ବାକ୍ୟ |</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400"/>
              <a:t>ସିଂହର ଡେନର ଦାନିୟେଲ |</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ରାଜା ଅତ୍ୟଧିକ ଆନନ୍ଦିତ ହେଲେ ଏବଂ ଦାନିୟେଲଙ୍କୁ ଗୁମ୍ଫାରୁ ବାହାର କରିବାକୁ ଆଦେଶ ଦେଲେ। ଏବଂ ଯେତେବେଳେ ଦାନିୟେଲଙ୍କୁ ଗୁମ୍ଫାରୁ ଉଠାଇ ନିଆଗଲା, ସେତେବେଳେ ତାଙ୍କ ଉପରେ କ w ଣସି କ୍ଷତ ମିଳିଲା ନାହିଁ, କାରଣ ସେ ତାଙ୍କ God ଶ୍ବରଙ୍କ ଉପରେ ଭରସା କରିଥିଲେ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ଦାନିୟେଲ |</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6:</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500">
                <a:solidFill>
                  <a:schemeClr val="tx1">
                    <a:lumMod val="65000"/>
                    <a:lumOff val="35000"/>
                  </a:schemeClr>
                </a:solidFill>
              </a:rPr>
              <a:t>ବାବିଲରେ ଏପରି କିଛି ଲୋକ ଥିଲେ ଯେଉଁମାନେ ଦାନିୟେଲଙ୍କୁ ଘୃଣା କରୁଥିଲେ, ଯିଏ ବନ୍ଦୀ ହୋଇ ଅଣାଯାଇ ପ୍ରଧାନମନ୍ତ୍ରୀ ହୋଇଥିଲେ। ସେମାନେ ଦାନିୟେଲଙ୍କୁ ହତ୍ୟା କରିବାକୁ ଚାହୁଁଥିଲେ।</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400">
                <a:solidFill>
                  <a:schemeClr val="tx1">
                    <a:lumMod val="65000"/>
                    <a:lumOff val="35000"/>
                  </a:schemeClr>
                </a:solidFill>
              </a:rPr>
              <a:t>'' ଯିଏ ରାଜାଙ୍କ ବ୍ୟତୀତ ଅନ୍ୟ କିଛି ପ୍ରଣାମ କରେ, ସେ ସିଂହ ଗୁମ୍ଫାରେ ନିକ୍ଷେପ ହେବ! ' ଦାନିୟେଲ ଦିନକୁ ତିନିଥର ପ୍ରାର୍ଥନା କରିବା ବନ୍ଦ କଲେ ନାହିଁ, ଯଦିଓ ସେ ଏହା ଜାଣିଥିଲେ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ତେଣୁ ଶେଷରେ, ଦାନିୟେଲଙ୍କୁ ଭୟଭୀତ ସିଂହ ଗୁମ୍ଫାରେ ଫିଙ୍ଗି ଦିଆଗଲା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500">
                <a:solidFill>
                  <a:schemeClr val="tx1">
                    <a:lumMod val="65000"/>
                    <a:lumOff val="35000"/>
                  </a:schemeClr>
                </a:solidFill>
              </a:rPr>
              <a:t>ପରଦିନ ସକାଳେ ରାଜା ସିଂହ ଗୁମ୍ଫାକୁ ଆସି ପଚାରିଲେ, 'ଦାନିୟେଲ! ଆପଣ ସୁରକ୍ଷିତ କି? ' ପ୍ରକୃତରେ, ରାଜା ଚାହୁଁଥିଲେ ଯେ ଦାନିୟେଲ ମରିବେ ନାହିଁ କାରଣ ସେ ଦାନିୟେଲଙ୍କୁ ବହୁତ ଭଲ ପାଉଥିଲେ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600">
                <a:solidFill>
                  <a:schemeClr val="tx1">
                    <a:lumMod val="65000"/>
                    <a:lumOff val="35000"/>
                  </a:schemeClr>
                </a:solidFill>
              </a:rPr>
              <a:t>ଭଗବାନ ମୋତେ ରକ୍ଷା କରିବା ପାଇଁ ମୁଁ ଠିକ ଅଛି! ” ଦାନିୟେଲ କ hurt ଣସି ଆଘାତ ପାଇନାହାଁନ୍ତି। ରାଜା ଦାନିୟେଲଙ୍କ ପରମେଶ୍ୱରଙ୍କୁ ମଧ୍ୟ ପ୍ରଶଂସା କଲେ।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ଶଲୋମନ ଦାଉଦଙ୍କ ପରେ ଇସ୍ରାଏଲର ତୃତୀୟ ରାଜା ହେଲେ।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solidFill>
                  <a:schemeClr val="tx1">
                    <a:lumMod val="65000"/>
                    <a:lumOff val="35000"/>
                  </a:schemeClr>
                </a:solidFill>
              </a:rPr>
              <a:t>ଦାନିୟେଲ, ଯିଏ ମୂର୍ତ୍ତିଗୁଡ଼ିକୁ ପ୍ରଣାମ କଲେ ନାହିଁ,</a:t>
            </a:r>
          </a:p>
          <a:p>
            <a:pPr xmlns:a="http://schemas.openxmlformats.org/drawingml/2006/main" algn="ctr"/>
            <a:r xmlns:a="http://schemas.openxmlformats.org/drawingml/2006/main">
              <a:rPr lang="or" altLang="ko-KR" sz="3200">
                <a:solidFill>
                  <a:schemeClr val="tx1">
                    <a:lumMod val="65000"/>
                    <a:lumOff val="35000"/>
                  </a:schemeClr>
                </a:solidFill>
              </a:rPr>
              <a:t>ଶେଷରେ, ସିଂହ ଗୁମ୍ଫାରେ ଫିଙ୍ଗି ଦିଆଗଲା, କିନ୍ତୁ ସେ ନିରାପଦରେ ଥିଲେ।</a:t>
            </a:r>
          </a:p>
          <a:p>
            <a:pPr xmlns:a="http://schemas.openxmlformats.org/drawingml/2006/main" algn="ctr"/>
            <a:r xmlns:a="http://schemas.openxmlformats.org/drawingml/2006/main">
              <a:rPr lang="or" altLang="ko-KR" sz="3200">
                <a:solidFill>
                  <a:schemeClr val="tx1">
                    <a:lumMod val="65000"/>
                    <a:lumOff val="35000"/>
                  </a:schemeClr>
                </a:solidFill>
              </a:rPr>
              <a:t>ଦାନିୟେଲଙ୍କ ବିଶ୍ୱାସ ହେତୁ ବାବିଲର ରାଜା ମଧ୍ୟ God ଶ୍ବରଙ୍କୁ ପ୍ରଶଂସା କଲେ |</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ଆମକୁ କେବଳ ଭଗବାନଙ୍କୁ ଉପାସନା କରିବାକୁ ପଡିବ ଏବଂ</a:t>
            </a:r>
          </a:p>
          <a:p>
            <a:pPr xmlns:a="http://schemas.openxmlformats.org/drawingml/2006/main" algn="ctr"/>
            <a:r xmlns:a="http://schemas.openxmlformats.org/drawingml/2006/main">
              <a:rPr lang="or" altLang="ko-KR" sz="3200">
                <a:solidFill>
                  <a:schemeClr val="tx1">
                    <a:lumMod val="65000"/>
                    <a:lumOff val="35000"/>
                  </a:schemeClr>
                </a:solidFill>
              </a:rPr>
              <a:t>ଆମକୁ ବିଶ୍ୱାସ କରିବାକୁ ପଡ଼ିବ ଯାହା ମୂର୍ତ୍ତିଗୁଡ଼ିକୁ ସେବା କରେ ନାହିଁ!</a:t>
            </a:r>
          </a:p>
          <a:p>
            <a:pPr xmlns:a="http://schemas.openxmlformats.org/drawingml/2006/main" algn="ctr"/>
            <a:r xmlns:a="http://schemas.openxmlformats.org/drawingml/2006/main">
              <a:rPr lang="or" altLang="ko-KR" sz="3200">
                <a:solidFill>
                  <a:schemeClr val="tx1">
                    <a:lumMod val="65000"/>
                    <a:lumOff val="35000"/>
                  </a:schemeClr>
                </a:solidFill>
              </a:rPr>
              <a:t>ସେହି ପ୍ରକାର ବିଶ୍ୱାସ ଅନ୍ୟ ଲୋକଙ୍କୁ God ଶ୍ବରଙ୍କଠାରେ ବିଶ୍ୱାସ କରିପାରେ |</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t>ଭଗବାନ?</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rgbClr val="C00000"/>
                </a:solidFill>
              </a:rPr>
              <a:t>ଭଗବାନ ହିଁ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ଭଗବାନ ଏକ ନିର୍ଭରଯୋଗ୍ୟ |</a:t>
            </a:r>
            <a:r xmlns:a="http://schemas.openxmlformats.org/drawingml/2006/main">
              <a:rPr lang="or" altLang="en-US" sz="3600">
                <a:solidFill>
                  <a:schemeClr val="tx1">
                    <a:lumMod val="65000"/>
                    <a:lumOff val="35000"/>
                  </a:schemeClr>
                </a:solidFill>
              </a:rPr>
              <a:t> </a:t>
            </a:r>
            <a:r xmlns:a="http://schemas.openxmlformats.org/drawingml/2006/main">
              <a:rPr lang="or" altLang="ko-KR" sz="3600">
                <a:solidFill>
                  <a:schemeClr val="tx1">
                    <a:lumMod val="65000"/>
                    <a:lumOff val="35000"/>
                  </a:schemeClr>
                </a:solidFill>
              </a:rPr>
              <a:t>ଯେଉଁମାନେ ପ୍ରକୃତରେ ତାଙ୍କଠାରେ ବିଶ୍ believe ାସ କରନ୍ତି ଏବଂ ତାଙ୍କର ସେବା କରନ୍ତି ସେମାନଙ୍କୁ ଉଦ୍ଧାର କରିପାରିବେ |</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କାହିଁକି?</a:t>
            </a:r>
            <a:r xmlns:a="http://schemas.openxmlformats.org/drawingml/2006/main">
              <a:rPr lang="or" altLang="en-US" sz="3600">
                <a:solidFill>
                  <a:schemeClr val="tx1">
                    <a:lumMod val="65000"/>
                    <a:lumOff val="35000"/>
                  </a:schemeClr>
                </a:solidFill>
              </a:rPr>
              <a:t> </a:t>
            </a:r>
            <a:r xmlns:a="http://schemas.openxmlformats.org/drawingml/2006/main">
              <a:rPr lang="or" altLang="ko-KR" sz="3600">
                <a:solidFill>
                  <a:schemeClr val="tx1">
                    <a:lumMod val="65000"/>
                    <a:lumOff val="35000"/>
                  </a:schemeClr>
                </a:solidFill>
              </a:rPr>
              <a:t>ଥିଲା</a:t>
            </a:r>
            <a:r xmlns:a="http://schemas.openxmlformats.org/drawingml/2006/main">
              <a:rPr lang="or" altLang="en-US" sz="3600">
                <a:solidFill>
                  <a:schemeClr val="tx1">
                    <a:lumMod val="65000"/>
                    <a:lumOff val="35000"/>
                  </a:schemeClr>
                </a:solidFill>
              </a:rPr>
              <a:t> </a:t>
            </a:r>
            <a:r xmlns:a="http://schemas.openxmlformats.org/drawingml/2006/main">
              <a:rPr lang="or" altLang="ko-KR" sz="3600">
                <a:solidFill>
                  <a:schemeClr val="tx1">
                    <a:lumMod val="65000"/>
                    <a:lumOff val="35000"/>
                  </a:schemeClr>
                </a:solidFill>
              </a:rPr>
              <a:t>ଦାନିୟେଲ ସିଂହ ଗୁମ୍ଫାରେ ଫିଙ୍ଗିଦେଲେ?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① </a:t>
            </a:r>
            <a:r xmlns:a="http://schemas.openxmlformats.org/drawingml/2006/main">
              <a:rPr lang="or" altLang="ko-KR" sz="2800">
                <a:solidFill>
                  <a:schemeClr val="tx1">
                    <a:lumMod val="65000"/>
                    <a:lumOff val="35000"/>
                  </a:schemeClr>
                </a:solidFill>
              </a:rPr>
              <a:t>କାରଣ ସେ ରାଜାଙ୍କୁ ମିଛ କହିଥଲେ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② </a:t>
            </a:r>
            <a:r xmlns:a="http://schemas.openxmlformats.org/drawingml/2006/main">
              <a:rPr lang="or" altLang="ko-KR" sz="2800">
                <a:solidFill>
                  <a:schemeClr val="tx1">
                    <a:lumMod val="65000"/>
                    <a:lumOff val="35000"/>
                  </a:schemeClr>
                </a:solidFill>
              </a:rPr>
              <a:t>କାରଣ ସେ ରାଜାଙ୍କ ପ୍ରତିମାକୁ ପ୍ରଣାମ କଲେ ନାହିଁ |</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③ </a:t>
            </a:r>
            <a:r xmlns:a="http://schemas.openxmlformats.org/drawingml/2006/main">
              <a:rPr lang="or" altLang="ko-KR" sz="2800">
                <a:solidFill>
                  <a:schemeClr val="tx1">
                    <a:lumMod val="65000"/>
                    <a:lumOff val="35000"/>
                  </a:schemeClr>
                </a:solidFill>
              </a:rPr>
              <a:t>କାରଣ ସେ ରାଜାଙ୍କୁ ହତ୍ୟା କରିବାକୁ ଯାଉଥିଲେ।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④ </a:t>
            </a:r>
            <a:r xmlns:a="http://schemas.openxmlformats.org/drawingml/2006/main">
              <a:rPr lang="or" altLang="ko-KR" sz="2800">
                <a:solidFill>
                  <a:schemeClr val="tx1">
                    <a:lumMod val="65000"/>
                    <a:lumOff val="35000"/>
                  </a:schemeClr>
                </a:solidFill>
              </a:rPr>
              <a:t>କାରଣ ସେ ଭଗବାନଙ୍କୁ ଭଲ ଉପାସନା କରିନଥିଲେ |</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rgbClr val="FF0000"/>
                </a:solidFill>
              </a:rPr>
              <a:t>② </a:t>
            </a:r>
            <a:r xmlns:a="http://schemas.openxmlformats.org/drawingml/2006/main">
              <a:rPr lang="or" altLang="ko-KR" sz="2800">
                <a:solidFill>
                  <a:srgbClr val="FF0000"/>
                </a:solidFill>
              </a:rPr>
              <a:t>କାରଣ ସେ ରାଜାଙ୍କ ପ୍ରତିମାକୁ ପ୍ରଣାମ କଲେ ନାହିଁ |</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ରାଜା ଅତ୍ୟଧିକ ଆନନ୍ଦିତ ହେଲେ ଏବଂ ଦାନିୟେଲଙ୍କୁ ଗୁମ୍ଫାରୁ ବାହାର କରିବାକୁ ଆଦେଶ ଦେଲେ। ଏବଂ ଯେତେବେଳେ ଦାନିୟେଲଙ୍କୁ ଗୁମ୍ଫାରୁ ଉଠାଇ ନିଆଗଲା, ସେତେବେଳେ ତାଙ୍କ ଉପରେ କ w ଣସି କ୍ଷତ ମିଳିଲା ନାହିଁ, କାରଣ ସେ ତାଙ୍କ God ଶ୍ବରଙ୍କ ଉପରେ ଭରସା କରିଥିଲେ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ଦାନିୟେଲ |</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6:</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b="1">
                <a:solidFill>
                  <a:schemeClr val="tx1">
                    <a:lumMod val="50000"/>
                    <a:lumOff val="50000"/>
                  </a:schemeClr>
                </a:solidFill>
              </a:rPr>
              <a:t>No. 44 God ଶ୍ବରଙ୍କ ବାକ୍ୟ |</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400"/>
              <a:t>ବୃହତ୍ ମାଛ ଭିତରେ ଥିବା ଯୂନସ |</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କିନ୍ତୁ ଯୂନସଙ୍କୁ ଗିଳିବା ପାଇଁ ସଦାପ୍ରଭୁ ଏକ ବଡ଼ ମାଛ ପ୍ରଦାନ କଲେ, ଏବଂ ଯୂନସ ତିନି ଦିନ ଓ ତିନି ଦିନ ରାତିରେ ମାଛ ଭିତରେ ରହିଲେ।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ଯୂନସ</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500">
                <a:solidFill>
                  <a:schemeClr val="tx1">
                    <a:lumMod val="65000"/>
                    <a:lumOff val="35000"/>
                  </a:schemeClr>
                </a:solidFill>
              </a:rPr>
              <a:t>ଦିନେ God ଶ୍ବର ଯୂନସଙ୍କୁ ଦେଖା କରି କହିଲେ,</a:t>
            </a:r>
          </a:p>
          <a:p>
            <a:r xmlns:a="http://schemas.openxmlformats.org/drawingml/2006/main">
              <a:rPr lang="or" altLang="ko-KR" sz="2500">
                <a:solidFill>
                  <a:schemeClr val="tx1">
                    <a:lumMod val="65000"/>
                    <a:lumOff val="35000"/>
                  </a:schemeClr>
                </a:solidFill>
              </a:rPr>
              <a:t>“ନୀନିବୀ ମହାନଗରକୁ ଯାଅ ଏବଂ ଏହା ବିରୁଦ୍ଧରେ ପ୍ରଚାର କର! ମୁଁ ସେମାନଙ୍କୁ ଦୁଷ୍ଟତାରୁ ଉଦ୍ଧାର କରିବି। ”</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ଯୂନସ God ଶ୍ବରଙ୍କ କଥା ମାନିବାକୁ ଇଚ୍ଛା କଲେ ନାହିଁ | ସେ ବିଦେଶ ଯାଇ ତର୍ଶୀଶଙ୍କୁ God ଶ୍ବରଙ୍କଠାରୁ ପଳାୟନ କରିବାକୁ ଯାତ୍ରା କଲେ |</a:t>
            </a:r>
            <a:r xmlns:a="http://schemas.openxmlformats.org/drawingml/2006/main">
              <a:rPr lang="or"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400">
                <a:solidFill>
                  <a:schemeClr val="tx1">
                    <a:lumMod val="65000"/>
                    <a:lumOff val="35000"/>
                  </a:schemeClr>
                </a:solidFill>
              </a:rPr>
              <a:t>କିନ୍ତୁ, God ଶ୍ବର ଏକ ପ୍ରବଳ ପବନ ପଠାଇଲେ ଏବଂ ସମସ୍ତେ ମରିବାକୁ ଲାଗିଲେ | ନାବିକମାନେ ଯୂନସକୁ ସମୁଦ୍ରକୁ ଫିଙ୍ଗିଦେଲେ। ଏକ ବଡ ମାଛ ଆସି ତାଙ୍କୁ ଗିଳି ଦେଲା |</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ଯୂନସ ମାଛ ଭିତରେ 3 ଦିନ ପର୍ଯ୍ୟନ୍ତ ଅନୁତାପ କଲେ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ମୋର ଲୋକମାନଙ୍କୁ ଭଲ କରିବା ପାଇଁ ମୋତେ ଜ୍ଞାନ ଦିଅ। ” Solomon ଶ୍ବର ପ୍ରସନ୍ନ ହେଲେ ଯେ ଶଲୋମନ ଏହା ମାଗିଥିଲେ | ତେଣୁ, ଶଲୋମନ ଯାହା ପଚାରିଲେ, him ଶ୍ବର ତାହା ଦେଲେ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400">
                <a:solidFill>
                  <a:schemeClr val="tx1">
                    <a:lumMod val="65000"/>
                    <a:lumOff val="35000"/>
                  </a:schemeClr>
                </a:solidFill>
              </a:rPr>
              <a:t>ମାଛ ତାଙ୍କୁ ଶୁଷ୍କ ଭୂମିରେ ବାନ୍ତି କଲା। ସେ ନୀନିବୀକୁ ଯାଇ ଅନିଚ୍ଛାରେ ସେମାନଙ୍କୁ God's ଶ୍ବରଙ୍କ ବାର୍ତ୍ତା ପାଟି କଲେ |</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500">
                <a:solidFill>
                  <a:schemeClr val="tx1">
                    <a:lumMod val="65000"/>
                    <a:lumOff val="35000"/>
                  </a:schemeClr>
                </a:solidFill>
              </a:rPr>
              <a:t>God's ଶ୍ବରଙ୍କ ଚେତାବନୀ ଶୁଣି ନୀନିବୀମାନେ ଅନୁତାପ କଲେ ଏବଂ God's ଶ୍ବରଙ୍କ କୃପା ଲୋଡିଲେ | ନୀନିବୀ ଲୋକମାନଙ୍କୁ ପରମେଶ୍ୱର କ୍ଷମା କଲେ।</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solidFill>
                  <a:schemeClr val="tx1">
                    <a:lumMod val="65000"/>
                    <a:lumOff val="35000"/>
                  </a:schemeClr>
                </a:solidFill>
              </a:rPr>
              <a:t>ଯୂନସ God's ଶ୍ବରଙ୍କ ବାକ୍ୟକୁ ଅବମାନନା କଲେ |</a:t>
            </a:r>
          </a:p>
          <a:p>
            <a:pPr xmlns:a="http://schemas.openxmlformats.org/drawingml/2006/main" algn="ctr"/>
            <a:r xmlns:a="http://schemas.openxmlformats.org/drawingml/2006/main">
              <a:rPr lang="or" altLang="ko-KR" sz="3200">
                <a:solidFill>
                  <a:schemeClr val="tx1">
                    <a:lumMod val="65000"/>
                    <a:lumOff val="35000"/>
                  </a:schemeClr>
                </a:solidFill>
              </a:rPr>
              <a:t>କିନ୍ତୁ God ଶ୍ବର ଯୂନସଙ୍କୁ ଅବମାନନା କରିବା ପାଇଁ ବ୍ୟବହାର କଲେ ଏବଂ ଶେଷରେ ନୀନିବୀମାନଙ୍କୁ ରକ୍ଷା କଲେ |</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ଏମିତି କିଛି ସମୟ ଅଛି ଯେତେବେଳେ ଭଗବାନଙ୍କ ଇଚ୍ଛା ମୁଁ ଯାହା ଭାବୁଛି ତାହାଠାରୁ ଭିନ୍ନ |</a:t>
            </a:r>
          </a:p>
          <a:p>
            <a:pPr xmlns:a="http://schemas.openxmlformats.org/drawingml/2006/main" algn="ctr"/>
            <a:r xmlns:a="http://schemas.openxmlformats.org/drawingml/2006/main">
              <a:rPr lang="or" altLang="ko-KR" sz="3200">
                <a:solidFill>
                  <a:schemeClr val="tx1">
                    <a:lumMod val="65000"/>
                    <a:lumOff val="35000"/>
                  </a:schemeClr>
                </a:solidFill>
              </a:rPr>
              <a:t>କିନ୍ତୁ will ଶ୍ବରଙ୍କ ଇଚ୍ଛା ସର୍ବଦା ଠିକ୍ ଅଟେ |</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ଆମେ ସର୍ବଦା God's ଶ୍ବରଙ୍କ ଇଚ୍ଛାକୁ ମାନିବା ଆବଶ୍ୟକ |</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t>ଭଗବାନ କିଏ?</a:t>
            </a:r>
            <a:r xmlns:a="http://schemas.openxmlformats.org/drawingml/2006/main">
              <a:rPr lang="o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rgbClr val="C00000"/>
                </a:solidFill>
              </a:rPr>
              <a:t>ଭଗବାନ ହେଉଛନ୍ତି ..</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God ଶ୍ବର ହିଁ ସେମାନଙ୍କୁ ଉଦ୍ଧାର କରନ୍ତି ଯେଉଁମାନେ ସେମାନଙ୍କର ପାପରୁ ହୃଦୟରୁ ଅନୁତାପ କରନ୍ତି ଏବଂ କ୍ଷମା ମାଗନ୍ତି |</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3 ଦିନ ପାଇଁ ଯୂନସଙ୍କ ପେଟ କିଏ ଥିଲା?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ସିଂହ </a:t>
            </a:r>
            <a:r xmlns:a="http://schemas.openxmlformats.org/drawingml/2006/main">
              <a:rPr lang="or"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② </a:t>
            </a:r>
            <a:r xmlns:a="http://schemas.openxmlformats.org/drawingml/2006/main">
              <a:rPr lang="or" altLang="ko-KR" sz="2800">
                <a:solidFill>
                  <a:schemeClr val="tx1">
                    <a:lumMod val="65000"/>
                    <a:lumOff val="35000"/>
                  </a:schemeClr>
                </a:solidFill>
              </a:rPr>
              <a:t>ହାତୀ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③ </a:t>
            </a:r>
            <a:r xmlns:a="http://schemas.openxmlformats.org/drawingml/2006/main">
              <a:rPr lang="or" altLang="ko-KR" sz="2800">
                <a:solidFill>
                  <a:schemeClr val="tx1">
                    <a:lumMod val="65000"/>
                    <a:lumOff val="35000"/>
                  </a:schemeClr>
                </a:solidFill>
              </a:rPr>
              <a:t>କୁକୁର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④ </a:t>
            </a:r>
            <a:r xmlns:a="http://schemas.openxmlformats.org/drawingml/2006/main">
              <a:rPr lang="or" altLang="ko-KR" sz="2800">
                <a:solidFill>
                  <a:schemeClr val="tx1">
                    <a:lumMod val="65000"/>
                    <a:lumOff val="35000"/>
                  </a:schemeClr>
                </a:solidFill>
              </a:rPr>
              <a:t>ମାଛ</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rgbClr val="FF0000"/>
                </a:solidFill>
              </a:rPr>
              <a:t>④ </a:t>
            </a:r>
            <a:r xmlns:a="http://schemas.openxmlformats.org/drawingml/2006/main">
              <a:rPr lang="or" altLang="ko-KR" sz="2800">
                <a:solidFill>
                  <a:srgbClr val="FF0000"/>
                </a:solidFill>
              </a:rPr>
              <a:t>ମାଛ</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କିନ୍ତୁ ଯୂନସଙ୍କୁ ଗିଳିବା ପାଇଁ ସଦାପ୍ରଭୁ ଏକ ବଡ଼ ମାଛ ପ୍ରଦାନ କଲେ, ଏବଂ ଯୂନସ ତିନି ଦିନ ଓ ତିନି ଦିନ ରାତିରେ ମାଛ ଭିତରେ ରହିଲେ।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ଯୂନସ</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ଦିନେ ଦୁଇଜଣ ମହିଳା ଏକ ଛୋଟ ଶିଶୁ ସହିତ ଶଲୋମନଙ୍କ ନିକଟକୁ ଆସିଲେ। ସେମାନେ ଯୁଦ୍ଧ କଲେ ଯେ ଶିଶୁଟି ରାଜାଙ୍କ ଆଗରେ ଥିଲା।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ରାଜା କହିଛନ୍ତି, “କାରଣ ଦୁଇଜଣ ମହିଳା ଜିଦ୍ ଧରିଛନ୍ତି ଯେ ପିଲାଟି ହେଉଛି ତାଙ୍କର ସନ୍ତାନ, ପିଲାଟିକୁ ଦୁଇଭାଗ କରି ଅଧାକୁ ଦେ half ଼ ଭାଗକୁ ଦିଅ!”</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ଜଣେ ମହିଳା ନିଜ ପୁଅ ପ୍ରତି ଦୟା ଭରିଥିଲେ। ତେଣୁ ସେ କହିଥିଲେ, “ଜୀବନ୍ତ ଶିଶୁକୁ ତାଙ୍କୁ ଦିଅ। ତାଙ୍କୁ ହତ୍ୟା କର ନାହିଁ! “ଏହା ଶୁଣି ଶଲୋମନ ସ୍ଥିର କଲେ ଯେ ମହିଳା ଜଣକ ତାଙ୍କର ପ୍ରକୃତ ମାତା। ରାଜା କହିଲେ, “ଶିଶୁକୁ ତାକୁ ଦିଅ। ସେ ଜଣେ ପ୍ରକୃତ ମାତା!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600">
                <a:solidFill>
                  <a:schemeClr val="tx1">
                    <a:lumMod val="65000"/>
                    <a:lumOff val="35000"/>
                  </a:schemeClr>
                </a:solidFill>
              </a:rPr>
              <a:t>ଶଲୋମନ ଧନ କିମ୍ବା ଶକ୍ତି ପାଇଁ ନୁହେଁ ବରଂ ଜ୍ଞାନୀ ହୃଦୟ ମାଗିଥିଲେ</a:t>
            </a:r>
          </a:p>
          <a:p>
            <a:pPr xmlns:a="http://schemas.openxmlformats.org/drawingml/2006/main" algn="ctr"/>
            <a:r xmlns:a="http://schemas.openxmlformats.org/drawingml/2006/main">
              <a:rPr lang="or" altLang="ko-KR" sz="3600">
                <a:solidFill>
                  <a:schemeClr val="tx1">
                    <a:lumMod val="65000"/>
                    <a:lumOff val="35000"/>
                  </a:schemeClr>
                </a:solidFill>
              </a:rPr>
              <a:t>ତାଙ୍କ ଦେଶକୁ ଶାସନ କରିବାକୁ।</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or" altLang="ko-KR" sz="3600">
                <a:solidFill>
                  <a:schemeClr val="tx1">
                    <a:lumMod val="65000"/>
                    <a:lumOff val="35000"/>
                  </a:schemeClr>
                </a:solidFill>
              </a:rPr>
              <a:t>ଆମକୁ କେବଳ ନିଜ ପାଇଁ ନୁହେଁ ଅନ୍ୟମାନଙ୍କ ସେବା ପାଇଁ ମଧ୍ୟ God ଶ୍ବରଙ୍କ ନିକଟରେ ପ୍ରାର୍ଥନା କରିବାକୁ ପଡିବ |</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r" altLang="ko-KR" sz="3600">
                <a:solidFill>
                  <a:schemeClr val="tx1">
                    <a:lumMod val="65000"/>
                    <a:lumOff val="35000"/>
                  </a:schemeClr>
                </a:solidFill>
              </a:rPr>
              <a:t>ଦାଉଦ ଶାଉଲଙ୍କ ସହିତ କଥାବାର୍ତ୍ତା କରିସାରିବା ପରେ, ଯୋନାଥନ ଦାଉଦଙ୍କ ସହିତ ଏକ ଆତ୍ମା ହୋଇଗଲେ, ଏବଂ ସେ ତାଙ୍କୁ ନିଜ ପରି ପ୍ରେମ କଲେ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r" altLang="ko-KR" sz="2800">
                <a:solidFill>
                  <a:schemeClr val="tx1">
                    <a:lumMod val="65000"/>
                    <a:lumOff val="35000"/>
                  </a:schemeClr>
                </a:solidFill>
              </a:rPr>
              <a:t>1 ଶାମୁୟେଲ 18:</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t>ଭଗବାନ?</a:t>
            </a:r>
            <a:r xmlns:a="http://schemas.openxmlformats.org/drawingml/2006/main">
              <a:rPr lang="o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rgbClr val="C00000"/>
                </a:solidFill>
              </a:rPr>
              <a:t>ଭଗବାନ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ଭଗବାନ ହେଉଛନ୍ତି ଯିଏ ଆମକୁ ଜ୍ଞାନ ଦେଇପାରିବେ ଯାହାକୁ ତୁମେ ଜଗତରୁ ଲାଭ କରିପାରିବ ନାହିଁ |</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ଶଲୋମନ God ଶ୍ବରଙ୍କୁ କ’ଣ ମାଗିଲେ?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① </a:t>
            </a:r>
            <a:r xmlns:a="http://schemas.openxmlformats.org/drawingml/2006/main">
              <a:rPr lang="or" altLang="ko-KR" sz="2800">
                <a:solidFill>
                  <a:schemeClr val="tx1">
                    <a:lumMod val="65000"/>
                    <a:lumOff val="35000"/>
                  </a:schemeClr>
                </a:solidFill>
              </a:rPr>
              <a:t>ଖାଦ୍ୟ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② </a:t>
            </a:r>
            <a:r xmlns:a="http://schemas.openxmlformats.org/drawingml/2006/main">
              <a:rPr lang="or" altLang="ko-KR" sz="2800">
                <a:solidFill>
                  <a:schemeClr val="tx1">
                    <a:lumMod val="65000"/>
                    <a:lumOff val="35000"/>
                  </a:schemeClr>
                </a:solidFill>
              </a:rPr>
              <a:t>ଧନ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③ </a:t>
            </a:r>
            <a:r xmlns:a="http://schemas.openxmlformats.org/drawingml/2006/main">
              <a:rPr lang="or" altLang="ko-KR" sz="2800">
                <a:solidFill>
                  <a:schemeClr val="tx1">
                    <a:lumMod val="65000"/>
                    <a:lumOff val="35000"/>
                  </a:schemeClr>
                </a:solidFill>
              </a:rPr>
              <a:t>ସ୍ୱାସ୍ଥ୍ୟ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④ </a:t>
            </a:r>
            <a:r xmlns:a="http://schemas.openxmlformats.org/drawingml/2006/main">
              <a:rPr lang="or" altLang="ko-KR" sz="2800">
                <a:solidFill>
                  <a:schemeClr val="tx1">
                    <a:lumMod val="65000"/>
                    <a:lumOff val="35000"/>
                  </a:schemeClr>
                </a:solidFill>
              </a:rPr>
              <a:t>ଜ୍ଞାନ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rgbClr val="FF0000"/>
                </a:solidFill>
              </a:rPr>
              <a:t>④ </a:t>
            </a:r>
            <a:r xmlns:a="http://schemas.openxmlformats.org/drawingml/2006/main">
              <a:rPr lang="or" altLang="ko-KR" sz="2800">
                <a:solidFill>
                  <a:srgbClr val="FF0000"/>
                </a:solidFill>
              </a:rPr>
              <a:t>ଜ୍ଞାନ</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ଶଲୋମନ ରାଜା ପୃଥିବୀର ଅନ୍ୟ ରାଜାମାନଙ୍କ ଅପେକ୍ଷା ଧନ ଓ ଜ୍ଞାନରେ ଅଧିକ ଥିଲେ।</a:t>
            </a:r>
            <a:r xmlns:a="http://schemas.openxmlformats.org/drawingml/2006/main">
              <a:rPr lang="o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2 ଇତିହାସ 9:</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b="1">
                <a:solidFill>
                  <a:schemeClr val="tx1">
                    <a:lumMod val="50000"/>
                    <a:lumOff val="50000"/>
                  </a:schemeClr>
                </a:solidFill>
              </a:rPr>
              <a:t>No. 33 God ଶ୍ବରଙ୍କ ବାକ୍ୟ |</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400"/>
              <a:t>God ଶ୍ବରଙ୍କ ନାମ ପାଇଁ ମନ୍ଦିର |</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ଶଲୋମନ ସଦାପ୍ରଭୁଙ୍କ ନାମ ପାଇଁ ଏକ ମନ୍ଦିର ଓ ନିଜ ପାଇଁ ଏକ ରାଜପ୍ରାସାଦ ନିର୍ମାଣ କରିବାକୁ ଆଦେଶ ଦେଲେ।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2 ଇତିହାସ 2: 1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ଦାଉଦଙ୍କ ଆଦେଶ ଅନୁଯାୟୀ ଶଲୋମନ God ଶ୍ବରଙ୍କ ପାଇଁ ଏକ ମନ୍ଦିର ନିର୍ମାଣ କରିବାକୁ ଇଚ୍ଛା କଲେ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ତେଣୁ, ସେ କୁଶଳୀ ବ pent ଼େଇମାନଙ୍କୁ ମନ୍ଦିର ପାଇଁ ସର୍ବୋତ୍ତମ ଗଛ ଆଣିବାକୁ ଆଦେଶ ଦେଲେ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ସେ ମନ୍ଦିର ପାଇଁ ପଥର ପ୍ରସ୍ତୁତ କଲେ। ସେ କୁଶଳୀ କାରିଗରମାନଙ୍କୁ ବଡ଼, ଚମତ୍କାର ଏବଂ ଶକ୍ତିଶାଳୀ ପଥର ଆଣିବାକୁ କହିଥିଲେ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କେତେକ କାରିଗର God ଶ୍ବରଙ୍କ ମନ୍ଦିରକୁ ରଙ୍ଗୀନ ପୋଷାକ ଏବଂ ସୁନା ସୂତାରେ ସଜାଇଲେ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600">
                <a:solidFill>
                  <a:schemeClr val="tx1">
                    <a:lumMod val="65000"/>
                    <a:lumOff val="35000"/>
                  </a:schemeClr>
                </a:solidFill>
              </a:rPr>
              <a:t>ଯେତେବେଳେ God ଶ୍ବରଙ୍କ ମନ୍ଦିର ସମାପ୍ତ ହେଲା, ଶଲୋମନ ଏବଂ ସମସ୍ତ ଇସ୍ରାଏଲୀୟମାନେ ବହୁତ ଆନନ୍ଦରେ God ଶ୍ବରଙ୍କୁ ଉପାସନା କଲେ |</a:t>
            </a:r>
            <a:r xmlns:a="http://schemas.openxmlformats.org/drawingml/2006/main">
              <a:rPr lang="or" altLang="en-US" sz="2600">
                <a:solidFill>
                  <a:schemeClr val="tx1">
                    <a:lumMod val="65000"/>
                    <a:lumOff val="35000"/>
                  </a:schemeClr>
                </a:solidFill>
              </a:rPr>
              <a:t> </a:t>
            </a:r>
            <a:r xmlns:a="http://schemas.openxmlformats.org/drawingml/2006/main">
              <a:rPr lang="or" altLang="ko-KR" sz="2600">
                <a:solidFill>
                  <a:schemeClr val="tx1">
                    <a:lumMod val="65000"/>
                    <a:lumOff val="35000"/>
                  </a:schemeClr>
                </a:solidFill>
              </a:rPr>
              <a:t>“ହେ ପ୍ରଭୁ ପରମେଶ୍ୱର! ଆସ ଏବଂ ଆମକୁ ଏଠାରେ ରାଜତ୍ୱ କର! ”</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or" altLang="ko-KR" sz="2800">
                <a:solidFill>
                  <a:schemeClr val="tx1">
                    <a:lumMod val="65000"/>
                    <a:lumOff val="35000"/>
                  </a:schemeClr>
                </a:solidFill>
              </a:rPr>
              <a:t>ଦାଉଦ ରାଜପ୍ରାସାଦରେ ରହିବାକୁ ଲାଗିଲେ। ସେ ଶାଉଲଙ୍କ ପୁତ୍ର ଯୋନାଥନଙ୍କୁ ଭେଟିଲେ।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600">
                <a:solidFill>
                  <a:schemeClr val="tx1">
                    <a:lumMod val="65000"/>
                    <a:lumOff val="35000"/>
                  </a:schemeClr>
                </a:solidFill>
              </a:rPr>
              <a:t>ପ୍ରଭୁ ପରମେଶ୍ୱରଙ୍କ ପାଇଁ ଏକ ସୁନ୍ଦର ମନ୍ଦିର ନିର୍ମାଣ କରି ଶଲୋମନ ଏବଂ ତାଙ୍କ ଲୋକମାନେ God ଶ୍ବରଙ୍କ ପ୍ରତି ସେମାନଙ୍କର ପ୍ରେମ ହୃଦୟ ଦେଖାଇଲେ |</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or" altLang="ko-KR" sz="3600">
                <a:solidFill>
                  <a:schemeClr val="tx1">
                    <a:lumMod val="65000"/>
                    <a:lumOff val="35000"/>
                  </a:schemeClr>
                </a:solidFill>
              </a:rPr>
              <a:t>ଚର୍ଚ୍ଚ ହେଉଛି ଏକ ସ୍ଥାନ ଯେଉଁଠାରେ ଆମେ God ଶ୍ବରଙ୍କୁ ଭେଟିଥାଉ ଏବଂ ଆମେ God ଶ୍ବରଙ୍କ ପ୍ରତି ଆମର ପ୍ରେମ ହୃଦୟ ଦେଖାଇ ପାରିବା |</a:t>
            </a:r>
          </a:p>
          <a:p>
            <a:pPr xmlns:a="http://schemas.openxmlformats.org/drawingml/2006/main" algn="ctr"/>
            <a:r xmlns:a="http://schemas.openxmlformats.org/drawingml/2006/main">
              <a:rPr lang="or" altLang="ko-KR" sz="3600">
                <a:solidFill>
                  <a:schemeClr val="tx1">
                    <a:lumMod val="65000"/>
                    <a:lumOff val="35000"/>
                  </a:schemeClr>
                </a:solidFill>
              </a:rPr>
              <a:t>ଆମ ଚର୍ଚ୍ଚକୁ ଭଲ ପାଇବାକୁ ପଡିବ |</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t>ଭଗବାନ?</a:t>
            </a:r>
            <a:r xmlns:a="http://schemas.openxmlformats.org/drawingml/2006/main">
              <a:rPr lang="o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rgbClr val="C00000"/>
                </a:solidFill>
              </a:rPr>
              <a:t>ଭଗବାନ ..</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ଭଗବାନ ଯିଏ ଉପାସକମାନଙ୍କୁ ଖୋଜନ୍ତି ଏବଂ ସେମାନଙ୍କୁ ଆଶୀର୍ବାଦ କରନ୍ତି |</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or" altLang="ko-KR" sz="4000">
                <a:solidFill>
                  <a:srgbClr val="FF0000"/>
                </a:solidFill>
              </a:rPr>
              <a:t>ଆଜିର କୁଇଜ୍ |</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r" altLang="en-US" sz="3600">
                <a:solidFill>
                  <a:schemeClr val="tx1">
                    <a:lumMod val="65000"/>
                    <a:lumOff val="35000"/>
                  </a:schemeClr>
                </a:solidFill>
              </a:rPr>
              <a:t>Solomon ଶ୍ବରଙ୍କ ପ୍ରତି ସେମାନଙ୍କର ପ୍ରେମ ପ୍ରକାଶ କରିବାକୁ ଶଲୋମନ ଏବଂ ଇସ୍ରାଏଲ କ’ଣ କଲେ?</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r" altLang="en-US" sz="2800">
                <a:solidFill>
                  <a:schemeClr val="tx1">
                    <a:lumMod val="65000"/>
                    <a:lumOff val="35000"/>
                  </a:schemeClr>
                </a:solidFill>
              </a:rPr>
              <a:t>① </a:t>
            </a:r>
            <a:r xmlns:a="http://schemas.openxmlformats.org/drawingml/2006/main">
              <a:rPr lang="or" altLang="en-US" sz="2800">
                <a:solidFill>
                  <a:schemeClr val="tx1">
                    <a:lumMod val="65000"/>
                    <a:lumOff val="35000"/>
                  </a:schemeClr>
                </a:solidFill>
              </a:rPr>
              <a:t>ପ୍ରତିମା</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r" altLang="en-US" sz="2800">
                <a:solidFill>
                  <a:schemeClr val="tx1">
                    <a:lumMod val="65000"/>
                    <a:lumOff val="35000"/>
                  </a:schemeClr>
                </a:solidFill>
              </a:rPr>
              <a:t>② </a:t>
            </a:r>
            <a:r xmlns:a="http://schemas.openxmlformats.org/drawingml/2006/main">
              <a:rPr lang="or" altLang="en-US" sz="2800">
                <a:solidFill>
                  <a:schemeClr val="tx1">
                    <a:lumMod val="65000"/>
                    <a:lumOff val="35000"/>
                  </a:schemeClr>
                </a:solidFill>
              </a:rPr>
              <a:t>ପ୍ରାସାଦ</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r" altLang="en-US" sz="2800">
                <a:solidFill>
                  <a:schemeClr val="tx1">
                    <a:lumMod val="65000"/>
                    <a:lumOff val="35000"/>
                  </a:schemeClr>
                </a:solidFill>
              </a:rPr>
              <a:t>③ </a:t>
            </a:r>
            <a:r xmlns:a="http://schemas.openxmlformats.org/drawingml/2006/main">
              <a:rPr lang="or" altLang="en-US" sz="2800">
                <a:solidFill>
                  <a:schemeClr val="tx1">
                    <a:lumMod val="65000"/>
                    <a:lumOff val="35000"/>
                  </a:schemeClr>
                </a:solidFill>
              </a:rPr>
              <a:t>ସହର</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r" altLang="en-US" sz="2800">
                <a:solidFill>
                  <a:schemeClr val="tx1">
                    <a:lumMod val="65000"/>
                    <a:lumOff val="35000"/>
                  </a:schemeClr>
                </a:solidFill>
              </a:rPr>
              <a:t>ଅଭୟାରଣ୍ୟ </a:t>
            </a:r>
            <a:r xmlns:a="http://schemas.openxmlformats.org/drawingml/2006/main">
              <a:rPr lang="or" altLang="en-US" sz="2800">
                <a:solidFill>
                  <a:schemeClr val="tx1">
                    <a:lumMod val="65000"/>
                    <a:lumOff val="35000"/>
                  </a:schemeClr>
                </a:solidFill>
              </a:rPr>
              <a:t>_</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or" altLang="en-US" sz="2800">
                <a:solidFill>
                  <a:srgbClr val="FF0000"/>
                </a:solidFill>
              </a:rPr>
              <a:t>ଅଭୟାରଣ୍ୟ </a:t>
            </a:r>
            <a:r xmlns:a="http://schemas.openxmlformats.org/drawingml/2006/main">
              <a:rPr lang="or" altLang="en-US" sz="2800">
                <a:solidFill>
                  <a:srgbClr val="FF0000"/>
                </a:solidFill>
              </a:rPr>
              <a:t>_</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ଶଲୋମନ ସଦାପ୍ରଭୁଙ୍କ ନାମ ପାଇଁ ଏକ ମନ୍ଦିର ଓ ନିଜ ପାଇଁ ଏକ ରାଜପ୍ରାସାଦ ନିର୍ମାଣ କରିବାକୁ ଆଦେଶ ଦେଲେ।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2 ଇତିହାସ 2: 1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b="1">
                <a:solidFill>
                  <a:schemeClr val="tx1">
                    <a:lumMod val="50000"/>
                    <a:lumOff val="50000"/>
                  </a:schemeClr>
                </a:solidFill>
              </a:rPr>
              <a:t>34 34 God ଶ୍ବରଙ୍କ ବାକ୍ୟ |</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400"/>
              <a:t>ରେଭେନ୍ସା ଯାହା ରୁଟି ଏବଂ ମାଂସ ଆଣିଥାଏ |</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t>ତୁମେ ନଦୀରୁ ପିଇବ, ଏବଂ ମୁଁ କାଉମାନଙ୍କୁ ତୁମକୁ ସେଠାରେ ଖାଇବାକୁ ଦେବା ପାଇଁ ଆଦେଶ ଦେଇଛି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1 ରାଜା</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17: 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700">
                <a:solidFill>
                  <a:schemeClr val="tx1">
                    <a:lumMod val="65000"/>
                    <a:lumOff val="35000"/>
                  </a:schemeClr>
                </a:solidFill>
              </a:rPr>
              <a:t>ଆହାବ ନାମକ ଜଣେ ରାଜା ଥିଲେ। ଜଣେ ଭବିଷ୍ୟ‌ଦ୍‌ବକ୍ତା ଏଲିୟ ଆହାବଙ୍କୁ ପରମେଶ୍ୱରଙ୍କ ବାକ୍ୟ ପ୍ରଦାନ କଲେ।</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600">
                <a:solidFill>
                  <a:schemeClr val="tx1">
                    <a:lumMod val="65000"/>
                    <a:lumOff val="35000"/>
                  </a:schemeClr>
                </a:solidFill>
              </a:rPr>
              <a:t>“ଦେଶରେ ବର୍ଷା ହେବ ନାହିଁ!” ଏଥିରେ ଆହାବ ତାଙ୍କୁ ହତ୍ୟା କରିବାକୁ ଚେଷ୍ଟା କଲା। Him ଶ୍ବର ତାଙ୍କୁ ଆହାବ ରାଜାଙ୍କଠାରୁ ଲୁଚାଇଲେ।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God ଶ୍ବର ଯାହା କହିଥିଲେ ସେହି ଦେଶକୁ ଏଲିୟ ପଳାଇଲେ।</a:t>
            </a:r>
          </a:p>
          <a:p>
            <a:r xmlns:a="http://schemas.openxmlformats.org/drawingml/2006/main">
              <a:rPr lang="or" altLang="ko-KR" sz="2800">
                <a:solidFill>
                  <a:schemeClr val="tx1">
                    <a:lumMod val="65000"/>
                    <a:lumOff val="35000"/>
                  </a:schemeClr>
                </a:solidFill>
              </a:rPr>
              <a:t>କିନ୍ତୁ, ସେ ସେଠାରେ ଖାଇବା ପାଇଁ କ food ଣସି ଖାଦ୍ୟ ପାଇପାରିଲେ ନାହିଁ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God ଶ୍ବର କାଉମାନଙ୍କୁ ଏଲିୟଙ୍କୁ ଖାଇବାକୁ ଦେବା ପାଇଁ ଆଦେଶ ଦେଲେ | କାଉମାନେ ତାଙ୍କୁ ସକାଳେ ଏବଂ ସନ୍ଧ୍ୟାରେ ରୁଟି ଓ ମାଂସ ଆଣିଥିଲେ ଏବଂ ସେ ନଦୀରୁ ପିଇଥିଲେ।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or" altLang="ko-KR" sz="2800">
                <a:solidFill>
                  <a:schemeClr val="tx1">
                    <a:lumMod val="65000"/>
                    <a:lumOff val="35000"/>
                  </a:schemeClr>
                </a:solidFill>
              </a:rPr>
              <a:t>ଯୋନାଥନ ଦାଉଦଙ୍କୁ ବହୁତ ପସନ୍ଦ କଲେ। ଯୋନାଥନ ଦାଉଦଙ୍କ ସହିତ ଆତ୍ମା ହୋଇଗଲେ।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ନିଜ ଜୀବନ ପ୍ରତି ବିପଦ ଥିବା ଏଲିୟ God's ଶ୍ବରଙ୍କ ବାକ୍ୟ ପାଳନ କଲେ ଏବଂ God's ଶ୍ବରଙ୍କ ସୁରକ୍ଷା ବିଷୟରେ ତାଙ୍କର ଏକ ଆଶ୍ଚର୍ଯ୍ୟଜନକ ଅନୁଭୂତି ଥିଲା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2800">
                <a:solidFill>
                  <a:schemeClr val="tx1">
                    <a:lumMod val="65000"/>
                    <a:lumOff val="35000"/>
                  </a:schemeClr>
                </a:solidFill>
              </a:rPr>
              <a:t>ଦୁଷ୍ଟ ରାଜା, ଆହାବ God's ଶ୍ବରଙ୍କ ବାକ୍ୟ ପାଳନ କରିବାକୁ ନାପସନ୍ଦ କଲେ | ତେଣୁ, ସେ God's ଶ୍ବରଙ୍କ ଭବିଷ୍ୟ‌ଦ୍‌ବକ୍ତା ଏଲିୟଙ୍କୁ ହତ୍ୟା କରିବାକୁ ଚେଷ୍ଟା କଲେ, ଯିଏ God's ଶ୍ବରଙ୍କ ବାକ୍ୟ କହିଥିଲେ |</a:t>
            </a:r>
            <a:r xmlns:a="http://schemas.openxmlformats.org/drawingml/2006/main">
              <a:rPr lang="or"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or" altLang="ko-KR" sz="2800">
                <a:solidFill>
                  <a:schemeClr val="tx1">
                    <a:lumMod val="65000"/>
                    <a:lumOff val="35000"/>
                  </a:schemeClr>
                </a:solidFill>
              </a:rPr>
              <a:t>କିନ୍ତୁ, God ଶ୍ବର ଚମତ୍କାର ଉପାୟରେ ଏଲିୟଙ୍କ ସୁରକ୍ଷା ଏବଂ ଯତ୍ନ ନେଲେ!</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or" altLang="ko-KR" sz="2800">
                <a:solidFill>
                  <a:schemeClr val="tx1">
                    <a:lumMod val="65000"/>
                    <a:lumOff val="35000"/>
                  </a:schemeClr>
                </a:solidFill>
              </a:rPr>
              <a:t>ଏଲିୟଙ୍କ ପରି ଯେକ situation ଣସି ପରିସ୍ଥିତିରେ ଆମକୁ God's ଶ୍ବରଙ୍କ ବାକ୍ୟ ପାଳନ କରିବାକୁ ଏବଂ ପ୍ରଚାର କରିବାକୁ ପଡିବ |</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or" altLang="ko-KR" sz="2800">
                <a:solidFill>
                  <a:schemeClr val="tx1">
                    <a:lumMod val="65000"/>
                    <a:lumOff val="35000"/>
                  </a:schemeClr>
                </a:solidFill>
              </a:rPr>
              <a:t>ଭଗବାନ ନିଶ୍ଚିତ ଭାବରେ ଆମକୁ ରକ୍ଷା କରିବେ |</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t>ଭଗବାନ କିଏ?</a:t>
            </a:r>
            <a:r xmlns:a="http://schemas.openxmlformats.org/drawingml/2006/main">
              <a:rPr lang="o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rgbClr val="C00000"/>
                </a:solidFill>
              </a:rPr>
              <a:t>ଭଗବାନ ହେଉଛନ୍ତି ..</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God ଶ୍ବର ହେଉଛନ୍ତି ଯିଏ ତାଙ୍କ ବାକ୍ୟକୁ ଚମତ୍କାର ଉପାୟରେ ପାଳନ କରନ୍ତି ଏବଂ ପାଳନ କରନ୍ତି |</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କିଏ ଏଲିୟଙ୍କୁ ଖାଇବାକୁ କିଛି ଆଣିଲା?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① </a:t>
            </a:r>
            <a:r xmlns:a="http://schemas.openxmlformats.org/drawingml/2006/main">
              <a:rPr lang="or" altLang="ko-KR" sz="2800">
                <a:solidFill>
                  <a:schemeClr val="tx1">
                    <a:lumMod val="65000"/>
                    <a:lumOff val="35000"/>
                  </a:schemeClr>
                </a:solidFill>
              </a:rPr>
              <a:t>ଘୋଡା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ଇଗଲ </a:t>
            </a:r>
            <a:r xmlns:a="http://schemas.openxmlformats.org/drawingml/2006/main">
              <a:rPr lang="or"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③ </a:t>
            </a:r>
            <a:r xmlns:a="http://schemas.openxmlformats.org/drawingml/2006/main">
              <a:rPr lang="or" altLang="ko-KR" sz="2800">
                <a:solidFill>
                  <a:schemeClr val="tx1">
                    <a:lumMod val="65000"/>
                    <a:lumOff val="35000"/>
                  </a:schemeClr>
                </a:solidFill>
              </a:rPr>
              <a:t>ଡ୍ରାଗନ୍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④ </a:t>
            </a:r>
            <a:r xmlns:a="http://schemas.openxmlformats.org/drawingml/2006/main">
              <a:rPr lang="or" altLang="ko-KR" sz="2800">
                <a:solidFill>
                  <a:schemeClr val="tx1">
                    <a:lumMod val="65000"/>
                    <a:lumOff val="35000"/>
                  </a:schemeClr>
                </a:solidFill>
              </a:rPr>
              <a:t>କାଉ</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rgbClr val="FF0000"/>
                </a:solidFill>
              </a:rPr>
              <a:t>④ </a:t>
            </a:r>
            <a:r xmlns:a="http://schemas.openxmlformats.org/drawingml/2006/main">
              <a:rPr lang="or" altLang="ko-KR" sz="2800">
                <a:solidFill>
                  <a:srgbClr val="FF0000"/>
                </a:solidFill>
              </a:rPr>
              <a:t>କାଉ</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t>ତୁମେ ନଦୀରୁ ପିଇବ, ଏବଂ ମୁଁ କାଉମାନଙ୍କୁ ତୁମକୁ ସେଠାରେ ଖାଇବାକୁ ଦେବା ପାଇଁ ଆଦେଶ ଦେଇଛି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1 ରାଜା</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17: 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b="1">
                <a:solidFill>
                  <a:schemeClr val="tx1">
                    <a:lumMod val="50000"/>
                    <a:lumOff val="50000"/>
                  </a:schemeClr>
                </a:solidFill>
              </a:rPr>
              <a:t>35 ଶ୍ବରଙ୍କ ବାକ୍ୟ |</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400"/>
              <a:t>ମଇଦା ଏବଂ ତେଲ |</a:t>
            </a:r>
          </a:p>
          <a:p>
            <a:pPr xmlns:a="http://schemas.openxmlformats.org/drawingml/2006/main" algn="ctr"/>
            <a:r xmlns:a="http://schemas.openxmlformats.org/drawingml/2006/main">
              <a:rPr lang="or" altLang="ko-KR" sz="4400"/>
              <a:t>ବ୍ୟବହୃତ ହୋଇନଥିଲା |</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ସଙ୍ଗେ ସଙ୍ଗେ ସିଦୋନର ଜରେଫତକୁ ଯାଅ ଏବଂ ସେଠାରେ ରୁହ | ମୁଁ ସେହି ସ୍ଥାନରେ ଜଣେ ବିଧବାଙ୍କୁ ଆଦେଶ ଦେଇଛି, ତୁମକୁ ଖାଦ୍ୟ ଯୋଗାଇବା ପାଇଁ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1 ରାଜା</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17: 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ପ୍ରଭୁ ପରମେଶ୍ୱର କହିଛନ୍ତି ଯେ ଇସ୍ରାଏଲରେ କ rain ଣସି ବର୍ଷା ହୋଇନଥିଲା। ତେଣୁ ଲୋକମାନେ ଖାଇବାକୁ ଖାଦ୍ୟ ନଥିଲେ।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ପ୍ରଭୁ ପରମେଶ୍ୱର ଏଲିୟଙ୍କୁ ସାରଫାତରେ ରହୁଥିବା ଜଣେ ବିଧବାଙ୍କ ନିକଟକୁ ପଠାଇଲେ।</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ଏଲିୟ ତାଙ୍କୁ କେବଳ ଅଳ୍ପ କିଛି ମଇଦା ଏବଂ ଅଳ୍ପ ତେଲ ଦେଇ ନିଜ ପାଇଁ ରୁଟି ପ୍ରସ୍ତୁତ କରିବାକୁ କହିଥିଲେ।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or" altLang="ko-KR" sz="2800">
                <a:solidFill>
                  <a:schemeClr val="tx1">
                    <a:lumMod val="65000"/>
                    <a:lumOff val="35000"/>
                  </a:schemeClr>
                </a:solidFill>
              </a:rPr>
              <a:t>ଯୋନାଥନ ଦାଉଦଙ୍କୁ ନିଜର ଖଣ୍ଡା ଓ ତୀର ଦେଲେ। ଏହାର ଅର୍ଥ ସେ ପ୍ରକୃତରେ ଦାଉଦଙ୍କ ଉପରେ ବିଶ୍ୱାସ କରୁଥିଲେ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600">
                <a:solidFill>
                  <a:schemeClr val="tx1">
                    <a:lumMod val="65000"/>
                    <a:lumOff val="35000"/>
                  </a:schemeClr>
                </a:solidFill>
              </a:rPr>
              <a:t>ଏଲିୟଙ୍କ କହିବାନୁସାରେ, ତାଙ୍କ ପାଖରେ ପର୍ଯ୍ୟାପ୍ତ ପରିମାଣର ମଇଦା ଏବଂ ତେଲ ନଥିଲେ, ସେ କିଛି ରୁଟି ତିଆରି କରି ପ୍ରଥମେ ଏଲିୟଙ୍କୁ ଦେଇ ନିଜ ପାଇଁ ପ୍ରସ୍ତୁତ କଲେ |</a:t>
            </a:r>
            <a:r xmlns:a="http://schemas.openxmlformats.org/drawingml/2006/main">
              <a:rPr lang="or" altLang="en-US" sz="2600">
                <a:solidFill>
                  <a:schemeClr val="tx1">
                    <a:lumMod val="65000"/>
                    <a:lumOff val="35000"/>
                  </a:schemeClr>
                </a:solidFill>
              </a:rPr>
              <a:t> </a:t>
            </a:r>
            <a:r xmlns:a="http://schemas.openxmlformats.org/drawingml/2006/main">
              <a:rPr lang="or" altLang="ko-KR" sz="2600">
                <a:solidFill>
                  <a:schemeClr val="tx1">
                    <a:lumMod val="65000"/>
                    <a:lumOff val="35000"/>
                  </a:schemeClr>
                </a:solidFill>
              </a:rPr>
              <a:t>ତା’ପରେ, ଆଶ୍ଚର୍ଯ୍ୟର କଥା, ମଇଦା ପାତ୍ର ଏବଂ ତେଲର ପାତ୍ର |</a:t>
            </a:r>
            <a:r xmlns:a="http://schemas.openxmlformats.org/drawingml/2006/main">
              <a:rPr lang="or" altLang="en-US" sz="2600">
                <a:solidFill>
                  <a:schemeClr val="tx1">
                    <a:lumMod val="65000"/>
                    <a:lumOff val="35000"/>
                  </a:schemeClr>
                </a:solidFill>
              </a:rPr>
              <a:t> </a:t>
            </a:r>
            <a:r xmlns:a="http://schemas.openxmlformats.org/drawingml/2006/main">
              <a:rPr lang="or" altLang="ko-KR" sz="2600">
                <a:solidFill>
                  <a:schemeClr val="tx1">
                    <a:lumMod val="65000"/>
                    <a:lumOff val="35000"/>
                  </a:schemeClr>
                </a:solidFill>
              </a:rPr>
              <a:t>ବ୍ୟବହୃତ ହୋଇନାହିଁ |</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600">
                <a:solidFill>
                  <a:schemeClr val="tx1">
                    <a:lumMod val="65000"/>
                    <a:lumOff val="35000"/>
                  </a:schemeClr>
                </a:solidFill>
              </a:rPr>
              <a:t>ଦିନେ ତାଙ୍କ ପୁଅର ମୃତ୍ୟୁ ହେଲା। କିନ୍ତୁ ପ୍ରଭୁ ଭଗବାନ ବାଳକଟିର ଜୀବନକୁ ତାଙ୍କ ନିକଟକୁ ଫେରି ବଞ୍ଚିବାକୁ ଦେଲେ। ସେ ପରମେଶ୍ୱରଙ୍କୁ ଗ glory ରବ ଦେଲେ।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solidFill>
                  <a:schemeClr val="tx1">
                    <a:lumMod val="65000"/>
                    <a:lumOff val="35000"/>
                  </a:schemeClr>
                </a:solidFill>
              </a:rPr>
              <a:t>ବିଧବା ଟିକେ ମଇଦା ଏବଂ ତେଲ ଦେଲେ</a:t>
            </a:r>
          </a:p>
          <a:p>
            <a:pPr xmlns:a="http://schemas.openxmlformats.org/drawingml/2006/main" algn="ctr"/>
            <a:r xmlns:a="http://schemas.openxmlformats.org/drawingml/2006/main">
              <a:rPr lang="or" altLang="ko-KR" sz="3200">
                <a:solidFill>
                  <a:schemeClr val="tx1">
                    <a:lumMod val="65000"/>
                    <a:lumOff val="35000"/>
                  </a:schemeClr>
                </a:solidFill>
              </a:rPr>
              <a:t>ପରମେଶ୍ୱରଙ୍କ ନିକଟକୁ।</a:t>
            </a:r>
            <a:r xmlns:a="http://schemas.openxmlformats.org/drawingml/2006/main">
              <a:rPr lang="or"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ତା’ପରେ, ସେ ବହୁତ ଆଶୀର୍ବାଦ ପାଇଲେ |</a:t>
            </a:r>
          </a:p>
          <a:p>
            <a:pPr xmlns:a="http://schemas.openxmlformats.org/drawingml/2006/main" algn="ctr"/>
            <a:r xmlns:a="http://schemas.openxmlformats.org/drawingml/2006/main">
              <a:rPr lang="or" altLang="ko-KR" sz="3200">
                <a:solidFill>
                  <a:schemeClr val="tx1">
                    <a:lumMod val="65000"/>
                    <a:lumOff val="35000"/>
                  </a:schemeClr>
                </a:solidFill>
              </a:rPr>
              <a:t>କଳ୍ପନା ବାହାରେ |</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ବେଳେବେଳେ, ଏକ ମୁହୂର୍ତ୍ତ ଆସିବ ଯାହା ଆମକୁ ଭଗବାନଙ୍କୁ କିଛି ଗୁରୁତ୍ୱପୂର୍ଣ୍ଣ ଦେବାକୁ ପଡିବ |</a:t>
            </a:r>
          </a:p>
          <a:p>
            <a:pPr xmlns:a="http://schemas.openxmlformats.org/drawingml/2006/main" algn="ctr"/>
            <a:r xmlns:a="http://schemas.openxmlformats.org/drawingml/2006/main">
              <a:rPr lang="or" altLang="ko-KR" sz="3200">
                <a:solidFill>
                  <a:schemeClr val="tx1">
                    <a:lumMod val="65000"/>
                    <a:lumOff val="35000"/>
                  </a:schemeClr>
                </a:solidFill>
              </a:rPr>
              <a:t>ତା’ପରେ, ଏହି ଉପହାର ଏବଂ ବଳିଦାନ ଦ୍ୱାରା us ଶ୍ବର ଆମକୁ ବହୁତ ଆଶୀର୍ବାଦ କରନ୍ତି |</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t>ଭଗବାନ କିଏ?</a:t>
            </a:r>
            <a:r xmlns:a="http://schemas.openxmlformats.org/drawingml/2006/main">
              <a:rPr lang="o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rgbClr val="C00000"/>
                </a:solidFill>
              </a:rPr>
              <a:t>ଭଗବାନ ହେଉଛନ୍ତି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ଭଗବାନ ହେଉଛନ୍ତି ଯିଏ ଆମକୁ ଖାଦ୍ୟ, ପୋଷାକ, ଏବଂ ଘର ଇତ୍ୟାଦିରେ ବଞ୍ଚିବା ଆବଶ୍ୟକ କରନ୍ତି |</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200">
                <a:solidFill>
                  <a:schemeClr val="tx1">
                    <a:lumMod val="65000"/>
                    <a:lumOff val="35000"/>
                  </a:schemeClr>
                </a:solidFill>
              </a:rPr>
              <a:t>God ଶ୍ବର ଏଲିୟଙ୍କୁ କାହାକୁ ଯିବାକୁ କହିଥିଲେ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① </a:t>
            </a:r>
            <a:r xmlns:a="http://schemas.openxmlformats.org/drawingml/2006/main">
              <a:rPr lang="or" altLang="ko-KR" sz="2800">
                <a:solidFill>
                  <a:schemeClr val="tx1">
                    <a:lumMod val="65000"/>
                    <a:lumOff val="35000"/>
                  </a:schemeClr>
                </a:solidFill>
              </a:rPr>
              <a:t>ରାଜା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② </a:t>
            </a:r>
            <a:r xmlns:a="http://schemas.openxmlformats.org/drawingml/2006/main">
              <a:rPr lang="or" altLang="ko-KR" sz="2800">
                <a:solidFill>
                  <a:schemeClr val="tx1">
                    <a:lumMod val="65000"/>
                    <a:lumOff val="35000"/>
                  </a:schemeClr>
                </a:solidFill>
              </a:rPr>
              <a:t>ପୁରୋହିତ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ଓ </a:t>
            </a:r>
            <a:r xmlns:a="http://schemas.openxmlformats.org/drawingml/2006/main">
              <a:rPr lang="or" altLang="ko-KR" sz="2800">
                <a:solidFill>
                  <a:schemeClr val="tx1">
                    <a:lumMod val="65000"/>
                    <a:lumOff val="35000"/>
                  </a:schemeClr>
                </a:solidFill>
              </a:rPr>
              <a:t>ବିଧବା</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④ </a:t>
            </a:r>
            <a:r xmlns:a="http://schemas.openxmlformats.org/drawingml/2006/main">
              <a:rPr lang="or" altLang="ko-KR" sz="2800">
                <a:solidFill>
                  <a:schemeClr val="tx1">
                    <a:lumMod val="65000"/>
                    <a:lumOff val="35000"/>
                  </a:schemeClr>
                </a:solidFill>
              </a:rPr>
              <a:t>ସାଧାରଣ</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rgbClr val="FF0000"/>
                </a:solidFill>
              </a:rPr>
              <a:t>ଓ </a:t>
            </a:r>
            <a:r xmlns:a="http://schemas.openxmlformats.org/drawingml/2006/main">
              <a:rPr lang="or" altLang="ko-KR" sz="2800">
                <a:solidFill>
                  <a:srgbClr val="FF0000"/>
                </a:solidFill>
              </a:rPr>
              <a:t>ବିଧବା</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ସଙ୍ଗେ ସଙ୍ଗେ ସିଦୋନର ଜରେଫତକୁ ଯାଅ ଏବଂ ସେଠାରେ ରୁହ | ମୁଁ ସେହି ସ୍ଥାନରେ ଜଣେ ବିଧବାଙ୍କୁ ଆଦେଶ ଦେଇଛି, ତୁମକୁ ଖାଦ୍ୟ ଯୋଗାଇବା ପାଇଁ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1 ରାଜା</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17: 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or" altLang="ko-KR" b="1">
                <a:solidFill>
                  <a:schemeClr val="tx1">
                    <a:lumMod val="50000"/>
                    <a:lumOff val="50000"/>
                  </a:schemeClr>
                </a:solidFill>
              </a:rPr>
              <a:t>No. 36 God ଶ୍ବରଙ୍କ ବାକ୍ୟ |</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or" altLang="ko-KR" sz="4400"/>
              <a:t>ଅଗ୍ନି ସ୍ୱର୍ଗରୁ ଖସିଗଲା |</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r" altLang="ko-KR" sz="3600">
                <a:solidFill>
                  <a:schemeClr val="tx1">
                    <a:lumMod val="65000"/>
                    <a:lumOff val="35000"/>
                  </a:schemeClr>
                </a:solidFill>
              </a:rPr>
              <a:t>ଏହା ପରେ ସଦାପ୍ରଭୁଙ୍କର ଅଗ୍ନି ପଡ଼ି ବଳି, କାଠ, ପଥର ଓ ମାଟି ପୋଡ଼ି ଦେଲା।</a:t>
            </a:r>
            <a:r xmlns:a="http://schemas.openxmlformats.org/drawingml/2006/main">
              <a:rPr lang="o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r" altLang="ko-KR" sz="2800">
                <a:solidFill>
                  <a:schemeClr val="tx1">
                    <a:lumMod val="65000"/>
                    <a:lumOff val="35000"/>
                  </a:schemeClr>
                </a:solidFill>
              </a:rPr>
              <a:t>1 ରାଜା</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or" altLang="ko-KR" sz="2800">
                <a:solidFill>
                  <a:schemeClr val="tx1">
                    <a:lumMod val="65000"/>
                    <a:lumOff val="35000"/>
                  </a:schemeClr>
                </a:solidFill>
              </a:rPr>
              <a:t>ପରମେଶ୍ୱର ଏଲିୟଙ୍କୁ ଇସ୍ରାଏଲର ଦୁଷ୍ଟ ରାଜା ଆହାବଙ୍କ ନିକଟକୁ ପଠାଇଲେ। ପ୍ରକୃତ God ଶ୍ବର କିଏ ତାହା ତୁମେ ଜାଣିବ!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or" altLang="ko-KR" sz="2800">
                <a:solidFill>
                  <a:schemeClr val="tx1">
                    <a:lumMod val="65000"/>
                    <a:lumOff val="35000"/>
                  </a:schemeClr>
                </a:solidFill>
              </a:rPr>
              <a:t>ମୂର୍ତ୍ତି ପୂଜକଙ୍କ 850 ମିଥ୍ୟା ଭବିଷ୍ୟ‌ଦ୍‌ବକ୍ତାଙ୍କ ବିରୁଦ୍ଧରେ ଏଲିୟ ଯୁଦ୍ଧ କରିଛନ୍ତି। “ଅଗ୍ନି ଦ୍ୱାରା ଉତ୍ତର ଦେଉଥିବା ଭଗବାନ ପ୍ରକୃତ ଭଗବାନ!”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or" altLang="ko-KR" sz="2800">
                <a:solidFill>
                  <a:schemeClr val="tx1">
                    <a:lumMod val="65000"/>
                    <a:lumOff val="35000"/>
                  </a:schemeClr>
                </a:solidFill>
              </a:rPr>
              <a:t>ଯୋନାଥନ ଦାଉଦଙ୍କୁ ତାଙ୍କର ବହୁମୂଲ୍ୟ ବସ୍ତ୍ର ଦେଲେ। ଏହା ଦାଉଦଙ୍କ ସହିତ ଯୋନାଥନଙ୍କର ଗଭୀର ବନ୍ଧୁତା ଦେଖାଇଲା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or" altLang="ko-KR" sz="2800">
                <a:solidFill>
                  <a:schemeClr val="tx1">
                    <a:lumMod val="65000"/>
                    <a:lumOff val="35000"/>
                  </a:schemeClr>
                </a:solidFill>
              </a:rPr>
              <a:t>850 ଭବିଷ୍ୟ‌ଦ୍‌ବକ୍ତା ସେମାନଙ୍କ god ଶ୍ୱରଙ୍କ ନାମକୁ ଡାକିଲେ ଏବଂ ଆଲର୍ଟରେ ନାଚିଲେ କିନ୍ତୁ ଅଗ୍ନି ପ୍ରତିକ୍ରିୟା ନଥିଲା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or" altLang="ko-KR" sz="2800">
                <a:solidFill>
                  <a:schemeClr val="tx1">
                    <a:lumMod val="65000"/>
                    <a:lumOff val="35000"/>
                  </a:schemeClr>
                </a:solidFill>
              </a:rPr>
              <a:t>ଏଲିୟଙ୍କର ସମୟ ଥିଲା। ଏଲିୟ ସ୍ୱର୍ଗ ଆଡକୁ ପ୍ରାର୍ଥନା କଲେ। ତା’ପରେ, God ଶ୍ବରଙ୍କ ଅଗ୍ନି ପଡ଼ିଲା ଏବଂ ପରିବର୍ତ୍ତନ ଉପରେ ବଳି ପୋଡି ଦେଲା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or" altLang="ko-KR" sz="2600">
                <a:solidFill>
                  <a:schemeClr val="tx1">
                    <a:lumMod val="65000"/>
                    <a:lumOff val="35000"/>
                  </a:schemeClr>
                </a:solidFill>
              </a:rPr>
              <a:t>"ସଦାପ୍ରଭୁ ପ୍ରକୃତ ପରମେଶ୍ବର ଅଟନ୍ତି।" ଇସ୍ରାଏଲ ଲୋକମାନେ ସେମାନଙ୍କର ପାପରୁ ଅନୁତାପ କଲେ ଏବଂ God ଶ୍ବରଙ୍କୁ ଗ glory ରବ ଦେଲେ |</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or" altLang="ko-KR" sz="3200">
                <a:solidFill>
                  <a:schemeClr val="tx1">
                    <a:lumMod val="65000"/>
                    <a:lumOff val="35000"/>
                  </a:schemeClr>
                </a:solidFill>
              </a:rPr>
              <a:t>ମିଥ୍ୟା ଦେବତାମାନେ କିଛି କରିପାରିବେ ନାହିଁ |</a:t>
            </a:r>
          </a:p>
          <a:p>
            <a:pPr xmlns:a="http://schemas.openxmlformats.org/drawingml/2006/main" algn="ctr"/>
            <a:r xmlns:a="http://schemas.openxmlformats.org/drawingml/2006/main">
              <a:rPr lang="or" altLang="ko-KR" sz="3200">
                <a:solidFill>
                  <a:schemeClr val="tx1">
                    <a:lumMod val="65000"/>
                    <a:lumOff val="35000"/>
                  </a:schemeClr>
                </a:solidFill>
              </a:rPr>
              <a:t>ପାଇଁ</a:t>
            </a:r>
            <a:r xmlns:a="http://schemas.openxmlformats.org/drawingml/2006/main">
              <a:rPr lang="or" altLang="en-US" sz="3200">
                <a:solidFill>
                  <a:schemeClr val="tx1">
                    <a:lumMod val="65000"/>
                    <a:lumOff val="35000"/>
                  </a:schemeClr>
                </a:solidFill>
              </a:rPr>
              <a:t> </a:t>
            </a:r>
            <a:r xmlns:a="http://schemas.openxmlformats.org/drawingml/2006/main">
              <a:rPr lang="or" altLang="ko-KR" sz="3200">
                <a:solidFill>
                  <a:schemeClr val="tx1">
                    <a:lumMod val="65000"/>
                    <a:lumOff val="35000"/>
                  </a:schemeClr>
                </a:solidFill>
              </a:rPr>
              <a:t>ସେମାନେ</a:t>
            </a:r>
            <a:r xmlns:a="http://schemas.openxmlformats.org/drawingml/2006/main">
              <a:rPr lang="or" altLang="en-US" sz="3200">
                <a:solidFill>
                  <a:schemeClr val="tx1">
                    <a:lumMod val="65000"/>
                    <a:lumOff val="35000"/>
                  </a:schemeClr>
                </a:solidFill>
              </a:rPr>
              <a:t> </a:t>
            </a:r>
            <a:r xmlns:a="http://schemas.openxmlformats.org/drawingml/2006/main">
              <a:rPr lang="or" altLang="ko-KR" sz="3200">
                <a:solidFill>
                  <a:schemeClr val="tx1">
                    <a:lumMod val="65000"/>
                    <a:lumOff val="35000"/>
                  </a:schemeClr>
                </a:solidFill>
              </a:rPr>
              <a:t>ଥିଲା</a:t>
            </a:r>
            <a:r xmlns:a="http://schemas.openxmlformats.org/drawingml/2006/main">
              <a:rPr lang="or" altLang="en-US" sz="3200">
                <a:solidFill>
                  <a:schemeClr val="tx1">
                    <a:lumMod val="65000"/>
                    <a:lumOff val="35000"/>
                  </a:schemeClr>
                </a:solidFill>
              </a:rPr>
              <a:t> </a:t>
            </a:r>
            <a:r xmlns:a="http://schemas.openxmlformats.org/drawingml/2006/main">
              <a:rPr lang="or" altLang="ko-KR" sz="3200">
                <a:solidFill>
                  <a:schemeClr val="tx1">
                    <a:lumMod val="65000"/>
                    <a:lumOff val="35000"/>
                  </a:schemeClr>
                </a:solidFill>
              </a:rPr>
              <a:t>ନା</a:t>
            </a:r>
            <a:r xmlns:a="http://schemas.openxmlformats.org/drawingml/2006/main">
              <a:rPr lang="or" altLang="en-US" sz="3200">
                <a:solidFill>
                  <a:schemeClr val="tx1">
                    <a:lumMod val="65000"/>
                    <a:lumOff val="35000"/>
                  </a:schemeClr>
                </a:solidFill>
              </a:rPr>
              <a:t> </a:t>
            </a:r>
            <a:r xmlns:a="http://schemas.openxmlformats.org/drawingml/2006/main">
              <a:rPr lang="or" altLang="ko-KR" sz="3200">
                <a:solidFill>
                  <a:schemeClr val="tx1">
                    <a:lumMod val="65000"/>
                    <a:lumOff val="35000"/>
                  </a:schemeClr>
                </a:solidFill>
              </a:rPr>
              <a:t>ଶକ୍ତି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ପରମେଶ୍ୱର ସର୍ବଶକ୍ତିମାନ |</a:t>
            </a:r>
          </a:p>
          <a:p>
            <a:pPr xmlns:a="http://schemas.openxmlformats.org/drawingml/2006/main" algn="ctr"/>
            <a:r xmlns:a="http://schemas.openxmlformats.org/drawingml/2006/main">
              <a:rPr lang="or" altLang="ko-KR" sz="3200">
                <a:solidFill>
                  <a:schemeClr val="tx1">
                    <a:lumMod val="65000"/>
                    <a:lumOff val="35000"/>
                  </a:schemeClr>
                </a:solidFill>
              </a:rPr>
              <a:t>ଯେତେବେଳେ ଆମେ ତାଙ୍କ ଉପରେ ନିର୍ଭର କରୁ ଏବଂ ବିଶ୍ believe ାସ କରୁ ସେତେବେଳେ ଆମେ ତାଙ୍କର ଚମତ୍କାର ଚମତ୍କାର ଅନୁଭବ କରିପାରିବା |</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or" altLang="ko-KR" sz="3200"/>
              <a:t>ଭଗବାନ କିଏ?</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or" altLang="ko-KR" sz="3600">
                <a:solidFill>
                  <a:srgbClr val="C00000"/>
                </a:solidFill>
              </a:rPr>
              <a:t>ଭଗବାନ ହେଉଛନ୍ତି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or" altLang="ko-KR" sz="3600">
                <a:solidFill>
                  <a:schemeClr val="tx1">
                    <a:lumMod val="65000"/>
                    <a:lumOff val="35000"/>
                  </a:schemeClr>
                </a:solidFill>
              </a:rPr>
              <a:t>ସେ ହେଉଛନ୍ତି ପ୍ରକୃତ ଏବଂ ଜୀବନ୍ତ ଏବଂ କାର୍ଯ୍ୟ କରୁଥିବା ଭଗବାନ ଯିଏ ମିଥ୍ୟା ମୂର୍ତ୍ତିଠାରୁ ଭିନ୍ନ |</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or" altLang="ko-KR" sz="3200">
                <a:solidFill>
                  <a:schemeClr val="tx1">
                    <a:lumMod val="65000"/>
                    <a:lumOff val="35000"/>
                  </a:schemeClr>
                </a:solidFill>
              </a:rPr>
              <a:t>ଏଲିୟ ପ୍ରାର୍ଥନା କଲାବେଳେ ସ୍ୱର୍ଗରୁ କ’ଣ ପଡ଼ିଲା?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① </a:t>
            </a:r>
            <a:r xmlns:a="http://schemas.openxmlformats.org/drawingml/2006/main">
              <a:rPr lang="or" altLang="ko-KR" sz="2800">
                <a:solidFill>
                  <a:schemeClr val="tx1">
                    <a:lumMod val="65000"/>
                    <a:lumOff val="35000"/>
                  </a:schemeClr>
                </a:solidFill>
              </a:rPr>
              <a:t>ତୁଷାର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② </a:t>
            </a:r>
            <a:r xmlns:a="http://schemas.openxmlformats.org/drawingml/2006/main">
              <a:rPr lang="or" altLang="ko-KR" sz="2800">
                <a:solidFill>
                  <a:schemeClr val="tx1">
                    <a:lumMod val="65000"/>
                    <a:lumOff val="35000"/>
                  </a:schemeClr>
                </a:solidFill>
              </a:rPr>
              <a:t>ବର୍ଷା</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③ </a:t>
            </a:r>
            <a:r xmlns:a="http://schemas.openxmlformats.org/drawingml/2006/main">
              <a:rPr lang="or" altLang="ko-KR" sz="2800">
                <a:solidFill>
                  <a:schemeClr val="tx1">
                    <a:lumMod val="65000"/>
                    <a:lumOff val="35000"/>
                  </a:schemeClr>
                </a:solidFill>
              </a:rPr>
              <a:t>ପଥର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or" altLang="en-US" sz="2800">
                <a:solidFill>
                  <a:schemeClr val="tx1">
                    <a:lumMod val="65000"/>
                    <a:lumOff val="35000"/>
                  </a:schemeClr>
                </a:solidFill>
              </a:rPr>
              <a:t>④ </a:t>
            </a:r>
            <a:r xmlns:a="http://schemas.openxmlformats.org/drawingml/2006/main">
              <a:rPr lang="or" altLang="ko-KR" sz="2800">
                <a:solidFill>
                  <a:schemeClr val="tx1">
                    <a:lumMod val="65000"/>
                    <a:lumOff val="35000"/>
                  </a:schemeClr>
                </a:solidFill>
              </a:rPr>
              <a:t>ଅଗ୍ନି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or" altLang="en-US" sz="2800">
                <a:solidFill>
                  <a:srgbClr val="FF0000"/>
                </a:solidFill>
              </a:rPr>
              <a:t>④ </a:t>
            </a:r>
            <a:r xmlns:a="http://schemas.openxmlformats.org/drawingml/2006/main">
              <a:rPr lang="or" altLang="ko-KR" sz="2800">
                <a:solidFill>
                  <a:srgbClr val="FF0000"/>
                </a:solidFill>
              </a:rPr>
              <a:t>ଅଗ୍ନି</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or" altLang="ko-KR" sz="3600">
                <a:solidFill>
                  <a:schemeClr val="tx1">
                    <a:lumMod val="65000"/>
                    <a:lumOff val="35000"/>
                  </a:schemeClr>
                </a:solidFill>
              </a:rPr>
              <a:t>ଏହା ପରେ ସଦାପ୍ରଭୁଙ୍କର ଅଗ୍ନି ପଡ଼ି ବଳି, କାଠ, ପଥର ଓ ମାଟି ପୋଡ଼ି ଦେଲା।</a:t>
            </a:r>
            <a:r xmlns:a="http://schemas.openxmlformats.org/drawingml/2006/main">
              <a:rPr lang="o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or" altLang="ko-KR" sz="2800">
                <a:solidFill>
                  <a:schemeClr val="tx1">
                    <a:lumMod val="65000"/>
                    <a:lumOff val="35000"/>
                  </a:schemeClr>
                </a:solidFill>
              </a:rPr>
              <a:t>1 ରାଜା</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b="1">
                <a:solidFill>
                  <a:schemeClr val="tx1">
                    <a:lumMod val="50000"/>
                    <a:lumOff val="50000"/>
                  </a:schemeClr>
                </a:solidFill>
              </a:rPr>
              <a:t>ନା। 37 ପରମେଶ୍ୱରଙ୍କ ବାକ୍ୟ</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400"/>
              <a:t>କୁଷ୍ଠ ରୋଗରୁ ନାମାନ୍ ସୁସ୍ଥ ହେଲେ |</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ତେଣୁ ସେ ଓହ୍ଲାଇ ଯର୍ଦ୍ଦନ ନଦୀରେ ସାତଥର ବୁଡ଼ିଗଲେ, ଯେପରି God ଶ୍ବରଙ୍କ ଲୋକ ତାଙ୍କୁ କହିଥିଲେ, ଏବଂ ତାଙ୍କର ଶରୀର ପୁନ restored ସ୍ଥାପିତ ହେଲା ଏବଂ ଏକ ଛୋଟ ବାଳକ ପରି ଶୁଦ୍ଧ ହେଲା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2 ରାଜା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400">
                <a:solidFill>
                  <a:schemeClr val="tx1">
                    <a:lumMod val="65000"/>
                    <a:lumOff val="35000"/>
                  </a:schemeClr>
                </a:solidFill>
              </a:rPr>
              <a:t>ନାମାନ୍ ଅରାମ ରାଜାଙ୍କର ସେନାଧ୍ୟକ୍ଷ ଥିଲେ, କିନ୍ତୁ ତାଙ୍କର କୁଷ୍ଠରୋଗ ଥିଲା। ସେ ଇଲୀଶାୟଙ୍କ ନିକଟକୁ ଗଲେ, ଯିଏ ଇସ୍ରାଏଲର ଭବିଷ୍ୟ‌ଦ୍‌ବକ୍ତା ଥିଲେ।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or" altLang="ko-KR" sz="2600">
                <a:solidFill>
                  <a:schemeClr val="tx1">
                    <a:lumMod val="65000"/>
                    <a:lumOff val="35000"/>
                  </a:schemeClr>
                </a:solidFill>
              </a:rPr>
              <a:t>ଦାଉଦ ଅନେକ ଥର ବିପଜ୍ଜନକ ଅବସ୍ଥାରେ ଥିଲେ, କାରଣ ରାଜା ଶାଉଲ ତାଙ୍କୁ ହତ୍ୟା କରିବାକୁ ଚେଷ୍ଟା କରିଥିଲେ। ତଥାପି, ସେ ଯୋନାଥନଙ୍କ ସାହାଯ୍ୟରେ ସେହି ବିପଦରୁ ରକ୍ଷା ପାଇପାରିବେ |</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ଇଲୀଶାୟ ତାଙ୍କୁ ଭେଟିଲେ ନାହିଁ, ମାତ୍ର କହିଲେ, “ଯାଅ, ଯର୍ଦ୍ଦନ ନଦୀରେ ସାତଥର ଧୋଇ ଦିଅ।”</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ଇଲୀଶାୟଙ୍କ କଥାରେ ନାମାନ କ୍ରୋଧିତ ହେଲେ। କିନ୍ତୁ ତାଙ୍କର ଦାସମାନେ ତାଙ୍କୁ କହିଲେ, “ଦୟାକରି ନଦୀକୁ ଯାଅ ଏବଂ ଶରୀରକୁ ବୁଡ଼ାଇ ଦିଅ।”</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ଇଲୀଶାୟ ଏବଂ ତାଙ୍କର ସେବକମାନେ ଯେପରି କହିଥିଲେ, ନାମାନ୍ ନିଜକୁ ସାତଥର ଯର୍ଦ୍ଦନ ନଦୀରେ ବୁଡ଼ାଇଲେ।</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500">
                <a:solidFill>
                  <a:schemeClr val="tx1">
                    <a:lumMod val="65000"/>
                    <a:lumOff val="35000"/>
                  </a:schemeClr>
                </a:solidFill>
              </a:rPr>
              <a:t>ତା’ପରେ, ଆଶ୍ଚର୍ଯ୍ୟର କଥା, ତାଙ୍କ ମାଂସ ପୁନ restored ସ୍ଥାପିତ ହେଲା ଏବଂ ପରିଷ୍କାର ହେଲା |</a:t>
            </a:r>
          </a:p>
          <a:p>
            <a:r xmlns:a="http://schemas.openxmlformats.org/drawingml/2006/main">
              <a:rPr lang="or" altLang="ko-KR" sz="2500">
                <a:solidFill>
                  <a:schemeClr val="tx1">
                    <a:lumMod val="65000"/>
                    <a:lumOff val="35000"/>
                  </a:schemeClr>
                </a:solidFill>
              </a:rPr>
              <a:t>ନାମାନ୍ ଇଲୀଶାୟଙ୍କ ନିକଟକୁ ଯାଇ ପରମେଶ୍ୱରଙ୍କୁ ଗ glory ରବ ଦେଲେ।</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solidFill>
                  <a:schemeClr val="tx1">
                    <a:lumMod val="65000"/>
                    <a:lumOff val="35000"/>
                  </a:schemeClr>
                </a:solidFill>
              </a:rPr>
              <a:t>ଯେତେବେଳେ ନାମାନ୍ ଇଲୀଶାୟଙ୍କୁ ଶୁଣିଲେ ଯିଏ God ଶ୍ବରଙ୍କ ଲୋକ ଥିଲେ ଏବଂ ତାଙ୍କ ବାକ୍ୟ ପାଳନ କଲେ, ସେତେବେଳେ ସେ କୁଷ୍ଠରୋଗରୁ ମୁକ୍ତି ପାଇ ଆଶୀର୍ବାଦ ପ୍ରାପ୍ତ ହେଲେ |</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ଆମେ ନିଜ ଇଚ୍ଛାରେ ବଞ୍ଚିବା ଉଚିତ୍ ନୁହେଁ,</a:t>
            </a:r>
          </a:p>
          <a:p>
            <a:pPr xmlns:a="http://schemas.openxmlformats.org/drawingml/2006/main" algn="ctr"/>
            <a:r xmlns:a="http://schemas.openxmlformats.org/drawingml/2006/main">
              <a:rPr lang="or" altLang="ko-KR" sz="3200">
                <a:solidFill>
                  <a:schemeClr val="tx1">
                    <a:lumMod val="65000"/>
                    <a:lumOff val="35000"/>
                  </a:schemeClr>
                </a:solidFill>
              </a:rPr>
              <a:t>କିନ୍ତୁ God's ଶ୍ବରଙ୍କ ଇଚ୍ଛାରେ |</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ଯେତେବେଳେ ଆମେ ବଞ୍ଚିବା ଏବଂ God's ଶ୍ବରଙ୍କ ବାକ୍ୟ ପାଳନ କରିବା,</a:t>
            </a:r>
          </a:p>
          <a:p>
            <a:pPr xmlns:a="http://schemas.openxmlformats.org/drawingml/2006/main" algn="ctr"/>
            <a:r xmlns:a="http://schemas.openxmlformats.org/drawingml/2006/main">
              <a:rPr lang="or" altLang="ko-KR" sz="3200">
                <a:solidFill>
                  <a:schemeClr val="tx1">
                    <a:lumMod val="65000"/>
                    <a:lumOff val="35000"/>
                  </a:schemeClr>
                </a:solidFill>
              </a:rPr>
              <a:t>ଭଗବାନ ଆମକୁ ଯୋଗାଇ ଦେଇଥିବା ପ୍ରଚୁର ଆଶୀର୍ବାଦ ଦ୍ୱାରା ଆମେ ଆଶୀର୍ବାଦ ପ୍ରାପ୍ତ ହୋଇପାରିବା |</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solidFill>
                  <a:srgbClr val="FF0000"/>
                </a:solidFill>
              </a:rPr>
              <a:t>ଭଗବାନ?</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rgbClr val="C00000"/>
                </a:solidFill>
              </a:rPr>
              <a:t>ଭଗବାନ ହେଉଛନ୍ତି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ଭଗବାନ ହିଁ ପ୍ରତ୍ୟେକ ରୋଗକୁ ସୁସ୍ଥ କରିପାରିବେ | ସେ ସର୍ବଶକ୍ତିମାନ ପରମେଶ୍ୱର ଯିଏ ଆମକୁ ସୁସ୍ଥ କରିପାରିବେ |</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କେତେଥର ନାମାନ ନିଜକୁ ଯର୍ଦ୍ଦନ ନଦୀରେ ବୁଡ଼ାଇ ଦେଲେ?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① </a:t>
            </a:r>
            <a:r xmlns:a="http://schemas.openxmlformats.org/drawingml/2006/main">
              <a:rPr lang="or" altLang="ko-KR" sz="2800">
                <a:solidFill>
                  <a:schemeClr val="tx1">
                    <a:lumMod val="65000"/>
                    <a:lumOff val="35000"/>
                  </a:schemeClr>
                </a:solidFill>
              </a:rPr>
              <a:t>ତିନିଥର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② </a:t>
            </a:r>
            <a:r xmlns:a="http://schemas.openxmlformats.org/drawingml/2006/main">
              <a:rPr lang="or" altLang="ko-KR" sz="2800">
                <a:solidFill>
                  <a:schemeClr val="tx1">
                    <a:lumMod val="65000"/>
                    <a:lumOff val="35000"/>
                  </a:schemeClr>
                </a:solidFill>
              </a:rPr>
              <a:t>ଥରେ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③ </a:t>
            </a:r>
            <a:r xmlns:a="http://schemas.openxmlformats.org/drawingml/2006/main">
              <a:rPr lang="or" altLang="ko-KR" sz="2800">
                <a:solidFill>
                  <a:schemeClr val="tx1">
                    <a:lumMod val="65000"/>
                    <a:lumOff val="35000"/>
                  </a:schemeClr>
                </a:solidFill>
              </a:rPr>
              <a:t>ପାଞ୍ଚ ଥର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④ </a:t>
            </a:r>
            <a:r xmlns:a="http://schemas.openxmlformats.org/drawingml/2006/main">
              <a:rPr lang="or" altLang="ko-KR" sz="2800">
                <a:solidFill>
                  <a:schemeClr val="tx1">
                    <a:lumMod val="65000"/>
                    <a:lumOff val="35000"/>
                  </a:schemeClr>
                </a:solidFill>
              </a:rPr>
              <a:t>ସାତ</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ସମୟ</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rgbClr val="FF0000"/>
                </a:solidFill>
              </a:rPr>
              <a:t>④ </a:t>
            </a:r>
            <a:r xmlns:a="http://schemas.openxmlformats.org/drawingml/2006/main">
              <a:rPr lang="or" altLang="ko-KR" sz="2800">
                <a:solidFill>
                  <a:srgbClr val="FF0000"/>
                </a:solidFill>
              </a:rPr>
              <a:t>ସାତଥର |</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ତେଣୁ ସେ ଓହ୍ଲାଇ ଯର୍ଦ୍ଦନ ନଦୀରେ ସାତଥର ବୁଡ଼ିଗଲେ, ଯେପରି God ଶ୍ବରଙ୍କ ଲୋକ ତାଙ୍କୁ କହିଥିଲେ, ଏବଂ ତାଙ୍କର ଶରୀର ପୁନ restored ସ୍ଥାପିତ ହେଲା ଏବଂ ଏକ ଛୋଟ ବାଳକ ପରି ଶୁଦ୍ଧ ହେଲା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2 ରାଜା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b="1">
                <a:solidFill>
                  <a:schemeClr val="tx1">
                    <a:lumMod val="50000"/>
                    <a:lumOff val="50000"/>
                  </a:schemeClr>
                </a:solidFill>
              </a:rPr>
              <a:t>No. 38 God ଶ୍ବରଙ୍କ ବାକ୍ୟ |</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400"/>
              <a:t>God ଶ୍ବରଙ୍କ ମନ୍ଦିରର ମରାମତି |</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bg1">
                    <a:lumMod val="50000"/>
                  </a:schemeClr>
                </a:solidFill>
              </a:rPr>
              <a:t>ତେଣୁ ରାଜା ଯୋୟାସ ଯିହୋୟାଦାଙ୍କୁ ପୁରୋହିତ ଏବଂ ଅନ୍ୟ ପୁରୋହିତମାନଙ୍କୁ ଡକାଇ ସେମାନଙ୍କୁ ପଚାରିଲେ, "ମନ୍ଦିରର କ୍ଷୟକ୍ଷତିର ମରାମତି କାହିଁକି କରୁନାହଁ? ତୁମର କୋଷାଧ୍ୟକ୍ଷଙ୍କଠାରୁ ଆଉ ଟଙ୍କା ନିଅ ନାହିଁ, ବରଂ ମନ୍ଦିରର ମରାମତି ପାଇଁ ହସ୍ତାନ୍ତର କର।"</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2 ରାଜା</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12: 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or" altLang="ko-KR" sz="3200">
                <a:solidFill>
                  <a:schemeClr val="tx1">
                    <a:lumMod val="65000"/>
                    <a:lumOff val="35000"/>
                  </a:schemeClr>
                </a:solidFill>
              </a:rPr>
              <a:t>ଜୋନାଥନ୍ ତାଙ୍କର ସ୍ୱାର୍ଥପର ଇଚ୍ଛାକୁ ବାଛିଲେ ନାହିଁ, କିନ୍ତୁ ତାଙ୍କର ବନ୍ଧୁ ଦାଉଦ |</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or" altLang="ko-KR" sz="3200">
                <a:solidFill>
                  <a:schemeClr val="tx1">
                    <a:lumMod val="65000"/>
                    <a:lumOff val="35000"/>
                  </a:schemeClr>
                </a:solidFill>
              </a:rPr>
              <a:t>ଯୋନାଥନଙ୍କ ପରି,</a:t>
            </a:r>
          </a:p>
          <a:p>
            <a:pPr xmlns:a="http://schemas.openxmlformats.org/drawingml/2006/main" algn="ctr"/>
            <a:r xmlns:a="http://schemas.openxmlformats.org/drawingml/2006/main">
              <a:rPr lang="or" altLang="ko-KR" sz="3200">
                <a:solidFill>
                  <a:schemeClr val="tx1">
                    <a:lumMod val="65000"/>
                    <a:lumOff val="35000"/>
                  </a:schemeClr>
                </a:solidFill>
              </a:rPr>
              <a:t>ଚାଲ ଆମ ସାଙ୍ଗ ପାଇଁ ଭଲ ବନ୍ଧୁ ହେବା |</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err="1">
                <a:solidFill>
                  <a:schemeClr val="tx1">
                    <a:lumMod val="65000"/>
                    <a:lumOff val="35000"/>
                  </a:schemeClr>
                </a:solidFill>
              </a:rPr>
              <a:t>ଯିହୁଦାର ରାଜା ଯୋୟାଶଙ୍କର God ଶ୍ବରଙ୍କ ମନ୍ଦିର ମରାମତି କରିବାକୁ ମନ ଥିଲା, ଯାହା ନଷ୍ଟ ହୋଇଯାଇଥିଲା।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ତେବେ ମନ୍ଦିରର ମରାମତି ପାଇଁ ବଜେଟ୍ ପର୍ଯ୍ୟାପ୍ତ ନୁହେଁ। ଯୋୟାଶ God ଶ୍ବରଙ୍କ ମନ୍ଦିରର ମରାମତି ପାଇଁ ନ offering ବେଦ୍ୟ ଗ୍ରହଣ କରିବାକୁ ସ୍ଥିର କଲେ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ଯେଉଁମାନେ God ଶ୍ବରଙ୍କୁ ଭଲ ପାଉଥିଲେ ସେମାନେ ମନ୍ଦିରର ମରାମତି ପାଇଁ ଆନ୍ତରିକତାର ସହିତ ଅର୍ଥ ପ୍ରଦାନ କରିଥିଲେ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ମନ୍ଦିର ମରାମତି ପାଇଁ ସଂଗୃହିତ ଅର୍ଥ ଶ୍ରମିକମାନଙ୍କୁ ଦିଆଯାଇଥିଲା ଏବଂ ସେମାନେ ସମ୍ପୂର୍ଣ୍ଣ ସଚ୍ଚୋଟତାର ସହିତ ମନ୍ଦିରର ମରାମତି କରିଥିଲେ।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"ବାହା! ଏହା କେତେ ସୁନ୍ଦର ମନ୍ଦିର! ” ଭଗବାନ ପ୍ରସନ୍ନ ହେବେ ବୋଲି ଭାବି ଯୋୟାଶ ଖୁସି ହେଲେ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600" err="1">
                <a:solidFill>
                  <a:schemeClr val="tx1">
                    <a:lumMod val="65000"/>
                    <a:lumOff val="35000"/>
                  </a:schemeClr>
                </a:solidFill>
              </a:rPr>
              <a:t>ଯୋୟାଶ God ଶ୍ବରଙ୍କ ମନ୍ଦିରକୁ ବହୁମୂଲ୍ୟ ସ୍ଥାନ ଭାବରେ ଗ୍ରହଣ କଲେ, ଯେଉଁଠାରେ ଲୋକମାନେ God ଶ୍ବରଙ୍କୁ ଉପାସନା କରୁଥିଲେ |</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or" altLang="ko-KR" sz="3600">
                <a:solidFill>
                  <a:schemeClr val="tx1">
                    <a:lumMod val="65000"/>
                    <a:lumOff val="35000"/>
                  </a:schemeClr>
                </a:solidFill>
              </a:rPr>
              <a:t>ଯେତେବେଳେ ଆମେ ତାଙ୍କୁ ଉପାସନା କରୁ, ଚର୍ଚ୍ଚ ହେଉଛି ସେହି ସ୍ଥାନ |</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or" altLang="ko-KR" sz="3600">
                <a:solidFill>
                  <a:schemeClr val="tx1">
                    <a:lumMod val="65000"/>
                    <a:lumOff val="35000"/>
                  </a:schemeClr>
                </a:solidFill>
              </a:rPr>
              <a:t>ତେଣୁ, ଆମକୁ ଚର୍ଚ୍ଚକୁ ଭଲ ପାଇବା ଏବଂ ଏହାକୁ ଅତି ମୂଲ୍ୟବାନ ଭାବରେ ବିଚାର କରିବାକୁ ପଡିବ |</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solidFill>
                  <a:srgbClr val="FF0000"/>
                </a:solidFill>
              </a:rPr>
              <a:t>ଭଗବାନ?</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rgbClr val="C00000"/>
                </a:solidFill>
              </a:rPr>
              <a:t>ଭଗବାନ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Us ଶ୍ବର ଆମ ପ୍ରତ୍ୟେକଙ୍କୁ ତାଙ୍କର ପବିତ୍ର ମନ୍ଦିର ଭାବରେ ସ୍ଥାପନ କରନ୍ତି |</a:t>
            </a:r>
          </a:p>
          <a:p>
            <a:endParaRPr lang="en-US" altLang="ko-KR" sz="3600">
              <a:solidFill>
                <a:schemeClr val="tx1">
                  <a:lumMod val="65000"/>
                  <a:lumOff val="35000"/>
                </a:schemeClr>
              </a:solidFill>
            </a:endParaRPr>
          </a:p>
          <a:p>
            <a:r xmlns:a="http://schemas.openxmlformats.org/drawingml/2006/main">
              <a:rPr lang="or" altLang="ko-KR" sz="3600">
                <a:solidFill>
                  <a:schemeClr val="tx1">
                    <a:lumMod val="65000"/>
                    <a:lumOff val="35000"/>
                  </a:schemeClr>
                </a:solidFill>
              </a:rPr>
              <a:t>ଯେଉଁମାନେ ତାଙ୍କୁ ଉପାସନା କରନ୍ତି, God ଶ୍ବର ସେମାନଙ୍କୁ ଭେଟନ୍ତି |</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ଯୋୟାଶ କ’ଣ ଠିକ୍ କରିବାକୁ ସ୍ଥିର କଲେ?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① </a:t>
            </a:r>
            <a:r xmlns:a="http://schemas.openxmlformats.org/drawingml/2006/main">
              <a:rPr lang="or" altLang="ko-KR" sz="2800">
                <a:solidFill>
                  <a:schemeClr val="tx1">
                    <a:lumMod val="65000"/>
                    <a:lumOff val="35000"/>
                  </a:schemeClr>
                </a:solidFill>
              </a:rPr>
              <a:t>ପ୍ରାସାଦ</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② </a:t>
            </a:r>
            <a:r xmlns:a="http://schemas.openxmlformats.org/drawingml/2006/main">
              <a:rPr lang="or" altLang="ko-KR" sz="2800">
                <a:solidFill>
                  <a:schemeClr val="tx1">
                    <a:lumMod val="65000"/>
                    <a:lumOff val="35000"/>
                  </a:schemeClr>
                </a:solidFill>
              </a:rPr>
              <a:t>ତାଙ୍କର</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କୋଠରୀ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③ </a:t>
            </a:r>
            <a:r xmlns:a="http://schemas.openxmlformats.org/drawingml/2006/main">
              <a:rPr lang="or" altLang="ko-KR" sz="2800">
                <a:solidFill>
                  <a:schemeClr val="tx1">
                    <a:lumMod val="65000"/>
                    <a:lumOff val="35000"/>
                  </a:schemeClr>
                </a:solidFill>
              </a:rPr>
              <a:t>ବିଦ୍ୟାଳୟ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④ </a:t>
            </a:r>
            <a:r xmlns:a="http://schemas.openxmlformats.org/drawingml/2006/main">
              <a:rPr lang="or" altLang="ko-KR" sz="2800">
                <a:solidFill>
                  <a:schemeClr val="tx1">
                    <a:lumMod val="65000"/>
                    <a:lumOff val="35000"/>
                  </a:schemeClr>
                </a:solidFill>
              </a:rPr>
              <a:t>ପବିତ୍ର ମନ୍ଦିର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rgbClr val="FF0000"/>
                </a:solidFill>
              </a:rPr>
              <a:t>④ </a:t>
            </a:r>
            <a:r xmlns:a="http://schemas.openxmlformats.org/drawingml/2006/main">
              <a:rPr lang="or" altLang="ko-KR" sz="2800">
                <a:solidFill>
                  <a:srgbClr val="FF0000"/>
                </a:solidFill>
              </a:rPr>
              <a:t>ପବିତ୍ର ମନ୍ଦିର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bg1">
                    <a:lumMod val="50000"/>
                  </a:schemeClr>
                </a:solidFill>
              </a:rPr>
              <a:t>ତେଣୁ ରାଜା ଯୋୟାସ ଯିହୋୟାଦାଙ୍କୁ ପୁରୋହିତ ଏବଂ ଅନ୍ୟ ପୁରୋହିତମାନଙ୍କୁ ଡକାଇ ସେମାନଙ୍କୁ ପଚାରିଲେ, "ମନ୍ଦିରର କ୍ଷୟକ୍ଷତିର ମରାମତି କାହିଁକି କରୁନାହଁ? ତୁମର କୋଷାଧ୍ୟକ୍ଷଙ୍କଠାରୁ ଆଉ ଟଙ୍କା ନିଅ ନାହିଁ, ବରଂ ମନ୍ଦିରର ମରାମତି ପାଇଁ ହସ୍ତାନ୍ତର କର।"</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2 ରାଜା</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12: 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b="1">
                <a:solidFill>
                  <a:schemeClr val="tx1">
                    <a:lumMod val="50000"/>
                    <a:lumOff val="50000"/>
                  </a:schemeClr>
                </a:solidFill>
              </a:rPr>
              <a:t>39 39 God ଶ୍ବରଙ୍କ ବାକ୍ୟ |</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600"/>
              <a:t>ନେହେମି, ଯିଏ ଯିରୁଶାଲମର ପ୍ରାଚୀର ପୁନ ilt ନିର୍ମାଣ କରିଥିଲେ |</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or" altLang="ko-KR" sz="3200"/>
              <a:t>ଭଗବାନ?</a:t>
            </a:r>
            <a:r xmlns:a="http://schemas.openxmlformats.org/drawingml/2006/main">
              <a:rPr lang="o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or" altLang="ko-KR" sz="3600">
                <a:solidFill>
                  <a:srgbClr val="C00000"/>
                </a:solidFill>
              </a:rPr>
              <a:t>ଭଗବାନ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or" altLang="ko-KR" sz="3600">
                <a:solidFill>
                  <a:schemeClr val="tx1">
                    <a:lumMod val="65000"/>
                    <a:lumOff val="35000"/>
                  </a:schemeClr>
                </a:solidFill>
              </a:rPr>
              <a:t>ସେ ହିଁ ଆମକୁ ଭଲ ବନ୍ଧୁ ଦିଅନ୍ତି |</a:t>
            </a:r>
          </a:p>
          <a:p>
            <a:endParaRPr lang="en-US" altLang="ko-KR" sz="3600">
              <a:solidFill>
                <a:schemeClr val="tx1">
                  <a:lumMod val="65000"/>
                  <a:lumOff val="35000"/>
                </a:schemeClr>
              </a:solidFill>
            </a:endParaRPr>
          </a:p>
          <a:p>
            <a:r xmlns:a="http://schemas.openxmlformats.org/drawingml/2006/main">
              <a:rPr lang="or" altLang="ko-KR" sz="3600">
                <a:solidFill>
                  <a:schemeClr val="tx1">
                    <a:lumMod val="65000"/>
                    <a:lumOff val="35000"/>
                  </a:schemeClr>
                </a:solidFill>
              </a:rPr>
              <a:t>ଆମକୁ ଭଲ ବନ୍ଧୁ ଦେଇଥିବାରୁ ଭଗବାନଙ୍କୁ ଧନ୍ୟବାଦ ଦିଅ!</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bg1">
                    <a:lumMod val="50000"/>
                  </a:schemeClr>
                </a:solidFill>
              </a:rPr>
              <a:t>ମୁଁ ରାଜାଙ୍କୁ ଉତ୍ତର ଦେଲି, "ଯଦି ଏହା ରାଜାଙ୍କୁ ପ୍ରସନ୍ନ କରେ ଏବଂ ଯଦି ଆପଣଙ୍କର ଦାସ ତାଙ୍କ ଦୃଷ୍ଟିରେ ଅନୁଗ୍ରହ ପାଆନ୍ତି, ତେବେ ସେ ମୋତେ ଯିହୁଦାର ସହରକୁ ପଠାନ୍ତୁ ଯେଉଁଠାରେ ମୋର ପୂର୍ବପୁରୁଷମାନଙ୍କୁ ସମାଧି ଦିଆଯାଇଛି ଯାହା ଦ୍ I ାରା ମୁଁ ଏହାକୁ ପୁନ build ନିର୍ମାଣ କରିପାରିବି।"</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ନିହିମିୟା</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୨: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ପାର୍ସୀ ରାଜା ନଷ୍ଟ ହୋଇଯାଇଥିବା ନଗର ଏବଂ ସୀତା ପୁନ build ନିର୍ମାଣ ପାଇଁ ରାଜାଙ୍କ ପାନପାତ୍ର ନେହେମିଆଙ୍କୁ ଅନୁମତି ଦେଲେ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ନିହିମିୟା</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ଅନେକ ଇସ୍ରାଏଲୀୟମାନଙ୍କ ସହିତ ଯିରୁଶାଲମକୁ ଫେରି ଆସି ସେମାନଙ୍କ ସହିତ ଯିରୁଶାଲମର ପ୍ରାଚୀର ପୁନ ilt ନିର୍ମାଣ କଲେ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600">
                <a:solidFill>
                  <a:schemeClr val="tx1">
                    <a:lumMod val="65000"/>
                    <a:lumOff val="35000"/>
                  </a:schemeClr>
                </a:solidFill>
              </a:rPr>
              <a:t>ଅବଶ୍ୟ, ସେମାନେ ଇସ୍ରାଏଲର ପୁନର୍ଜୀବନକୁ ନାପସନ୍ଦ କରୁଥିବା ଅନ୍ୟ ଜନଜାତିଙ୍କ ଦ୍ disturb ାରା ବିଚଳିତ ହୋଇଥିଲେ। ଏଥିସହ, ଅନେକ ଇସ୍ରାଏଲ୍ ଲୋକ ଅଭିଯୋଗରେ ପଶିଥିଲେ।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ନିହିମିୟା God ଶ୍ବରଙ୍କୁ ସାହାଯ୍ୟ ମାଗିଲେ | ଭଗବାନ ତାଙ୍କୁ କାମ କରିବାକୁ ଶକ୍ତି ଏବଂ ସାହସ ଦେଇଥିଲେ |</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ଶେଷରେ, ନିହିମିୟା ଇସ୍ରାଏଲୀୟମାନଙ୍କ ସହିତ ଯିରୁଶାଲମର ପ୍ରାଚୀରର ପୁନ ing ନିର୍ମାଣ କାର୍ଯ୍ୟ ସମାପ୍ତ କଲେ | କାନ୍ଥ ସାରିବା ପରେ, ସେ ଏବଂ ତାଙ୍କ ଲୋକମାନେ ଆନନ୍ଦରେ ଭଗବାନଙ୍କୁ ଉପାସନା କଲେ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ଶିକ୍ଷା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600">
                <a:solidFill>
                  <a:schemeClr val="tx1">
                    <a:lumMod val="65000"/>
                    <a:lumOff val="35000"/>
                  </a:schemeClr>
                </a:solidFill>
              </a:rPr>
              <a:t>ନିହିମିୟା ଭଗବାନଙ୍କ ସାହାଯ୍ୟରେ ପ୍ରାଚୀରର ପୁନ ing ନିର୍ମାଣ କାର୍ଯ୍ୟ ସମାପ୍ତ କରିଥିଲେ ହେଁ ଅନେକ ବିଶୃଙ୍ଖଳା ହୋଇଥିଲା |</a:t>
            </a:r>
          </a:p>
          <a:p>
            <a:pPr xmlns:a="http://schemas.openxmlformats.org/drawingml/2006/main" algn="ctr"/>
            <a:r xmlns:a="http://schemas.openxmlformats.org/drawingml/2006/main">
              <a:rPr lang="or" altLang="ko-KR" sz="3600">
                <a:solidFill>
                  <a:schemeClr val="tx1">
                    <a:lumMod val="65000"/>
                    <a:lumOff val="35000"/>
                  </a:schemeClr>
                </a:solidFill>
              </a:rPr>
              <a:t>ଯେତେବେଳେ ଆମେ God's ଶ୍ବରଙ୍କ କାର୍ଯ୍ୟ କରିବା ସେତେବେଳେ ଆମେ କଠିନ ପରିସ୍ଥିତିର ସାମ୍ନା କରିପାରିବା |</a:t>
            </a:r>
          </a:p>
          <a:p>
            <a:pPr xmlns:a="http://schemas.openxmlformats.org/drawingml/2006/main" algn="ctr"/>
            <a:r xmlns:a="http://schemas.openxmlformats.org/drawingml/2006/main">
              <a:rPr lang="or" altLang="ko-KR" sz="3600">
                <a:solidFill>
                  <a:schemeClr val="tx1">
                    <a:lumMod val="65000"/>
                    <a:lumOff val="35000"/>
                  </a:schemeClr>
                </a:solidFill>
              </a:rPr>
              <a:t>ଯଦିଓ, ଯଦି ଭଗବାନ ଆମ ସହିତ ରୁହନ୍ତି ଏବଂ ଆମେ ତାଙ୍କ ସହିତ ରହିଥାଉ, ତେବେ ଆମେ ସେହି ସମସ୍ତ ଅସୁବିଧାକୁ ଦୂର କରିପାରିବା |</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3200"/>
              <a:t>ଭଗବାନ?</a:t>
            </a:r>
            <a:r xmlns:a="http://schemas.openxmlformats.org/drawingml/2006/main">
              <a:rPr lang="o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rgbClr val="C00000"/>
                </a:solidFill>
              </a:rPr>
              <a:t>ଭଗବାନ ହେଉଛନ୍ତି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ଭଗବାନ ହେଉଛନ୍ତି ଯିଏ ଆମକୁ ସାହାଯ୍ୟ କରନ୍ତି ଏବଂ ଯେତେବେଳେ ଆମେ ପ୍ରାର୍ଥନା କରୁ ଏବଂ କଠିନ ପରିସ୍ଥିତିରେ ସାହାଯ୍ୟ ମାଗିବା ସେତେବେଳେ ଆମକୁ ଶକ୍ତି ଏବଂ ସାହସ ପ୍ରଦାନ କରନ୍ତି |</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କୁଇଜ୍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tx1">
                    <a:lumMod val="65000"/>
                    <a:lumOff val="35000"/>
                  </a:schemeClr>
                </a:solidFill>
              </a:rPr>
              <a:t>ନିହିମିୟା କାହିଁକି ନିଜ ସହରକୁ ଫେରିଗଲେ?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Travel </a:t>
            </a:r>
            <a:r xmlns:a="http://schemas.openxmlformats.org/drawingml/2006/main">
              <a:rPr lang="or" altLang="ko-KR" sz="2800">
                <a:solidFill>
                  <a:schemeClr val="tx1">
                    <a:lumMod val="65000"/>
                    <a:lumOff val="35000"/>
                  </a:schemeClr>
                </a:solidFill>
              </a:rPr>
              <a:t>ଭ୍ରମଣ କରିବାକୁ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School </a:t>
            </a:r>
            <a:r xmlns:a="http://schemas.openxmlformats.org/drawingml/2006/main">
              <a:rPr lang="or" altLang="ko-KR" sz="2800">
                <a:solidFill>
                  <a:schemeClr val="tx1">
                    <a:lumMod val="65000"/>
                    <a:lumOff val="35000"/>
                  </a:schemeClr>
                </a:solidFill>
              </a:rPr>
              <a:t>ବିଦ୍ୟାଳୟକୁ ଯିବାକୁ ..</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en-US" sz="2800">
                <a:solidFill>
                  <a:schemeClr val="tx1">
                    <a:lumMod val="65000"/>
                    <a:lumOff val="35000"/>
                  </a:schemeClr>
                </a:solidFill>
              </a:rPr>
              <a:t>ପୂଜା </a:t>
            </a:r>
            <a:r xmlns:a="http://schemas.openxmlformats.org/drawingml/2006/main">
              <a:rPr lang="or" altLang="ko-KR" sz="2800">
                <a:solidFill>
                  <a:schemeClr val="tx1">
                    <a:lumMod val="65000"/>
                    <a:lumOff val="35000"/>
                  </a:schemeClr>
                </a:solidFill>
              </a:rPr>
              <a:t>କରିବା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chemeClr val="tx1">
                    <a:lumMod val="65000"/>
                    <a:lumOff val="35000"/>
                  </a:schemeClr>
                </a:solidFill>
              </a:rPr>
              <a:t>Jerusalem ଯିରୁଶାଲମର କାନ୍ଥ ପୁନ build ନିର୍ମାଣ କରିବାକୁ </a:t>
            </a:r>
            <a:endParaRPr xmlns:a="http://schemas.openxmlformats.org/drawingml/2006/main" lang="ko-KR" altLang="en-US" sz="2800">
              <a:solidFill>
                <a:schemeClr val="tx1">
                  <a:lumMod val="65000"/>
                  <a:lumOff val="35000"/>
                </a:schemeClr>
              </a:solidFill>
            </a:endParaRPr>
            <a:r xmlns:a="http://schemas.openxmlformats.org/drawingml/2006/main">
              <a:rPr lang="or" altLang="en-US" sz="2800">
                <a:solidFill>
                  <a:schemeClr val="tx1">
                    <a:lumMod val="65000"/>
                    <a:lumOff val="35000"/>
                  </a:schemeClr>
                </a:solidFill>
              </a:rPr>
              <a:t>..</a:t>
            </a: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2800">
                <a:solidFill>
                  <a:srgbClr val="FF0000"/>
                </a:solidFill>
              </a:rPr>
              <a:t>Jerusalem ଯିରୁଶାଲମର କାନ୍ଥ ପୁନ build ନିର୍ମାଣ କରିବାକୁ </a:t>
            </a:r>
            <a:r xmlns:a="http://schemas.openxmlformats.org/drawingml/2006/main">
              <a:rPr lang="or" altLang="en-US" sz="2800">
                <a:solidFill>
                  <a:srgbClr val="FF0000"/>
                </a:solidFill>
              </a:rPr>
              <a:t>..</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or" altLang="ko-KR" sz="4000">
                <a:solidFill>
                  <a:srgbClr val="FF0000"/>
                </a:solidFill>
              </a:rPr>
              <a:t>ଆଜିର ଶବ୍ଦ |</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or" altLang="ko-KR" sz="3600">
                <a:solidFill>
                  <a:schemeClr val="bg1">
                    <a:lumMod val="50000"/>
                  </a:schemeClr>
                </a:solidFill>
              </a:rPr>
              <a:t>ମୁଁ ରାଜାଙ୍କୁ ଉତ୍ତର ଦେଲି, "ଯଦି ଏହା ରାଜାଙ୍କୁ ପ୍ରସନ୍ନ କରେ ଏବଂ ଯଦି ଆପଣଙ୍କର ଦାସ ତାଙ୍କ ଦୃଷ୍ଟିରେ ଅନୁଗ୍ରହ ପାଆନ୍ତି, ତେବେ ସେ ମୋତେ ଯିହୁଦାର ସହରକୁ ପଠାନ୍ତୁ ଯେଉଁଠାରେ ମୋର ପୂର୍ବପୁରୁଷମାନଙ୍କୁ ସମାଧି ଦିଆଯାଇଛି ଯାହା ଦ୍ I ାରା ମୁଁ ଏହାକୁ ପୁନ build ନିର୍ମାଣ କରିପାରିବି।"</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or" altLang="ko-KR" sz="2800">
                <a:solidFill>
                  <a:schemeClr val="tx1">
                    <a:lumMod val="65000"/>
                    <a:lumOff val="35000"/>
                  </a:schemeClr>
                </a:solidFill>
              </a:rPr>
              <a:t>ନିହିମିୟା</a:t>
            </a:r>
            <a:r xmlns:a="http://schemas.openxmlformats.org/drawingml/2006/main">
              <a:rPr lang="or" altLang="en-US" sz="2800">
                <a:solidFill>
                  <a:schemeClr val="tx1">
                    <a:lumMod val="65000"/>
                    <a:lumOff val="35000"/>
                  </a:schemeClr>
                </a:solidFill>
              </a:rPr>
              <a:t> </a:t>
            </a:r>
            <a:r xmlns:a="http://schemas.openxmlformats.org/drawingml/2006/main">
              <a:rPr lang="or" altLang="ko-KR" sz="2800">
                <a:solidFill>
                  <a:schemeClr val="tx1">
                    <a:lumMod val="65000"/>
                    <a:lumOff val="35000"/>
                  </a:schemeClr>
                </a:solidFill>
              </a:rPr>
              <a:t>୨: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