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f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fa"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a" altLang="ko-KR" b="1">
                <a:solidFill>
                  <a:schemeClr val="tx1">
                    <a:lumMod val="50000"/>
                    <a:lumOff val="50000"/>
                  </a:schemeClr>
                </a:solidFill>
              </a:rPr>
              <a:t>خیر</a:t>
            </a:r>
            <a:r xmlns:a="http://schemas.openxmlformats.org/drawingml/2006/main">
              <a:rPr lang="fa" altLang="en-US" b="1">
                <a:solidFill>
                  <a:schemeClr val="tx1">
                    <a:lumMod val="50000"/>
                    <a:lumOff val="50000"/>
                  </a:schemeClr>
                </a:solidFill>
              </a:rPr>
              <a:t> </a:t>
            </a:r>
            <a:r xmlns:a="http://schemas.openxmlformats.org/drawingml/2006/main">
              <a:rPr lang="fa" altLang="ko-KR" b="1">
                <a:solidFill>
                  <a:schemeClr val="tx1">
                    <a:lumMod val="50000"/>
                    <a:lumOff val="50000"/>
                  </a:schemeClr>
                </a:solidFill>
              </a:rPr>
              <a:t>31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fa" altLang="ko-KR" sz="4000"/>
              <a:t>جاناتان،</a:t>
            </a:r>
          </a:p>
          <a:p>
            <a:pPr xmlns:a="http://schemas.openxmlformats.org/drawingml/2006/main" algn="ctr"/>
            <a:r xmlns:a="http://schemas.openxmlformats.org/drawingml/2006/main">
              <a:rPr lang="fa" altLang="ko-KR" sz="4000"/>
              <a:t>دوست خوب دیوید</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fa" altLang="ko-KR" sz="3200">
                <a:solidFill>
                  <a:schemeClr val="tx1">
                    <a:lumMod val="65000"/>
                    <a:lumOff val="35000"/>
                  </a:schemeClr>
                </a:solidFill>
              </a:rPr>
              <a:t>جاناتان چه چیزی به داوود نداد؟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شمشیر</a:t>
            </a:r>
            <a:r xmlns:a="http://schemas.openxmlformats.org/drawingml/2006/main">
              <a:rPr lang="f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سپر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فلش</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لباس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fa" altLang="en-US" sz="2800">
                <a:solidFill>
                  <a:srgbClr val="FF0000"/>
                </a:solidFill>
              </a:rPr>
              <a:t>② </a:t>
            </a:r>
            <a:r xmlns:a="http://schemas.openxmlformats.org/drawingml/2006/main">
              <a:rPr lang="fa" altLang="ko-KR" sz="2800">
                <a:solidFill>
                  <a:srgbClr val="FF0000"/>
                </a:solidFill>
              </a:rPr>
              <a:t>سپر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40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شجاعت ملکه استر.</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سپس پادشاه پرسید: "این چیست، ملکه استر؟ درخواست شما چیست؟ حتی تا نصف پادشاهی، به شما داده می شود."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استر</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این زمانی بود که یک زن یهودی خردمند، استر، ملکه ایران بود. با این حال، هامان توطئه ای برای نابودی یهودیان با استفاده از قانون پادشاه طراحی کرد.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او فکر کرد: "اگر بدون اینکه پادشاه او را بخواند، ممکن است من را بکشند." با این حال، او تصمیم گرفت به نزد پادشاه برود تا از مردمش نجات یابد، اگرچه این کار خلاف قانون بود.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اما وقتی ملکه استر را دید که در دربار ایستاده است، از او بسیار خرسند شد و گفت: «درخواست شما چیست؟ این را به تو خواهم داد."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نقشه هامان برای نابودی یهودیان توسط پادشاه فاش شد. در نتیجه مورد نفرت پادشاه قرار گرفت و کشته شد.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"خداوندا از تو ممنونم که از ما محافظت کردی!" به دلیل شجاعت ملکه استر، یهودیان محافظت شدند.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solidFill>
                  <a:schemeClr val="tx1">
                    <a:lumMod val="65000"/>
                    <a:lumOff val="35000"/>
                  </a:schemeClr>
                </a:solidFill>
              </a:rPr>
              <a:t>حتی اگر قرار بود استر به قتل برسد، از خدا دعا کرد که مردمش را شجاعانه نجات دهد.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خداوند با حکمت و قدرت شگفت انگیز خود یهودیان را از طریق دعای استر از بحران نجات داد.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بیایید ایمان داشته باشیم و انتظار کمک و نجات شگفت انگیز خداوند را در زندگی روزمره خود داشته باشیم.</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خداوند؟</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کسی است که قوم خود را تا آخر نگه می دارد و کمک می کند.</a:t>
            </a:r>
            <a:r xmlns:a="http://schemas.openxmlformats.org/drawingml/2006/main">
              <a:rPr lang="f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fa" altLang="ko-KR" sz="3600">
                <a:solidFill>
                  <a:schemeClr val="tx1">
                    <a:lumMod val="65000"/>
                    <a:lumOff val="35000"/>
                  </a:schemeClr>
                </a:solidFill>
              </a:rPr>
              <a:t>خدا مرا تا آخر دنیا نگه می دارد و کمک می کند.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200">
                <a:solidFill>
                  <a:schemeClr val="tx1">
                    <a:lumMod val="65000"/>
                    <a:lumOff val="35000"/>
                  </a:schemeClr>
                </a:solidFill>
              </a:rPr>
              <a:t>چه اتفاقی برای استر افتاد که بدون اینکه او را صدا بزنند به پادشاه نزدیک شد؟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او قرار بود به قتل برسد.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او رانده شد.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او نتوانست پادشاه را ملاقات کند.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او می توانست آنچه را که می خواست به پادشاه بگوید.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او می توانست آنچه را که می خواست به پادشاه بگوید.</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پس از پایان صحبت داوود با شائول، یوناتان با داوود یکی شد و او را مانند خودش دوست داشت.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a" altLang="ko-KR" sz="2800">
                <a:solidFill>
                  <a:schemeClr val="tx1">
                    <a:lumMod val="65000"/>
                    <a:lumOff val="35000"/>
                  </a:schemeClr>
                </a:solidFill>
              </a:rPr>
              <a:t>اول سموئیل 18:</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سپس پادشاه پرسید: "این چیست، ملکه استر؟ درخواست شما چیست؟ حتی تا نصف پادشاهی، به شما داده می شود."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استر</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fa" altLang="ko-KR" b="1">
                <a:solidFill>
                  <a:schemeClr val="tx1">
                    <a:lumMod val="50000"/>
                    <a:lumOff val="50000"/>
                  </a:schemeClr>
                </a:solidFill>
              </a:rPr>
              <a:t>شماره 41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a" altLang="ko-KR" sz="4400"/>
              <a:t>ایوب که مورد برکت خداوند قرار گرفت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در سرزمین اوز مردی زندگی می کرد که ایوب نام داشت. این مرد بی عیب و راست بود. از خدا می ترسید و از بدی ها دوری می جست.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a" altLang="ko-KR" sz="2800">
                <a:solidFill>
                  <a:schemeClr val="tx1">
                    <a:lumMod val="65000"/>
                    <a:lumOff val="35000"/>
                  </a:schemeClr>
                </a:solidFill>
              </a:rPr>
              <a:t>کار</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ایوب که در سرزمین اوز سرزمین شرقی زندگی می کرد ثروتمندترین فرد بود. از خدا می ترسید و بی عیب و راست و درستکار.</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«چون ایوب را برکت دادی، او از تو ترسید! آیا ایوب بیهوده از خدا می ترسد؟» شیطان برای آزمایش ایوب نقشه کشید.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fa" altLang="ko-KR" sz="2400">
                <a:solidFill>
                  <a:schemeClr val="tx1">
                    <a:lumMod val="65000"/>
                    <a:lumOff val="35000"/>
                  </a:schemeClr>
                </a:solidFill>
              </a:rPr>
              <a:t>شیطان یک شبه همه چیز و فرزندان و تمام اموالش را از او گرفت. بدبخت ترین مرد دنیا شد.</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fa" altLang="ko-KR" sz="2600">
                <a:solidFill>
                  <a:schemeClr val="tx1">
                    <a:lumMod val="65000"/>
                    <a:lumOff val="35000"/>
                  </a:schemeClr>
                </a:solidFill>
              </a:rPr>
              <a:t>همسرش او را ترک کرد و گفت: خدا را لعنت کن و بمیر! دوستان ایوب آمدند و او را سرزنش کردند، اما ایوب مثل همیشه به خدا توکل کرد.</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fa" altLang="ko-KR" sz="2600">
                <a:solidFill>
                  <a:schemeClr val="tx1">
                    <a:lumMod val="65000"/>
                    <a:lumOff val="35000"/>
                  </a:schemeClr>
                </a:solidFill>
              </a:rPr>
              <a:t>دوران بدبختی و تلخی بود. با این حال ایوب آزمایش را پشت سر گذاشت و خدا به او برکت بسیار بزرگتر از قبل داد. او مردی شد که بیش از هر زمان دیگری از خدا می ترسید.</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fa" altLang="ko-KR" sz="3200">
                <a:solidFill>
                  <a:schemeClr val="tx1">
                    <a:lumMod val="65000"/>
                    <a:lumOff val="35000"/>
                  </a:schemeClr>
                </a:solidFill>
              </a:rPr>
              <a:t>با اینکه ایوب مردی درستکار بود، شیطان او را به دردسر انداخت.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ایوب علیرغم مشکلات به خدا ایمان داشت و در برابر خدا شکیبا بود.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این مشکلات ممکن است به سراغ ما بیاید.</a:t>
            </a:r>
          </a:p>
          <a:p>
            <a:pPr xmlns:a="http://schemas.openxmlformats.org/drawingml/2006/main" algn="ctr"/>
            <a:r xmlns:a="http://schemas.openxmlformats.org/drawingml/2006/main">
              <a:rPr lang="fa" altLang="ko-KR" sz="3200">
                <a:solidFill>
                  <a:schemeClr val="tx1">
                    <a:lumMod val="65000"/>
                    <a:lumOff val="35000"/>
                  </a:schemeClr>
                </a:solidFill>
              </a:rPr>
              <a:t>در آن زمان باید به خدا ایمان داشته باشیم و به خدا صبر کنیم.</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fa" altLang="ko-KR" sz="3200"/>
              <a:t>خداوند؟</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خدا یکی است</a:t>
            </a:r>
          </a:p>
          <a:p>
            <a:r xmlns:a="http://schemas.openxmlformats.org/drawingml/2006/main">
              <a:rPr lang="fa" altLang="ko-KR" sz="3600">
                <a:solidFill>
                  <a:schemeClr val="tx1">
                    <a:lumMod val="65000"/>
                    <a:lumOff val="35000"/>
                  </a:schemeClr>
                </a:solidFill>
              </a:rPr>
              <a:t>که می تواند ما را به میل خود غنی یا فقیر کند.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32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سلیمان که حکمت را به عنوان هدیه دریافت کرد.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کدام یک در مورد Job نادرست است؟</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او ثروتمند بود.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او در سرزمین شرقی زندگی می کرد.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او یک پادشاه بود.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از خدا می ترسید.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fa" altLang="en-US" sz="2800">
                <a:solidFill>
                  <a:srgbClr val="FF0000"/>
                </a:solidFill>
              </a:rPr>
              <a:t>③ </a:t>
            </a:r>
            <a:r xmlns:a="http://schemas.openxmlformats.org/drawingml/2006/main">
              <a:rPr lang="fa" altLang="ko-KR" sz="2800">
                <a:solidFill>
                  <a:srgbClr val="FF0000"/>
                </a:solidFill>
              </a:rPr>
              <a:t>او یک پادشاه بود.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در سرزمین اوز مردی زندگی می کرد که ایوب نام داشت. این مرد بی عیب و راست بود. از خدا می ترسید و از بدی ها دوری می جست.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a" altLang="ko-KR" sz="2800">
                <a:solidFill>
                  <a:schemeClr val="tx1">
                    <a:lumMod val="65000"/>
                    <a:lumOff val="35000"/>
                  </a:schemeClr>
                </a:solidFill>
              </a:rPr>
              <a:t>کار</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نه 42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دانیل از خوردن غذای کینگ امتناع کرد.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اما دانیال تصمیم گرفت که خود را با غذا و شراب سلطنتی نجس نکند و از مقام ارشد اجازه خواست تا خود را به این طریق نجس نکند.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دانیال</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500">
                <a:solidFill>
                  <a:schemeClr val="tx1">
                    <a:lumMod val="65000"/>
                    <a:lumOff val="35000"/>
                  </a:schemeClr>
                </a:solidFill>
              </a:rPr>
              <a:t>دانیال و سه دوستش به عنوان زندانی به بابل آورده شدند. پادشاه به مقامات خود دستور داد که با دادن غذا و شراب پادشاه به آنها آموزش دهند.</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400">
                <a:solidFill>
                  <a:schemeClr val="tx1">
                    <a:lumMod val="65000"/>
                    <a:lumOff val="35000"/>
                  </a:schemeClr>
                </a:solidFill>
              </a:rPr>
              <a:t>"ما می خواهیم غذاهای ممنوعه توسط قانون خدا را نخوریم!" دانیال و سه دوستش از مقام ارشد اجازه خواستند تا خود را به این طریق آلوده نکنند.</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دانیل و سه دوستش به جای خوردن غذاهایی که به بت پیشنهاد شده بود، سبزیجات و آب خوردند. خداوند برای آنها ارزش قائل شد و به آنها عقل بیشتری داد.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500">
                <a:solidFill>
                  <a:schemeClr val="tx1">
                    <a:lumMod val="65000"/>
                    <a:lumOff val="35000"/>
                  </a:schemeClr>
                </a:solidFill>
              </a:rPr>
              <a:t>"چقدر عاقل هستند!" شاه نمی‌توانست تعجب کند که آنها سالم‌تر و عاقل‌تر از هر جوان دیگری که غذای سلطنتی می‌خوردند به نظر می‌رسند.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از آن زمان دانیال و سه دوستش مسئولیت امور مهم بابل را بر عهده گرفتند و خود را در برابر خدا مقدس نگه داشتند.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200">
                <a:solidFill>
                  <a:schemeClr val="tx1">
                    <a:lumMod val="65000"/>
                    <a:lumOff val="35000"/>
                  </a:schemeClr>
                </a:solidFill>
              </a:rPr>
              <a:t>دانیل و سه دوستش تصمیم گرفتند که قانون خدا را حتی در شرایط زندانی نگه دارند.</a:t>
            </a:r>
          </a:p>
          <a:p>
            <a:r xmlns:a="http://schemas.openxmlformats.org/drawingml/2006/main">
              <a:rPr lang="fa" altLang="ko-KR" sz="3200">
                <a:solidFill>
                  <a:schemeClr val="tx1">
                    <a:lumMod val="65000"/>
                    <a:lumOff val="35000"/>
                  </a:schemeClr>
                </a:solidFill>
              </a:rPr>
              <a:t>سپس، آنها سالم تر و عاقل تر از هر مرد دیگری شدند که غذای سلطنتی را می خوردند.</a:t>
            </a:r>
          </a:p>
          <a:p>
            <a:r xmlns:a="http://schemas.openxmlformats.org/drawingml/2006/main">
              <a:rPr lang="fa" altLang="ko-KR" sz="3200">
                <a:solidFill>
                  <a:schemeClr val="tx1">
                    <a:lumMod val="65000"/>
                    <a:lumOff val="35000"/>
                  </a:schemeClr>
                </a:solidFill>
              </a:rPr>
              <a:t>در هر شرایطی باید از خدا اطاعت کنیم.</a:t>
            </a:r>
          </a:p>
          <a:p>
            <a:r xmlns:a="http://schemas.openxmlformats.org/drawingml/2006/main">
              <a:rPr lang="fa" altLang="ko-KR" sz="3200">
                <a:solidFill>
                  <a:schemeClr val="tx1">
                    <a:lumMod val="65000"/>
                    <a:lumOff val="35000"/>
                  </a:schemeClr>
                </a:solidFill>
              </a:rPr>
              <a:t>هیچ چیز مهمی جز دوست داشتن خدا نیست.</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سلیمان پادشاه از نظر ثروت و حکمت بیشتر از سایر پادشاهان روی زمین بود.</a:t>
            </a:r>
            <a:r xmlns:a="http://schemas.openxmlformats.org/drawingml/2006/main">
              <a:rPr lang="f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2 تواریخ 9:</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سازمان بهداشت جهانی</a:t>
            </a:r>
            <a:r xmlns:a="http://schemas.openxmlformats.org/drawingml/2006/main">
              <a:rPr lang="fa" altLang="en-US" sz="3200"/>
              <a:t> </a:t>
            </a:r>
            <a:r xmlns:a="http://schemas.openxmlformats.org/drawingml/2006/main">
              <a:rPr lang="fa" altLang="ko-KR" sz="3200"/>
              <a:t>است</a:t>
            </a:r>
            <a:r xmlns:a="http://schemas.openxmlformats.org/drawingml/2006/main">
              <a:rPr lang="fa" altLang="en-US" sz="3200"/>
              <a:t> </a:t>
            </a:r>
            <a:r xmlns:a="http://schemas.openxmlformats.org/drawingml/2006/main">
              <a:rPr lang="fa" altLang="ko-KR" sz="3200"/>
              <a:t>خداوند؟</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کسی است که می تواند در همه مکان ها در یک زمان حضور داشته باشد. و او قادر مطلق است.</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دانیال و سه دوستش به جای غذای پادشاه چه غذایی خوردند؟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آب و سبزیجات</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کوکی و کک</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رشته فرنگی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برنج</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① </a:t>
            </a:r>
            <a:r xmlns:a="http://schemas.openxmlformats.org/drawingml/2006/main">
              <a:rPr lang="fa" altLang="ko-KR" sz="2800">
                <a:solidFill>
                  <a:srgbClr val="FF0000"/>
                </a:solidFill>
              </a:rPr>
              <a:t>آب و سبزیجات</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اما دانیال تصمیم گرفت که خود را با غذا و شراب سلطنتی نجس نکند و از مقام ارشد اجازه خواست تا خود را به این طریق نجس نکند.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دانیال</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43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دانیال لانه شیر</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پادشاه بسیار خوشحال شد و دستور داد دانیال را از لانه بیرون بیاورند. و چون دانیال را از چاه بیرون آوردند، زخمی بر او یافت نشد، زیرا به خدای خود اعتماد کرده بود.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دانیال</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6:</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500">
                <a:solidFill>
                  <a:schemeClr val="tx1">
                    <a:lumMod val="65000"/>
                    <a:lumOff val="35000"/>
                  </a:schemeClr>
                </a:solidFill>
              </a:rPr>
              <a:t>در بابل افرادی بودند که از دانیال که به اسارت درآمد و نخست وزیر شد متنفر بودند. آنها می خواستند دانیل را بکشند.</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400">
                <a:solidFill>
                  <a:schemeClr val="tx1">
                    <a:lumMod val="65000"/>
                    <a:lumOff val="35000"/>
                  </a:schemeClr>
                </a:solidFill>
              </a:rPr>
              <a:t>"هر کس به غیر از پادشاه تعظیم کند، به لانه شیر انداخته خواهد شد!" دانیال سه بار در روز نمازش را ترک نکرد، با این که می دانست.</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بنابراین در نهایت دانیل به لانه شیرهای ترسناک پرتاب شد.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500">
                <a:solidFill>
                  <a:schemeClr val="tx1">
                    <a:lumMod val="65000"/>
                    <a:lumOff val="35000"/>
                  </a:schemeClr>
                </a:solidFill>
              </a:rPr>
              <a:t>پادشاه صبح روز بعد زود به لانه شیر آمد و پرسید: «دانیال! آیا تو در امان هستی؟' در واقع، پادشاه می خواست که دانیال نمرد زیرا دانیال را بسیار دوست داشت.</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"من خوبم که خدا از من محافظت کند!" دنیل آسیبی ندید. پادشاه نیز خدای دانیال را ستایش کرد.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سلیمان سومین پادشاه اسرائیل پس از داوود پادشاه شد.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solidFill>
                  <a:schemeClr val="tx1">
                    <a:lumMod val="65000"/>
                    <a:lumOff val="35000"/>
                  </a:schemeClr>
                </a:solidFill>
              </a:rPr>
              <a:t>دانیال که در برابر بت ها تعظیم نکرد</a:t>
            </a:r>
          </a:p>
          <a:p>
            <a:pPr xmlns:a="http://schemas.openxmlformats.org/drawingml/2006/main" algn="ctr"/>
            <a:r xmlns:a="http://schemas.openxmlformats.org/drawingml/2006/main">
              <a:rPr lang="fa" altLang="ko-KR" sz="3200">
                <a:solidFill>
                  <a:schemeClr val="tx1">
                    <a:lumMod val="65000"/>
                    <a:lumOff val="35000"/>
                  </a:schemeClr>
                </a:solidFill>
              </a:rPr>
              <a:t>در نهایت او را به لانه شیر انداختند، اما او سالم بود.</a:t>
            </a:r>
          </a:p>
          <a:p>
            <a:pPr xmlns:a="http://schemas.openxmlformats.org/drawingml/2006/main" algn="ctr"/>
            <a:r xmlns:a="http://schemas.openxmlformats.org/drawingml/2006/main">
              <a:rPr lang="fa" altLang="ko-KR" sz="3200">
                <a:solidFill>
                  <a:schemeClr val="tx1">
                    <a:lumMod val="65000"/>
                    <a:lumOff val="35000"/>
                  </a:schemeClr>
                </a:solidFill>
              </a:rPr>
              <a:t>به دلیل ایمان دانیال، پادشاه بابل نیز خدا را ستایش کرد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ما باید فقط خدا را بپرستیم و</a:t>
            </a:r>
          </a:p>
          <a:p>
            <a:pPr xmlns:a="http://schemas.openxmlformats.org/drawingml/2006/main" algn="ctr"/>
            <a:r xmlns:a="http://schemas.openxmlformats.org/drawingml/2006/main">
              <a:rPr lang="fa" altLang="ko-KR" sz="3200">
                <a:solidFill>
                  <a:schemeClr val="tx1">
                    <a:lumMod val="65000"/>
                    <a:lumOff val="35000"/>
                  </a:schemeClr>
                </a:solidFill>
              </a:rPr>
              <a:t>ما باید ایمان داشته باشیم که به بت ها خدمت نمی کند!</a:t>
            </a:r>
          </a:p>
          <a:p>
            <a:pPr xmlns:a="http://schemas.openxmlformats.org/drawingml/2006/main" algn="ctr"/>
            <a:r xmlns:a="http://schemas.openxmlformats.org/drawingml/2006/main">
              <a:rPr lang="fa" altLang="ko-KR" sz="3200">
                <a:solidFill>
                  <a:schemeClr val="tx1">
                    <a:lumMod val="65000"/>
                    <a:lumOff val="35000"/>
                  </a:schemeClr>
                </a:solidFill>
              </a:rPr>
              <a:t>این نوع ایمان می تواند دیگران را به خدا باور کند.</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 هست؟</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یکی است..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قابل اعتماد است</a:t>
            </a:r>
            <a:r xmlns:a="http://schemas.openxmlformats.org/drawingml/2006/main">
              <a:rPr lang="fa" altLang="en-US" sz="3600">
                <a:solidFill>
                  <a:schemeClr val="tx1">
                    <a:lumMod val="65000"/>
                    <a:lumOff val="35000"/>
                  </a:schemeClr>
                </a:solidFill>
              </a:rPr>
              <a:t> </a:t>
            </a:r>
            <a:r xmlns:a="http://schemas.openxmlformats.org/drawingml/2006/main">
              <a:rPr lang="fa" altLang="ko-KR" sz="3600">
                <a:solidFill>
                  <a:schemeClr val="tx1">
                    <a:lumMod val="65000"/>
                    <a:lumOff val="35000"/>
                  </a:schemeClr>
                </a:solidFill>
              </a:rPr>
              <a:t>که می تواند کسانی را که واقعاً به او ایمان دارند و او را خدمت می کنند نجات دهد.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چرا</a:t>
            </a:r>
            <a:r xmlns:a="http://schemas.openxmlformats.org/drawingml/2006/main">
              <a:rPr lang="fa" altLang="en-US" sz="3600">
                <a:solidFill>
                  <a:schemeClr val="tx1">
                    <a:lumMod val="65000"/>
                    <a:lumOff val="35000"/>
                  </a:schemeClr>
                </a:solidFill>
              </a:rPr>
              <a:t> </a:t>
            </a:r>
            <a:r xmlns:a="http://schemas.openxmlformats.org/drawingml/2006/main">
              <a:rPr lang="fa" altLang="ko-KR" sz="3600">
                <a:solidFill>
                  <a:schemeClr val="tx1">
                    <a:lumMod val="65000"/>
                    <a:lumOff val="35000"/>
                  </a:schemeClr>
                </a:solidFill>
              </a:rPr>
              <a:t>بود</a:t>
            </a:r>
            <a:r xmlns:a="http://schemas.openxmlformats.org/drawingml/2006/main">
              <a:rPr lang="fa" altLang="en-US" sz="3600">
                <a:solidFill>
                  <a:schemeClr val="tx1">
                    <a:lumMod val="65000"/>
                    <a:lumOff val="35000"/>
                  </a:schemeClr>
                </a:solidFill>
              </a:rPr>
              <a:t> </a:t>
            </a:r>
            <a:r xmlns:a="http://schemas.openxmlformats.org/drawingml/2006/main">
              <a:rPr lang="fa" altLang="ko-KR" sz="3600">
                <a:solidFill>
                  <a:schemeClr val="tx1">
                    <a:lumMod val="65000"/>
                    <a:lumOff val="35000"/>
                  </a:schemeClr>
                </a:solidFill>
              </a:rPr>
              <a:t>دانیال پرتاب شده به لانه شیر؟</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چون به شاه دروغ گفت.</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چون در برابر بت شاه تعظیم نکرد.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چون قرار بود شاه را بکشد.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چون خدا را خوب عبادت نکرد.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② </a:t>
            </a:r>
            <a:r xmlns:a="http://schemas.openxmlformats.org/drawingml/2006/main">
              <a:rPr lang="fa" altLang="ko-KR" sz="2800">
                <a:solidFill>
                  <a:srgbClr val="FF0000"/>
                </a:solidFill>
              </a:rPr>
              <a:t>چون در برابر بت شاه تعظیم نکرد.</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پادشاه بسیار خوشحال شد و دستور داد دانیال را از لانه بیرون بیاورند. و چون دانیال را از چاه بیرون آوردند، زخمی بر او یافت نشد، زیرا به خدای خود اعتماد کرده بود.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دانیال</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6:</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44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یونس که داخل ماهی بزرگ بود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اما خداوند ماهی بزرگی فراهم کرد تا یونس را ببلعد و یونس سه روز و سه شب در درون ماهی بود.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یونس</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500">
                <a:solidFill>
                  <a:schemeClr val="tx1">
                    <a:lumMod val="65000"/>
                    <a:lumOff val="35000"/>
                  </a:schemeClr>
                </a:solidFill>
              </a:rPr>
              <a:t>روزی خداوند بر یونس ظاهر شد و گفت:</a:t>
            </a:r>
          </a:p>
          <a:p>
            <a:r xmlns:a="http://schemas.openxmlformats.org/drawingml/2006/main">
              <a:rPr lang="fa" altLang="ko-KR" sz="2500">
                <a:solidFill>
                  <a:schemeClr val="tx1">
                    <a:lumMod val="65000"/>
                    <a:lumOff val="35000"/>
                  </a:schemeClr>
                </a:solidFill>
              </a:rPr>
              <a:t>«به شهر بزرگ نینوا بروید و علیه آن موعظه کنید! من آنها را از شرارتشان نجات خواهم داد.»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یونس نمی خواست از خدا اطاعت کند. او به خارج رفت و برای فرار از خدا به ترشیش رفت.</a:t>
            </a:r>
            <a:r xmlns:a="http://schemas.openxmlformats.org/drawingml/2006/main">
              <a:rPr lang="f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400">
                <a:solidFill>
                  <a:schemeClr val="tx1">
                    <a:lumMod val="65000"/>
                    <a:lumOff val="35000"/>
                  </a:schemeClr>
                </a:solidFill>
              </a:rPr>
              <a:t>اما خدا باد شدیدی فرستاد و همه آنها می مردند. ملوانان یونس را به دریا انداختند. ماهی بزرگی آمد و او را قورت داد.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یونس 3 روز در درون ماهی از گناهان خود توبه کرد.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"به من عقل عطا کن تا مردمم را به خوبی هدایت کنم." خدا راضی شد که سلیمان این را خواسته بود. پس خداوند آنچه را که سلیمان خواسته بود به او داد.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400">
                <a:solidFill>
                  <a:schemeClr val="tx1">
                    <a:lumMod val="65000"/>
                    <a:lumOff val="35000"/>
                  </a:schemeClr>
                </a:solidFill>
              </a:rPr>
              <a:t>ماهی او را در خشکی استفراغ کرد. او به نینوا رفت و پیام خدا را با اکراه فریاد زد.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500">
                <a:solidFill>
                  <a:schemeClr val="tx1">
                    <a:lumMod val="65000"/>
                    <a:lumOff val="35000"/>
                  </a:schemeClr>
                </a:solidFill>
              </a:rPr>
              <a:t>مردم نینوی با شنیدن اخطار خداوند توبه کردند و از خداوند طلب لطف کردند. خداوند مردم نینوا را بخشید.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solidFill>
                  <a:schemeClr val="tx1">
                    <a:lumMod val="65000"/>
                    <a:lumOff val="35000"/>
                  </a:schemeClr>
                </a:solidFill>
              </a:rPr>
              <a:t>یونس از کلام خدا اطاعت نکرد.</a:t>
            </a:r>
          </a:p>
          <a:p>
            <a:pPr xmlns:a="http://schemas.openxmlformats.org/drawingml/2006/main" algn="ctr"/>
            <a:r xmlns:a="http://schemas.openxmlformats.org/drawingml/2006/main">
              <a:rPr lang="fa" altLang="ko-KR" sz="3200">
                <a:solidFill>
                  <a:schemeClr val="tx1">
                    <a:lumMod val="65000"/>
                    <a:lumOff val="35000"/>
                  </a:schemeClr>
                </a:solidFill>
              </a:rPr>
              <a:t>اما خدا از یونس برای نافرمانی استفاده کرد و در نهایت نینوی ها را نجات داد.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مواقعی هست که اراده خدا با آنچه من فکر می کنم متفاوت است.</a:t>
            </a:r>
          </a:p>
          <a:p>
            <a:pPr xmlns:a="http://schemas.openxmlformats.org/drawingml/2006/main" algn="ctr"/>
            <a:r xmlns:a="http://schemas.openxmlformats.org/drawingml/2006/main">
              <a:rPr lang="fa" altLang="ko-KR" sz="3200">
                <a:solidFill>
                  <a:schemeClr val="tx1">
                    <a:lumMod val="65000"/>
                    <a:lumOff val="35000"/>
                  </a:schemeClr>
                </a:solidFill>
              </a:rPr>
              <a:t>اما خواست خدا همیشه حق است.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ما باید همیشه مطیع خواست خدا باشیم.</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 کیست؟</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نجات دهنده کسانی است که خالصانه از گناهان خود توبه کنند و استغفار کنند.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یونس 3 روز در شکم کی بود؟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شیر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فیل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سگ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ماهی</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ماهی</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اما خداوند ماهی بزرگی فراهم کرد تا یونس را ببلعد و یونس سه روز و سه شب در درون ماهی بود.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یونس</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روزی دو زن با یک نوزاد کوچک نزد سلیمان آمدند. آنها جنگیدند که بچه قبل از پادشاه بچه او بود.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پادشاه گفت: چون دو زن اصرار دارند که بچه فرزند اوست، بچه را دو نیم کن و نیمی را به یکی و نیمی را به دیگری بده!</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یک زن برای پسرش پر از ترحم بود. پس گفت: «بچه زنده را به او بده. او را نکش!» با شنیدن این حرف، سلیمان به این نتیجه رسید که این زن مادر واقعی اوست. کینگ گفت: «بچه را به او بده. او یک مادر واقعی است!»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600">
                <a:solidFill>
                  <a:schemeClr val="tx1">
                    <a:lumMod val="65000"/>
                    <a:lumOff val="35000"/>
                  </a:schemeClr>
                </a:solidFill>
              </a:rPr>
              <a:t>سلیمان دل عاقل خواست نه مال و قدرت</a:t>
            </a:r>
          </a:p>
          <a:p>
            <a:pPr xmlns:a="http://schemas.openxmlformats.org/drawingml/2006/main" algn="ctr"/>
            <a:r xmlns:a="http://schemas.openxmlformats.org/drawingml/2006/main">
              <a:rPr lang="fa" altLang="ko-KR" sz="3600">
                <a:solidFill>
                  <a:schemeClr val="tx1">
                    <a:lumMod val="65000"/>
                    <a:lumOff val="35000"/>
                  </a:schemeClr>
                </a:solidFill>
              </a:rPr>
              <a:t>برای حکومت بر کشورش</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a" altLang="ko-KR" sz="3600">
                <a:solidFill>
                  <a:schemeClr val="tx1">
                    <a:lumMod val="65000"/>
                    <a:lumOff val="35000"/>
                  </a:schemeClr>
                </a:solidFill>
              </a:rPr>
              <a:t>ما باید از خدا نه تنها برای خود بلکه برای خدمت به دیگران نیز دعا کنیم.</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پس از پایان صحبت داوود با شائول، یوناتان با داوود یکی شد و او را مانند خودش دوست داشت.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a" altLang="ko-KR" sz="2800">
                <a:solidFill>
                  <a:schemeClr val="tx1">
                    <a:lumMod val="65000"/>
                    <a:lumOff val="35000"/>
                  </a:schemeClr>
                </a:solidFill>
              </a:rPr>
              <a:t>اول سموئیل 18:</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خداوند؟</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خداوند..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کسی است که می تواند به ما حکمتی بدهد که شما نمی توانید آن را از دنیا به دست آورید.</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سلیمان از خدا چه خواست؟</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غذا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ثروت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سلامتی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خرد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خرد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سلیمان پادشاه از نظر ثروت و حکمت بیشتر از سایر پادشاهان روی زمین بود.</a:t>
            </a:r>
            <a:r xmlns:a="http://schemas.openxmlformats.org/drawingml/2006/main">
              <a:rPr lang="f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2 تواریخ 9:</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33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معبد به نام خدا</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سلیمان دستور داد تا معبدی به نام خداوند و قصری سلطنتی برای خود بسازند.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2 تواریخ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داوود دستور داد که سلیمان می خواست برای خدا معبدی به عنوان پدرش بسازد.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بنابراین، او به نجاران ماهر دستور داد که بهترین درختان را برای معبد بیاورند.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او برای معبد سنگ آماده کرد. او از صنعتگران ماهر خواست که سنگ های بزرگ، باشکوه و محکم بیاورند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برخی از صنعتگران معبد خدا را با لباس های رنگی و نخ طلا تزئین کردند.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هنگامی که معبد خدا به پایان رسید، سلیمان و همه مردان اسرائیل با شادی فراوان خدا را پرستش کردند.</a:t>
            </a:r>
            <a:r xmlns:a="http://schemas.openxmlformats.org/drawingml/2006/main">
              <a:rPr lang="fa" altLang="en-US" sz="2600">
                <a:solidFill>
                  <a:schemeClr val="tx1">
                    <a:lumMod val="65000"/>
                    <a:lumOff val="35000"/>
                  </a:schemeClr>
                </a:solidFill>
              </a:rPr>
              <a:t> </a:t>
            </a:r>
            <a:r xmlns:a="http://schemas.openxmlformats.org/drawingml/2006/main">
              <a:rPr lang="fa" altLang="ko-KR" sz="2600">
                <a:solidFill>
                  <a:schemeClr val="tx1">
                    <a:lumMod val="65000"/>
                    <a:lumOff val="35000"/>
                  </a:schemeClr>
                </a:solidFill>
              </a:rPr>
              <a:t>«پروردگارا! بیا و ما را اینجا سلطنت کن!»</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داوود در قصر ماند. او یوناتان را که پسر شائول پادشاه بود ملاقات کرد.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600">
                <a:solidFill>
                  <a:schemeClr val="tx1">
                    <a:lumMod val="65000"/>
                    <a:lumOff val="35000"/>
                  </a:schemeClr>
                </a:solidFill>
              </a:rPr>
              <a:t>سلیمان و قومش با ساختن معبدی زیبا برای خداوند خداوند، عشق خود را به خدا نشان دادند.</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a" altLang="ko-KR" sz="3600">
                <a:solidFill>
                  <a:schemeClr val="tx1">
                    <a:lumMod val="65000"/>
                    <a:lumOff val="35000"/>
                  </a:schemeClr>
                </a:solidFill>
              </a:rPr>
              <a:t>کلیسا مکانی است که در آن با خدا ملاقات می کنیم و می توانیم عشق قلبی خود را به خدا نشان دهیم.</a:t>
            </a:r>
          </a:p>
          <a:p>
            <a:pPr xmlns:a="http://schemas.openxmlformats.org/drawingml/2006/main" algn="ctr"/>
            <a:r xmlns:a="http://schemas.openxmlformats.org/drawingml/2006/main">
              <a:rPr lang="fa" altLang="ko-KR" sz="3600">
                <a:solidFill>
                  <a:schemeClr val="tx1">
                    <a:lumMod val="65000"/>
                    <a:lumOff val="35000"/>
                  </a:schemeClr>
                </a:solidFill>
              </a:rPr>
              <a:t>ما باید کلیسای خود را دوست داشته باشیم.</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خداوند؟</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خداوند..</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کسی است که عبادت کنندگان را جستجو می کند و برکت می دهد.</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a" altLang="ko-KR" sz="4000">
                <a:solidFill>
                  <a:srgbClr val="FF0000"/>
                </a:solidFill>
              </a:rPr>
              <a:t>مسابقه امروز</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a" altLang="en-US" sz="3600">
                <a:solidFill>
                  <a:schemeClr val="tx1">
                    <a:lumMod val="65000"/>
                    <a:lumOff val="35000"/>
                  </a:schemeClr>
                </a:solidFill>
              </a:rPr>
              <a:t>سلیمان و اسرائیل برای ابراز عشق خود به خدا چه کردند؟</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a" altLang="en-US" sz="2800">
                <a:solidFill>
                  <a:schemeClr val="tx1">
                    <a:lumMod val="65000"/>
                    <a:lumOff val="35000"/>
                  </a:schemeClr>
                </a:solidFill>
              </a:rPr>
              <a:t>① </a:t>
            </a:r>
            <a:r xmlns:a="http://schemas.openxmlformats.org/drawingml/2006/main">
              <a:rPr lang="fa" altLang="en-US" sz="2800">
                <a:solidFill>
                  <a:schemeClr val="tx1">
                    <a:lumMod val="65000"/>
                    <a:lumOff val="35000"/>
                  </a:schemeClr>
                </a:solidFill>
              </a:rPr>
              <a:t>بت</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a" altLang="en-US" sz="2800">
                <a:solidFill>
                  <a:schemeClr val="tx1">
                    <a:lumMod val="65000"/>
                    <a:lumOff val="35000"/>
                  </a:schemeClr>
                </a:solidFill>
              </a:rPr>
              <a:t>② </a:t>
            </a:r>
            <a:r xmlns:a="http://schemas.openxmlformats.org/drawingml/2006/main">
              <a:rPr lang="fa" altLang="en-US" sz="2800">
                <a:solidFill>
                  <a:schemeClr val="tx1">
                    <a:lumMod val="65000"/>
                    <a:lumOff val="35000"/>
                  </a:schemeClr>
                </a:solidFill>
              </a:rPr>
              <a:t>کاخ</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a" altLang="en-US" sz="2800">
                <a:solidFill>
                  <a:schemeClr val="tx1">
                    <a:lumMod val="65000"/>
                    <a:lumOff val="35000"/>
                  </a:schemeClr>
                </a:solidFill>
              </a:rPr>
              <a:t>③ </a:t>
            </a:r>
            <a:r xmlns:a="http://schemas.openxmlformats.org/drawingml/2006/main">
              <a:rPr lang="fa" altLang="en-US" sz="2800">
                <a:solidFill>
                  <a:schemeClr val="tx1">
                    <a:lumMod val="65000"/>
                    <a:lumOff val="35000"/>
                  </a:schemeClr>
                </a:solidFill>
              </a:rPr>
              <a:t>شهر</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a" altLang="en-US" sz="2800">
                <a:solidFill>
                  <a:schemeClr val="tx1">
                    <a:lumMod val="65000"/>
                    <a:lumOff val="35000"/>
                  </a:schemeClr>
                </a:solidFill>
              </a:rPr>
              <a:t>④ </a:t>
            </a:r>
            <a:r xmlns:a="http://schemas.openxmlformats.org/drawingml/2006/main">
              <a:rPr lang="fa" altLang="en-US" sz="2800">
                <a:solidFill>
                  <a:schemeClr val="tx1">
                    <a:lumMod val="65000"/>
                    <a:lumOff val="35000"/>
                  </a:schemeClr>
                </a:solidFill>
              </a:rPr>
              <a:t>پناهگاه</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a" altLang="en-US" sz="2800">
                <a:solidFill>
                  <a:srgbClr val="FF0000"/>
                </a:solidFill>
              </a:rPr>
              <a:t>④ </a:t>
            </a:r>
            <a:r xmlns:a="http://schemas.openxmlformats.org/drawingml/2006/main">
              <a:rPr lang="fa" altLang="en-US" sz="2800">
                <a:solidFill>
                  <a:srgbClr val="FF0000"/>
                </a:solidFill>
              </a:rPr>
              <a:t>پناهگاه</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سلیمان دستور داد تا معبدی به نام خداوند و قصری سلطنتی برای خود بسازند.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2 تواریخ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34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کلاغ هایی که نان و گوشت آوردند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t>تو از نهر آب خواهی نوشید و من به کلاغ ها دستور داده ام که در آنجا به شما غذا بدهند.</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1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700">
                <a:solidFill>
                  <a:schemeClr val="tx1">
                    <a:lumMod val="65000"/>
                    <a:lumOff val="35000"/>
                  </a:schemeClr>
                </a:solidFill>
              </a:rPr>
              <a:t>پادشاهی به نام آخاب بود که در پیشگاه خدا بسیار شریر بود. ایلیا نبی کلام خدا را به آخاب رساند.</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"در زمین باران نخواهد آمد!" در این هنگام آخاب قصد کشتن او را داشت. خدا او را از آخاب پادشاه پنهان کرد.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ایلیا به سرزمینی که خدا گفته بود گریخت.</a:t>
            </a:r>
          </a:p>
          <a:p>
            <a:r xmlns:a="http://schemas.openxmlformats.org/drawingml/2006/main">
              <a:rPr lang="fa" altLang="ko-KR" sz="2800">
                <a:solidFill>
                  <a:schemeClr val="tx1">
                    <a:lumMod val="65000"/>
                    <a:lumOff val="35000"/>
                  </a:schemeClr>
                </a:solidFill>
              </a:rPr>
              <a:t>اما او نتوانست هیچ غذایی برای خوردن در آنجا بیاورد.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خداوند به زاغ ها دستور داد که در آنجا به ایلیا غذا بدهند. زاغ ها صبح و شام برایش نان و گوشت می آوردند و او از جوی آب می نوشید.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جاناتان دیوید را بسیار دوست داشت. جاناتان با داوود یکی شد.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ایلیا با به خطر انداختن جانش از کلام خدا اطاعت کرد و تجربه شگفت انگیزی از محافظت خدا داشت.</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2800">
                <a:solidFill>
                  <a:schemeClr val="tx1">
                    <a:lumMod val="65000"/>
                    <a:lumOff val="35000"/>
                  </a:schemeClr>
                </a:solidFill>
              </a:rPr>
              <a:t>پادشاه شریر، آخاب از اطاعت از کلام خدا بیزار بود. پس سعی کرد پیامبر خدا، الیاس را که کلام خدا را گفته بود بکشد.</a:t>
            </a:r>
            <a:r xmlns:a="http://schemas.openxmlformats.org/drawingml/2006/main">
              <a:rPr lang="f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a" altLang="ko-KR" sz="2800">
                <a:solidFill>
                  <a:schemeClr val="tx1">
                    <a:lumMod val="65000"/>
                    <a:lumOff val="35000"/>
                  </a:schemeClr>
                </a:solidFill>
              </a:rPr>
              <a:t>اما، خدا با روشی شگفت انگیز از الیاس محافظت و مراقبت کرد!</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a" altLang="ko-KR" sz="2800">
                <a:solidFill>
                  <a:schemeClr val="tx1">
                    <a:lumMod val="65000"/>
                    <a:lumOff val="35000"/>
                  </a:schemeClr>
                </a:solidFill>
              </a:rPr>
              <a:t>ما باید در هر شرایطی مانند ایلیا از کلام خدا اطاعت کنیم و آن را اعلام کنیم.</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a" altLang="ko-KR" sz="2800">
                <a:solidFill>
                  <a:schemeClr val="tx1">
                    <a:lumMod val="65000"/>
                    <a:lumOff val="35000"/>
                  </a:schemeClr>
                </a:solidFill>
              </a:rPr>
              <a:t>خداوند حتما از ما محافظت خواهد کرد</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 کیست؟</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کسی است که از اطاعت کنندگان و حفظ کلام او با روشی شگفت مراقبت می کند.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چه کسی برای ایلیا چیزی برای خوردن آورد؟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اسب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عقاب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اژدها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کلاغ</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کلاغ</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t>تو از نهر آب خواهی نوشید و من به کلاغ ها دستور داده ام که در آنجا به شما غذا بدهند.</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1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35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آرد و روغن</a:t>
            </a:r>
          </a:p>
          <a:p>
            <a:pPr xmlns:a="http://schemas.openxmlformats.org/drawingml/2006/main" algn="ctr"/>
            <a:r xmlns:a="http://schemas.openxmlformats.org/drawingml/2006/main">
              <a:rPr lang="fa" altLang="ko-KR" sz="4400"/>
              <a:t>مصرف نشد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فوراً به زارفات صیدا بروید و در آنجا بمانید. به بیوه‌زنی در آن مکان دستور داده‌ام که به شما غذا بدهد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1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همانطور که خداوند خدا گفته بود در اسرائیل باران نبارید. بنابراین غذایی برای خوردن مردم وجود نداشت.</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خداوند خداوند الیاس را نزد بیوه‌زنی که در سارفات زندگی می‌کرد فرستاد.</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ایلیا از او خواست که تنها با یک مشت آرد و کمی روغن که برای او باقی مانده بود، برای خودش نان درست کند.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یوناتان شمشیر و تیر خود را به داوود داد. این بدان معنی بود که او واقعاً به داوود اعتقاد داشت.</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با اینکه آرد و روغن کافی نداشت، به قول ایلیا مقداری نان درست کرد و ابتدا به ایلیا داد و برای خود درست کردند.</a:t>
            </a:r>
            <a:r xmlns:a="http://schemas.openxmlformats.org/drawingml/2006/main">
              <a:rPr lang="fa" altLang="en-US" sz="2600">
                <a:solidFill>
                  <a:schemeClr val="tx1">
                    <a:lumMod val="65000"/>
                    <a:lumOff val="35000"/>
                  </a:schemeClr>
                </a:solidFill>
              </a:rPr>
              <a:t> </a:t>
            </a:r>
            <a:r xmlns:a="http://schemas.openxmlformats.org/drawingml/2006/main">
              <a:rPr lang="fa" altLang="ko-KR" sz="2600">
                <a:solidFill>
                  <a:schemeClr val="tx1">
                    <a:lumMod val="65000"/>
                    <a:lumOff val="35000"/>
                  </a:schemeClr>
                </a:solidFill>
              </a:rPr>
              <a:t>سپس در کمال تعجب، کوزه آرد و کوزه روغن بود</a:t>
            </a:r>
            <a:r xmlns:a="http://schemas.openxmlformats.org/drawingml/2006/main">
              <a:rPr lang="fa" altLang="en-US" sz="2600">
                <a:solidFill>
                  <a:schemeClr val="tx1">
                    <a:lumMod val="65000"/>
                    <a:lumOff val="35000"/>
                  </a:schemeClr>
                </a:solidFill>
              </a:rPr>
              <a:t> </a:t>
            </a:r>
            <a:r xmlns:a="http://schemas.openxmlformats.org/drawingml/2006/main">
              <a:rPr lang="fa" altLang="ko-KR" sz="2600">
                <a:solidFill>
                  <a:schemeClr val="tx1">
                    <a:lumMod val="65000"/>
                    <a:lumOff val="35000"/>
                  </a:schemeClr>
                </a:solidFill>
              </a:rPr>
              <a:t>مصرف نشده</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یک روز پسرش مرد. اما خداوند خداوند اجازه داد زندگی پسر به او بازگردد و زنده بماند. او خدا را جلال بخشید.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solidFill>
                  <a:schemeClr val="tx1">
                    <a:lumMod val="65000"/>
                    <a:lumOff val="35000"/>
                  </a:schemeClr>
                </a:solidFill>
              </a:rPr>
              <a:t>بیوه کمی آرد و روغن تقدیم کرد</a:t>
            </a:r>
          </a:p>
          <a:p>
            <a:pPr xmlns:a="http://schemas.openxmlformats.org/drawingml/2006/main" algn="ctr"/>
            <a:r xmlns:a="http://schemas.openxmlformats.org/drawingml/2006/main">
              <a:rPr lang="fa" altLang="ko-KR" sz="3200">
                <a:solidFill>
                  <a:schemeClr val="tx1">
                    <a:lumMod val="65000"/>
                    <a:lumOff val="35000"/>
                  </a:schemeClr>
                </a:solidFill>
              </a:rPr>
              <a:t>برای خدا.</a:t>
            </a:r>
            <a:r xmlns:a="http://schemas.openxmlformats.org/drawingml/2006/main">
              <a:rPr lang="f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سپس، او برکت زیادی دریافت کرد</a:t>
            </a:r>
          </a:p>
          <a:p>
            <a:pPr xmlns:a="http://schemas.openxmlformats.org/drawingml/2006/main" algn="ctr"/>
            <a:r xmlns:a="http://schemas.openxmlformats.org/drawingml/2006/main">
              <a:rPr lang="fa" altLang="ko-KR" sz="3200">
                <a:solidFill>
                  <a:schemeClr val="tx1">
                    <a:lumMod val="65000"/>
                    <a:lumOff val="35000"/>
                  </a:schemeClr>
                </a:solidFill>
              </a:rPr>
              <a:t>فراتر از تصور</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گاهی اوقات، لحظه ای فرا می رسد که باید چیز مهمی را به خدا بدهیم.</a:t>
            </a:r>
          </a:p>
          <a:p>
            <a:pPr xmlns:a="http://schemas.openxmlformats.org/drawingml/2006/main" algn="ctr"/>
            <a:r xmlns:a="http://schemas.openxmlformats.org/drawingml/2006/main">
              <a:rPr lang="fa" altLang="ko-KR" sz="3200">
                <a:solidFill>
                  <a:schemeClr val="tx1">
                    <a:lumMod val="65000"/>
                    <a:lumOff val="35000"/>
                  </a:schemeClr>
                </a:solidFill>
              </a:rPr>
              <a:t>سپس، خداوند از طریق این قربانی و قربانی به ما بسیار برکت می دهد.</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 کیست؟</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 کسی است که همه چیزهایی را که برای زندگی به آن نیاز داریم از جمله غذا، لباس، خانه و غیره به ما می دهد.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200">
                <a:solidFill>
                  <a:schemeClr val="tx1">
                    <a:lumMod val="65000"/>
                    <a:lumOff val="35000"/>
                  </a:schemeClr>
                </a:solidFill>
              </a:rPr>
              <a:t>خدا به ایلیا گفته برم پیش کی؟؟</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پادشاه</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کشیش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بیوه</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عمومی</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③ </a:t>
            </a:r>
            <a:r xmlns:a="http://schemas.openxmlformats.org/drawingml/2006/main">
              <a:rPr lang="fa" altLang="ko-KR" sz="2800">
                <a:solidFill>
                  <a:srgbClr val="FF0000"/>
                </a:solidFill>
              </a:rPr>
              <a:t>بیوه</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فوراً به زارفات صیدا بروید و در آنجا بمانید. به بیوه‌زنی در آن مکان دستور داده‌ام که به شما غذا بدهد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1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a" altLang="ko-KR" b="1">
                <a:solidFill>
                  <a:schemeClr val="tx1">
                    <a:lumMod val="50000"/>
                    <a:lumOff val="50000"/>
                  </a:schemeClr>
                </a:solidFill>
              </a:rPr>
              <a:t>شماره 36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a" altLang="ko-KR" sz="4400"/>
              <a:t>آتش از آسمان فرود آمد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سپس آتش خداوند فرود آمد و قربانی و هیزم و سنگ و خاک را سوزاند و همچنین آب سنگر را لیسید.</a:t>
            </a:r>
            <a:r xmlns:a="http://schemas.openxmlformats.org/drawingml/2006/main">
              <a:rPr lang="f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a" altLang="ko-KR" sz="2800">
                <a:solidFill>
                  <a:schemeClr val="tx1">
                    <a:lumMod val="65000"/>
                    <a:lumOff val="35000"/>
                  </a:schemeClr>
                </a:solidFill>
              </a:rPr>
              <a:t>1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خداوند الیاس را نزد اخاب پادشاه شریر اسرائیل فرستاد. "شما خواهید فهمید که خدای واقعی کیست!"</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ایلیا با 850 پیامبر دروغین بت پرستان مبارزه کرده است. خدایی که با آتش جواب می دهد خدای واقعی است!</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یوناتان لباسهای گرانبهای خود را به داوود داد. دوستی عمیق جاناتان را با دیوید نشان داد.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850 پیامبر نام خدای خود را صدا زدند و در اطراف آلتر به رقصیدن پرداختند اما هیچ پاسخی به آتش نرسید.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a" altLang="ko-KR" sz="2800">
                <a:solidFill>
                  <a:schemeClr val="tx1">
                    <a:lumMod val="65000"/>
                    <a:lumOff val="35000"/>
                  </a:schemeClr>
                </a:solidFill>
              </a:rPr>
              <a:t>نوبت ایلیا بود. ایلیا به سوی بهشت دعا کرد. سپس آتش خدا فرود آمد و قربانی را بر روی محراب سوزاند.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fa" altLang="ko-KR" sz="2600">
                <a:solidFill>
                  <a:schemeClr val="tx1">
                    <a:lumMod val="65000"/>
                    <a:lumOff val="35000"/>
                  </a:schemeClr>
                </a:solidFill>
              </a:rPr>
              <a:t>«یَهُوَه خدای واقعی است!» قوم اسرائیل از گناهان خود پشیمان شدند و خدا را جلال دادند.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fa" altLang="ko-KR" sz="3200">
                <a:solidFill>
                  <a:schemeClr val="tx1">
                    <a:lumMod val="65000"/>
                    <a:lumOff val="35000"/>
                  </a:schemeClr>
                </a:solidFill>
              </a:rPr>
              <a:t>خدایان دروغین نمی توانستند کاری انجام دهند.</a:t>
            </a:r>
          </a:p>
          <a:p>
            <a:pPr xmlns:a="http://schemas.openxmlformats.org/drawingml/2006/main" algn="ctr"/>
            <a:r xmlns:a="http://schemas.openxmlformats.org/drawingml/2006/main">
              <a:rPr lang="fa" altLang="ko-KR" sz="3200">
                <a:solidFill>
                  <a:schemeClr val="tx1">
                    <a:lumMod val="65000"/>
                    <a:lumOff val="35000"/>
                  </a:schemeClr>
                </a:solidFill>
              </a:rPr>
              <a:t>برای</a:t>
            </a:r>
            <a:r xmlns:a="http://schemas.openxmlformats.org/drawingml/2006/main">
              <a:rPr lang="fa" altLang="en-US" sz="3200">
                <a:solidFill>
                  <a:schemeClr val="tx1">
                    <a:lumMod val="65000"/>
                    <a:lumOff val="35000"/>
                  </a:schemeClr>
                </a:solidFill>
              </a:rPr>
              <a:t> </a:t>
            </a:r>
            <a:r xmlns:a="http://schemas.openxmlformats.org/drawingml/2006/main">
              <a:rPr lang="fa" altLang="ko-KR" sz="3200">
                <a:solidFill>
                  <a:schemeClr val="tx1">
                    <a:lumMod val="65000"/>
                    <a:lumOff val="35000"/>
                  </a:schemeClr>
                </a:solidFill>
              </a:rPr>
              <a:t>آنها</a:t>
            </a:r>
            <a:r xmlns:a="http://schemas.openxmlformats.org/drawingml/2006/main">
              <a:rPr lang="fa" altLang="en-US" sz="3200">
                <a:solidFill>
                  <a:schemeClr val="tx1">
                    <a:lumMod val="65000"/>
                    <a:lumOff val="35000"/>
                  </a:schemeClr>
                </a:solidFill>
              </a:rPr>
              <a:t> </a:t>
            </a:r>
            <a:r xmlns:a="http://schemas.openxmlformats.org/drawingml/2006/main">
              <a:rPr lang="fa" altLang="ko-KR" sz="3200">
                <a:solidFill>
                  <a:schemeClr val="tx1">
                    <a:lumMod val="65000"/>
                    <a:lumOff val="35000"/>
                  </a:schemeClr>
                </a:solidFill>
              </a:rPr>
              <a:t>داشته است</a:t>
            </a:r>
            <a:r xmlns:a="http://schemas.openxmlformats.org/drawingml/2006/main">
              <a:rPr lang="fa" altLang="en-US" sz="3200">
                <a:solidFill>
                  <a:schemeClr val="tx1">
                    <a:lumMod val="65000"/>
                    <a:lumOff val="35000"/>
                  </a:schemeClr>
                </a:solidFill>
              </a:rPr>
              <a:t> </a:t>
            </a:r>
            <a:r xmlns:a="http://schemas.openxmlformats.org/drawingml/2006/main">
              <a:rPr lang="fa" altLang="ko-KR" sz="3200">
                <a:solidFill>
                  <a:schemeClr val="tx1">
                    <a:lumMod val="65000"/>
                    <a:lumOff val="35000"/>
                  </a:schemeClr>
                </a:solidFill>
              </a:rPr>
              <a:t>نه</a:t>
            </a:r>
            <a:r xmlns:a="http://schemas.openxmlformats.org/drawingml/2006/main">
              <a:rPr lang="fa" altLang="en-US" sz="3200">
                <a:solidFill>
                  <a:schemeClr val="tx1">
                    <a:lumMod val="65000"/>
                    <a:lumOff val="35000"/>
                  </a:schemeClr>
                </a:solidFill>
              </a:rPr>
              <a:t> </a:t>
            </a:r>
            <a:r xmlns:a="http://schemas.openxmlformats.org/drawingml/2006/main">
              <a:rPr lang="fa" altLang="ko-KR" sz="3200">
                <a:solidFill>
                  <a:schemeClr val="tx1">
                    <a:lumMod val="65000"/>
                    <a:lumOff val="35000"/>
                  </a:schemeClr>
                </a:solidFill>
              </a:rPr>
              <a:t>قدرت.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خداوند متعال است.</a:t>
            </a:r>
          </a:p>
          <a:p>
            <a:pPr xmlns:a="http://schemas.openxmlformats.org/drawingml/2006/main" algn="ctr"/>
            <a:r xmlns:a="http://schemas.openxmlformats.org/drawingml/2006/main">
              <a:rPr lang="fa" altLang="ko-KR" sz="3200">
                <a:solidFill>
                  <a:schemeClr val="tx1">
                    <a:lumMod val="65000"/>
                    <a:lumOff val="35000"/>
                  </a:schemeClr>
                </a:solidFill>
              </a:rPr>
              <a:t>وقتی به او تکیه کنیم و به او ایمان داشته باشیم، می توانیم معجزات شگفت انگیز او را تجربه کنیم.</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a" altLang="ko-KR" sz="3200"/>
              <a:t>خدا کیست؟</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او خدای واقعی و زنده و عامل است که با بت های دروغین تفاوت دارد.</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fa" altLang="ko-KR" sz="3200">
                <a:solidFill>
                  <a:schemeClr val="tx1">
                    <a:lumMod val="65000"/>
                    <a:lumOff val="35000"/>
                  </a:schemeClr>
                </a:solidFill>
              </a:rPr>
              <a:t>هنگام دعای ایلیا چه چیزی از آسمان نازل شد؟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برف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باران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سنگ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آتش</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آتش</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سپس آتش خداوند فرود آمد و قربانی و هیزم و سنگ و خاک را سوزاند و همچنین آب سنگر را لیسید.</a:t>
            </a:r>
            <a:r xmlns:a="http://schemas.openxmlformats.org/drawingml/2006/main">
              <a:rPr lang="f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a" altLang="ko-KR" sz="2800">
                <a:solidFill>
                  <a:schemeClr val="tx1">
                    <a:lumMod val="65000"/>
                    <a:lumOff val="35000"/>
                  </a:schemeClr>
                </a:solidFill>
              </a:rPr>
              <a:t>1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نه 37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نعمان از جذام شفا یافت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پس فرود آمد و چنانکه مرد خدا به او گفته بود، هفت بار در رود اردن غوطه ور شد، و بدنش مانند یک پسر جوان پاک شد.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دوم پادشاهان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400">
                <a:solidFill>
                  <a:schemeClr val="tx1">
                    <a:lumMod val="65000"/>
                    <a:lumOff val="35000"/>
                  </a:schemeClr>
                </a:solidFill>
              </a:rPr>
              <a:t>نعمان فرمانده لشکر پادشاه ارام بود، اما او به جذام مبتلا بود. او نزد الیشع که پیامبر اسرائیل بود رفت تا بازگردانده شود.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fa" altLang="ko-KR" sz="2600">
                <a:solidFill>
                  <a:schemeClr val="tx1">
                    <a:lumMod val="65000"/>
                    <a:lumOff val="35000"/>
                  </a:schemeClr>
                </a:solidFill>
              </a:rPr>
              <a:t>داوود چندین بار در موقعیت‌های خطرناکی قرار گرفت تا جان باخت، زیرا شاه شاؤل سعی کرد او را بکشد. با این حال، او می توانست با کمک جاناتان از آن خطرات فرار کند.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الیشع او را ملاقات نکرد، بلکه گفت: «برو، هفت بار خودت را در رود اردن بشویی.»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نعمان از سخنان الیشع عصبانی شد. اما خادمانش به او گفتند: «لطفاً به کنار رودخانه برو و بدنت را غوطه ور کن.»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نعمان همانطور که الیشع و خادمانش گفتند هفت بار در رود اردن فرو رفت.</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500">
                <a:solidFill>
                  <a:schemeClr val="tx1">
                    <a:lumMod val="65000"/>
                    <a:lumOff val="35000"/>
                  </a:schemeClr>
                </a:solidFill>
              </a:rPr>
              <a:t>سپس در کمال تعجب، گوشت او احیا شد و پاک شد.</a:t>
            </a:r>
          </a:p>
          <a:p>
            <a:r xmlns:a="http://schemas.openxmlformats.org/drawingml/2006/main">
              <a:rPr lang="fa" altLang="ko-KR" sz="2500">
                <a:solidFill>
                  <a:schemeClr val="tx1">
                    <a:lumMod val="65000"/>
                    <a:lumOff val="35000"/>
                  </a:schemeClr>
                </a:solidFill>
              </a:rPr>
              <a:t>نعمان نزد الیشع بازگشت و خدا را جلال داد.</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solidFill>
                  <a:schemeClr val="tx1">
                    <a:lumMod val="65000"/>
                    <a:lumOff val="35000"/>
                  </a:schemeClr>
                </a:solidFill>
              </a:rPr>
              <a:t>وقتی نعمان الیشع را که مرد خدا بود شنید و از کلام او اطاعت کرد، برکت یافت که از جذام پاک شد.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ما نباید با اراده خود زندگی کنیم،</a:t>
            </a:r>
          </a:p>
          <a:p>
            <a:pPr xmlns:a="http://schemas.openxmlformats.org/drawingml/2006/main" algn="ctr"/>
            <a:r xmlns:a="http://schemas.openxmlformats.org/drawingml/2006/main">
              <a:rPr lang="fa" altLang="ko-KR" sz="3200">
                <a:solidFill>
                  <a:schemeClr val="tx1">
                    <a:lumMod val="65000"/>
                    <a:lumOff val="35000"/>
                  </a:schemeClr>
                </a:solidFill>
              </a:rPr>
              <a:t>اما به خواست خدا</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وقتی که ما زنده باشیم و از کلام خدا اطاعت کنیم،</a:t>
            </a:r>
          </a:p>
          <a:p>
            <a:pPr xmlns:a="http://schemas.openxmlformats.org/drawingml/2006/main" algn="ctr"/>
            <a:r xmlns:a="http://schemas.openxmlformats.org/drawingml/2006/main">
              <a:rPr lang="fa" altLang="ko-KR" sz="3200">
                <a:solidFill>
                  <a:schemeClr val="tx1">
                    <a:lumMod val="65000"/>
                    <a:lumOff val="35000"/>
                  </a:schemeClr>
                </a:solidFill>
              </a:rPr>
              <a:t>ما می توانیم با برکت فراوانی که خداوند می تواند به ما عنایت کند، برکت داشته باشیم.</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solidFill>
                  <a:srgbClr val="FF0000"/>
                </a:solidFill>
              </a:rPr>
              <a:t>خداوند؟</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کسی است که می تواند هر بیماری را شفا دهد. او خدای متعال است که می تواند ما را شفا دهد.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نعمان چند بار خود را در رود اردن فرو برد؟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سه بار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یکبار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پنج بار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هفت</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بار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هفت بار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پس فرود آمد و چنانکه مرد خدا به او گفته بود، هفت بار در رود اردن غوطه ور شد، و بدنش مانند یک پسر جوان پاک شد.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دوم پادشاهان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38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400"/>
              <a:t>تعمیر معبد خدا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bg1">
                    <a:lumMod val="50000"/>
                  </a:schemeClr>
                </a:solidFill>
              </a:rPr>
              <a:t>پس یوآش پادشاه یهویاداع کاهن و دیگر کاهنان را احضار کرد و از آنها پرسید: "چرا خسارت وارده به معبد را تعمیر نمی کنید؟ دیگر از خزانه داران خود پول نگیرید، بلکه آن را برای تعمیر معبد بسپارید."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2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fa" altLang="ko-KR" sz="3200">
                <a:solidFill>
                  <a:schemeClr val="tx1">
                    <a:lumMod val="65000"/>
                    <a:lumOff val="35000"/>
                  </a:schemeClr>
                </a:solidFill>
              </a:rPr>
              <a:t>جاناتان آرزوی خودخواهانه خود را انتخاب نکرد، بلکه دوستش دیوید را انتخاب کرد.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a" altLang="ko-KR" sz="3200">
                <a:solidFill>
                  <a:schemeClr val="tx1">
                    <a:lumMod val="65000"/>
                    <a:lumOff val="35000"/>
                  </a:schemeClr>
                </a:solidFill>
              </a:rPr>
              <a:t>مثل جاناتان،</a:t>
            </a:r>
          </a:p>
          <a:p>
            <a:pPr xmlns:a="http://schemas.openxmlformats.org/drawingml/2006/main" algn="ctr"/>
            <a:r xmlns:a="http://schemas.openxmlformats.org/drawingml/2006/main">
              <a:rPr lang="fa" altLang="ko-KR" sz="3200">
                <a:solidFill>
                  <a:schemeClr val="tx1">
                    <a:lumMod val="65000"/>
                    <a:lumOff val="35000"/>
                  </a:schemeClr>
                </a:solidFill>
              </a:rPr>
              <a:t>بیایید دوست خوبی برای دوستمان باشیم</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err="1">
                <a:solidFill>
                  <a:schemeClr val="tx1">
                    <a:lumMod val="65000"/>
                    <a:lumOff val="35000"/>
                  </a:schemeClr>
                </a:solidFill>
              </a:rPr>
              <a:t>یوآش، پادشاه یهودا، به فکر تعمیر معبد خدا بود که آسیب دیده بود.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با این حال، بودجه برای تعمیر معبد کافی نبود. یوآش تصمیم گرفت برای تعمیر معبد خدا پیشکشی دریافت کند.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افرادی که خدا را دوست داشتند خالصانه برای تعمیر معبد پول ارائه کردند.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پول جمع آوری شده برای تعمیر معبد به کارگران داده شد و آنها با صداقت کامل معبد را تعمیر کردند.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"وای! چه معبد زیبایی است!» یوآش از این فکر خوشحال شد که خدا راضی خواهد بود.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600" err="1">
                <a:solidFill>
                  <a:schemeClr val="tx1">
                    <a:lumMod val="65000"/>
                    <a:lumOff val="35000"/>
                  </a:schemeClr>
                </a:solidFill>
              </a:rPr>
              <a:t>یوآش معبد خدا را مکانی گرانبها می دانست که در آن مردم خدا را پرستش می کردند.</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a" altLang="ko-KR" sz="3600">
                <a:solidFill>
                  <a:schemeClr val="tx1">
                    <a:lumMod val="65000"/>
                    <a:lumOff val="35000"/>
                  </a:schemeClr>
                </a:solidFill>
              </a:rPr>
              <a:t>کلیسا مکانی است که خداوند در هنگام پرستش او حضور دارد.</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a" altLang="ko-KR" sz="3600">
                <a:solidFill>
                  <a:schemeClr val="tx1">
                    <a:lumMod val="65000"/>
                    <a:lumOff val="35000"/>
                  </a:schemeClr>
                </a:solidFill>
              </a:rPr>
              <a:t>بنابراین، ما باید کلیسا را دوست داشته باشیم و آن را بسیار ارزشمند بدانیم.</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solidFill>
                  <a:srgbClr val="FF0000"/>
                </a:solidFill>
              </a:rPr>
              <a:t>خداوند؟</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هر یک از ما را به عنوان معبد مقدس خود قرار می دهد.</a:t>
            </a:r>
          </a:p>
          <a:p>
            <a:endParaRPr lang="en-US" altLang="ko-KR" sz="3600">
              <a:solidFill>
                <a:schemeClr val="tx1">
                  <a:lumMod val="65000"/>
                  <a:lumOff val="35000"/>
                </a:schemeClr>
              </a:solidFill>
            </a:endParaRPr>
          </a:p>
          <a:p>
            <a:r xmlns:a="http://schemas.openxmlformats.org/drawingml/2006/main">
              <a:rPr lang="fa" altLang="ko-KR" sz="3600">
                <a:solidFill>
                  <a:schemeClr val="tx1">
                    <a:lumMod val="65000"/>
                    <a:lumOff val="35000"/>
                  </a:schemeClr>
                </a:solidFill>
              </a:rPr>
              <a:t>خداوند کسانی را که او را پرستش می کنند ملاقات می کند.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یوآش تصمیم گرفت چه چیزی را اصلاح کند؟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کاخ</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او</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اتاق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مدرسه</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معبد مقدس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معبد مقدس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bg1">
                    <a:lumMod val="50000"/>
                  </a:schemeClr>
                </a:solidFill>
              </a:rPr>
              <a:t>پس یوآش پادشاه یهویاداع کاهن و دیگر کاهنان را احضار کرد و از آنها پرسید: "چرا خسارت وارده به معبد را تعمیر نمی کنید؟ دیگر از خزانه داران خود پول نگیرید، بلکه آن را برای تعمیر معبد بسپارید."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2 پادشاه</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b="1">
                <a:solidFill>
                  <a:schemeClr val="tx1">
                    <a:lumMod val="50000"/>
                    <a:lumOff val="50000"/>
                  </a:schemeClr>
                </a:solidFill>
              </a:rPr>
              <a:t>شماره 39 کلام 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600"/>
              <a:t>نحمیا که دیوار اورشلیم را بازسازی کرد</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a" altLang="ko-KR" sz="3200"/>
              <a:t>خداوند؟</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a" altLang="ko-KR" sz="3600">
                <a:solidFill>
                  <a:srgbClr val="C00000"/>
                </a:solidFill>
              </a:rPr>
              <a:t>خداوند..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fa" altLang="ko-KR" sz="3600">
                <a:solidFill>
                  <a:schemeClr val="tx1">
                    <a:lumMod val="65000"/>
                    <a:lumOff val="35000"/>
                  </a:schemeClr>
                </a:solidFill>
              </a:rPr>
              <a:t>او کسی است که به ما دوستان خوبی می دهد.</a:t>
            </a:r>
          </a:p>
          <a:p>
            <a:endParaRPr lang="en-US" altLang="ko-KR" sz="3600">
              <a:solidFill>
                <a:schemeClr val="tx1">
                  <a:lumMod val="65000"/>
                  <a:lumOff val="35000"/>
                </a:schemeClr>
              </a:solidFill>
            </a:endParaRPr>
          </a:p>
          <a:p>
            <a:r xmlns:a="http://schemas.openxmlformats.org/drawingml/2006/main">
              <a:rPr lang="fa" altLang="ko-KR" sz="3600">
                <a:solidFill>
                  <a:schemeClr val="tx1">
                    <a:lumMod val="65000"/>
                    <a:lumOff val="35000"/>
                  </a:schemeClr>
                </a:solidFill>
              </a:rPr>
              <a:t>خدا را شکر کنید که به ما دوستان خوبی داده است!</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bg1">
                    <a:lumMod val="50000"/>
                  </a:schemeClr>
                </a:solidFill>
              </a:rPr>
              <a:t>من به پادشاه پاسخ دادم: «اگر پادشاه را پسندیده است و اگر خدمتکارت در نظر او لطف پیدا کرد، مرا به شهری در یهودا که پدرانم در آنجا دفن شده‌اند بفرست تا آن را بازسازی کنم.»</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نحمیا</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پادشاه ایران به نحمیا، حجامت پادشاه، اجازه داد تا شهر و ارگ ویران شده را بازسازی کند.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نحمیا</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با بسیاری از بنی اسرائیل به اورشلیم بازگشت و با آنها دیوار اورشلیم را بازسازی کرد.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600">
                <a:solidFill>
                  <a:schemeClr val="tx1">
                    <a:lumMod val="65000"/>
                    <a:lumOff val="35000"/>
                  </a:schemeClr>
                </a:solidFill>
              </a:rPr>
              <a:t>با این حال، آنها توسط سایر قبایل که از احیای اسرائیل بیزار بودند، ناراحت شدند. علاوه بر این، بسیاری از مردم اسرائیل شکایت کردند.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نحمیا از خدا کمک خواست. خداوند به او قدرت و شهامت داد تا کار را انجام دهد.</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2800">
                <a:solidFill>
                  <a:schemeClr val="tx1">
                    <a:lumMod val="65000"/>
                    <a:lumOff val="35000"/>
                  </a:schemeClr>
                </a:solidFill>
              </a:rPr>
              <a:t>سرانجام، نحمیا بازسازی دیوار اورشلیم را با قوم اسرائیل به پایان رساند. پس از اتمام دیوار، او و قومش با شادی خدا را عبادت کردند.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درس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600">
                <a:solidFill>
                  <a:schemeClr val="tx1">
                    <a:lumMod val="65000"/>
                    <a:lumOff val="35000"/>
                  </a:schemeClr>
                </a:solidFill>
              </a:rPr>
              <a:t>نحمیا بازسازی دیوار را با کمک خدا به پایان رساند، حتی اگر اختلالات زیادی وجود داشت.</a:t>
            </a:r>
          </a:p>
          <a:p>
            <a:pPr xmlns:a="http://schemas.openxmlformats.org/drawingml/2006/main" algn="ctr"/>
            <a:r xmlns:a="http://schemas.openxmlformats.org/drawingml/2006/main">
              <a:rPr lang="fa" altLang="ko-KR" sz="3600">
                <a:solidFill>
                  <a:schemeClr val="tx1">
                    <a:lumMod val="65000"/>
                    <a:lumOff val="35000"/>
                  </a:schemeClr>
                </a:solidFill>
              </a:rPr>
              <a:t>وقتی کار خدا را انجام می دهیم ممکن است با شرایط سختی روبرو شویم.</a:t>
            </a:r>
          </a:p>
          <a:p>
            <a:pPr xmlns:a="http://schemas.openxmlformats.org/drawingml/2006/main" algn="ctr"/>
            <a:r xmlns:a="http://schemas.openxmlformats.org/drawingml/2006/main">
              <a:rPr lang="fa" altLang="ko-KR" sz="3600">
                <a:solidFill>
                  <a:schemeClr val="tx1">
                    <a:lumMod val="65000"/>
                    <a:lumOff val="35000"/>
                  </a:schemeClr>
                </a:solidFill>
              </a:rPr>
              <a:t>با این حال، اگر خدا با ما باشد و ما با او باشیم، می توانیم بر همه آن مشکلات فائق آییم.</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3200"/>
              <a:t>خداوند؟</a:t>
            </a:r>
            <a:r xmlns:a="http://schemas.openxmlformats.org/drawingml/2006/main">
              <a:rPr lang="f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rgbClr val="C00000"/>
                </a:solidFill>
              </a:rPr>
              <a:t>خدا هست..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خداوند کسی است که به ما کمک می کند و وقتی دعا می کنیم و در شرایط سخت کمک می خواهیم به ما قدرت و شجاعت می دهد.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آزمون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tx1">
                    <a:lumMod val="65000"/>
                    <a:lumOff val="35000"/>
                  </a:schemeClr>
                </a:solidFill>
              </a:rPr>
              <a:t>چرا نحمیا به زادگاهش بازگشت؟</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① </a:t>
            </a:r>
            <a:r xmlns:a="http://schemas.openxmlformats.org/drawingml/2006/main">
              <a:rPr lang="fa" altLang="ko-KR" sz="2800">
                <a:solidFill>
                  <a:schemeClr val="tx1">
                    <a:lumMod val="65000"/>
                    <a:lumOff val="35000"/>
                  </a:schemeClr>
                </a:solidFill>
              </a:rPr>
              <a:t>برای سفر..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② </a:t>
            </a:r>
            <a:r xmlns:a="http://schemas.openxmlformats.org/drawingml/2006/main">
              <a:rPr lang="fa" altLang="ko-KR" sz="2800">
                <a:solidFill>
                  <a:schemeClr val="tx1">
                    <a:lumMod val="65000"/>
                    <a:lumOff val="35000"/>
                  </a:schemeClr>
                </a:solidFill>
              </a:rPr>
              <a:t>برای رفتن به مدرسه..</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③ </a:t>
            </a:r>
            <a:r xmlns:a="http://schemas.openxmlformats.org/drawingml/2006/main">
              <a:rPr lang="fa" altLang="ko-KR" sz="2800">
                <a:solidFill>
                  <a:schemeClr val="tx1">
                    <a:lumMod val="65000"/>
                    <a:lumOff val="35000"/>
                  </a:schemeClr>
                </a:solidFill>
              </a:rPr>
              <a:t>عبادت کردن..</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chemeClr val="tx1">
                    <a:lumMod val="65000"/>
                    <a:lumOff val="35000"/>
                  </a:schemeClr>
                </a:solidFill>
              </a:rPr>
              <a:t>④ </a:t>
            </a:r>
            <a:r xmlns:a="http://schemas.openxmlformats.org/drawingml/2006/main">
              <a:rPr lang="fa" altLang="ko-KR" sz="2800">
                <a:solidFill>
                  <a:schemeClr val="tx1">
                    <a:lumMod val="65000"/>
                    <a:lumOff val="35000"/>
                  </a:schemeClr>
                </a:solidFill>
              </a:rPr>
              <a:t>برای بازسازی دیوار اورشلیم..</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en-US" sz="2800">
                <a:solidFill>
                  <a:srgbClr val="FF0000"/>
                </a:solidFill>
              </a:rPr>
              <a:t>④ </a:t>
            </a:r>
            <a:r xmlns:a="http://schemas.openxmlformats.org/drawingml/2006/main">
              <a:rPr lang="fa" altLang="ko-KR" sz="2800">
                <a:solidFill>
                  <a:srgbClr val="FF0000"/>
                </a:solidFill>
              </a:rPr>
              <a:t>برای بازسازی دیوار اورشلیم..</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a" altLang="ko-KR" sz="4000">
                <a:solidFill>
                  <a:srgbClr val="FF0000"/>
                </a:solidFill>
              </a:rPr>
              <a:t>کلمه امروز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a" altLang="ko-KR" sz="3600">
                <a:solidFill>
                  <a:schemeClr val="bg1">
                    <a:lumMod val="50000"/>
                  </a:schemeClr>
                </a:solidFill>
              </a:rPr>
              <a:t>من به پادشاه پاسخ دادم: «اگر پادشاه را پسندیده است و اگر خدمتکارت در نظر او لطف پیدا کرد، مرا به شهری در یهودا که پدرانم در آنجا دفن شده‌اند بفرست تا آن را بازسازی کنم.»</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a" altLang="ko-KR" sz="2800">
                <a:solidFill>
                  <a:schemeClr val="tx1">
                    <a:lumMod val="65000"/>
                    <a:lumOff val="35000"/>
                  </a:schemeClr>
                </a:solidFill>
              </a:rPr>
              <a:t>نحمیا</a:t>
            </a:r>
            <a:r xmlns:a="http://schemas.openxmlformats.org/drawingml/2006/main">
              <a:rPr lang="fa" altLang="en-US" sz="2800">
                <a:solidFill>
                  <a:schemeClr val="tx1">
                    <a:lumMod val="65000"/>
                    <a:lumOff val="35000"/>
                  </a:schemeClr>
                </a:solidFill>
              </a:rPr>
              <a:t> </a:t>
            </a:r>
            <a:r xmlns:a="http://schemas.openxmlformats.org/drawingml/2006/main">
              <a:rPr lang="f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