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pa"/>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pa"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pa"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pa"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pa"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pa" altLang="ko-KR" b="1">
                <a:solidFill>
                  <a:schemeClr val="tx1">
                    <a:lumMod val="50000"/>
                    <a:lumOff val="50000"/>
                  </a:schemeClr>
                </a:solidFill>
              </a:rPr>
              <a:t>ਨੰ.੧</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ਦ</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ਸ਼ਬਦ</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ਦੇ</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ਰੱਬ</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pa" altLang="ko-KR" sz="4400"/>
              <a:t>ਰੱਬ</a:t>
            </a:r>
          </a:p>
          <a:p>
            <a:pPr xmlns:a="http://schemas.openxmlformats.org/drawingml/2006/main" algn="ctr"/>
            <a:r xmlns:a="http://schemas.openxmlformats.org/drawingml/2006/main">
              <a:rPr lang="pa" altLang="ko-KR" sz="4400"/>
              <a:t>ਕੀਤੀ</a:t>
            </a:r>
          </a:p>
          <a:p>
            <a:pPr xmlns:a="http://schemas.openxmlformats.org/drawingml/2006/main" algn="ctr"/>
            <a:r xmlns:a="http://schemas.openxmlformats.org/drawingml/2006/main">
              <a:rPr lang="pa" altLang="ko-KR" sz="4400"/>
              <a:t>ਦੁਨੀਆ</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pa" altLang="ko-KR" sz="4000">
                <a:solidFill>
                  <a:srgbClr val="FF0000"/>
                </a:solidFill>
              </a:rPr>
              <a:t>ਅੱਜ ਦੇ</a:t>
            </a:r>
            <a:r xmlns:a="http://schemas.openxmlformats.org/drawingml/2006/main">
              <a:rPr lang="pa" altLang="en-US" sz="4000">
                <a:solidFill>
                  <a:srgbClr val="FF0000"/>
                </a:solidFill>
              </a:rPr>
              <a:t> </a:t>
            </a:r>
            <a:r xmlns:a="http://schemas.openxmlformats.org/drawingml/2006/main">
              <a:rPr lang="pa" altLang="ko-KR" sz="4000">
                <a:solidFill>
                  <a:srgbClr val="FF0000"/>
                </a:solidFill>
              </a:rPr>
              <a:t>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pa" altLang="ko-KR" sz="3600">
                <a:solidFill>
                  <a:schemeClr val="tx1">
                    <a:lumMod val="65000"/>
                    <a:lumOff val="35000"/>
                  </a:schemeClr>
                </a:solidFill>
              </a:rPr>
              <a:t>ਸ਼ੁਰੂ ਵਿੱਚ ਪਰਮੇਸ਼ੁਰ ਨੇ ਬਣਾਇਆ</a:t>
            </a:r>
          </a:p>
          <a:p>
            <a:r xmlns:a="http://schemas.openxmlformats.org/drawingml/2006/main">
              <a:rPr lang="pa" altLang="ko-KR" sz="3600">
                <a:solidFill>
                  <a:schemeClr val="tx1">
                    <a:lumMod val="65000"/>
                    <a:lumOff val="35000"/>
                  </a:schemeClr>
                </a:solidFill>
              </a:rPr>
              <a:t>ਅਕਾਸ਼ ਅਤੇ ਧਰਤੀ।</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pa" altLang="ko-KR" sz="2800">
                <a:solidFill>
                  <a:schemeClr val="tx1">
                    <a:lumMod val="65000"/>
                    <a:lumOff val="35000"/>
                  </a:schemeClr>
                </a:solidFill>
              </a:rPr>
              <a:t>ਉਤਪਤ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ਇਸਹਾਕ ਦੀ ਪਤਨੀ ਰਿਬਕਾਹ ਨੇ ਜੁੜਵਾਂ ਬੱਚਿਆਂ ਨੂੰ ਜਨਮ ਦਿੱਤਾ। ਪਹਿਲੇ ਪੁੱਤਰ ਦਾ ਨਾਂ ਏਸਾਓ ਅਤੇ ਦੂਜੇ ਦਾ ਨਾਂ ਯਾਕੂਬ ਸੀ।</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ਏਸਾਓ ਨੂੰ ਸ਼ਿਕਾਰ ਕਰਨਾ ਪਸੰਦ ਸੀ। ਇਸ ਲਈ, ਉਹ ਬਾਹਰੀ ਗਤੀਵਿਧੀਆਂ ਨੂੰ ਪਿਆਰ ਕਰਦਾ ਸੀ। ਪਰ, ਜੈਕਬ ਇੱਕ ਸ਼ਾਂਤ ਆਦਮੀ ਸੀ, ਘਰ ਵਿੱਚ ਰਹਿੰਦਾ ਸੀ।</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ਇਕ ਦਿਨ, ਜਦੋਂ ਯਾਕੂਬ ਕੁਝ ਸਟੋਵ ਪਕਾ ਰਿਹਾ ਸੀ, ਤਾਂ ਏਸਾਓ ਸ਼ਿਕਾਰ ਕਰਕੇ ਭੁੱਖਾ ਘਰ ਵਾਪਸ ਆਇਆ।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pa" altLang="ko-KR" sz="2400">
                <a:solidFill>
                  <a:schemeClr val="tx1">
                    <a:lumMod val="65000"/>
                    <a:lumOff val="35000"/>
                  </a:schemeClr>
                </a:solidFill>
              </a:rPr>
              <a:t>“ਮੈਨੂੰ ਕੁਝ ਸਟੂਅ ਦਿਓ!”, “ਪਹਿਲਾਂ ਮੈਨੂੰ ਆਪਣਾ ਜਨਮ ਅਧਿਕਾਰ ਵੇਚੋ। ਫਿਰ ਮੈਂ ਤੁਹਾਨੂੰ ਕੁਝ ਦੇਵਾਂਗਾ।” ਏਸਾਓ ਇੰਨਾ ਭੁੱਖਾ ਸੀ ਕਿ ਉਸਨੇ ਲਾਲ ਸਟੂਅ ਦੇ ਇੱਕ ਕਟੋਰੇ ਲਈ ਆਪਣਾ ਜਨਮ ਅਧਿਕਾਰ ਵੇਚ ਦਿੱਤਾ।</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pa" altLang="ko-KR" sz="2600">
                <a:solidFill>
                  <a:schemeClr val="tx1">
                    <a:lumMod val="65000"/>
                    <a:lumOff val="35000"/>
                  </a:schemeClr>
                </a:solidFill>
              </a:rPr>
              <a:t>ਆਖ਼ਰਕਾਰ, ਯਾਕੂਬ ਨੇ ਅਸੀਸ ਪ੍ਰਾਪਤ ਕਰਨ ਲਈ ਆਪਣੇ ਪਿਤਾ ਨੂੰ ਧੋਖਾ ਦਿੱਤਾ। ਆਖਰ ਉਸ ਨੂੰ ਆਸ਼ੀਰਵਾਦ ਮਿਲਿਆ। ਇਹ ਸਭ ਕੁਝ ਪਰਮੇਸ਼ੁਰ ਦੇ ਉਪਦੇਸ਼ ਦੁਆਰਾ ਵਾਪਰਿਆ ਸੀ।</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pa" altLang="ko-KR" sz="3600">
                <a:solidFill>
                  <a:srgbClr val="ff0000"/>
                </a:solidFill>
              </a:rPr>
              <a:t>ਅੱਜ ਦਾ ਪਾਠ</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pa" altLang="ko-KR" sz="3600">
                <a:solidFill>
                  <a:schemeClr val="tx1">
                    <a:lumMod val="65000"/>
                    <a:lumOff val="35000"/>
                  </a:schemeClr>
                </a:solidFill>
              </a:rPr>
              <a:t>ਈਸਾਓ ਸੋਚਦਾ ਸੀ ਕਿ ਭੁੱਖ ਦੀ ਸਮੱਸਿਆ ਨੂੰ ਹੱਲ ਕਰਨਾ ਅਧਿਆਤਮਿਕ ਬਰਕਤ ਪ੍ਰਾਪਤ ਕਰਨ ਨਾਲੋਂ ਜ਼ਿਆਦਾ ਮਹੱਤਵਪੂਰਨ ਸੀ।</a:t>
            </a:r>
            <a:r xmlns:a="http://schemas.openxmlformats.org/drawingml/2006/main">
              <a:rPr lang="pa"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ਅੰਤ ਵਿੱਚ,</a:t>
            </a:r>
            <a:r xmlns:a="http://schemas.openxmlformats.org/drawingml/2006/main">
              <a:rPr lang="pa" altLang="en-US" sz="3600">
                <a:solidFill>
                  <a:schemeClr val="tx1">
                    <a:lumMod val="65000"/>
                    <a:lumOff val="35000"/>
                  </a:schemeClr>
                </a:solidFill>
              </a:rPr>
              <a:t> </a:t>
            </a:r>
            <a:r xmlns:a="http://schemas.openxmlformats.org/drawingml/2006/main">
              <a:rPr lang="pa" altLang="ko-KR" sz="3600">
                <a:solidFill>
                  <a:schemeClr val="tx1">
                    <a:lumMod val="65000"/>
                    <a:lumOff val="35000"/>
                  </a:schemeClr>
                </a:solidFill>
              </a:rPr>
              <a:t>ਜੈਕਬ</a:t>
            </a:r>
            <a:r xmlns:a="http://schemas.openxmlformats.org/drawingml/2006/main">
              <a:rPr lang="pa" altLang="en-US" sz="3600">
                <a:solidFill>
                  <a:schemeClr val="tx1">
                    <a:lumMod val="65000"/>
                    <a:lumOff val="35000"/>
                  </a:schemeClr>
                </a:solidFill>
              </a:rPr>
              <a:t> </a:t>
            </a:r>
            <a:r xmlns:a="http://schemas.openxmlformats.org/drawingml/2006/main">
              <a:rPr lang="pa" altLang="ko-KR" sz="3600">
                <a:solidFill>
                  <a:schemeClr val="tx1">
                    <a:lumMod val="65000"/>
                    <a:lumOff val="35000"/>
                  </a:schemeClr>
                </a:solidFill>
              </a:rPr>
              <a:t>ਬਣ ਗਿਆ</a:t>
            </a:r>
            <a:r xmlns:a="http://schemas.openxmlformats.org/drawingml/2006/main">
              <a:rPr lang="pa" altLang="en-US" sz="3600">
                <a:solidFill>
                  <a:schemeClr val="tx1">
                    <a:lumMod val="65000"/>
                    <a:lumOff val="35000"/>
                  </a:schemeClr>
                </a:solidFill>
              </a:rPr>
              <a:t> </a:t>
            </a:r>
            <a:r xmlns:a="http://schemas.openxmlformats.org/drawingml/2006/main">
              <a:rPr lang="pa" altLang="ko-KR" sz="3600">
                <a:solidFill>
                  <a:schemeClr val="tx1">
                    <a:lumMod val="65000"/>
                    <a:lumOff val="35000"/>
                  </a:schemeClr>
                </a:solidFill>
              </a:rPr>
              <a:t>ਦੀ</a:t>
            </a:r>
            <a:r xmlns:a="http://schemas.openxmlformats.org/drawingml/2006/main">
              <a:rPr lang="pa" altLang="en-US" sz="3600">
                <a:solidFill>
                  <a:schemeClr val="tx1">
                    <a:lumMod val="65000"/>
                    <a:lumOff val="35000"/>
                  </a:schemeClr>
                </a:solidFill>
              </a:rPr>
              <a:t> </a:t>
            </a:r>
            <a:r xmlns:a="http://schemas.openxmlformats.org/drawingml/2006/main">
              <a:rPr lang="pa" altLang="ko-KR" sz="3600">
                <a:solidFill>
                  <a:schemeClr val="tx1">
                    <a:lumMod val="65000"/>
                    <a:lumOff val="35000"/>
                  </a:schemeClr>
                </a:solidFill>
              </a:rPr>
              <a:t>ਇਸਰਾਏਲੀਆਂ ਦੇ ਪੂਰਵਜ.</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ਤੁਸੀਂ ਵਧੇਰੇ ਮਹੱਤਵਪੂਰਨ ਕੀ ਸੋਚਦੇ ਹੋ?</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ਰੱਬ ਦੇ ਬੱਚੇ ਹੋਣ ਦੀ ਅਸੀਸ ਕਿਸੇ ਵੀ ਚੀਜ਼ ਦਾ ਬਦਲ ਨਹੀਂ ਹੋ ਸਕਦੀ।</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pa" altLang="ko-KR" sz="3200"/>
              <a:t>ਰੱਬ ਹੈ?</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rgbClr val="c00000"/>
                </a:solidFill>
              </a:rPr>
              <a:t>ਰੱਬ</a:t>
            </a:r>
            <a:r xmlns:a="http://schemas.openxmlformats.org/drawingml/2006/main">
              <a:rPr lang="pa" altLang="en-US" sz="3600">
                <a:solidFill>
                  <a:srgbClr val="c00000"/>
                </a:solidFill>
              </a:rPr>
              <a:t> </a:t>
            </a:r>
            <a:r xmlns:a="http://schemas.openxmlformats.org/drawingml/2006/main">
              <a:rPr lang="pa" altLang="ko-KR" sz="3600">
                <a:solidFill>
                  <a:srgbClr val="c00000"/>
                </a:solidFill>
              </a:rPr>
              <a:t>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ਮਨੁੱਖਾਂ ਦੀ ਗਲਤੀ ਅਤੇ ਝੂਠ ਦੇ ਬਾਵਜੂਦ ਪਰਮਾਤਮਾ ਆਪਣੀ ਇੱਛਾ ਪੂਰੀ ਕਰ ਰਿਹਾ ਹੈ।</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a:t>
            </a:r>
            <a:r xmlns:a="http://schemas.openxmlformats.org/drawingml/2006/main">
              <a:rPr lang="pa" altLang="en-US" sz="4000">
                <a:solidFill>
                  <a:srgbClr val="ff0000"/>
                </a:solidFill>
              </a:rPr>
              <a:t> </a:t>
            </a:r>
            <a:r xmlns:a="http://schemas.openxmlformats.org/drawingml/2006/main">
              <a:rPr lang="pa" altLang="ko-KR" sz="4000">
                <a:solidFill>
                  <a:srgbClr val="ff0000"/>
                </a:solidFill>
              </a:rPr>
              <a:t>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ਏਸਾਓ ਨੇ ਆਪਣਾ ਜਨਮ ਅਧਿਕਾਰ ਕਿਸ ਲਈ ਵੇਚਿਆ?</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ਨੂਡਲ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ਰੋਟੀ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ਮੀਟ</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dk1"/>
                </a:solidFill>
              </a:rPr>
              <a:t>④ </a:t>
            </a:r>
            <a:r xmlns:a="http://schemas.openxmlformats.org/drawingml/2006/main">
              <a:rPr lang="pa" altLang="ko-KR" sz="2800">
                <a:solidFill>
                  <a:schemeClr val="dk1"/>
                </a:solidFill>
              </a:rPr>
              <a:t>ਲਾਲ ਸਟੂਅ</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rgbClr val="ff0000"/>
                </a:solidFill>
              </a:rPr>
              <a:t>④ </a:t>
            </a:r>
            <a:r xmlns:a="http://schemas.openxmlformats.org/drawingml/2006/main">
              <a:rPr lang="pa" altLang="ko-KR" sz="2800">
                <a:solidFill>
                  <a:srgbClr val="ff0000"/>
                </a:solidFill>
              </a:rPr>
              <a:t>ਲਾਲ ਸਟੂਅ</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a:t>
            </a:r>
            <a:r xmlns:a="http://schemas.openxmlformats.org/drawingml/2006/main">
              <a:rPr lang="pa" altLang="en-US" sz="4000">
                <a:solidFill>
                  <a:srgbClr val="ff0000"/>
                </a:solidFill>
              </a:rPr>
              <a:t> </a:t>
            </a:r>
            <a:r xmlns:a="http://schemas.openxmlformats.org/drawingml/2006/main">
              <a:rPr lang="pa" altLang="ko-KR" sz="4000">
                <a:solidFill>
                  <a:srgbClr val="ff0000"/>
                </a:solidFill>
              </a:rPr>
              <a:t>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bg1">
                    <a:lumMod val="50000"/>
                  </a:schemeClr>
                </a:solidFill>
              </a:rPr>
              <a:t>ਫ਼ੇਰ ਯਾਕੂਬ ਨੇ ਏਸਾਓ ਨੂੰ ਕੁਝ ਰੋਟੀਆਂ ਅਤੇ ਕੁਝ ਦਾਲ ਦਿੱਤੀ।</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a" altLang="ko-KR" sz="3600">
                <a:solidFill>
                  <a:schemeClr val="bg1">
                    <a:lumMod val="50000"/>
                  </a:schemeClr>
                </a:solidFill>
              </a:rPr>
              <a:t>ਉਸਨੇ ਖਾਧਾ ਅਤੇ ਪੀਤਾ, ਅਤੇ ਫਿਰ ਉੱਠ ਕੇ ਚਲਾ ਗਿਆ।</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a" altLang="ko-KR" sz="3600">
                <a:solidFill>
                  <a:schemeClr val="bg1">
                    <a:lumMod val="50000"/>
                  </a:schemeClr>
                </a:solidFill>
              </a:rPr>
              <a:t>ਇਸ ਲਈ, ਏਸਾਓ ਨੇ ਆਪਣੇ ਜਨਮ ਦੇ ਅਧਿਕਾਰ ਨੂੰ ਤੁੱਛ ਸਮਝਿਆ।</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pa" altLang="ko-KR" b="1">
                <a:solidFill>
                  <a:schemeClr val="tx1">
                    <a:lumMod val="50000"/>
                    <a:lumOff val="50000"/>
                  </a:schemeClr>
                </a:solidFill>
              </a:rPr>
              <a:t>ਨੰ. 11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pa" altLang="ko-KR" sz="4400"/>
              <a:t>ਯਾਕੂਬ ਦਾ ਸੁਪਨਾ</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b="1">
                <a:solidFill>
                  <a:schemeClr val="tx1">
                    <a:lumMod val="50000"/>
                    <a:lumOff val="50000"/>
                  </a:schemeClr>
                </a:solidFill>
              </a:rPr>
              <a:t>ਬਾਈਬਲ ਕਿਡਜ਼ ਨੰ.2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t>ਉਨ੍ਹਾਂ ਨੇ ਵਰਜਿਤ ਫਲ ਖਾ ਲਿਆ</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pa" altLang="ko-KR" sz="3600"/>
              <a:t>ਉਸਨੇ ਇੱਕ ਸੁਪਨਾ ਵੇਖਿਆ ਜਿਸ ਵਿੱਚ ਉਸਨੇ ਇੱਕ ਪੌੜੀ ਧਰਤੀ ਉੱਤੇ ਟਿਕੀ ਹੋਈ ਸੀ, ਜਿਸਦੀ ਸਿਖਰ ਸਵਰਗ ਤੱਕ ਪਹੁੰਚਦੀ ਸੀ, ਅਤੇ ਪਰਮੇਸ਼ੁਰ ਦੇ ਦੂਤ ਉਸ ਉੱਤੇ ਚੜ੍ਹਦੇ ਅਤੇ ਉਤਰਦੇ ਸਨ।</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28:</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ਯਾਕੂਬ ਨੇ ਆਪਣੇ ਭਰਾ ਨੂੰ ਝੂਠ ਨਾਲ ਧੋਖਾ ਦਿੱਤਾ। ਉਸ ਨੂੰ ਮਾਰੇ ਜਾਣ ਦਾ ਡਰ ਸੀ। ਇਸ ਲਈ, ਉਹ ਘਰ ਛੱਡ ਕੇ ਹਾਰਾਨ ਵਿੱਚ ਆਪਣੇ ਚਾਚੇ ਕੋਲ ਭੱਜ ਗਿਆ।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ਰਾਤ ਨੂੰ ਉਹ ਉੱਥੇ ਇੱਕ ਪੱਥਰ ਲੈ ਕੇ ਸਿਰਹਾਣੇ ਵਾਂਗ ਸਿਰ ਹੇਠਾਂ ਰੱਖ ਕੇ ਸੌਂ ਗਿਆ। ਉਹ ਪਰਿਵਾਰ ਤੋਂ ਬਿਨਾਂ ਉੱਥੇ ਇਕੱਲਾ ਸੀ। ਇਸ ਲਈ ਉਹ ਡਰਦਾ ਸੀ ਅਤੇ ਇਕੱਲਾ ਮਹਿਸੂਸ ਕਰਦਾ ਸੀ।</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ਯਾਕੂਬ ਨੇ ਪਰਮੇਸ਼ੁਰ ਦੇ ਦੂਤਾਂ ਨੂੰ ਧਰਤੀ ਉੱਤੇ ਸਵਰਗ ਨੂੰ ਪੌੜੀਆਂ ਚੜ੍ਹਦੇ ਅਤੇ ਉਤਰਦੇ ਦੇਖਿਆ।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ਉਸਨੇ ਪਰਮੇਸ਼ੁਰ ਦੀ ਅਵਾਜ਼ ਸੁਣੀ, "ਮੈਂ ਤੇਰੇ ਨਾਲ ਹਾਂ ਅਤੇ ਜਿੱਥੇ ਵੀ ਤੂੰ ਜਾਵੇਂਗਾ, ਮੈਂ ਤੇਰੀ ਰਾਖੀ ਕਰਾਂਗਾ।"</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ਜਦੋਂ ਉਹ ਸਵੇਰ ਨੂੰ ਜਾਗਿਆ, ਉਸਨੇ ਪਰਮੇਸ਼ੁਰ ਦੀ ਉਪਾਸਨਾ ਕੀਤੀ ਜਿਸ ਨੇ ਵਾਅਦਾ ਕੀਤਾ ਸੀ ਕਿ ਉਹ ਉਸਦੇ ਨਾਲ ਹੋਵੇਗਾ, ਅਤੇ ਉਸਨੇ ਪਰਮੇਸ਼ੁਰ ਦੀ ਮਹਿਮਾ ਕੀਤੀ।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pa" altLang="ko-KR" sz="3600">
                <a:solidFill>
                  <a:schemeClr val="tx1">
                    <a:lumMod val="65000"/>
                    <a:lumOff val="35000"/>
                  </a:schemeClr>
                </a:solidFill>
              </a:rPr>
              <a:t>ਜਿਵੇਂ ਪਰਮੇਸ਼ੁਰ ਯਾਕੂਬ ਦੇ ਨਾਲ ਸੀ ਜੋ ਇਕੱਲੇ ਹੋਣ ਤੋਂ ਡਰਦਾ ਸੀ,</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ਸਾਡਾ ਪਿਤਾ ਪ੍ਰਮਾਤਮਾ ਵੀ ਸਾਡੀ ਦੇਖਭਾਲ ਕਰਦਾ ਹੈ ਜਦੋਂ ਅਸੀਂ ਇਕੱਲੇ ਹੁੰਦੇ ਹਾਂ।</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ਯਾਕੂਬ ਵਾਂਗ, ਸਾਨੂੰ ਪਰਮੇਸ਼ੁਰ ਦਾ ਆਦਰ ਅਤੇ ਮਹਿਮਾ ਕਰਨੀ ਚਾਹੀਦੀ ਹੈ ਜੋ ਹਮੇਸ਼ਾ ਸਾਡੇ ਨਾਲ ਹੈ।</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pa" altLang="ko-KR" sz="3200"/>
              <a:t>ਰੱਬ ਹੈ?</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rgbClr val="c00000"/>
                </a:solidFill>
              </a:rPr>
              <a:t>ਰੱਬ</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ਪ੍ਰਮਾਤਮਾ ਕਿਤੇ ਵੀ ਅਤੇ ਕਿਸੇ ਵੀ ਸਮੇਂ ਸਾਡੇ ਨਾਲ ਹੈ।</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pa" altLang="ko-KR" sz="3600">
                <a:solidFill>
                  <a:schemeClr val="tx1">
                    <a:lumMod val="65000"/>
                    <a:lumOff val="35000"/>
                  </a:schemeClr>
                </a:solidFill>
              </a:rPr>
              <a:t>ਪ੍ਰਮਾਤਮਾ ਹਮੇਸ਼ਾ ਸਾਡੀ ਦੇਖਭਾਲ ਕਰ ਰਿਹਾ ਹੈ।</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a:t>
            </a:r>
            <a:r xmlns:a="http://schemas.openxmlformats.org/drawingml/2006/main">
              <a:rPr lang="pa" altLang="en-US" sz="4000">
                <a:solidFill>
                  <a:srgbClr val="ff0000"/>
                </a:solidFill>
              </a:rPr>
              <a:t> </a:t>
            </a:r>
            <a:r xmlns:a="http://schemas.openxmlformats.org/drawingml/2006/main">
              <a:rPr lang="pa" altLang="ko-KR" sz="4000">
                <a:solidFill>
                  <a:srgbClr val="ff0000"/>
                </a:solidFill>
              </a:rPr>
              <a:t>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ਜਦੋਂ ਯਾਕੂਬ ਸੌਂਦਾ ਸੀ, ਉਸ ਨੇ ਸਿਰਹਾਣੇ ਵਜੋਂ ਕੀ ਲਿਆ ਸੀ?</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ਲੱਕੜ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dk1"/>
                </a:solidFill>
              </a:rPr>
              <a:t>② </a:t>
            </a:r>
            <a:r xmlns:a="http://schemas.openxmlformats.org/drawingml/2006/main">
              <a:rPr lang="pa" altLang="ko-KR" sz="2800">
                <a:solidFill>
                  <a:schemeClr val="dk1"/>
                </a:solidFill>
              </a:rPr>
              <a:t>ਪੱਥਰ</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ਬੈਗ</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ਜਾਨਵਰ ਦੀ ਚਮੜੀ</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rgbClr val="ff0000"/>
                </a:solidFill>
              </a:rPr>
              <a:t>② </a:t>
            </a:r>
            <a:r xmlns:a="http://schemas.openxmlformats.org/drawingml/2006/main">
              <a:rPr lang="pa" altLang="ko-KR" sz="2800">
                <a:solidFill>
                  <a:srgbClr val="ff0000"/>
                </a:solidFill>
              </a:rPr>
              <a:t>ਪੱਥਰ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pa" altLang="ko-KR" sz="3600"/>
              <a:t>ਉਸਨੇ ਇੱਕ ਸੁਪਨਾ ਵੇਖਿਆ ਜਿਸ ਵਿੱਚ ਉਸਨੇ ਇੱਕ ਪੌੜੀ ਧਰਤੀ ਉੱਤੇ ਟਿਕੀ ਹੋਈ ਸੀ, ਜਿਸਦੀ ਸਿਖਰ ਸਵਰਗ ਤੱਕ ਪਹੁੰਚਦੀ ਸੀ, ਅਤੇ ਪਰਮੇਸ਼ੁਰ ਦੇ ਦੂਤ ਉਸ ਉੱਤੇ ਚੜ੍ਹਦੇ ਅਤੇ ਉਤਰਦੇ ਸਨ।</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28:</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ਰੱਬ ਨੇ ਮਨੁੱਖ ਨੂੰ ਆਪਣੇ ਰੂਪ ਵਿੱਚ ਬਣਾਇਆ ਹੈ, ਪਰਮੇਸ਼ੁਰ ਦੇ ਚਿੱਤਰ ਵਿੱਚ ਉਸਨੇ ਉਸਨੂੰ ਬਣਾਇਆ ਹੈ;</a:t>
            </a:r>
          </a:p>
          <a:p>
            <a:r xmlns:a="http://schemas.openxmlformats.org/drawingml/2006/main">
              <a:rPr lang="pa" altLang="ko-KR" sz="3600">
                <a:solidFill>
                  <a:schemeClr val="tx1">
                    <a:lumMod val="65000"/>
                    <a:lumOff val="35000"/>
                  </a:schemeClr>
                </a:solidFill>
              </a:rPr>
              <a:t>ਨਰ ਅਤੇ ਮਾਦਾ ਉਸ ਨੇ ਉਨ੍ਹਾਂ ਨੂੰ ਬਣਾਇਆ 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ਉਤਪਤ</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pa" altLang="ko-KR" b="1">
                <a:solidFill>
                  <a:schemeClr val="tx1">
                    <a:lumMod val="50000"/>
                    <a:lumOff val="50000"/>
                  </a:schemeClr>
                </a:solidFill>
              </a:rPr>
              <a:t>ਨੰ.12</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ਦ</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ਸ਼ਬਦ</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ਦੇ</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ਰੱਬ</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pa" altLang="ko-KR" sz="4400"/>
              <a:t>ਜੋਸਫ਼ ਨੂੰ ਉਸਦੇ ਭਰਾਵਾਂ ਦੁਆਰਾ ਵੇਚਿਆ ਗਿਆ</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bg1">
                    <a:lumMod val="50000"/>
                  </a:schemeClr>
                </a:solidFill>
              </a:rPr>
              <a:t>“ਆਓ, ਹੁਣ ਅਸੀਂ ਉਸਨੂੰ ਮਾਰ ਦੇਈਏ ਅਤੇ ਇਹਨਾਂ ਵਿੱਚੋਂ ਇੱਕ ਟੋਏ ਵਿੱਚ ਸੁੱਟ ਦੇਈਏ</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a" altLang="ko-KR" sz="3600">
                <a:solidFill>
                  <a:schemeClr val="bg1">
                    <a:lumMod val="50000"/>
                  </a:schemeClr>
                </a:solidFill>
              </a:rPr>
              <a:t>ਅਤੇ ਕਹਿੰਦੇ ਹਨ ਕਿ ਇੱਕ ਭਿਆਨਕ ਜਾਨਵਰ ਉਸਨੂੰ ਖਾ ਗਿਆ।</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a" altLang="ko-KR" sz="3600">
                <a:solidFill>
                  <a:schemeClr val="bg1">
                    <a:lumMod val="50000"/>
                  </a:schemeClr>
                </a:solidFill>
              </a:rPr>
              <a:t>ਫਿਰ ਅਸੀਂ ਦੇਖਾਂਗੇ ਕਿ ਉਸਦੇ ਸੁਪਨਿਆਂ ਦਾ ਕੀ ਆਉਂਦਾ ਹੈ।"</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ਯਾਕੂਬ ਦੇ ਬਾਰਾਂ ਪੁੱਤਰ ਸਨ। ਉਹ ਯੂਸੁਫ਼ ਨੂੰ ਆਪਣੇ ਹੋਰ ਪੁੱਤਰਾਂ ਨਾਲੋਂ ਵੱਧ ਪਿਆਰ ਕਰਦਾ ਸੀ। ਇਸ ਲਈ, ਉਸਨੇ ਯੂਸੁਫ਼ ਲਈ ਇੱਕ ਬਹੁਤ ਹੀ ਸੁੰਦਰ ਕੱਪੜਾ ਬਣਾਇਆ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ਉਸਦੇ ਭਰਾ ਉਸਨੂੰ ਬਹੁਤ ਨਫ਼ਰਤ ਕਰਦੇ ਸਨ ਕਿਉਂਕਿ ਉਹਨਾਂ ਦੇ ਪਿਤਾ ਉਸਨੂੰ ਖਾਸ ਪਿਆਰ ਕਰਦੇ ਸਨ। “ਆਓ ਯੂਸੁਫ਼ ਨੂੰ ਵੇਚ ਦੇਈਏ। ਪਿਤਾ ਜੀ ਨੂੰ ਦੱਸ ਦੇਈਏ ਕਿ ਉਹ ਮਰ ਗਿਆ 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ਉਨ੍ਹਾਂ ਨੇ ਯੂਸੁਫ਼ ਨੂੰ ਗ਼ੁਲਾਮ ਬਣ ਕੇ ਆਏ ਵਪਾਰੀਆਂ ਨੂੰ ਵੇਚ ਦਿੱਤਾ।</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pa" altLang="ko-KR" sz="2800">
                <a:solidFill>
                  <a:schemeClr val="tx1">
                    <a:lumMod val="65000"/>
                    <a:lumOff val="35000"/>
                  </a:schemeClr>
                </a:solidFill>
              </a:rPr>
              <a:t>ਇਹ ਸੁਣ ਕੇ ਯਾਕੂਬ ਬਹੁਤ ਦੁਖੀ ਹੋਇਆ।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ਯੂਸੁਫ਼ ਨੇ ਗ਼ੁਲਾਮ ਵਜੋਂ ਸਖ਼ਤ ਜ਼ਿੰਦਗੀ ਬਤੀਤ ਕੀਤੀ। ਹਾਲਾਂਕਿ, ਉਸਨੇ ਬਿਨਾਂ ਕੋਈ ਪਾਪ ਕੀਤੇ ਪਰਮੇਸ਼ੁਰ 'ਤੇ ਵਿਸ਼ਵਾਸ ਕੀਤਾ ਅਤੇ ਭਰੋਸਾ ਕੀਤਾ।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pa" altLang="ko-KR" sz="2400">
                <a:solidFill>
                  <a:schemeClr val="tx1">
                    <a:lumMod val="65000"/>
                    <a:lumOff val="35000"/>
                  </a:schemeClr>
                </a:solidFill>
              </a:rPr>
              <a:t>ਯੂਸੁਫ਼ ਨੂੰ ਝੂਠੇ ਦੋਸ਼ ਵਿਚ ਜੇਲ੍ਹ ਵਿਚ ਭੇਜਿਆ ਗਿਆ ਸੀ।</a:t>
            </a:r>
            <a:r xmlns:a="http://schemas.openxmlformats.org/drawingml/2006/main">
              <a:rPr lang="pa" altLang="en-US" sz="2400">
                <a:solidFill>
                  <a:schemeClr val="tx1">
                    <a:lumMod val="65000"/>
                    <a:lumOff val="35000"/>
                  </a:schemeClr>
                </a:solidFill>
              </a:rPr>
              <a:t> </a:t>
            </a:r>
            <a:r xmlns:a="http://schemas.openxmlformats.org/drawingml/2006/main">
              <a:rPr lang="pa" altLang="ko-KR" sz="2400">
                <a:solidFill>
                  <a:schemeClr val="tx1">
                    <a:lumMod val="65000"/>
                    <a:lumOff val="35000"/>
                  </a:schemeClr>
                </a:solidFill>
              </a:rPr>
              <a:t>ਹਾਲਾਂਕਿ, ਉਸਨੇ ਜੇਲ੍ਹ ਵਿੱਚ ਵੀ ਪਰਮੇਸ਼ੁਰ ਦੇ ਅੱਗੇ ਧਰਮੀ ਬਣਨ ਦੀ ਕੋਸ਼ਿਸ਼ ਕੀਤੀ। ਪਰਮੇਸ਼ੁਰ ਨੇ ਯੂਸੁਫ਼ ਨੂੰ ਨਹੀਂ ਭੁੱਲਿਆ ਅਤੇ ਪਰਮੇਸ਼ੁਰ ਨੇ ਉਸ ਲਈ ਇੱਕ ਸ਼ਾਨਦਾਰ ਯੋਜਨਾ ਬਣਾਈ ਸੀ।</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pa" altLang="ko-KR" sz="3200">
                <a:solidFill>
                  <a:schemeClr val="tx1">
                    <a:lumMod val="65000"/>
                    <a:lumOff val="35000"/>
                  </a:schemeClr>
                </a:solidFill>
              </a:rPr>
              <a:t>ਯੂਸੁਫ਼ ਨੂੰ ਉਸਦੇ ਆਪਣੇ ਭਰਾਵਾਂ ਦੁਆਰਾ ਨਫ਼ਰਤ ਕੀਤੀ ਗਈ ਅਤੇ ਇੱਕ ਗ਼ੁਲਾਮ ਵਜੋਂ ਵੇਚਿਆ ਗਿਆ। ਉਸ ਨੂੰ ਝੂਠੇ ਦੋਸ਼ ਵਿਚ ਜੇਲ੍ਹ ਵਿਚ ਵੀ ਡੱਕ ਦਿੱਤਾ ਗਿਆ।</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pa" altLang="ko-KR" sz="3200">
                <a:solidFill>
                  <a:schemeClr val="tx1">
                    <a:lumMod val="65000"/>
                    <a:lumOff val="35000"/>
                  </a:schemeClr>
                </a:solidFill>
              </a:rPr>
              <a:t>ਹਾਲਾਂਕਿ, ਉਸਨੇ ਪ੍ਰਮਾਤਮਾ 'ਤੇ ਭਰੋਸਾ ਕੀਤਾ ਅਤੇ ਹੋਰ ਵੀ ਕੋਈ ਪਾਪ ਨਾ ਕਰਨ ਦੀ ਕੋਸ਼ਿਸ਼ ਕੀਤੀ।</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pa" altLang="ko-KR" sz="3200">
                <a:solidFill>
                  <a:schemeClr val="tx1">
                    <a:lumMod val="65000"/>
                    <a:lumOff val="35000"/>
                  </a:schemeClr>
                </a:solidFill>
              </a:rPr>
              <a:t>ਸਾਨੂੰ ਕੁਝ ਮੁਸ਼ਕਲਾਂ ਦਾ ਸਾਮ੍ਹਣਾ ਕਰਨਾ ਪੈ ਸਕਦਾ ਹੈ।</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pa" altLang="ko-KR" sz="3200">
                <a:solidFill>
                  <a:schemeClr val="tx1">
                    <a:lumMod val="65000"/>
                    <a:lumOff val="35000"/>
                  </a:schemeClr>
                </a:solidFill>
              </a:rPr>
              <a:t>ਆਓ ਕੋਈ ਪਾਪ ਨਾ ਕਰੀਏ ਅਤੇ ਆਪਣੇ ਪਿਤਾ ਪ੍ਰਮਾਤਮਾ ਤੋਂ ਮਦਦ ਮੰਗੀਏ ਜੋ ਸਾਡੀ ਪ੍ਰਾਰਥਨਾ ਨੂੰ ਖੁਸ਼ੀ ਨਾਲ ਸੁਣ ਰਿਹਾ ਹੈ।</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pa" altLang="ko-KR" sz="3200"/>
              <a:t>ਰੱਬ ਹੈ?</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rgbClr val="c00000"/>
                </a:solidFill>
              </a:rPr>
              <a:t>ਸਾਡਾ ਪਿਤਾ ਵਾਹਿਗੁਰੂ..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ਸਾਡੇ ਪਿਤਾ ਪਰਮੇਸ਼ੁਰ ਨੇ ਮੁਸ਼ਕਲ ਸਮਿਆਂ ਵਿੱਚ ਵੀ ਸਾਡੇ ਲਈ ਇੱਕ ਸ਼ਾਨਦਾਰ ਯੋਜਨਾਵਾਂ ਬਣਾਈਆਂ ਹਨ।</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ਯਾਕੂਬ ਨੇ ਆਪਣੇ ਬਾਰਾਂ ਪੁੱਤਰਾਂ ਵਿੱਚੋਂ ਸਿਰਫ਼ ਯੂਸੁਫ਼ ਨੂੰ ਕੀ ਦਿੱਤਾ?</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ਖਿਡੌਣੇ</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ਬਾਈਬਲ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ਭਰਪੂਰ ਸੁੰਦਰ ਕੱਪੜਾ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ਪੈਸੇ</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rgbClr val="ff0000"/>
                </a:solidFill>
              </a:rPr>
              <a:t>③ </a:t>
            </a:r>
            <a:r xmlns:a="http://schemas.openxmlformats.org/drawingml/2006/main">
              <a:rPr lang="pa" altLang="ko-KR" sz="2800">
                <a:solidFill>
                  <a:srgbClr val="ff0000"/>
                </a:solidFill>
              </a:rPr>
              <a:t>ਭਰਪੂਰ ਸੁੰਦਰ ਕੱਪੜਾ</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400">
                <a:solidFill>
                  <a:schemeClr val="tx1">
                    <a:lumMod val="65000"/>
                    <a:lumOff val="35000"/>
                  </a:schemeClr>
                </a:solidFill>
              </a:rPr>
              <a:t>ਆਦਮ ਅਤੇ ਹੱਵਾਹ ਪਰਮੇਸ਼ੁਰ ਦੇ ਜੀਵਾਂ ਵਿੱਚੋਂ ਸਭ ਤੋਂ ਵਧੀਆ ਜੀਵ ਸਨ।</a:t>
            </a:r>
          </a:p>
          <a:p>
            <a:r xmlns:a="http://schemas.openxmlformats.org/drawingml/2006/main">
              <a:rPr lang="pa" altLang="ko-KR" sz="2400">
                <a:solidFill>
                  <a:schemeClr val="tx1">
                    <a:lumMod val="65000"/>
                    <a:lumOff val="35000"/>
                  </a:schemeClr>
                </a:solidFill>
              </a:rPr>
              <a:t>ਕਿਉਂਕਿ ਉਹ ਪਰਮੇਸ਼ੁਰ ਦੇ ਸਰੂਪ ਦੇ ਅਨੁਸਾਰ ਬਣਾਏ ਗਏ ਸਨ।</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bg1">
                    <a:lumMod val="50000"/>
                  </a:schemeClr>
                </a:solidFill>
              </a:rPr>
              <a:t>“ਆਓ, ਹੁਣ ਅਸੀਂ ਉਸਨੂੰ ਮਾਰ ਦੇਈਏ ਅਤੇ ਇਹਨਾਂ ਵਿੱਚੋਂ ਇੱਕ ਟੋਏ ਵਿੱਚ ਸੁੱਟ ਦੇਈਏ</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a" altLang="ko-KR" sz="3600">
                <a:solidFill>
                  <a:schemeClr val="bg1">
                    <a:lumMod val="50000"/>
                  </a:schemeClr>
                </a:solidFill>
              </a:rPr>
              <a:t>ਅਤੇ ਕਹਿੰਦੇ ਹਨ ਕਿ ਇੱਕ ਭਿਆਨਕ ਜਾਨਵਰ ਉਸਨੂੰ ਖਾ ਗਿਆ।</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a" altLang="ko-KR" sz="3600">
                <a:solidFill>
                  <a:schemeClr val="bg1">
                    <a:lumMod val="50000"/>
                  </a:schemeClr>
                </a:solidFill>
              </a:rPr>
              <a:t>ਫਿਰ ਅਸੀਂ ਦੇਖਾਂਗੇ ਕਿ ਉਸਦੇ ਸੁਪਨਿਆਂ ਦਾ ਕੀ ਆਉਂਦਾ ਹੈ।"</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pa" altLang="ko-KR" b="1">
                <a:solidFill>
                  <a:schemeClr val="tx1">
                    <a:lumMod val="50000"/>
                    <a:lumOff val="50000"/>
                  </a:schemeClr>
                </a:solidFill>
              </a:rPr>
              <a:t>ਨੰ. 13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pa" altLang="ko-KR" sz="4400"/>
              <a:t>ਜੋਸਫ਼ ਮਿਸਰ ਵਿੱਚ ਪ੍ਰਧਾਨ ਮੰਤਰੀ ਬਣਿਆ</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pa" altLang="ko-KR" sz="3600"/>
              <a:t>ਇਸ ਲਈ ਫ਼ਿਰਊਨ ਨੇ ਯੂਸੁਫ਼ ਨੂੰ ਕਿਹਾ, “ਮੈਂ ਤੈਨੂੰ ਸਾਰੇ ਮਿਸਰ ਦੇਸ ਦਾ ਪ੍ਰਧਾਨ ਬਣਾਇਆ ਹੈ।”</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41:</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ਮਿਸਰ ਦੇ ਰਾਜੇ ਫ਼ਿਰਊਨ ਨੇ ਇੱਕ ਸੁਪਨਾ ਦੇਖਿਆ। 7 ਮੋਟੀਆਂ ਗਾਵਾਂ ਅਤੇ ਉਸ ਤੋਂ ਬਾਅਦ 7 ਬਦਸੂਰਤ ਗਾਵਾਂ ਨਿਕਲੀਆਂ। 7 ਬਦਸੂਰਤ ਗਾਵਾਂ ਨੇ 7 ਮੋਟੀਆਂ ਗਾਵਾਂ ਨੂੰ ਖਾ ਲਿਆ। ਇਹ ਬਹੁਤ ਅਜੀਬ ਸੁਪਨਾ ਸੀ।</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pa" altLang="ko-KR" sz="2400">
                <a:solidFill>
                  <a:schemeClr val="tx1">
                    <a:lumMod val="65000"/>
                    <a:lumOff val="35000"/>
                  </a:schemeClr>
                </a:solidFill>
              </a:rPr>
              <a:t>ਮਹਿਲ ਵਿੱਚ ਕੋਈ ਵੀ ਉਸਦੇ ਸੁਪਨੇ ਦੀ ਵਿਆਖਿਆ ਨਹੀਂ ਕਰ ਸਕਦਾ ਸੀ। ਜੋਸਫ਼ ਦੁਆਰਾ ਮਦਦ ਕੀਤੀ ਗਈ ਮੁੱਖ ਸਾਕੀ ਨੇ ਉਸਨੂੰ ਰਾਜੇ ਨਾਲ ਮਿਲਾਇਆ।</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ਪਰਮੇਸ਼ੁਰ ਨੇ ਯੂਸੁਫ਼ ਨੂੰ ਬੁੱਧ ਦਿੱਤੀ। ਇਸ ਲਈ, ਉਹ ਸੁਪਨੇ ਦਾ ਅਰਥ ਸਮਝ ਸਕਿਆ ਅਤੇ ਰਾਜੇ ਨੂੰ ਦੱਸ ਸਕਿਆ।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ਫ਼ਿਰਊਨ ਇੰਨਾ ਪ੍ਰਭਾਵਿਤ ਹੋਇਆ ਕਿ ਉਸਨੇ ਯੂਸੁਫ਼ ਨੂੰ ਦੇਸ਼ ਦੇ ਦੂਜੇ ਸਭ ਤੋਂ ਉੱਚੇ ਅਹੁਦੇ ਲਈ ਨਿਯੁਕਤ ਕੀਤਾ ਜੋ ਇੱਕ ਕੈਦੀ ਸੀ।</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ਯੂਸੁਫ਼ ਮਿਸਰ ਦਾ ਪ੍ਰਧਾਨ ਮੰਤਰੀ ਬਣ ਗਿਆ ਅਤੇ ਪਰਮੇਸ਼ੁਰ ਨੇ ਉਸ ਨੂੰ ਦਿੱਤੀ ਬੁੱਧੀ ਨਾਲ ਧਰਤੀ ਉੱਤੇ ਚੰਗੀ ਤਰ੍ਹਾਂ ਰਾਜ ਕੀਤਾ।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pa" altLang="ko-KR" sz="3600">
                <a:solidFill>
                  <a:schemeClr val="tx1">
                    <a:lumMod val="65000"/>
                    <a:lumOff val="35000"/>
                  </a:schemeClr>
                </a:solidFill>
              </a:rPr>
              <a:t>ਪਰਮੇਸ਼ੁਰ ਨੇ ਯੂਸੁਫ਼ ਲਈ ਅਦਭੁਤ ਯੋਜਨਾਵਾਂ ਬਣਾਈਆਂ ਸਨ।</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ਜਦੋਂ ਸਾਨੂੰ ਕੁਝ ਮੁਸ਼ਕਲਾਂ ਦਾ ਸਾਹਮਣਾ ਕਰਨਾ ਪੈਂਦਾ ਹੈ ਤਾਂ ਸਾਨੂੰ ਨਿਰਾਸ਼ ਨਹੀਂ ਹੋਣਾ ਚਾਹੀਦਾ,</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ਪਰ ਸਾਡੇ ਲਈ ਰੱਬ ਦੀਆਂ ਸ਼ਾਨਦਾਰ ਯੋਜਨਾਵਾਂ ਦੀ ਉਮੀਦ ਕਰਨੀ ਚਾਹੀਦੀ ਹੈ ਅਤੇ ਰੱਬ ਵਿੱਚ ਵਿਸ਼ਵਾਸ ਕਰਨਾ ਚਾਹੀਦਾ ਹੈ..</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pa" altLang="ko-KR" sz="3200"/>
              <a:t>ਰੱਬ ਹੈ?</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rgbClr val="c00000"/>
                </a:solidFill>
              </a:rPr>
              <a:t>ਰੱਬ ਆਪਣੀ ਮਰਜ਼ੀ ਅਨੁਸਾਰ ਕਰਦਾ 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ਨੀਚਾਂ ਨੂੰ ਉੱਚਾ ਕੀਤਾ ਜਾਵੇਗਾ ਅਤੇ ਉੱਚਿਆਂ ਨੂੰ ਨੀਵਾਂ ਕੀਤਾ ਜਾਵੇਗਾ।</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000">
                <a:solidFill>
                  <a:schemeClr val="tx1">
                    <a:lumMod val="65000"/>
                    <a:lumOff val="35000"/>
                  </a:schemeClr>
                </a:solidFill>
              </a:rPr>
              <a:t>ਪਰਮੇਸ਼ੁਰ ਨੇ ਆਦਮੀ ਨੂੰ ਕਿਹਾ,</a:t>
            </a:r>
            <a:r xmlns:a="http://schemas.openxmlformats.org/drawingml/2006/main">
              <a:rPr lang="pa" altLang="en-US" sz="2000">
                <a:solidFill>
                  <a:schemeClr val="tx1">
                    <a:lumMod val="65000"/>
                    <a:lumOff val="35000"/>
                  </a:schemeClr>
                </a:solidFill>
              </a:rPr>
              <a:t> </a:t>
            </a:r>
            <a:r xmlns:a="http://schemas.openxmlformats.org/drawingml/2006/main">
              <a:rPr lang="pa" altLang="ko-KR" sz="2000">
                <a:solidFill>
                  <a:schemeClr val="tx1">
                    <a:lumMod val="65000"/>
                    <a:lumOff val="35000"/>
                  </a:schemeClr>
                </a:solidFill>
              </a:rPr>
              <a:t>""ਤੁਸੀਂ ਬਾਗ ਦੇ ਕਿਸੇ ਵੀ ਰੁੱਖ ਤੋਂ ਖਾਣ ਲਈ ਸੁਤੰਤਰ ਹੋ; ਪਰ </a:t>
            </a:r>
            <a:r xmlns:a="http://schemas.openxmlformats.org/drawingml/2006/main">
              <a:rPr lang="pa" altLang="ko-KR" sz="2000" u="sng">
                <a:solidFill>
                  <a:schemeClr val="tx1">
                    <a:lumMod val="65000"/>
                    <a:lumOff val="35000"/>
                  </a:schemeClr>
                </a:solidFill>
              </a:rPr>
              <a:t>ਤੁਹਾਨੂੰ ਚੰਗੇ ਅਤੇ ਬੁਰੇ ਦੇ ਗਿਆਨ ਦੇ ਰੁੱਖ ਤੋਂ ਨਹੀਂ ਖਾਣਾ ਚਾਹੀਦਾ, ਕਿਉਂਕਿ ਜਦੋਂ ਤੁਸੀਂ ਇਸ ਵਿੱਚੋਂ ਖਾਓਗੇ ਤਾਂ ਤੁਸੀਂ ਜ਼ਰੂਰ ਮਰ ਜਾਵੋਗੇ </a:t>
            </a:r>
            <a:r xmlns:a="http://schemas.openxmlformats.org/drawingml/2006/main">
              <a:rPr lang="pa"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ਫ਼ਿਰਊਨ ਦੇ ਸੁਪਨੇ ਵਿਚ ਕਿਹੜੇ ਜਾਨਵਰ ਦਿਖਾਈ ਦਿੱਤੇ?</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ਪੰਛੀ</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ਕੁੱਤਾ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ਘੋੜਾ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ਗਾਂ</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rgbClr val="ff0000"/>
                </a:solidFill>
              </a:rPr>
              <a:t>④ </a:t>
            </a:r>
            <a:r xmlns:a="http://schemas.openxmlformats.org/drawingml/2006/main">
              <a:rPr lang="pa" altLang="ko-KR" sz="2800">
                <a:solidFill>
                  <a:srgbClr val="ff0000"/>
                </a:solidFill>
              </a:rPr>
              <a:t>ਗਾਂ</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pa" altLang="ko-KR" sz="3600"/>
              <a:t>ਤਾਂ ਫ਼ਿਰਊਨ ਨੇ ਯੂਸੁਫ਼ ਨੂੰ ਆਖਿਆ,</a:t>
            </a:r>
            <a:endParaRPr xmlns:a="http://schemas.openxmlformats.org/drawingml/2006/main" lang="en-US" altLang="ko-KR" sz="3600"/>
          </a:p>
          <a:p>
            <a:pPr xmlns:a="http://schemas.openxmlformats.org/drawingml/2006/main" lvl="0">
              <a:defRPr/>
            </a:pPr>
            <a:r xmlns:a="http://schemas.openxmlformats.org/drawingml/2006/main">
              <a:rPr lang="pa" altLang="ko-KR" sz="3600"/>
              <a:t>“ਮੈਂ ਤੁਹਾਨੂੰ ਇਸ ਤਰ੍ਹਾਂ ਮਿਸਰ ਦੇ ਸਾਰੇ ਦੇਸ਼ ਦਾ ਇੰਚਾਰਜ ਬਣਾਇਆ ਹੈ।”</a:t>
            </a:r>
            <a:endParaRPr xmlns:a="http://schemas.openxmlformats.org/drawingml/2006/main" lang="en-US" altLang="ko-KR" sz="3600"/>
          </a:p>
          <a:p>
            <a:pPr xmlns:a="http://schemas.openxmlformats.org/drawingml/2006/main" lvl="0">
              <a:defRPr/>
            </a:pPr>
            <a:r xmlns:a="http://schemas.openxmlformats.org/drawingml/2006/main">
              <a:rPr lang="pa"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41:</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pa" altLang="ko-KR" b="1">
                <a:solidFill>
                  <a:schemeClr val="tx1">
                    <a:lumMod val="50000"/>
                    <a:lumOff val="50000"/>
                  </a:schemeClr>
                </a:solidFill>
              </a:rPr>
              <a:t>ਨੰ.</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14</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ਵਾਹਿਗੁਰੂ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pa" altLang="ko-KR" sz="4400"/>
              <a:t>ਯੂਸੁਫ਼ ਆਪਣੇ ਭਰਾਵਾਂ ਨੂੰ ਦੁਬਾਰਾ ਮਿਲਿਆ</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bg1">
                    <a:lumMod val="50000"/>
                  </a:schemeClr>
                </a:solidFill>
              </a:rPr>
              <a:t>ਭਾਵੇਂ ਯੂਸੁਫ਼ ਨੇ ਆਪਣੇ ਭਰਾਵਾਂ ਨੂੰ ਪਛਾਣ ਲਿਆ ਸੀ, ਪਰ ਉਨ੍ਹਾਂ ਨੇ ਉਸ ਨੂੰ ਨਹੀਂ ਪਛਾਣਿਆ।</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42:</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ਫ਼ਿਰਊਨ ਨੇ ਯੂਸੁਫ਼ ਨੂੰ ਮਿਸਰ ਦਾ ਪ੍ਰਧਾਨ ਮੰਤਰੀ ਨਿਯੁਕਤ ਕੀਤਾ। ਜੋਸਫ਼ ਨੇ 7 ਸਾਲਾਂ ਦੇ ਭਿਆਨਕ ਅਕਾਲ ਨੂੰ ਸਮਝਦਾਰੀ ਨਾਲ ਕਾਬੂ ਕੀਤਾ।</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pa" altLang="ko-KR" sz="2600">
                <a:solidFill>
                  <a:schemeClr val="tx1">
                    <a:lumMod val="65000"/>
                    <a:lumOff val="35000"/>
                  </a:schemeClr>
                </a:solidFill>
              </a:rPr>
              <a:t>ਪਰ, ਕਾਲ ਦੇ ਕਾਰਨ ਕਨਾਨ ਵਿੱਚ ਕੋਈ ਅਨਾਜ ਨਹੀਂ ਸੀ। ਉਨ੍ਹਾਂ ਨੂੰ ਖਾਣ ਲਈ ਕੁਝ ਅਨਾਜ ਲੈਣ ਲਈ ਮਿਸਰ ਜਾਣਾ ਪਿਆ। ਯੂਸੁਫ਼ ਦੇ ਭਰਾ ਵੀ ਭੋਜਨ ਖਰੀਦਣ ਲਈ ਮਿਸਰ ਗਏ।</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ਭਾਵੇਂ ਯੂਸੁਫ਼ ਨੇ ਆਪਣੇ ਭਰਾਵਾਂ ਨੂੰ ਪਛਾਣ ਲਿਆ ਸੀ, ਪਰ ਉਨ੍ਹਾਂ ਨੇ ਉਸ ਨੂੰ ਨਹੀਂ ਪਛਾਣਿਆ।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ਯੂਸੁਫ਼ ਨੇ ਉਨ੍ਹਾਂ ਨੂੰ ਦੱਸਿਆ ਕਿ ਉਹ ਕੌਣ ਸੀ। ਉਹ ਉਸ ਵੱਲ ਦੇਖ ਕੇ ਘਬਰਾ ਗਏ ਅਤੇ ਉਸ ਤੋਂ ਡਰ ਗਏ</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pa" altLang="ko-KR" sz="2600">
                <a:solidFill>
                  <a:schemeClr val="tx1">
                    <a:lumMod val="65000"/>
                    <a:lumOff val="35000"/>
                  </a:schemeClr>
                </a:solidFill>
              </a:rPr>
              <a:t>ਯੂਸੁਫ਼ ਨੇ ਪਛਾਣ ਲਿਆ ਕਿ ਪਰਮੇਸ਼ੁਰ ਨੇ ਉਸ ਨੂੰ ਮਿਸਰ ਕਿਉਂ ਭੇਜਿਆ। ਉਸਨੇ ਆਪਣੇ ਭਰਾਵਾਂ ਨੂੰ ਮਾਫ਼ ਕਰ ਦਿੱਤਾ ਅਤੇ ਆਪਣੇ ਸਾਰੇ ਪਰਿਵਾਰ ਨੂੰ ਮਿਸਰ ਲੈ ਗਿਆ ਅਤੇ ਸੁਰੱਖਿਅਤ ਢੰਗ ਨਾਲ ਉਨ੍ਹਾਂ ਦੀ ਦੇਖਭਾਲ ਕੀਤੀ।</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pa" altLang="ko-KR" sz="3600">
                <a:solidFill>
                  <a:schemeClr val="tx1">
                    <a:lumMod val="65000"/>
                    <a:lumOff val="35000"/>
                  </a:schemeClr>
                </a:solidFill>
              </a:rPr>
              <a:t>ਯੂਸੁਫ਼ ਨੇ ਆਪਣੇ ਭਰਾਵਾਂ ਨੂੰ ਮਾਫ਼ ਕਰ ਦਿੱਤਾ ਜਿਨ੍ਹਾਂ ਨੇ ਉਸ ਨਾਲ ਬੁਰਾ ਸਲੂਕ ਕੀਤਾ ਅਤੇ ਪਰਮੇਸ਼ੁਰ ਦੀ ਇੱਛਾ ਅਨੁਸਾਰ ਉਨ੍ਹਾਂ ਨਾਲ ਪਿਆਰ ਕੀਤਾ।</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ਸਾਨੂੰ ਆਪਣੇ ਪਰਿਵਾਰ ਅਤੇ ਦੋਸਤਾਂ ਨੂੰ ਮਾਫ਼ ਕਰਨਾ ਚਾਹੀਦਾ ਹੈ ਅਤੇ ਉਨ੍ਹਾਂ ਨੂੰ ਪਿਆਰ ਕਰਨਾ ਚਾਹੀਦਾ ਹੈ।</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ਪਰ, ਸ਼ੈਤਾਨ ਨੇ ਸੱਪ ਦੇ ਭੇਸ ਵਿਚ ਹੱਵਾਹ ਨੂੰ ਪਰਤਾਇਆ।</a:t>
            </a:r>
          </a:p>
          <a:p>
            <a:r xmlns:a="http://schemas.openxmlformats.org/drawingml/2006/main">
              <a:rPr lang="pa" altLang="ko-KR" sz="2800">
                <a:solidFill>
                  <a:schemeClr val="tx1">
                    <a:lumMod val="65000"/>
                    <a:lumOff val="35000"/>
                  </a:schemeClr>
                </a:solidFill>
              </a:rPr>
              <a:t>ਅੰਤ ਵਿੱਚ, ਹੱਵਾਹ ਨੇ ਫਲ ਖਾਧਾ।</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pa" altLang="ko-KR" sz="3200"/>
              <a:t>ਰੱਬ ਹੈ?</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rgbClr val="c00000"/>
                </a:solidFill>
              </a:rPr>
              <a:t>ਵਾਹਿਗੁਰੂ..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ਸਾਨੂੰ ਮਾਫ਼ ਕਰਦਾ ਹੈ ਅਤੇ ਸਾਨੂੰ ਪਿਆਰ ਕਰਦਾ ਹੈ।</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ਜੋਸਫ਼ ਕਿਹੜੇ ਦੇਸ਼ ਦਾ ਪ੍ਰਧਾਨ ਮੰਤਰੀ ਬਣਿਆ?</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ਮਿਸਰ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ਇਜ਼ਰਾਈਲ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ਪਰਸ਼ੀਆ</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ਬਾਬਲ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rgbClr val="ff0000"/>
                </a:solidFill>
              </a:rPr>
              <a:t>① </a:t>
            </a:r>
            <a:r xmlns:a="http://schemas.openxmlformats.org/drawingml/2006/main">
              <a:rPr lang="pa" altLang="ko-KR" sz="2800">
                <a:solidFill>
                  <a:srgbClr val="ff0000"/>
                </a:solidFill>
              </a:rPr>
              <a:t>ਮਿਸਰ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bg1">
                    <a:lumMod val="50000"/>
                  </a:schemeClr>
                </a:solidFill>
              </a:rPr>
              <a:t>ਭਾਵੇਂ ਯੂਸੁਫ਼ ਨੇ ਆਪਣੇ ਭਰਾਵਾਂ ਨੂੰ ਪਛਾਣ ਲਿਆ ਸੀ, ਪਰ ਉਨ੍ਹਾਂ ਨੇ ਉਸ ਨੂੰ ਨਹੀਂ ਪਛਾਣਿਆ।</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42:</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pa" altLang="ko-KR" b="1">
                <a:solidFill>
                  <a:schemeClr val="tx1">
                    <a:lumMod val="50000"/>
                    <a:lumOff val="50000"/>
                  </a:schemeClr>
                </a:solidFill>
              </a:rPr>
              <a:t>ਨੰ.15 ਰੱਬ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pa" altLang="ko-KR" sz="4400"/>
              <a:t>ਇੱਕ ਬੱਚਾ ਜਿਸ ਨੂੰ ਪਾਣੀ ਤੋਂ ਬਚਾਇਆ ਗਿਆ ਸੀ</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ਜਦੋਂ ਬੱਚਾ ਵੱਡਾ ਹੋਇਆ, ਤਾਂ ਉਹ ਉਸਨੂੰ ਫ਼ਿਰਊਨ ਦੀ ਧੀ ਕੋਲ ਲੈ ਗਈ ਅਤੇ ਉਹ ਉਸਦਾ ਪੁੱਤਰ ਬਣ ਗਿਆ। ਉਸਨੇ ਉਸਦਾ ਨਾਮ ਮੂਸਾ ਰੱਖਿਆ, "ਮੈਂ ਉਸਨੂੰ ਪਾਣੀ ਵਿੱਚੋਂ ਬਾਹਰ ਕੱਢਿਆ।"</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ਕੂਚ</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ਮਿਸਰ ਦੇ ਰਾਜੇ, ਫ਼ਿਰਊਨ ਨੇ ਸਾਰੇ ਇਸਰਾਏਲੀ ਨਵਜੰਮੇ ਮੁੰਡਿਆਂ ਨੂੰ ਨੀਲ ਨਦੀ ਵਿੱਚ ਸੁੱਟ ਦੇਣ ਅਤੇ ਉਨ੍ਹਾਂ ਨੂੰ ਮਾਰ ਦੇਣ ਦਾ ਹੁਕਮ ਦਿੱਤਾ।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ਮੂਸਾ ਦੀ ਮਾਂ, ਜੋਚਬੇਦ ਕੋਲ ਆਪਣੇ ਪੁੱਤਰ ਨੂੰ ਨੀਲ ਨਦੀ ਉੱਤੇ ਲੈ ਜਾਣ ਤੋਂ ਇਲਾਵਾ ਕੋਈ ਚਾਰਾ ਨਹੀਂ ਸੀ।</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ਉਸ ਸਮੇਂ, ਮਿਸਰ ਦੀ ਰਾਜਕੁਮਾਰੀ ਨੇ ਨਦੀ ਵਿੱਚ ਨਹਾਉਂਦੇ ਸਮੇਂ ਬੱਚੇ ਨੂੰ ਦੇਖਿਆ। ਉਹ ਲੜਕੇ ਨੂੰ ਵੱਡਾ ਕਰਨ ਦਾ ਮਨ ਰੱਖਦਾ ਸੀ।</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ਉਸਦੀ ਭੈਣ ਨੇ ਰਾਜਕੁਮਾਰੀ ਨੂੰ ਬੱਚੇ ਨੂੰ ਟੋਕਰੀ ਵਿੱਚੋਂ ਬਾਹਰ ਕੱਢਦੇ ਦੇਖਿਆ। ਉਸਨੇ ਆਪਣੀ ਅਸਲੀ ਮਾਂ, ਜੋਚੇਬੈਡ, ਨੂੰ ਉਸਦੇ ਬੱਚੇ ਲਈ ਦੁੱਧ ਚੁੰਘਾਉਣ ਲਈ ਪੇਸ਼ ਕੀਤਾ।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ਜਦੋਂ ਬੱਚਾ ਵੱਡਾ ਹੋ ਗਿਆ, ਤਾਂ ਉਸਨੂੰ ਉਸਦਾ ਪੁੱਤਰ ਬਣਨ ਲਈ ਰਾਜਕੁਮਾਰੀ ਕੋਲ ਵਾਪਸ ਲਿਜਾਇਆ ਗਿਆ। ਉਸਨੇ ਉਸਦਾ ਨਾਮ ਮੂਸਾ ਰੱਖਿਆ, "ਮੈਂ ਉਸਨੂੰ ਪਾਣੀ ਵਿੱਚੋਂ ਬਾਹਰ ਕੱਢਿਆ। ਮੂਸਾ ਮਿਸਰ ਵਿੱਚ ਵਧਿਆ</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ਮਹਿਲ।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ਅਤੇ ਹੱਵਾਹ ਨੇ ਆਦਮ ਨੂੰ ਇੱਕ ਹੋਰ ਦਿੱਤਾ।</a:t>
            </a:r>
          </a:p>
          <a:p>
            <a:r xmlns:a="http://schemas.openxmlformats.org/drawingml/2006/main">
              <a:rPr lang="pa" altLang="ko-KR" sz="2800">
                <a:solidFill>
                  <a:schemeClr val="tx1">
                    <a:lumMod val="65000"/>
                    <a:lumOff val="35000"/>
                  </a:schemeClr>
                </a:solidFill>
              </a:rPr>
              <a:t>ਆਦਮ ਨੇ ਵੀ ਖਾ ਲਿਆ।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pa" altLang="ko-KR" sz="3600">
                <a:solidFill>
                  <a:schemeClr val="tx1">
                    <a:lumMod val="65000"/>
                    <a:lumOff val="35000"/>
                  </a:schemeClr>
                </a:solidFill>
              </a:rPr>
              <a:t>ਪਰਮੇਸ਼ੁਰ ਨੇ ਮੂਸਾ ਨੂੰ ਬਚਾਇਆ।</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ਪਰਮੇਸ਼ੁਰ ਨੇ ਸਾਨੂੰ ਆਪਣੀ ਅਦਭੁਤ ਬੁੱਧੀ ਅਤੇ ਸ਼ਕਤੀ (ਪ੍ਰੋਵੀਡੈਂਸ) ਨਾਲ ਬਚਾਇਆ।</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ਆਓ ਵਿਸ਼ਵਾਸ ਕਰੀਏ ਕਿ ਪਰਮੇਸ਼ੁਰ ਦੀਆਂ ਯੋਜਨਾਵਾਂ ਮੇਰੇ ਨਾਲੋਂ ਵੱਡੀਆਂ ਅਤੇ ਵਧੇਰੇ ਸੰਪੂਰਨ ਹਨ।</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pa" altLang="ko-KR" sz="3200"/>
              <a:t>ਰੱਬ ਕੌਣ ਹੈ?</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rgbClr val="c00000"/>
                </a:solidFill>
              </a:rPr>
              <a:t>ਵਾਹਿਗੁਰੂ..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pa" altLang="ko-KR" sz="3600">
                <a:solidFill>
                  <a:schemeClr val="tx1">
                    <a:lumMod val="65000"/>
                    <a:lumOff val="35000"/>
                  </a:schemeClr>
                </a:solidFill>
              </a:rPr>
              <a:t>ਉਹ ਸਰਬਸ਼ਕਤੀਮਾਨ ਪਰਮਾਤਮਾ ਹੈ ਜੋ ਕਿਸੇ ਵੀ ਰੁਕਾਵਟ ਦੇ ਬਾਵਜੂਦ ਆਪਣੀ ਇੱਛਾ ਪੂਰੀ ਕਰਦਾ ਹੈ।</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ਪਾਣੀ 'ਚ ਵਹਿ ਗਏ ਬੱਚੇ ਦਾ ਕੀ ਹੋਇਆ?</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ਉਹ ਡੁੱਬ ਗਿਆ ਅਤੇ ਮੱਛੀਆਂ ਨੇ ਖਾਧਾ।</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ਪੰਛੀਆਂ ਨੇ ਬੱਚੇ ਨੂੰ ਬਚਾਇਆ।</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ਰੱਬ ਨੇ ਬੱਚੇ ਨੂੰ ਅਕਾਸ਼ ਤੋਂ ਬਚਾਇਆ।</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ਮਿਸਰ ਦੀ ਰਾਜਕੁਮਾਰੀ ਨੇ ਉਸਨੂੰ ਦੇਖਿਆ ਅਤੇ ਬਚਾਇਆ।</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rgbClr val="ff0000"/>
                </a:solidFill>
              </a:rPr>
              <a:t>④ </a:t>
            </a:r>
            <a:r xmlns:a="http://schemas.openxmlformats.org/drawingml/2006/main">
              <a:rPr lang="pa" altLang="ko-KR" sz="2800">
                <a:solidFill>
                  <a:srgbClr val="ff0000"/>
                </a:solidFill>
              </a:rPr>
              <a:t>ਮਿਸਰ ਦੀ ਰਾਜਕੁਮਾਰੀ ਨੇ ਉਸਨੂੰ ਦੇਖਿਆ ਅਤੇ ਬਚਾਇਆ।</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ਜਦੋਂ ਬੱਚਾ ਵੱਡਾ ਹੋਇਆ, ਤਾਂ ਉਹ ਉਸਨੂੰ ਫ਼ਿਰਊਨ ਦੀ ਧੀ ਕੋਲ ਲੈ ਗਈ ਅਤੇ ਉਹ ਉਸਦਾ ਪੁੱਤਰ ਬਣ ਗਿਆ। ਉਸਨੇ ਉਸਦਾ ਨਾਮ ਮੂਸਾ ਰੱਖਿਆ, "ਮੈਂ ਉਸਨੂੰ ਪਾਣੀ ਵਿੱਚੋਂ ਬਾਹਰ ਕੱਢਿਆ।"</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ਕੂਚ</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400">
                <a:solidFill>
                  <a:schemeClr val="tx1">
                    <a:lumMod val="65000"/>
                    <a:lumOff val="35000"/>
                  </a:schemeClr>
                </a:solidFill>
              </a:rPr>
              <a:t>ਪਰਮੇਸ਼ੁਰ ਨੇ ਉਨ੍ਹਾਂ ਨੂੰ ਅਦਨ ਤੋਂ ਬਾਹਰ ਕੱਢ ਦਿੱਤਾ ਕਿਉਂਕਿ ਉਨ੍ਹਾਂ ਨੇ ਪਰਮੇਸ਼ੁਰ ਦੀ ਗੱਲ ਨਹੀਂ ਸੁਣੀ।</a:t>
            </a:r>
          </a:p>
          <a:p>
            <a:r xmlns:a="http://schemas.openxmlformats.org/drawingml/2006/main">
              <a:rPr lang="pa" altLang="ko-KR" sz="2400">
                <a:solidFill>
                  <a:schemeClr val="tx1">
                    <a:lumMod val="65000"/>
                    <a:lumOff val="35000"/>
                  </a:schemeClr>
                </a:solidFill>
              </a:rPr>
              <a:t>ਉਸ ਸਮੇਂ ਤੋਂ, ਪਾਪ ਸੰਸਾਰ ਵਿੱਚ ਆਇਆ।</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t>ਅੱਜ ਦਾ </a:t>
            </a:r>
            <a:r xmlns:a="http://schemas.openxmlformats.org/drawingml/2006/main">
              <a:rPr lang="pa" altLang="ko-KR" sz="2800" b="1"/>
              <a:t>ਪਾਠ</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solidFill>
                  <a:schemeClr val="tx1">
                    <a:lumMod val="65000"/>
                    <a:lumOff val="35000"/>
                  </a:schemeClr>
                </a:solidFill>
              </a:rPr>
              <a:t>ਪਾਪ ਦੁਨੀਆਂ ਵਿੱਚ ਆਇਆ ਕਿਉਂਕਿ ਆਦਮ ਅਤੇ ਹੱਵਾਹ ਨੇ ਪਰਮੇਸ਼ੁਰ ਦਾ ਹੁਕਮ ਨਹੀਂ ਮੰਨਿਆ।</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a" altLang="ko-KR" sz="3200">
                <a:solidFill>
                  <a:schemeClr val="tx1">
                    <a:lumMod val="65000"/>
                    <a:lumOff val="35000"/>
                  </a:schemeClr>
                </a:solidFill>
              </a:rPr>
              <a:t>ਕੀ ਮੈਂ ਪਰਮੇਸ਼ੁਰ ਦੇ ਬਚਨ ਨੂੰ ਮੰਨਦਾ ਹਾਂ?</a:t>
            </a:r>
          </a:p>
          <a:p>
            <a:pPr xmlns:a="http://schemas.openxmlformats.org/drawingml/2006/main" algn="ctr"/>
            <a:r xmlns:a="http://schemas.openxmlformats.org/drawingml/2006/main">
              <a:rPr lang="pa" altLang="ko-KR" sz="3200">
                <a:solidFill>
                  <a:schemeClr val="tx1">
                    <a:lumMod val="65000"/>
                    <a:lumOff val="35000"/>
                  </a:schemeClr>
                </a:solidFill>
              </a:rPr>
              <a:t>ਜੇਕਰ ਮੈਂ ਪਰਮੇਸ਼ੁਰ ਵਿੱਚ ਵਿਸ਼ਵਾਸ ਰੱਖਦਾ ਹਾਂ, ਤਾਂ ਮੈਨੂੰ ਪਰਮੇਸ਼ੁਰ ਦੇ ਬਚਨ ਦੀ ਪਾਲਣਾ ਕਰਨੀ ਚਾਹੀਦੀ ਹੈ।</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t>ਰੱਬ ਹੈ?</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rgbClr val="C00000"/>
                </a:solidFill>
              </a:rPr>
              <a:t>ਵਾਹਿਗੁਰੂ..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ਅਣਆਗਿਆਕਾਰੀ ਨੂੰ ਨਾਪਸੰਦ ਕਰਦਾ ਹੈ।</a:t>
            </a:r>
          </a:p>
          <a:p>
            <a:r xmlns:a="http://schemas.openxmlformats.org/drawingml/2006/main">
              <a:rPr lang="pa" altLang="ko-KR" sz="3600">
                <a:solidFill>
                  <a:schemeClr val="tx1">
                    <a:lumMod val="65000"/>
                    <a:lumOff val="35000"/>
                  </a:schemeClr>
                </a:solidFill>
              </a:rPr>
              <a:t>ਉਸ ਮਨੁੱਖ ਨੂੰ ਅਸੀਸ ਦਿੰਦਾ ਹੈ ਜੋ ਉਸ ਦੇ ਬਚਨ ਨੂੰ ਮੰਨਦਾ 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pa" altLang="ko-KR" sz="4000"/>
              <a:t>ਅੱਜ ਦੇ</a:t>
            </a:r>
            <a:r xmlns:a="http://schemas.openxmlformats.org/drawingml/2006/main">
              <a:rPr lang="pa" altLang="en-US" sz="4000"/>
              <a:t> </a:t>
            </a:r>
            <a:r xmlns:a="http://schemas.openxmlformats.org/drawingml/2006/main">
              <a:rPr lang="pa" altLang="ko-KR" sz="4000"/>
              <a:t>ਸ਼ਬਦ</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pa" altLang="ko-KR" sz="3600">
                <a:solidFill>
                  <a:schemeClr val="tx1">
                    <a:lumMod val="65000"/>
                    <a:lumOff val="35000"/>
                  </a:schemeClr>
                </a:solidFill>
              </a:rPr>
              <a:t>ਸ਼ੁਰੂ ਵਿੱਚ ਪਰਮੇਸ਼ੁਰ ਨੇ ਬਣਾਇਆ</a:t>
            </a:r>
          </a:p>
          <a:p>
            <a:r xmlns:a="http://schemas.openxmlformats.org/drawingml/2006/main">
              <a:rPr lang="pa" altLang="ko-KR" sz="3600">
                <a:solidFill>
                  <a:schemeClr val="tx1">
                    <a:lumMod val="65000"/>
                    <a:lumOff val="35000"/>
                  </a:schemeClr>
                </a:solidFill>
              </a:rPr>
              <a:t>ਅਕਾਸ਼ ਅਤੇ ਧਰਤੀ।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pa" altLang="ko-KR" sz="2800">
                <a:solidFill>
                  <a:schemeClr val="tx1">
                    <a:lumMod val="65000"/>
                    <a:lumOff val="35000"/>
                  </a:schemeClr>
                </a:solidFill>
              </a:rPr>
              <a:t>ਉਤਪਤ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ko-KR" sz="3200">
                <a:solidFill>
                  <a:schemeClr val="tx1">
                    <a:lumMod val="65000"/>
                    <a:lumOff val="35000"/>
                  </a:schemeClr>
                </a:solidFill>
              </a:rPr>
              <a:t>ਪ੍ਰਮਾਤਮਾ ਨੇ ਮਨੁੱਖਜਾਤੀ ਨੂੰ ਨਾ ਖਾਣ ਲਈ ਕੀ ਕਿਹਾ?</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ਫਲ</a:t>
            </a:r>
            <a:r xmlns:a="http://schemas.openxmlformats.org/drawingml/2006/main">
              <a:rPr lang="pa"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ਮੀਟ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ਸਬਜ਼ੀ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dk1"/>
                </a:solidFill>
              </a:rPr>
              <a:t>④ </a:t>
            </a:r>
            <a:r xmlns:a="http://schemas.openxmlformats.org/drawingml/2006/main">
              <a:rPr lang="pa" altLang="ko-KR" sz="2800">
                <a:solidFill>
                  <a:schemeClr val="dk1"/>
                </a:solidFill>
              </a:rPr>
              <a:t>ਚੰਗੇ ਅਤੇ ਬੁਰੇ ਦੇ ਗਿਆਨ ਦਾ ਫਲ</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rgbClr val="FF0000"/>
                </a:solidFill>
              </a:rPr>
              <a:t>④ </a:t>
            </a:r>
            <a:r xmlns:a="http://schemas.openxmlformats.org/drawingml/2006/main">
              <a:rPr lang="pa" altLang="ko-KR" sz="2800">
                <a:solidFill>
                  <a:srgbClr val="FF0000"/>
                </a:solidFill>
              </a:rPr>
              <a:t>ਚੰਗੇ ਅਤੇ ਬੁਰੇ ਦੇ ਗਿਆਨ ਦਾ ਫਲ</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ਰੱਬ ਨੇ ਮਨੁੱਖ ਨੂੰ ਆਪਣੇ ਰੂਪ ਵਿੱਚ ਬਣਾਇਆ ਹੈ, ਪਰਮੇਸ਼ੁਰ ਦੇ ਚਿੱਤਰ ਵਿੱਚ ਉਸਨੇ ਉਸਨੂੰ ਬਣਾਇਆ ਹੈ;</a:t>
            </a:r>
          </a:p>
          <a:p>
            <a:r xmlns:a="http://schemas.openxmlformats.org/drawingml/2006/main">
              <a:rPr lang="pa" altLang="ko-KR" sz="3600">
                <a:solidFill>
                  <a:schemeClr val="tx1">
                    <a:lumMod val="65000"/>
                    <a:lumOff val="35000"/>
                  </a:schemeClr>
                </a:solidFill>
              </a:rPr>
              <a:t>ਨਰ ਅਤੇ ਮਾਦਾ ਉਸ ਨੇ ਉਨ੍ਹਾਂ ਨੂੰ ਬਣਾਇਆ 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ਉਤਪਤ</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b="1">
                <a:solidFill>
                  <a:schemeClr val="tx1">
                    <a:lumMod val="50000"/>
                    <a:lumOff val="50000"/>
                  </a:schemeClr>
                </a:solidFill>
              </a:rPr>
              <a:t>No.3 ਵਾਹਿਗੁਰੂ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t>ਨੂਹ ਨੇ ਉੱਚੇ ਪਹਾੜ ਉੱਤੇ ਇੱਕ ਵੱਡਾ ਜਹਾਜ਼ (ਇੱਕ ਕਿਸ਼ਤੀ) ਬਣਾਇਆ</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t>ਅੱਜ ਦੇ</a:t>
            </a:r>
            <a:r xmlns:a="http://schemas.openxmlformats.org/drawingml/2006/main">
              <a:rPr lang="pa" altLang="en-US" sz="4000"/>
              <a:t> </a:t>
            </a:r>
            <a:r xmlns:a="http://schemas.openxmlformats.org/drawingml/2006/main">
              <a:rPr lang="pa" altLang="ko-KR" sz="4000"/>
              <a:t>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ਤਦ ਯਹੋਵਾਹ ਨੇ ਨੂਹ ਨੂੰ ਆਖਿਆ, ਤੂੰ ਅਤੇ ਤੇਰਾ ਸਾਰਾ ਪਰਿਵਾਰ ਕਿਸ਼ਤੀ ਵਿੱਚ ਜਾ ਕਿਉਂ ਜੋ ਮੈਂ ਤੈਨੂੰ ਇਸ ਪੀੜ੍ਹੀ ਵਿੱਚ ਧਰਮੀ ਪਾਇਆ ਹੈ।</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(ਉਤਪਤ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ko-KR" sz="2800">
                <a:solidFill>
                  <a:schemeClr val="tx1">
                    <a:lumMod val="65000"/>
                    <a:lumOff val="35000"/>
                  </a:schemeClr>
                </a:solidFill>
              </a:rPr>
              <a:t>ਪਰਮੇਸ਼ੁਰ ਨੇ ਦੇਖਿਆ ਕਿ ਧਰਤੀ ਦੇ ਸਾਰੇ ਲੋਕਾਂ ਨੇ ਆਪਣੇ ਤਰੀਕੇ ਭ੍ਰਿਸ਼ਟ ਕੀਤੇ ਹਨ। ਪਰਮੇਸ਼ੁਰ ਨੇ ਨੂਹ ਨੂੰ ਕਿਹਾ, “ਮੈਂ ਲੋਕਾਂ ਅਤੇ ਧਰਤੀ ਦੋਹਾਂ ਨੂੰ ਤਬਾਹ ਕਰ ਦਿਆਂਗਾ। ਪਹਾੜ ਉੱਤੇ ਇੱਕ ਵੱਡਾ ਜਹਾਜ਼ ਬਣਾਉ!”</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ਨੂਹ ਨੇ ਪਹਾੜ ਉੱਤੇ ਇੱਕ ਜਹਾਜ਼ ਬਣਾਉਣਾ ਸ਼ੁਰੂ ਕੀਤਾ ਜਿਵੇਂ ਪਰਮੇਸ਼ੁਰ ਨੇ ਉਸਨੂੰ ਹੁਕਮ ਦਿੱਤਾ ਸੀ। ਲੋਕ ਸਮਝਦੇ ਸਨ ਕਿ ਉਹ ਪਾਗਲ ਸੀ।</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ਨੂਹ ਨੇ ਹਰ ਕਿਸਮ ਦੇ ਜੀਵ ਨੂੰ ਨੂਹ ਦੇ 8 ਪਰਿਵਾਰਕ ਮੈਂਬਰਾਂ ਦੇ ਨਾਲ ਜਹਾਜ਼ ਵਿੱਚ ਆਉਣ ਦਿੱਤਾ ਜਿਵੇਂ ਕਿ ਪਰਮੇਸ਼ੁਰ ਨੇ ਹੁਕਮ ਦਿੱਤਾ ਸੀ।</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ਧਰਤੀ ਉੱਤੇ 40 ਦਿਨਾਂ ਤੱਕ ਮੀਂਹ ਪੈਂਦਾ ਰਿਹਾ ਜਿਵੇਂ ਪਰਮੇਸ਼ੁਰ ਨੇ ਕਿਹਾ ਸੀ।</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ko-KR" sz="2800">
                <a:solidFill>
                  <a:schemeClr val="tx1">
                    <a:lumMod val="65000"/>
                    <a:lumOff val="35000"/>
                  </a:schemeClr>
                </a:solidFill>
              </a:rPr>
              <a:t>ਅੰਤ ਵਿੱਚ, ਧਰਤੀ ਪਾਣੀ ਨਾਲ ਢੱਕੀ ਗਈ ਸੀ. ਧਰਤੀ ਉੱਤੇ ਚੱਲਣ ਵਾਲੀ ਹਰ ਜੀਵਤ ਚੀਜ਼ ਮਰ ਗਈ। ਸਿਰਫ਼ ਨੂਹ ਹੀ ਬਚਿਆ ਸੀ, ਅਤੇ ਉਹ ਲੋਕ ਜੋ ਕਿਸ਼ਤੀ ਵਿਚ ਸਨ।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solidFill>
                  <a:srgbClr val="FF0000"/>
                </a:solidFill>
              </a:rPr>
              <a:t>ਅੱਜ ਦਾ ਪਾਠ</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solidFill>
                  <a:schemeClr val="tx1">
                    <a:lumMod val="65000"/>
                    <a:lumOff val="35000"/>
                  </a:schemeClr>
                </a:solidFill>
              </a:rPr>
              <a:t>ਲੋਕਾਂ ਨੇ ਨੂਹ ਦੀ ਗੱਲ ਨਹੀਂ ਸੁਣੀ ਜਿਸ ਨੇ ਉਨ੍ਹਾਂ ਨੂੰ ਵੱਡੀ ਹੜ੍ਹ ਤੋਂ ਬਚਣ ਦਾ ਮੌਕਾ ਦਿੱਤਾ।</a:t>
            </a:r>
          </a:p>
          <a:p>
            <a:pPr xmlns:a="http://schemas.openxmlformats.org/drawingml/2006/main" algn="ctr"/>
            <a:r xmlns:a="http://schemas.openxmlformats.org/drawingml/2006/main">
              <a:rPr lang="pa" altLang="ko-KR" sz="3200">
                <a:solidFill>
                  <a:schemeClr val="tx1">
                    <a:lumMod val="65000"/>
                    <a:lumOff val="35000"/>
                  </a:schemeClr>
                </a:solidFill>
              </a:rPr>
              <a:t>ਉਨ੍ਹਾਂ ਨੇ ਸਿਰਫ਼ ਇੰਨਾ ਹੀ ਕਿਹਾ ਕਿ ਨੂਹ ਪਾਗਲ ਸੀ</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a" altLang="ko-KR" sz="3200">
                <a:solidFill>
                  <a:schemeClr val="tx1">
                    <a:lumMod val="65000"/>
                    <a:lumOff val="35000"/>
                  </a:schemeClr>
                </a:solidFill>
              </a:rPr>
              <a:t>ਜਦੋਂ ਤੁਸੀਂ ਦੋਸਤਾਂ ਨੂੰ ਖੁਸ਼ਖਬਰੀ ਦਿੰਦੇ ਹੋ, ਤਾਂ ਹੋ ਸਕਦਾ ਹੈ ਕਿ ਉਹ ਤੁਹਾਨੂੰ ਚੰਗੀ ਤਰ੍ਹਾਂ ਨਾ ਸੁਣ ਸਕਣ।</a:t>
            </a:r>
          </a:p>
          <a:p>
            <a:pPr xmlns:a="http://schemas.openxmlformats.org/drawingml/2006/main" algn="ctr"/>
            <a:r xmlns:a="http://schemas.openxmlformats.org/drawingml/2006/main">
              <a:rPr lang="pa" altLang="ko-KR" sz="3200">
                <a:solidFill>
                  <a:schemeClr val="tx1">
                    <a:lumMod val="65000"/>
                    <a:lumOff val="35000"/>
                  </a:schemeClr>
                </a:solidFill>
              </a:rPr>
              <a:t>ਪਰ, ਅੰਤ ਵਿੱਚ, ਉਹ ਜਾਣ ਲੈਣ ਜਾ ਰਹੇ ਹਨ ਕਿ ਪਰਮੇਸ਼ੁਰ ਦਾ ਬਚਨ ਸੱਚ ਹੈ.</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pa" altLang="ko-KR" sz="2800">
                <a:solidFill>
                  <a:schemeClr val="tx1">
                    <a:lumMod val="65000"/>
                    <a:lumOff val="35000"/>
                  </a:schemeClr>
                </a:solidFill>
              </a:rPr>
              <a:t>ਸ਼ੁਰੂ ਵਿੱਚ, ਸਤ੍ਹਾ ਉੱਤੇ ਹਨੇਰਾ ਸੀ.</a:t>
            </a:r>
          </a:p>
          <a:p>
            <a:r xmlns:a="http://schemas.openxmlformats.org/drawingml/2006/main">
              <a:rPr lang="pa" altLang="ko-KR" sz="2800">
                <a:solidFill>
                  <a:schemeClr val="tx1">
                    <a:lumMod val="65000"/>
                    <a:lumOff val="35000"/>
                  </a:schemeClr>
                </a:solidFill>
              </a:rPr>
              <a:t>ਕੋਈ ਆਦਮੀ ਨਹੀਂ ਸੀ, ਕੋਈ ਰੌਸ਼ਨੀ ਨਹੀਂ ਸੀ। ਕੁਝ ਵੀ ਨਹੀਂ ਸੀ।</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t>ਰੱਬ ?</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rgbClr val="C00000"/>
                </a:solidFill>
              </a:rPr>
              <a:t>ਵਾਹਿਗੁਰੂ..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ਪਰਮੇਸ਼ੁਰ ਪਾਪ ਨੂੰ ਨਫ਼ਰਤ ਕਰਦਾ ਹੈ ਅਤੇ ਪਾਪ ਦਾ ਨਿਰਣਾ ਕਰਦਾ 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pa" altLang="ko-KR" sz="4000"/>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ko-KR" sz="3200">
                <a:solidFill>
                  <a:schemeClr val="tx1">
                    <a:lumMod val="65000"/>
                    <a:lumOff val="35000"/>
                  </a:schemeClr>
                </a:solidFill>
              </a:rPr>
              <a:t>ਪਰਮੇਸ਼ੁਰ ਨੇ ਨੂਹ ਨੂੰ ਕੀ ਬਣਾਉਣ ਲਈ ਕਿਹਾ ਸੀ?</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dk1"/>
                </a:solidFill>
              </a:rPr>
              <a:t>① </a:t>
            </a:r>
            <a:r xmlns:a="http://schemas.openxmlformats.org/drawingml/2006/main">
              <a:rPr lang="pa" altLang="ko-KR" sz="2800">
                <a:solidFill>
                  <a:schemeClr val="dk1"/>
                </a:solidFill>
              </a:rPr>
              <a:t>ਇੱਕ ਜਹਾਜ਼ (ਇੱਕ ਕਿਸ਼ਤੀ)</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ਇੱਕ ਕਾਰ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ਇੱਕ ਘਰ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ਇੱਕ ਬਾਈਕ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rgbClr val="FF0000"/>
                </a:solidFill>
              </a:rPr>
              <a:t>① </a:t>
            </a:r>
            <a:r xmlns:a="http://schemas.openxmlformats.org/drawingml/2006/main">
              <a:rPr lang="pa" altLang="ko-KR" sz="2800">
                <a:solidFill>
                  <a:srgbClr val="FF0000"/>
                </a:solidFill>
              </a:rPr>
              <a:t>ਇੱਕ ਜਹਾਜ਼ (ਇੱਕ ਕਿਸ਼ਤੀ)</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ਤਦ ਯਹੋਵਾਹ ਨੇ ਨੂਹ ਨੂੰ ਆਖਿਆ, ਤੂੰ ਅਤੇ ਤੇਰਾ ਸਾਰਾ ਪਰਿਵਾਰ ਕਿਸ਼ਤੀ ਵਿੱਚ ਜਾ ਕਿਉਂ ਜੋ ਮੈਂ ਤੈਨੂੰ ਇਸ ਪੀੜ੍ਹੀ ਵਿੱਚ ਧਰਮੀ ਪਾਇਆ ਹੈ।</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ਉਤਪਤ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b="1">
                <a:solidFill>
                  <a:schemeClr val="tx1">
                    <a:lumMod val="50000"/>
                    <a:lumOff val="50000"/>
                  </a:schemeClr>
                </a:solidFill>
              </a:rPr>
              <a:t>No.4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t>ਸਤਰੰਗੀ ਪੀਂਘ ਪਰਮੇਸ਼ੁਰ ਦਾ ਨੇਮ ਸੀ</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600">
                <a:solidFill>
                  <a:srgbClr val="FF0000"/>
                </a:solidFill>
              </a:rPr>
              <a:t>ਅੱਜ ਦੇ</a:t>
            </a:r>
            <a:r xmlns:a="http://schemas.openxmlformats.org/drawingml/2006/main">
              <a:rPr lang="pa" altLang="ko-KR" sz="4000">
                <a:solidFill>
                  <a:srgbClr val="FF0000"/>
                </a:solidFill>
              </a:rPr>
              <a:t> </a:t>
            </a:r>
            <a:r xmlns:a="http://schemas.openxmlformats.org/drawingml/2006/main">
              <a:rPr lang="pa" altLang="ko-KR" sz="3600">
                <a:solidFill>
                  <a:srgbClr val="FF0000"/>
                </a:solidFill>
              </a:rPr>
              <a:t>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ਜਦੋਂ ਵੀ ਬੱਦਲਾਂ ਵਿੱਚ ਸਤਰੰਗੀ ਪੀਂਘ ਦਿਖਾਈ ਦੇਵੇਗੀ, ਮੈਂ ਇਸਨੂੰ ਦੇਖਾਂਗਾ ਅਤੇ ਪਰਮੇਸ਼ੁਰ ਅਤੇ ਧਰਤੀ ਉੱਤੇ ਹਰ ਕਿਸਮ ਦੇ ਜੀਵਿਤ ਪ੍ਰਾਣੀਆਂ ਵਿਚਕਾਰ ਸਦੀਵੀ ਨੇਮ ਨੂੰ ਯਾਦ ਕਰਾਂਗਾ।"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ਉਤਪਤ</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ਹਰ ਜੀਵਤ ਚੀਜ਼ ਨੂੰ ਮਿਟਾ ਦਿੱਤਾ ਗਿਆ ਸੀ, ਸਿਰਫ਼ ਨੂਹ ਅਤੇ ਕਿਸ਼ਤੀ ਵਿਚ ਉਸ ਦੇ ਨਾਲ ਰਹਿਣ ਵਾਲੇ ਬਚੇ ਸਨ।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ਧਰਤੀ ਉੱਤੇ 40 ਦਿਨਾਂ ਤੱਕ ਮੀਂਹ ਪੈਂਦਾ ਰਿਹਾ।</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ko-KR" sz="2800">
                <a:solidFill>
                  <a:schemeClr val="tx1">
                    <a:lumMod val="65000"/>
                    <a:lumOff val="35000"/>
                  </a:schemeClr>
                </a:solidFill>
              </a:rPr>
              <a:t>ਮੀਂਹ ਬੰਦ ਹੋਣ ਤੋਂ ਬਾਅਦ, ਨੂਹ ਨੇ ਘੁੱਗੀ ਨੂੰ ਬਾਹਰ ਭੇਜਿਆ।</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pa" altLang="ko-KR" sz="2800">
                <a:solidFill>
                  <a:schemeClr val="tx1">
                    <a:lumMod val="65000"/>
                    <a:lumOff val="35000"/>
                  </a:schemeClr>
                </a:solidFill>
              </a:rPr>
              <a:t>ਘੁੱਗੀ ਆਪਣੀ ਚੁੰਝ ਵਿੱਚ ਤਾਜ਼ਾ ਜੈਤੂਨ ਦਾ ਪੱਤਾ ਲੈ ਕੇ ਉਸ ਕੋਲ ਵਾਪਸ ਆ ਗਈ। ਨੂਹ ਜਾਣਦਾ ਸੀ, “ਪਾਣੀ ਧਰਤੀ ਤੋਂ ਘੱਟ ਗਿਆ ਹੈ!”</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ਨੂਹ ਆਪਣੇ ਪਰਿਵਾਰ ਸਮੇਤ ਬਾਹਰ ਆਇਆ ਅਤੇ ਪਰਮੇਸ਼ੁਰ ਦੀ ਉਪਾਸਨਾ ਕੀਤੀ। "ਸਾਨੂੰ ਨਵੀਂ ਦੁਨੀਆਂ ਦੇਣ ਲਈ ਰੱਬ ਦਾ ਧੰਨਵਾਦ।"</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ko-KR" sz="2800">
                <a:solidFill>
                  <a:schemeClr val="tx1">
                    <a:lumMod val="65000"/>
                    <a:lumOff val="35000"/>
                  </a:schemeClr>
                </a:solidFill>
              </a:rPr>
              <a:t>ਪਰਮੇਸ਼ੁਰ ਨੇ ਉਸਨੂੰ ਨੇਮ ਅਤੇ ਬਰਕਤ ਦੇ ਚਿੰਨ੍ਹ ਵਜੋਂ ਸਤਰੰਗੀ ਪੀਂਘ ਦਿਖਾਈ। “ਨਵੀਂ ਦੁਨੀਆਂ ਵਿਚ ਖ਼ੁਸ਼ੀ ਨਾਲ ਜੀਓ!”</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pa" altLang="ko-KR" sz="2800">
                <a:solidFill>
                  <a:schemeClr val="tx1">
                    <a:lumMod val="65000"/>
                    <a:lumOff val="35000"/>
                  </a:schemeClr>
                </a:solidFill>
              </a:rPr>
              <a:t>ਪਰਮੇਸ਼ੁਰ ਨੇ ਕਿਹਾ, "ਰੋਸ਼ਨੀ ਹੋਣ ਦਿਓ"</a:t>
            </a:r>
          </a:p>
          <a:p>
            <a:r xmlns:a="http://schemas.openxmlformats.org/drawingml/2006/main">
              <a:rPr lang="pa" altLang="ko-KR" sz="2800">
                <a:solidFill>
                  <a:schemeClr val="tx1">
                    <a:lumMod val="65000"/>
                    <a:lumOff val="35000"/>
                  </a:schemeClr>
                </a:solidFill>
              </a:rPr>
              <a:t>ਅਤੇ ਰੋਸ਼ਨੀ ਸੀ।</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solidFill>
                  <a:srgbClr val="FF0000"/>
                </a:solidFill>
              </a:rPr>
              <a:t>ਅੱਜ ਦਾ ਪਾਠ</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solidFill>
                  <a:schemeClr val="tx1">
                    <a:lumMod val="65000"/>
                    <a:lumOff val="35000"/>
                  </a:schemeClr>
                </a:solidFill>
              </a:rPr>
              <a:t>ਪਰਮੇਸ਼ੁਰ ਨੇ ਨੂਹ ਅਤੇ ਉਸ ਦੇ ਪਰਿਵਾਰ ਨੂੰ ਬਚਾਇਆ ਹੈ।</a:t>
            </a:r>
          </a:p>
          <a:p>
            <a:pPr xmlns:a="http://schemas.openxmlformats.org/drawingml/2006/main" algn="ctr"/>
            <a:r xmlns:a="http://schemas.openxmlformats.org/drawingml/2006/main">
              <a:rPr lang="pa" altLang="ko-KR" sz="3200">
                <a:solidFill>
                  <a:schemeClr val="tx1">
                    <a:lumMod val="65000"/>
                    <a:lumOff val="35000"/>
                  </a:schemeClr>
                </a:solidFill>
              </a:rPr>
              <a:t>ਪਰਮੇਸ਼ੁਰ ਨੇ ਵਾਅਦਾ ਕੀਤਾ ਸੀ ਕਿ ਉਹ ਉਨ੍ਹਾਂ ਨੂੰ ਅਸੀਸ ਦੇਵੇਗਾ ਅਤੇ ਉਨ੍ਹਾਂ ਰਾਹੀਂ ਇੱਕ ਨਵੀਂ ਦੁਨੀਆਂ ਬਣਾਵੇਗਾ।</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a" altLang="ko-KR" sz="3200">
                <a:solidFill>
                  <a:schemeClr val="tx1">
                    <a:lumMod val="65000"/>
                    <a:lumOff val="35000"/>
                  </a:schemeClr>
                </a:solidFill>
              </a:rPr>
              <a:t>ਪਰਮੇਸ਼ੁਰ ਨੇ ਵੀ ਸਾਨੂੰ ਯਿਸੂ ਦੁਆਰਾ ਬਚਾਇਆ ਹੈ.</a:t>
            </a:r>
          </a:p>
          <a:p>
            <a:pPr xmlns:a="http://schemas.openxmlformats.org/drawingml/2006/main" algn="ctr"/>
            <a:r xmlns:a="http://schemas.openxmlformats.org/drawingml/2006/main">
              <a:rPr lang="pa" altLang="ko-KR" sz="3200">
                <a:solidFill>
                  <a:schemeClr val="tx1">
                    <a:lumMod val="65000"/>
                    <a:lumOff val="35000"/>
                  </a:schemeClr>
                </a:solidFill>
              </a:rPr>
              <a:t>ਸਾਨੂੰ ਵਿਸ਼ਵਾਸ ਕਰਨਾ ਹੋਵੇਗਾ ਕਿ ਪ੍ਰਮਾਤਮਾ ਸਾਡੇ ਰਾਹੀਂ ਆਪਣੀ ਨਵੀਂ ਦੁਨੀਆਂ ਬਣਾਵੇਗਾ।</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t>ਯਹੋਵਾਹ ਪਰਮੇਸ਼ੁਰ?</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rgbClr val="C00000"/>
                </a:solidFill>
              </a:rPr>
              <a:t>ਵਾਹਿਗੁਰੂ ਵਾਹਿਗੁਰੂ..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ਯਹੋਵਾਹ ਪਰਮੇਸ਼ੁਰ ਸਾਡਾ ਪਿਤਾ ਹੈ ਜੋ ਆਪਣੇ ਪਿਆਰੇ ਬੱਚਿਆਂ ਨੂੰ ਬਚਾਉਂਦਾ ਅਤੇ ਅਸੀਸ ਦਿੰਦਾ ਹੈ ਜਦੋਂ ਅਸੀਂ ਉਸ ਵਿੱਚ ਵਿਸ਼ਵਾਸ ਕਰਦੇ ਹਾਂ।</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pa" altLang="ko-KR" sz="4000"/>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ko-KR" sz="3200">
                <a:solidFill>
                  <a:schemeClr val="tx1">
                    <a:lumMod val="65000"/>
                    <a:lumOff val="35000"/>
                  </a:schemeClr>
                </a:solidFill>
              </a:rPr>
              <a:t>ਨੂਹ ਨੇ ਧਰਤੀ ਨੂੰ ਸੁੱਕੀ ਹੋਈ ਦੇਖਣ ਲਈ ਕੀ ਭੇਜਿਆ ਸੀ?</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ਈਗਲ</a:t>
            </a:r>
            <a:r xmlns:a="http://schemas.openxmlformats.org/drawingml/2006/main">
              <a:rPr lang="pa"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ਚਿੜੀ</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dk1"/>
                </a:solidFill>
              </a:rPr>
              <a:t>③ </a:t>
            </a:r>
            <a:r xmlns:a="http://schemas.openxmlformats.org/drawingml/2006/main">
              <a:rPr lang="pa" altLang="ko-KR" sz="2800">
                <a:solidFill>
                  <a:schemeClr val="dk1"/>
                </a:solidFill>
              </a:rPr>
              <a:t>ਘੁੱਗੀ</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ਬੱਤਖ</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rgbClr val="FF0000"/>
                </a:solidFill>
              </a:rPr>
              <a:t>③ </a:t>
            </a:r>
            <a:r xmlns:a="http://schemas.openxmlformats.org/drawingml/2006/main">
              <a:rPr lang="pa" altLang="ko-KR" sz="2800">
                <a:solidFill>
                  <a:srgbClr val="FF0000"/>
                </a:solidFill>
              </a:rPr>
              <a:t>ਘੁੱਗੀ</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600"/>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ਜਦੋਂ ਵੀ ਬੱਦਲਾਂ ਵਿੱਚ ਸਤਰੰਗੀ ਪੀਂਘ ਦਿਖਾਈ ਦੇਵੇਗੀ, ਮੈਂ ਇਸਨੂੰ ਦੇਖਾਂਗਾ ਅਤੇ ਪਰਮੇਸ਼ੁਰ ਅਤੇ ਧਰਤੀ ਉੱਤੇ ਹਰ ਕਿਸਮ ਦੇ ਜੀਵਿਤ ਪ੍ਰਾਣੀਆਂ ਵਿਚਕਾਰ ਸਦੀਵੀ ਨੇਮ ਨੂੰ ਯਾਦ ਕਰਾਂਗਾ।"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ਉਤਪਤ</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b="1">
                <a:solidFill>
                  <a:schemeClr val="tx1">
                    <a:lumMod val="50000"/>
                    <a:lumOff val="50000"/>
                  </a:schemeClr>
                </a:solidFill>
              </a:rPr>
              <a:t>ਨੰ.੫</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ਦ</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ਸ਼ਬਦ</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ਦੇ</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ਰੱਬ</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600"/>
              <a:t>ਜਿਨ੍ਹਾਂ ਲੋਕਾਂ ਨੇ ਬਣਾਇਆ ਹੈ</a:t>
            </a:r>
          </a:p>
          <a:p>
            <a:pPr xmlns:a="http://schemas.openxmlformats.org/drawingml/2006/main" algn="ctr"/>
            <a:r xmlns:a="http://schemas.openxmlformats.org/drawingml/2006/main">
              <a:rPr lang="pa" altLang="ko-KR" sz="3600"/>
              <a:t>ਬਾਬਲ ਦਾ ਟਾਵਰ</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ਇਸ ਲਈ ਇਸ ਨੂੰ ਬਾਬਲ ਕਿਹਾ ਜਾਂਦਾ ਹੈ - ਕਿਉਂਕਿ ਉੱਥੇ ਯਹੋਵਾਹ ਉਲਝਣ ਵਿੱਚ ਸੀ</a:t>
            </a:r>
          </a:p>
          <a:p>
            <a:r xmlns:a="http://schemas.openxmlformats.org/drawingml/2006/main">
              <a:rPr lang="pa" altLang="ko-KR" sz="3600">
                <a:solidFill>
                  <a:schemeClr val="tx1">
                    <a:lumMod val="65000"/>
                    <a:lumOff val="35000"/>
                  </a:schemeClr>
                </a:solidFill>
              </a:rPr>
              <a:t>ਸਾਰੇ ਸੰਸਾਰ ਦੀ ਭਾਸ਼ਾ. ਉੱਥੋਂ ਯਹੋਵਾਹ ਨੇ ਉਨ੍ਹਾਂ ਨੂੰ ਖਿੰਡਾ ਦਿੱਤਾ</a:t>
            </a:r>
          </a:p>
          <a:p>
            <a:r xmlns:a="http://schemas.openxmlformats.org/drawingml/2006/main">
              <a:rPr lang="pa" altLang="ko-KR" sz="3600">
                <a:solidFill>
                  <a:schemeClr val="tx1">
                    <a:lumMod val="65000"/>
                    <a:lumOff val="35000"/>
                  </a:schemeClr>
                </a:solidFill>
              </a:rPr>
              <a:t>ਸਾਰੀ ਧਰਤੀ ਦੇ ਚਿਹਰੇ ਉੱਤੇ.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ਉਤਪਤ</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ਲੋਕ ਰੱਬ ਨਾਲੋਂ ਵੱਡਾ ਅਤੇ ਮਸ਼ਹੂਰ ਹੋਣਾ ਚਾਹੁੰਦੇ ਸਨ। ਇਸ ਲਈ, ਉਨ੍ਹਾਂ ਨੇ ਇੱਕ ਉੱਚਾ ਟਾਵਰ ਬਣਾਉਣਾ ਸ਼ੁਰੂ ਕਰ ਦਿੱਤਾ।</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ਇਸ ਤਰ੍ਹਾਂ, ਉਹ ਪੂਰੀ ਤਰ੍ਹਾਂ ਟਾਵਰ ਬਣਾ ਰਹੇ ਸਨ.</a:t>
            </a:r>
          </a:p>
          <a:p>
            <a:r xmlns:a="http://schemas.openxmlformats.org/drawingml/2006/main">
              <a:rPr lang="pa" altLang="ko-KR" sz="2800">
                <a:solidFill>
                  <a:schemeClr val="tx1">
                    <a:lumMod val="65000"/>
                    <a:lumOff val="35000"/>
                  </a:schemeClr>
                </a:solidFill>
              </a:rPr>
              <a:t>"ਆਓ ਆਪਣੇ ਆਪ ਨੂੰ ਦੁਨੀਆ ਨੂੰ ਦਿਖਾਉਂਦੇ ਹਾਂ। ਅਸੀਂ ਬਹੁਤ ਮਹਾਨ ਹਾਂ! ”</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ਹਾਲਾਂਕਿ, ਜਦੋਂ ਪ੍ਰਮਾਤਮਾ ਨੇ ਉਨ੍ਹਾਂ ਦੇ ਹੰਕਾਰ ਨੂੰ ਦੇਖਿਆ, ਉਸਨੇ ਉਨ੍ਹਾਂ ਦੀ ਭਾਸ਼ਾ ਨੂੰ ਉਲਝਾ ਦਿੱਤਾ ਤਾਂ ਜੋ ਉਹ ਇੱਕ ਦੂਜੇ ਨੂੰ ਨਾ ਸਮਝ ਸਕਣ।</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ko-KR" sz="2800">
                <a:solidFill>
                  <a:schemeClr val="tx1">
                    <a:lumMod val="65000"/>
                    <a:lumOff val="35000"/>
                  </a:schemeClr>
                </a:solidFill>
              </a:rPr>
              <a:t>ਕਿਉਂਕਿ ਉਹ ਇੱਕ ਦੂਜੇ ਨੂੰ ਸਮਝ ਨਹੀਂ ਸਕਦੇ ਸਨ, ਉਹ ਇਕੱਠੇ ਕੰਮ ਨਹੀਂ ਕਰ ਸਕਦੇ ਸਨ। ਅੰਤ ਵਿੱਚ, ਉਹ ਧਰਤੀ ਦੇ ਚਿਹਰੇ ਉੱਤੇ ਖਿੱਲਰ ਗਏ. ਹੁਣ ਤੱਕ ਦੁਨੀਆਂ ਦੀਆਂ ਭਾਸ਼ਾਵਾਂ ਇੱਕ ਦੂਜੇ ਤੋਂ ਵੱਖਰੀਆਂ ਹਨ।</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pa" altLang="ko-KR" sz="2800">
                <a:solidFill>
                  <a:schemeClr val="tx1">
                    <a:lumMod val="65000"/>
                    <a:lumOff val="35000"/>
                  </a:schemeClr>
                </a:solidFill>
              </a:rPr>
              <a:t>ਪਹਿਲੇ ਦਿਨ, ਪ੍ਰਮਾਤਮਾ ਨੇ ਚਾਨਣ ਨੂੰ ਹਨੇਰੇ ਤੋਂ ਵੱਖ ਕੀਤਾ। ਉਸ ਨੇ ਛੇ ਦਿਨਾਂ ਲਈ ਸਾਰੀ ਦੁਨੀਆ ਬਣਾਈ।</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pa"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pa"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pa"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pa"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pa"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pa"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pa" altLang="ko-KR" sz="4000"/>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pa" altLang="ko-KR" sz="3600">
                <a:solidFill>
                  <a:schemeClr val="tx1">
                    <a:lumMod val="65000"/>
                    <a:lumOff val="35000"/>
                  </a:schemeClr>
                </a:solidFill>
              </a:rPr>
              <a:t>ਲੋਕ ਪਰਮੇਸ਼ੁਰ ਨਾਲੋਂ ਵੱਡਾ ਅਤੇ ਉੱਚਾ ਬਣਨਾ ਚਾਹੁੰਦੇ ਹਨ।</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ਇਸ ਮਨ ਨੂੰ "ਹੰਕਾਰ" ਕਿਹਾ ਜਾਂਦਾ ਹੈ।</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ਰੱਬ 'ਹੰਕਾਰ' ਨੂੰ ਨਫ਼ਰਤ ਕਰਦਾ ਹੈ।</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ਹੰਕਾਰ ਦਾ ਉਲਟ ‘ਨਿਮਰਤਾ’ ਹੈ।</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ਸਾਨੂੰ ਪ੍ਰਮਾਤਮਾ ਨੂੰ ਖੁਸ਼ ਕਰਨ ਲਈ ਉਸ ਅੱਗੇ ‘ਨਿਮਰ’ ਬਣਨਾ ਚਾਹੀਦਾ ਹੈ।</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t>ਯਹੋਵਾਹ ਪਰਮੇਸ਼ੁਰ?</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rgbClr val="C00000"/>
                </a:solidFill>
              </a:rPr>
              <a:t>ਵਾਹਿਗੁਰੂ ਵਾਹਿਗੁਰੂ..</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ਯਹੋਵਾਹ ਪਰਮੇਸ਼ੁਰ ਸਾਡੇ ਨਾਲੋਂ ਮਹਾਨ ਅਤੇ ਬੁੱਧੀਮਾਨ ਹੈ।</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pa" altLang="ko-KR" sz="3600">
                <a:solidFill>
                  <a:schemeClr val="tx1">
                    <a:lumMod val="65000"/>
                    <a:lumOff val="35000"/>
                  </a:schemeClr>
                </a:solidFill>
              </a:rPr>
              <a:t>ਅਸੀਂ ਆਪਣੀ ਸਾਰੀ ਸਿਆਣਪ ਨੂੰ ਇਕੱਠਾ ਕਰਨ ਦੇ ਬਾਵਜੂਦ ਰੱਬ ਤੋਂ ਵੱਧ ਸਿਆਣੇ ਨਹੀਂ ਹੋ ਸਕਦੇ।</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ko-KR" sz="3600">
                <a:solidFill>
                  <a:schemeClr val="tx1">
                    <a:lumMod val="65000"/>
                    <a:lumOff val="35000"/>
                  </a:schemeClr>
                </a:solidFill>
              </a:rPr>
              <a:t>ਉਹ ਟਾਵਰ ਨੂੰ ਪੂਰਾ ਕਿਉਂ ਨਹੀਂ ਕਰ ਸਕੇ?</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ਪਰਮੇਸ਼ੁਰ ਨੇ ਹੜ੍ਹ ਪੈਦਾ ਕੀਤਾ ਜਦੋਂ ਉਨ੍ਹਾਂ ਨੇ ਇਸਨੂੰ ਬਣਾਇਆ</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ਰੱਬ ਨੇ ਬਣਾ ਕੇ ਅੱਗ ਬੁਝਾਈ।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ਜਦੋਂ ਉਨ੍ਹਾਂ ਨੇ ਇਸਨੂੰ ਬਣਾਇਆ ਤਾਂ ਪਰਮੇਸ਼ੁਰ ਨੇ ਭੂਚਾਲ ਲਿਆ ਦਿੱਤਾ।</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dk1"/>
                </a:solidFill>
              </a:rPr>
              <a:t>④ </a:t>
            </a:r>
            <a:r xmlns:a="http://schemas.openxmlformats.org/drawingml/2006/main">
              <a:rPr lang="pa" altLang="ko-KR" sz="2800">
                <a:solidFill>
                  <a:schemeClr val="dk1"/>
                </a:solidFill>
              </a:rPr>
              <a:t>ਰੱਬ ਨੇ ਉਹਨਾਂ ਨੂੰ ਬਣਾਇਆ ਜਦੋਂ ਉਹਨਾਂ ਨੇ ਇੱਕ ਦੂਜੇ ਨੂੰ ਨਾ ਸਮਝਿਆ.</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rgbClr val="FF0000"/>
                </a:solidFill>
              </a:rPr>
              <a:t>④ </a:t>
            </a:r>
            <a:r xmlns:a="http://schemas.openxmlformats.org/drawingml/2006/main">
              <a:rPr lang="pa" altLang="ko-KR" sz="2800">
                <a:solidFill>
                  <a:srgbClr val="FF0000"/>
                </a:solidFill>
              </a:rPr>
              <a:t>ਰੱਬ ਨੇ ਉਹਨਾਂ ਨੂੰ ਬਣਾਇਆ ਜਦੋਂ ਉਹਨਾਂ ਨੇ ਇੱਕ ਦੂਜੇ ਨੂੰ ਨਾ ਸਮਝਿਆ.</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pa" altLang="ko-KR" sz="4000">
                <a:solidFill>
                  <a:srgbClr val="FF0000"/>
                </a:solidFill>
              </a:rPr>
              <a:t>ਅੱਜ ਦੇ</a:t>
            </a:r>
            <a:r xmlns:a="http://schemas.openxmlformats.org/drawingml/2006/main">
              <a:rPr lang="pa" altLang="en-US" sz="4000">
                <a:solidFill>
                  <a:srgbClr val="FF0000"/>
                </a:solidFill>
              </a:rPr>
              <a:t> </a:t>
            </a:r>
            <a:r xmlns:a="http://schemas.openxmlformats.org/drawingml/2006/main">
              <a:rPr lang="pa" altLang="ko-KR" sz="4000">
                <a:solidFill>
                  <a:srgbClr val="FF0000"/>
                </a:solidFill>
              </a:rPr>
              <a:t>ਸ਼ਬਦ</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ko-KR" sz="3600">
                <a:solidFill>
                  <a:schemeClr val="tx1">
                    <a:lumMod val="65000"/>
                    <a:lumOff val="35000"/>
                  </a:schemeClr>
                </a:solidFill>
              </a:rPr>
              <a:t>ਇਸ ਲਈ ਇਸ ਨੂੰ ਬਾਬਲ ਕਿਹਾ ਜਾਂਦਾ ਹੈ - ਕਿਉਂਕਿ ਉੱਥੇ ਯਹੋਵਾਹ ਉਲਝਣ ਵਿੱਚ ਸੀ</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pa" altLang="ko-KR" sz="3600">
                <a:solidFill>
                  <a:schemeClr val="tx1">
                    <a:lumMod val="65000"/>
                    <a:lumOff val="35000"/>
                  </a:schemeClr>
                </a:solidFill>
              </a:rPr>
              <a:t>ਸਾਰੇ ਸੰਸਾਰ ਦੀ ਭਾਸ਼ਾ. ਉੱਥੋਂ ਯਹੋਵਾਹ ਨੇ ਉਨ੍ਹਾਂ ਨੂੰ ਖਿੰਡਾ ਦਿੱਤਾ</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pa" altLang="ko-KR" sz="3600">
                <a:solidFill>
                  <a:schemeClr val="tx1">
                    <a:lumMod val="65000"/>
                    <a:lumOff val="35000"/>
                  </a:schemeClr>
                </a:solidFill>
              </a:rPr>
              <a:t>ਸਾਰੀ ਧਰਤੀ ਦੇ ਚਿਹਰੇ ਉੱਤੇ.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pa" altLang="ko-KR" b="1">
                <a:solidFill>
                  <a:schemeClr val="tx1">
                    <a:lumMod val="50000"/>
                    <a:lumOff val="50000"/>
                  </a:schemeClr>
                </a:solidFill>
              </a:rPr>
              <a:t>No.6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pa" altLang="ko-KR" sz="4400"/>
              <a:t>ਪਰਮੇਸ਼ੁਰ ਨੇ ਅਬਰਾਹਾਮ ਨੂੰ ਬੁਲਾਇਆ</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ਯਹੋਵਾਹ ਨੇ ਅਬਰਾਮ ਨੂੰ ਆਖਿਆ ਸੀ, “ਆਪਣੇ ਦੇਸ਼, ਆਪਣੇ ਲੋਕਾਂ ਅਤੇ ਆਪਣੇ ਦੇਸ਼ ਨੂੰ ਛੱਡ ਦੇ</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pa" altLang="ko-KR" sz="3600">
                <a:solidFill>
                  <a:schemeClr val="tx1">
                    <a:lumMod val="65000"/>
                    <a:lumOff val="35000"/>
                  </a:schemeClr>
                </a:solidFill>
              </a:rPr>
              <a:t>ਪਿਤਾ ਦੇ ਘਰ ਅਤੇ ਉਸ ਧਰਤੀ ਤੇ ਜਾਓ ਜੋ ਮੈਂ ਤੁਹਾਨੂੰ ਦਿਖਾਵਾਂਗਾ।</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ਕਸਦੀਆਂ ਦਾ ਊਰ ਮੂਰਤੀ ਪੂਜਾ ਕਰਨ ਵਾਲਾ ਸ਼ਹਿਰ ਸੀ।</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pa" altLang="ko-KR" sz="2800">
                <a:solidFill>
                  <a:schemeClr val="tx1">
                    <a:lumMod val="65000"/>
                    <a:lumOff val="35000"/>
                  </a:schemeClr>
                </a:solidFill>
              </a:rPr>
              <a:t>ਅਬਰਾਹਾਮ ਦਾ ਜਨਮ ਹੋਇਆ ਅਤੇ ਉੱਥੇ ਹੀ ਰਹਿੰਦਾ ਸੀ।</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ਇੱਕ ਦਿਨ, ਪ੍ਰਭੂ ਪਰਮੇਸ਼ੁਰ ਨੇ ਉਸਨੂੰ ਕਿਹਾ ਸੀ, "ਆਪਣਾ ਦੇਸ਼ ਛੱਡ, ਅਤੇ ਮੈਂ ਤੈਨੂੰ ਅਸੀਸ ਦਿਆਂਗਾ।"</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ਭਾਵੇਂ ਅਬਰਾਹਾਮ ਨੂੰ ਪਤਾ ਨਹੀਂ ਸੀ ਕਿ ਕਿੱਥੇ ਜਾਣਾ ਹੈ, ਉਸਨੇ ਪਰਮੇਸ਼ੁਰ ਦੇ ਬਚਨ ਦੀ ਪਾਲਣਾ ਕੀਤੀ ਅਤੇ ਜਿਵੇਂ ਕਿ ਪ੍ਰਭੂ ਨੇ ਉਸਨੂੰ ਕਿਹਾ ਸੀ, ਛੱਡ ਦਿੱਤਾ।</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ਸਫ਼ਰ ਦੌਰਾਨ ਉਸ ਨੂੰ ਕਈ ਮੁਸ਼ਕਲਾਂ ਦਾ ਸਾਹਮਣਾ ਕਰਨਾ ਪਿਆ ਪਰ ਰੱਬ ਨੇ ਉਸ ਨੂੰ ਸੁਰੱਖਿਅਤ ਰੱਖਿਆ।</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pa" altLang="ko-KR" sz="2500">
                <a:solidFill>
                  <a:schemeClr val="tx1">
                    <a:lumMod val="65000"/>
                    <a:lumOff val="35000"/>
                  </a:schemeClr>
                </a:solidFill>
              </a:rPr>
              <a:t>ਧਰਤੀ, ਸਮੁੰਦਰ ਅਤੇ ਆਕਾਸ਼ ਵਿੱਚ ਹਰ ਕਿਸਮ ਦੇ ਜਾਨਵਰ ਅਤੇ ਪੌਦੇ, ਪੰਛੀ ਅਤੇ ਮੱਛੀਆਂ ਭਰੀਆਂ ਹੋਈਆਂ ਹਨ। ਪ੍ਰਮਾਤਮਾ ਨੇ ਉਸ ਦੇ ਬਣਾਏ ਹੋਏ ਸਾਰੇ ਕੰਮਾਂ ਵੱਲ ਦੇਖਿਆ ਅਤੇ ਕਿਹਾ, "ਬਹੁਤ ਵਧੀਆ!"</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ਅੰਤ ਵਿੱਚ, ਅਬਰਾਹਾਮ ਕਨਾਨ ਦੀ ਧਰਤੀ ਤੇ ਪਹੁੰਚਿਆ। ਉਹ ਉਥੇ ਰਹਿੰਦਾ ਸੀ। "ਤੁਹਾਡਾ ਧੰਨਵਾਦ, ਰੱਬ."</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a:t>
            </a:r>
            <a:r xmlns:a="http://schemas.openxmlformats.org/drawingml/2006/main">
              <a:rPr lang="pa" altLang="en-US" sz="4000">
                <a:solidFill>
                  <a:srgbClr val="ff0000"/>
                </a:solidFill>
              </a:rPr>
              <a:t> </a:t>
            </a:r>
            <a:r xmlns:a="http://schemas.openxmlformats.org/drawingml/2006/main">
              <a:rPr lang="pa" altLang="ko-KR" sz="4000">
                <a:solidFill>
                  <a:srgbClr val="ff0000"/>
                </a:solidFill>
              </a:rPr>
              <a:t>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pa" altLang="ko-KR" sz="3600">
                <a:solidFill>
                  <a:schemeClr val="tx1">
                    <a:lumMod val="65000"/>
                    <a:lumOff val="35000"/>
                  </a:schemeClr>
                </a:solidFill>
              </a:rPr>
              <a:t>ਅਬਰਾਹਾਮ ਨੇ ਪਰਮੇਸ਼ੁਰ ਦੇ ਬਚਨ ਨੂੰ ਮੰਨ ਕੇ ਆਪਣਾ ਜੱਦੀ ਸ਼ਹਿਰ ਛੱਡ ਦਿੱਤਾ।</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ਇਸ ਤਰ੍ਹਾਂ, ਅਸੀਂ</a:t>
            </a:r>
            <a:r xmlns:a="http://schemas.openxmlformats.org/drawingml/2006/main">
              <a:rPr lang="pa" altLang="en-US" sz="3600">
                <a:solidFill>
                  <a:schemeClr val="tx1">
                    <a:lumMod val="65000"/>
                    <a:lumOff val="35000"/>
                  </a:schemeClr>
                </a:solidFill>
              </a:rPr>
              <a:t> </a:t>
            </a:r>
            <a:r xmlns:a="http://schemas.openxmlformats.org/drawingml/2006/main">
              <a:rPr lang="pa" altLang="ko-KR" sz="3600">
                <a:solidFill>
                  <a:schemeClr val="tx1">
                    <a:lumMod val="65000"/>
                    <a:lumOff val="35000"/>
                  </a:schemeClr>
                </a:solidFill>
              </a:rPr>
              <a:t>ਪਰਮੇਸ਼ੁਰ ਵਿੱਚ ਵਿਸ਼ਵਾਸ ਕਰਨਾ ਚਾਹੀਦਾ ਹੈ ਅਤੇ ਉਸਦੇ ਬਚਨ ਦੀ ਪਾਲਣਾ ਕਰਨੀ ਚਾਹੀਦੀ ਹੈ।</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ਸਾਨੂੰ ਕਿਸੇ ਵੀ ਸਮੇਂ ਪਰਮੇਸ਼ੁਰ ਦੇ ਬਚਨ ਨੂੰ ਮੰਨਣ ਦੀ ਇੱਛਾ ਹੋਣੀ ਚਾਹੀਦੀ ਹੈ।</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pa" altLang="ko-KR" sz="3200"/>
              <a:t>ਯਹੋਵਾਹ ਪਰਮੇਸ਼ੁਰ ਹੈ?</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rgbClr val="c00000"/>
                </a:solidFill>
              </a:rPr>
              <a:t>ਯਹੋਵਾਹ</a:t>
            </a:r>
            <a:r xmlns:a="http://schemas.openxmlformats.org/drawingml/2006/main">
              <a:rPr lang="pa" altLang="en-US" sz="3600">
                <a:solidFill>
                  <a:srgbClr val="c00000"/>
                </a:solidFill>
              </a:rPr>
              <a:t> </a:t>
            </a:r>
            <a:r xmlns:a="http://schemas.openxmlformats.org/drawingml/2006/main">
              <a:rPr lang="pa" altLang="ko-KR" sz="3600">
                <a:solidFill>
                  <a:srgbClr val="c00000"/>
                </a:solidFill>
              </a:rPr>
              <a:t>ਵਾਹਿਗੁਰੂ....</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ਉਹ ਸਾਡਾ ਪਿਤਾ ਹੈ ਜੋ ਕਿਸੇ ਵੀ ਕੀਮਤ 'ਤੇ ਆਪਣਾ ਵਾਅਦਾ ਨਿਭਾਉਂਦਾ ਹੈ।</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ਅਬਰਾਹਾਮ ਦਾ ਜਨਮ ਕਿੱਥੇ ਹੋਇਆ ਸੀ?</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ਕਨਾਨ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ਹਾਰਨ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ਇਜ਼ਰਾਈਲ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dk1"/>
                </a:solidFill>
              </a:rPr>
              <a:t>④ </a:t>
            </a:r>
            <a:r xmlns:a="http://schemas.openxmlformats.org/drawingml/2006/main">
              <a:rPr lang="pa" altLang="ko-KR" sz="2800">
                <a:solidFill>
                  <a:schemeClr val="dk1"/>
                </a:solidFill>
              </a:rPr>
              <a:t>ਕਸਦੀਆਂ ਦਾ ਊਰ</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rgbClr val="ff0000"/>
                </a:solidFill>
              </a:rPr>
              <a:t>④ </a:t>
            </a:r>
            <a:r xmlns:a="http://schemas.openxmlformats.org/drawingml/2006/main">
              <a:rPr lang="pa" altLang="ko-KR" sz="2800">
                <a:solidFill>
                  <a:srgbClr val="ff0000"/>
                </a:solidFill>
              </a:rPr>
              <a:t>ਕਸਦੀਆਂ ਦਾ ਊਰ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a:t>
            </a:r>
            <a:r xmlns:a="http://schemas.openxmlformats.org/drawingml/2006/main">
              <a:rPr lang="pa" altLang="en-US" sz="4000">
                <a:solidFill>
                  <a:srgbClr val="ff0000"/>
                </a:solidFill>
              </a:rPr>
              <a:t> </a:t>
            </a:r>
            <a:r xmlns:a="http://schemas.openxmlformats.org/drawingml/2006/main">
              <a:rPr lang="pa" altLang="ko-KR" sz="4000">
                <a:solidFill>
                  <a:srgbClr val="ff0000"/>
                </a:solidFill>
              </a:rPr>
              <a:t>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ਯਹੋਵਾਹ ਪਰਮੇਸ਼ੁਰ ਨੇ ਅਬਰਾਮ ਨੂੰ ਕਿਹਾ ਸੀ, "ਆਪਣਾ ਦੇਸ਼, ਆਪਣੇ ਲੋਕਾਂ ਅਤੇ ਆਪਣੇ ਪਿਤਾ ਦੇ ਘਰਾਣੇ ਨੂੰ ਛੱਡ ਕੇ ਉਸ ਦੇਸ਼ ਵਿੱਚ ਜਾਹ ਜਿਹੜੀ ਮੈਂ ਤੈਨੂੰ ਵਿਖਾਵਾਂਗਾ।"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pa" altLang="ko-KR" b="1">
                <a:solidFill>
                  <a:schemeClr val="tx1">
                    <a:lumMod val="50000"/>
                    <a:lumOff val="50000"/>
                  </a:schemeClr>
                </a:solidFill>
              </a:rPr>
              <a:t>ਨੰ. 7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pa" altLang="ko-KR" sz="4400"/>
              <a:t>ਇਸਹਾਕ, ਵਾਅਦਾ ਕੀਤਾ ਹੋਇਆ ਪੁੱਤਰ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a:t>
            </a:r>
            <a:r xmlns:a="http://schemas.openxmlformats.org/drawingml/2006/main">
              <a:rPr lang="pa" altLang="en-US" sz="4000">
                <a:solidFill>
                  <a:srgbClr val="ff0000"/>
                </a:solidFill>
              </a:rPr>
              <a:t> </a:t>
            </a:r>
            <a:r xmlns:a="http://schemas.openxmlformats.org/drawingml/2006/main">
              <a:rPr lang="pa" altLang="ko-KR" sz="4000">
                <a:solidFill>
                  <a:srgbClr val="ff0000"/>
                </a:solidFill>
              </a:rPr>
              <a:t>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ਅਬਰਾਹਾਮ ਸੌ ਸਾਲਾਂ ਦਾ ਸੀ ਜਦੋਂ ਉਸਦੇ ਘਰ ਉਸਦਾ ਪੁੱਤਰ ਇਸਹਾਕ ਪੈਦਾ ਹੋਇਆ।</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pa" altLang="ko-KR" sz="2600">
                <a:solidFill>
                  <a:schemeClr val="tx1">
                    <a:lumMod val="65000"/>
                    <a:lumOff val="35000"/>
                  </a:schemeClr>
                </a:solidFill>
              </a:rPr>
              <a:t>ਪਰਮੇਸ਼ੁਰ ਨੇ ਅਬਰਾਹਾਮ ਨਾਲ ਵਾਅਦਾ ਕੀਤਾ ਕਿ ਪਰਮੇਸ਼ੁਰ ਉਸ ਨੂੰ ਰਾਤ ਦੇ ਅਸਮਾਨ ਵਿੱਚ ਤਾਰਿਆਂ ਜਿੰਨੇ ਬੱਚੇ ਦੇਵੇਗਾ।</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pa" altLang="ko-KR" sz="2600">
                <a:solidFill>
                  <a:schemeClr val="tx1">
                    <a:lumMod val="65000"/>
                    <a:lumOff val="35000"/>
                  </a:schemeClr>
                </a:solidFill>
              </a:rPr>
              <a:t>ਪਰ, 100 ਸਾਲ ਦੀ ਉਮਰ ਤੱਕ ਉਸ ਦਾ ਕੋਈ ਬੱਚਾ ਨਹੀਂ ਸੀ।</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ਇੱਕ ਦਿਨ, ਪਰਮੇਸ਼ੁਰ ਅਬਰਾਹਾਮ ਨੂੰ ਰਾਤ ਨੂੰ ਬਾਹਰ ਲੈ ਗਿਆ।</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pa" altLang="ko-KR" sz="2800">
                <a:solidFill>
                  <a:schemeClr val="tx1">
                    <a:lumMod val="65000"/>
                    <a:lumOff val="35000"/>
                  </a:schemeClr>
                </a:solidFill>
              </a:rPr>
              <a:t>“ਆਕਾਸ਼ ਵੱਲ ਦੇਖੋ। ਕੀ ਤੁਸੀਂ ਤਾਰੇ ਗਿਣ ਸਕਦੇ ਹੋ?"</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ਪਰਮੇਸ਼ੁਰ ਨੇ ਉਸਨੂੰ ਸੁੰਦਰ ਧਰਤੀ ਦੇਣ ਦਾ ਵਾਅਦਾ ਕੀਤਾ ਸੀ।</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pa" altLang="ko-KR" sz="3600"/>
              <a:t>ਅੱਜ ਦਾ </a:t>
            </a:r>
            <a:r xmlns:a="http://schemas.openxmlformats.org/drawingml/2006/main">
              <a:rPr lang="pa" altLang="ko-KR" sz="4000"/>
              <a:t>ਪਾਠ</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pa" altLang="ko-KR" sz="2800">
                <a:solidFill>
                  <a:schemeClr val="tx1">
                    <a:lumMod val="65000"/>
                    <a:lumOff val="35000"/>
                  </a:schemeClr>
                </a:solidFill>
              </a:rPr>
              <a:t>ਦੁਨੀਆਂ ਕਿਸਨੇ ਬਣਾਈ?</a:t>
            </a:r>
          </a:p>
          <a:p>
            <a:pPr xmlns:a="http://schemas.openxmlformats.org/drawingml/2006/main" algn="ctr"/>
            <a:r xmlns:a="http://schemas.openxmlformats.org/drawingml/2006/main">
              <a:rPr lang="pa" altLang="ko-KR" sz="2800">
                <a:solidFill>
                  <a:schemeClr val="tx1">
                    <a:lumMod val="65000"/>
                    <a:lumOff val="35000"/>
                  </a:schemeClr>
                </a:solidFill>
              </a:rPr>
              <a:t>ਰੱਬ ਨੇ ਸੰਸਾਰ ਬਣਾਇਆ ਹੈ।</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pa" altLang="ko-KR" sz="2800">
                <a:solidFill>
                  <a:schemeClr val="tx1">
                    <a:lumMod val="65000"/>
                    <a:lumOff val="35000"/>
                  </a:schemeClr>
                </a:solidFill>
              </a:rPr>
              <a:t>ਸੰਸਾਰ ਨੂੰ ਕ੍ਰਮ ਵਿੱਚ ਕੌਣ ਰੱਖਦਾ ਹੈ?</a:t>
            </a:r>
          </a:p>
          <a:p>
            <a:pPr xmlns:a="http://schemas.openxmlformats.org/drawingml/2006/main" algn="ctr"/>
            <a:r xmlns:a="http://schemas.openxmlformats.org/drawingml/2006/main">
              <a:rPr lang="pa" altLang="ko-KR" sz="2800">
                <a:solidFill>
                  <a:schemeClr val="tx1">
                    <a:lumMod val="65000"/>
                    <a:lumOff val="35000"/>
                  </a:schemeClr>
                </a:solidFill>
              </a:rPr>
              <a:t>ਪ੍ਰਮਾਤਮਾ ਸੰਸਾਰ ਨੂੰ ਕ੍ਰਮ ਵਿੱਚ ਰੱਖਦਾ ਹੈ.</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pa" altLang="ko-KR" sz="2800">
                <a:solidFill>
                  <a:schemeClr val="tx1">
                    <a:lumMod val="65000"/>
                    <a:lumOff val="35000"/>
                  </a:schemeClr>
                </a:solidFill>
              </a:rPr>
              <a:t>ਦੁਨੀਆਂ ਆਪਣੇ ਆਪ ਨਹੀਂ ਬਣੀ।</a:t>
            </a:r>
          </a:p>
          <a:p>
            <a:pPr xmlns:a="http://schemas.openxmlformats.org/drawingml/2006/main" algn="ctr"/>
            <a:r xmlns:a="http://schemas.openxmlformats.org/drawingml/2006/main">
              <a:rPr lang="pa" altLang="ko-KR" sz="2800">
                <a:solidFill>
                  <a:schemeClr val="tx1">
                    <a:lumMod val="65000"/>
                    <a:lumOff val="35000"/>
                  </a:schemeClr>
                </a:solidFill>
              </a:rPr>
              <a:t>ਸੰਸਾਰ ਆਪਣੇ ਆਪ ਨਹੀਂ ਚਲਾਇਆ ਜਾ ਸਕਦਾ।</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a" altLang="ko-KR" sz="2800">
                <a:solidFill>
                  <a:schemeClr val="tx1">
                    <a:lumMod val="65000"/>
                    <a:lumOff val="35000"/>
                  </a:schemeClr>
                </a:solidFill>
              </a:rPr>
              <a:t>ਸਾਨੂੰ ਯਾਦ ਰੱਖਣਾ ਚਾਹੀਦਾ ਹੈ ਕਿ ਪ੍ਰਮਾਤਮਾ ਨੇ ਸਾਰਾ ਸੰਸਾਰ ਬਣਾਇਆ ਹੈ ਅਤੇ ਅਜੇ ਵੀ ਉਨ੍ਹਾਂ ਸਾਰਿਆਂ ਉੱਤੇ ਨਿਯੰਤਰਣ ਹੈ।</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"ਤੁਹਾਡੇ ਬੱਚੇ ਅਕਾਸ਼ ਵਿੱਚ ਤਾਰਿਆਂ ਜਿੰਨੇ ਹੋਣਗੇ, ਅਤੇ ਸਮੁੰਦਰ ਦੇ ਕੰਢੇ ਦੀ ਰੇਤ।" ਅਬਰਾਹਾਮ ਨੇ ਪ੍ਰਭੂ ਦੇ ਵਾਅਦੇ 'ਤੇ ਵਿਸ਼ਵਾਸ ਕੀਤਾ।</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pa" altLang="ko-KR" sz="2600">
                <a:solidFill>
                  <a:schemeClr val="tx1">
                    <a:lumMod val="65000"/>
                    <a:lumOff val="35000"/>
                  </a:schemeClr>
                </a:solidFill>
              </a:rPr>
              <a:t>ਪਰਮੇਸ਼ੁਰ ਨੇ ਆਪਣਾ ਵਾਅਦਾ ਨਿਭਾਇਆ। ਸਾਰਾਹ ਨੇ ਅਬਰਾਹਾਮ ਲਈ ਇੱਕ ਪੁੱਤਰ ਨੂੰ ਜਨਮ ਦਿੱਤਾ। ਅਬਰਾਹਾਮ ਨੇ </a:t>
            </a:r>
            <a:r xmlns:a="http://schemas.openxmlformats.org/drawingml/2006/main">
              <a:rPr lang="pa" altLang="ko-KR" sz="2600" b="1">
                <a:solidFill>
                  <a:schemeClr val="tx1">
                    <a:lumMod val="65000"/>
                    <a:lumOff val="35000"/>
                  </a:schemeClr>
                </a:solidFill>
              </a:rPr>
              <a:t>ਇਸਹਾਕ </a:t>
            </a:r>
            <a:r xmlns:a="http://schemas.openxmlformats.org/drawingml/2006/main">
              <a:rPr lang="pa" altLang="ko-KR" sz="2600">
                <a:solidFill>
                  <a:schemeClr val="tx1">
                    <a:lumMod val="65000"/>
                    <a:lumOff val="35000"/>
                  </a:schemeClr>
                </a:solidFill>
              </a:rPr>
              <a:t>ਨਾਮ ਦਿੱਤਾ </a:t>
            </a:r>
            <a:r xmlns:a="http://schemas.openxmlformats.org/drawingml/2006/main">
              <a:rPr lang="pa" altLang="ko-KR" sz="2600">
                <a:solidFill>
                  <a:schemeClr val="tx1">
                    <a:lumMod val="65000"/>
                    <a:lumOff val="35000"/>
                  </a:schemeClr>
                </a:solidFill>
              </a:rPr>
              <a:t>ਜਿਸਦਾ ਅਰਥ ਹੈ </a:t>
            </a:r>
            <a:r xmlns:a="http://schemas.openxmlformats.org/drawingml/2006/main">
              <a:rPr lang="pa" altLang="ko-KR" sz="2600" b="1">
                <a:solidFill>
                  <a:schemeClr val="tx1">
                    <a:lumMod val="65000"/>
                    <a:lumOff val="35000"/>
                  </a:schemeClr>
                </a:solidFill>
              </a:rPr>
              <a:t>ਖੁਸ਼ੀ </a:t>
            </a:r>
            <a:r xmlns:a="http://schemas.openxmlformats.org/drawingml/2006/main">
              <a:rPr lang="pa"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a:t>
            </a:r>
            <a:r xmlns:a="http://schemas.openxmlformats.org/drawingml/2006/main">
              <a:rPr lang="pa" altLang="en-US" sz="4000">
                <a:solidFill>
                  <a:srgbClr val="ff0000"/>
                </a:solidFill>
              </a:rPr>
              <a:t> </a:t>
            </a:r>
            <a:r xmlns:a="http://schemas.openxmlformats.org/drawingml/2006/main">
              <a:rPr lang="pa" altLang="ko-KR" sz="4000">
                <a:solidFill>
                  <a:srgbClr val="ff0000"/>
                </a:solidFill>
              </a:rPr>
              <a:t>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pa" altLang="ko-KR" sz="3600">
                <a:solidFill>
                  <a:schemeClr val="tx1">
                    <a:lumMod val="65000"/>
                    <a:lumOff val="35000"/>
                  </a:schemeClr>
                </a:solidFill>
              </a:rPr>
              <a:t>ਅਬਰਾਹਾਮ ਨੇ ਸੱਚਮੁੱਚ ਪਰਮੇਸ਼ੁਰ ਦੇ ਵਾਅਦੇ ਵਿੱਚ ਵਿਸ਼ਵਾਸ ਕੀਤਾ ਭਾਵੇਂ ਕਿ ਇਹ ਉਸਨੂੰ ਅਸੰਭਵ ਜਾਪਦਾ ਸੀ।</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ਅਬਰਾਹਾਮ ਦੇ ਵਿਸ਼ਵਾਸ ਨੂੰ ਦੇਖ ਕੇ ਪਰਮੇਸ਼ੁਰ ਬਹੁਤ ਖੁਸ਼ ਹੋਇਆ। ਪਰਮੇਸ਼ੁਰ ਨੇ ਉਸ ਨੂੰ ਵਾਅਦਾ ਕੀਤਾ ਹੋਇਆ ਪੁੱਤਰ ਇਸਹਾਕ ਦਿੱਤਾ।</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ਪਰਮੇਸ਼ੁਰ ਨੇ ਆਪਣਾ ਵਾਅਦਾ ਜ਼ਰੂਰ ਪੂਰਾ ਕੀਤਾ, ਭਾਵੇਂ ਇਹ ਸਾਡੇ ਲਈ ਅਸੰਭਵ ਜਾਪਦਾ ਸੀ।</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pa" altLang="ko-KR" sz="3200"/>
              <a:t>ਰੱਬ ਹੈ…</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rgbClr val="c00000"/>
                </a:solidFill>
              </a:rPr>
              <a:t>ਰੱਬ ਹੈ...</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ਸਰਬਸ਼ਕਤੀਮਾਨ (ਸਭ ਕੁਝ ਕਰਨ ਦੇ ਸਮਰੱਥ)</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ਅਬਰਾਹਾਮ ਦੀ ਉਮਰ ਕਿੰਨੀ ਸੀ ਜਦੋਂ ਉਸ ਕੋਲ ਇਸਹਾਕ ਸੀ?</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rgbClr val="ff0000"/>
                </a:solidFill>
              </a:rPr>
              <a:t>④ </a:t>
            </a:r>
            <a:r xmlns:a="http://schemas.openxmlformats.org/drawingml/2006/main">
              <a:rPr lang="pa"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ਅਬਰਾਹਾਮ ਸੌ ਸਾਲਾਂ ਦਾ ਸੀ ਜਦੋਂ ਉਸਦੇ ਘਰ ਉਸਦਾ ਪੁੱਤਰ ਇਸਹਾਕ ਪੈਦਾ ਹੋਇਆ।</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 21:5)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pa" altLang="ko-KR" b="1">
                <a:solidFill>
                  <a:schemeClr val="tx1">
                    <a:lumMod val="50000"/>
                    <a:lumOff val="50000"/>
                  </a:schemeClr>
                </a:solidFill>
              </a:rPr>
              <a:t>ਨੰ. 8 ਰੱਬ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pa" altLang="ko-KR" sz="3900"/>
              <a:t>ਅਬਰਾਹਾਮ ਨੇ ਪਰਮੇਸ਼ੁਰ ਨੂੰ ਇਸਹਾਕ ਦੀ ਪੇਸ਼ਕਸ਼ ਕੀਤੀ</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ਤਦ ਪਰਮੇਸ਼ੁਰ ਨੇ ਆਖਿਆ, “ਆਪਣੇ ਪੁੱਤਰ, ਆਪਣੇ ਇਕਲੌਤੇ ਪੁੱਤਰ, ਇਸਹਾਕ ਨੂੰ ਲੈ, ਜਿਸ ਨੂੰ ਤੂੰ ਪਿਆਰ ਕਰਦਾ ਹੈਂ।</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pa" altLang="ko-KR" sz="3600">
                <a:solidFill>
                  <a:schemeClr val="tx1">
                    <a:lumMod val="65000"/>
                    <a:lumOff val="35000"/>
                  </a:schemeClr>
                </a:solidFill>
              </a:rPr>
              <a:t>ਅਤੇ ਮੋਰੀਯਾਹ ਦੇ ਇਲਾਕੇ ਵਿੱਚ ਜਾਓ। ਉਸ ਨੂੰ ਉੱਥੇ ਹੋਮ ਦੀ ਭੇਟ ਵਜੋਂ ਚੜ੍ਹਾਓ</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pa" altLang="ko-KR" sz="3600">
                <a:solidFill>
                  <a:schemeClr val="tx1">
                    <a:lumMod val="65000"/>
                    <a:lumOff val="35000"/>
                  </a:schemeClr>
                </a:solidFill>
              </a:rPr>
              <a:t>ਪਹਾੜਾਂ ਵਿੱਚੋਂ ਇੱਕ ਉੱਤੇ ਮੈਂ ਤੁਹਾਨੂੰ ਦੱਸਾਂਗਾ।”</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ਇੱਕ ਦਿਨ, ਪਰਮੇਸ਼ੁਰ ਨੇ ਅਬਰਾਹਾਮ ਨੂੰ ਕਿਹਾ,</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pa" altLang="ko-KR" sz="2800">
                <a:solidFill>
                  <a:schemeClr val="tx1">
                    <a:lumMod val="65000"/>
                    <a:lumOff val="35000"/>
                  </a:schemeClr>
                </a:solidFill>
              </a:rPr>
              <a:t>“ਮੈਨੂੰ ਆਪਣਾ ਇਕਲੌਤਾ ਪੁੱਤਰ ਹੋਮ ਦੀ ਭੇਟ ਵਜੋਂ ਚੜ੍ਹਾਓ।”</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ਅਬਰਾਹਾਮ ਇਸਹਾਕ ਨੂੰ ਇੰਨਾ ਪਿਆਰ ਕਰਦਾ ਸੀ ਕਿ ਪਰਮੇਸ਼ੁਰ ਤੋਂ ਸੁਣ ਕੇ ਉਹ ਔਖਾ ਸੀ। ਪਰ ਉਸ ਨੇ ਪਰਮੇਸ਼ੁਰ ਦਾ ਕਹਿਣਾ ਮੰਨਣ ਦਾ ਫ਼ੈਸਲਾ ਕੀਤਾ।</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pa" altLang="ko-KR" sz="3200"/>
              <a:t>ਰੱਬ ਕੌਣ ਹੈ?</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pa" altLang="ko-KR" sz="3600">
                <a:solidFill>
                  <a:srgbClr val="C00000"/>
                </a:solidFill>
              </a:rPr>
              <a:t>ਉਹ 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pa" altLang="ko-KR" sz="3600">
                <a:solidFill>
                  <a:schemeClr val="tx1">
                    <a:lumMod val="65000"/>
                    <a:lumOff val="35000"/>
                  </a:schemeClr>
                </a:solidFill>
              </a:rPr>
              <a:t>ਉਹ ਸਿਰਜਣਹਾਰ ਜਿਸਨੇ ਮੇਰੇ ਸਮੇਤ ਸਾਰੀ ਦੁਨੀਆ ਬਣਾਈ 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ਅਬਰਾਹਾਮ ਨੇ ਇਸਹਾਕ ਨੂੰ ਬੰਨ੍ਹਿਆ ਅਤੇ ਉਸਨੂੰ ਜਗਵੇਦੀ ਉੱਤੇ ਰੱਖਿਆ, ਅਤੇ ਉਸਨੇ ਉਸਨੂੰ ਮਾਰਨ ਦੀ ਕੋਸ਼ਿਸ਼ ਕੀਤੀ। ਉਸੇ ਪਲ,</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“ਅਬਰਾਹਾਮ, ਅਬਰਾਹਾਮ, ਉਸਨੂੰ ਨਾ ਮਾਰ। ਉਸ ਨੂੰ ਕੁਝ ਨਾ ਕਰੋ. ਹੁਣ, ਮੈਨੂੰ ਪਤਾ ਹੈ ਕਿ ਤੁਸੀਂ ਪਰਮੇਸ਼ੁਰ ਤੋਂ ਡਰਦੇ ਹੋ ਅਤੇ ਪਿਆਰ ਕਰਦੇ ਹੋ।” ਇਹ ਉਹ ਪਰੀਖਿਆ ਸੀ ਜੋ ਪਰਮੇਸ਼ੁਰ ਨੇ ਅਬਰਾਹਾਮ ਨਾਲ ਕੀਤੀ ਸੀ।</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pa" altLang="ko-KR" sz="2600">
                <a:solidFill>
                  <a:schemeClr val="tx1">
                    <a:lumMod val="65000"/>
                    <a:lumOff val="35000"/>
                  </a:schemeClr>
                </a:solidFill>
              </a:rPr>
              <a:t>"ਧੰਨਵਾਦ, ਰੱਬ!" ਪਰਮੇਸ਼ੁਰ ਨੇ ਅਬਰਾਹਾਮ ਦੀ ਨਿਹਚਾ ਨੂੰ ਖੁਸ਼ੀ ਨਾਲ ਸਵੀਕਾਰ ਕੀਤਾ। ਪਰਮੇਸ਼ੁਰ ਨੇ ਉਸਨੂੰ ਸਾਰੇ ਵਿਸ਼ਵਾਸੀਆਂ ਦਾ ਪੂਰਵਜ ਬਣਾਇਆ।</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t>ਅੱਜ ਦਾ ਸਬਕ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pa" altLang="ko-KR" sz="3200">
                <a:solidFill>
                  <a:schemeClr val="tx1">
                    <a:lumMod val="65000"/>
                    <a:lumOff val="35000"/>
                  </a:schemeClr>
                </a:solidFill>
              </a:rPr>
              <a:t>ਅਬਰਾਹਾਮ ਇਸਹਾਕ ਨੂੰ ਬਹੁਤ ਪਿਆਰ ਕਰਦਾ ਸੀ, ਪਰ ਉਸ ਲਈ ਪਰਮੇਸ਼ੁਰ ਦੇ ਬਚਨ ਨੂੰ ਮੰਨਣਾ ਜ਼ਿਆਦਾ ਜ਼ਰੂਰੀ ਸੀ।</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pa" altLang="ko-KR" sz="3200">
                <a:solidFill>
                  <a:schemeClr val="tx1">
                    <a:lumMod val="65000"/>
                    <a:lumOff val="35000"/>
                  </a:schemeClr>
                </a:solidFill>
              </a:rPr>
              <a:t>ਮੈਨੂੰ ਕਿਸੇ ਵੀ ਹੋਰ ਚੀਜ਼ ਨਾਲੋਂ ਰੱਬ ਨੂੰ ਪਿਆਰ ਕਰਨਾ ਚਾਹੀਦਾ ਹੈ, ਅਤੇ ਦੁਨੀਆਂ ਦੇ ਕਿਸੇ ਵੀ ਵਿਅਕਤੀ ਨਾਲੋਂ ਵੱਧ.</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pa" altLang="ko-KR" sz="3200"/>
              <a:t>ਰੱਬ ਹੈ?</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rgbClr val="c00000"/>
                </a:solidFill>
              </a:rPr>
              <a:t>ਰੱਬ 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ਸਾਡਾ ਪਿਤਾ ਜੋ ਪਰੀਖਿਆ ਦੁਆਰਾ ਸਾਡੀ ਨਿਹਚਾ ਨੂੰ ਮਜ਼ਬੂਤ ਬਣਾਉਂਦਾ ਹੈ।</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t>ਅੱਜ ਦੇ</a:t>
            </a:r>
            <a:r xmlns:a="http://schemas.openxmlformats.org/drawingml/2006/main">
              <a:rPr lang="pa" altLang="en-US" sz="4000"/>
              <a:t> </a:t>
            </a:r>
            <a:r xmlns:a="http://schemas.openxmlformats.org/drawingml/2006/main">
              <a:rPr lang="pa" altLang="ko-KR" sz="4000"/>
              <a:t>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pa" altLang="ko-KR" sz="3200">
                <a:solidFill>
                  <a:schemeClr val="tx1">
                    <a:lumMod val="65000"/>
                    <a:lumOff val="35000"/>
                  </a:schemeClr>
                </a:solidFill>
              </a:rPr>
              <a:t>ਪਰਮੇਸ਼ੁਰ ਨੇ ਅਬਰਾਹਾਮ ਨੂੰ ਹੋਮ ਦੀ ਭੇਟ ਵਜੋਂ ਚੜ੍ਹਾਉਣ ਲਈ ਕੀ ਕਿਹਾ?</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dk1"/>
                </a:solidFill>
              </a:rPr>
              <a:t>① </a:t>
            </a:r>
            <a:r xmlns:a="http://schemas.openxmlformats.org/drawingml/2006/main">
              <a:rPr lang="pa" altLang="ko-KR" sz="2800">
                <a:solidFill>
                  <a:schemeClr val="dk1"/>
                </a:solidFill>
              </a:rPr>
              <a:t>ਪੁੱਤਰ</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ਪਤਨੀ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ਕੁੱਤਾ</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ਭੇਡ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rgbClr val="ff0000"/>
                </a:solidFill>
              </a:rPr>
              <a:t>① </a:t>
            </a:r>
            <a:r xmlns:a="http://schemas.openxmlformats.org/drawingml/2006/main">
              <a:rPr lang="pa" altLang="ko-KR" sz="2800">
                <a:solidFill>
                  <a:srgbClr val="ff0000"/>
                </a:solidFill>
              </a:rPr>
              <a:t>ਪੁੱਤਰ</a:t>
            </a:r>
            <a:r xmlns:a="http://schemas.openxmlformats.org/drawingml/2006/main">
              <a:rPr lang="pa"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ਤਦ ਪਰਮੇਸ਼ੁਰ ਨੇ ਆਖਿਆ, “ਆਪਣੇ ਪੁੱਤਰ, ਆਪਣੇ ਇਕਲੌਤੇ ਪੁੱਤਰ, ਇਸਹਾਕ ਨੂੰ ਲੈ, ਜਿਸ ਨੂੰ ਤੂੰ ਪਿਆਰ ਕਰਦਾ ਹੈਂ।</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pa" altLang="ko-KR" sz="3600">
                <a:solidFill>
                  <a:schemeClr val="tx1">
                    <a:lumMod val="65000"/>
                    <a:lumOff val="35000"/>
                  </a:schemeClr>
                </a:solidFill>
              </a:rPr>
              <a:t>ਅਤੇ ਮੋਰੀਯਾਹ ਦੇ ਇਲਾਕੇ ਵਿੱਚ ਜਾਓ। ਉਸ ਨੂੰ ਉੱਥੇ ਹੋਮ ਦੀ ਭੇਟ ਵਜੋਂ ਚੜ੍ਹਾਓ</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pa" altLang="ko-KR" sz="3600">
                <a:solidFill>
                  <a:schemeClr val="tx1">
                    <a:lumMod val="65000"/>
                    <a:lumOff val="35000"/>
                  </a:schemeClr>
                </a:solidFill>
              </a:rPr>
              <a:t>ਪਹਾੜਾਂ ਵਿੱਚੋਂ ਇੱਕ ਉੱਤੇ ਮੈਂ ਤੁਹਾਨੂੰ ਦੱਸਾਂਗਾ।”</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pa" altLang="ko-KR" b="1">
                <a:solidFill>
                  <a:schemeClr val="tx1">
                    <a:lumMod val="50000"/>
                    <a:lumOff val="50000"/>
                  </a:schemeClr>
                </a:solidFill>
              </a:rPr>
              <a:t>ਨੰ.੯</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ਦ</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ਸ਼ਬਦ</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ਦੇ</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ਰੱਬ</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pa" altLang="ko-KR" sz="4400"/>
              <a:t>ਇਸਹਾਕ ਨੇ ਝਗੜਾ ਨਹੀਂ ਕੀਤਾ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bg1">
                    <a:lumMod val="50000"/>
                  </a:schemeClr>
                </a:solidFill>
              </a:rPr>
              <a:t>ਉਹ ਉੱਥੋਂ ਅੱਗੇ ਵਧਿਆ ਅਤੇ ਇੱਕ ਹੋਰ ਖੂਹ ਪੁੱਟਿਆ ਅਤੇ ਕਿਸੇ ਨੇ ਉਸ ਉੱਤੇ ਝਗੜਾ ਨਹੀਂ ਕੀਤਾ।</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a" altLang="ko-KR" sz="3600">
                <a:solidFill>
                  <a:schemeClr val="bg1">
                    <a:lumMod val="50000"/>
                  </a:schemeClr>
                </a:solidFill>
              </a:rPr>
              <a:t>ਉਸਨੇ ਇਸਦਾ ਨਾਮ ਰਹੋਬੋਥ ਰੱਖਿਆ ਅਤੇ ਕਿਹਾ, "ਹੁਣ ਯਹੋਵਾਹ ਨੇ ਸਾਨੂੰ ਜਗ੍ਹਾ ਦਿੱਤੀ ਹੈ</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a" altLang="ko-KR" sz="3600">
                <a:solidFill>
                  <a:schemeClr val="bg1">
                    <a:lumMod val="50000"/>
                  </a:schemeClr>
                </a:solidFill>
              </a:rPr>
              <a:t>ਅਤੇ ਅਸੀਂ ਧਰਤੀ ਉੱਤੇ ਵਧਾਂਗੇ।"</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26:</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ਦ</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ਖੂਹ</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ਸਨ</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ਇਸ ਲਈ</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ਮਹੱਤਵਪੂਰਨ,</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ਕਿਉਂਕਿ</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ਉਹ</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ਕਰ ਸਕਦਾ ਹੈ</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ਪ੍ਰਾਪਤ ਕਰੋ</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ਤਾਜ਼ਾ</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ਪਾਣੀ</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ਮਾਰੂਥਲ ਵਿੱਚ ਇਸਹਾਕ ਨੂੰ ਉਸਦੇ ਪਿਤਾ ਦੁਆਰਾ ਵਿਰਾਸਤ ਵਿੱਚ ਮਿਲੇ ਖੂਹ ਸਨ।</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ਰੱਬ ਨੇ ਸੰਸਾਰ ਨੂੰ ਕਿਸ ਚੀਜ਼ ਨਾਲ ਬਣਾਇਆ ਹੈ?</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ਪੱਥਰ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ਪਾਣੀ</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ਧੂੜ</a:t>
            </a:r>
            <a:r xmlns:a="http://schemas.openxmlformats.org/drawingml/2006/main">
              <a:rPr lang="pa"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ਸ਼ਬਦ</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rgbClr val="FF0000"/>
                </a:solidFill>
              </a:rPr>
              <a:t>④ </a:t>
            </a:r>
            <a:r xmlns:a="http://schemas.openxmlformats.org/drawingml/2006/main">
              <a:rPr lang="pa" altLang="ko-KR" sz="2800">
                <a:solidFill>
                  <a:srgbClr val="FF0000"/>
                </a:solidFill>
              </a:rPr>
              <a:t>ਸ਼ਬਦ</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ਪਰ, ਫਲਿਸਤੀ ਉਸ ਨਾਲ ਈਰਖਾ ਕਰਦੇ ਸਨ। ਇਸ ਲਈ, ਉਨ੍ਹਾਂ ਨੇ ਖੂਹਾਂ ਨੂੰ ਮਿੱਟੀ ਨਾਲ ਭਰ ਦਿੱਤਾ।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ਪਰ, ਇਸਹਾਕ ਨੇ ਉਨ੍ਹਾਂ ਨਾਲ ਝਗੜਾ ਨਹੀਂ ਕੀਤਾ। ਉਹ ਦੂਰ ਚਲਾ ਗਿਆ ਅਤੇ ਖੂਹ ਪੁੱਟਿਆ। ਉਸ ਨੇ ਤਾਜ਼ੇ ਪਾਣੀ ਦਾ ਇੱਕ ਖੂਹ ਲੱਭ ਲਿਆ।</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pa" altLang="ko-KR" sz="2800">
                <a:solidFill>
                  <a:schemeClr val="tx1">
                    <a:lumMod val="65000"/>
                    <a:lumOff val="35000"/>
                  </a:schemeClr>
                </a:solidFill>
              </a:rPr>
              <a:t>ਇਸ ਸਮੇਂ, ਦੂਜੇ ਲੋਕਾਂ ਨੇ ਇਸਹਾਕ ਤੋਂ ਖੂਹ ਲਿਆ. ਪਰ, ਉਸਨੇ ਉਨ੍ਹਾਂ ਨਾਲ ਝਗੜਾ ਵੀ ਨਹੀਂ ਕੀਤਾ।</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pa" altLang="ko-KR" sz="2600">
                <a:solidFill>
                  <a:schemeClr val="tx1">
                    <a:lumMod val="65000"/>
                    <a:lumOff val="35000"/>
                  </a:schemeClr>
                </a:solidFill>
              </a:rPr>
              <a:t>ਪਰਮੇਸ਼ੁਰ ਨੇ ਇਸਹਾਕ ਨੂੰ ਅਸੀਸ ਦਿੱਤੀ। ਉਸ ਨੇ ਫੇਰ ਇੱਕ ਹੋਰ ਖੂਹ ਪੁੱਟਿਆ। ਪ੍ਰਮਾਤਮਾ ਨੇ ਉਸ ਨੂੰ ਉੱਥੋਂ ਤਾਜ਼ਾ ਪਾਣੀ ਦਿੱਤਾ। ਇਸਹਾਕ ਨੇ ਇੱਕ ਥਾਂ ਬਣਾਈ ਅਤੇ ਧੰਨਵਾਦ ਦੀ ਭੇਟ ਚੜ੍ਹਾਈ।</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pa" altLang="ko-KR" sz="3600">
                <a:solidFill>
                  <a:schemeClr val="tx1">
                    <a:lumMod val="65000"/>
                    <a:lumOff val="35000"/>
                  </a:schemeClr>
                </a:solidFill>
              </a:rPr>
              <a:t>ਇਸਹਾਕ ਨੇ ਉਨ੍ਹਾਂ ਲੋਕਾਂ ਨਾਲ ਝਗੜਾ ਨਹੀਂ ਕੀਤਾ ਜਿਨ੍ਹਾਂ ਨੇ ਉਸ ਦੇ ਖੂਹ ਖੋਹ ਲਏ।</a:t>
            </a:r>
            <a:r xmlns:a="http://schemas.openxmlformats.org/drawingml/2006/main">
              <a:rPr lang="pa"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ਪਰਮੇਸ਼ੁਰ ਨੇ ਇਸਹਾਕ ਨੂੰ ਅਸੀਸ ਦਿੱਤੀ।</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ਸਾਨੂੰ ਦੂਜਿਆਂ ਨਾਲ ਵੀ ਝਗੜਾ ਨਹੀਂ ਕਰਨਾ ਪੈਂਦਾ।</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a" altLang="ko-KR" sz="3600">
                <a:solidFill>
                  <a:schemeClr val="tx1">
                    <a:lumMod val="65000"/>
                    <a:lumOff val="35000"/>
                  </a:schemeClr>
                </a:solidFill>
              </a:rPr>
              <a:t>ਸਾਨੂੰ ਦੂਜਿਆਂ ਨੂੰ ਪਿਆਰ ਕਰਨਾ ਅਤੇ ਮਾਫ਼ ਕਰਨਾ ਚਾਹੀਦਾ ਹੈ।</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pa" altLang="ko-KR" sz="3200"/>
              <a:t>ਰੱਬ ਹੈ ??</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rgbClr val="c00000"/>
                </a:solidFill>
              </a:rPr>
              <a:t>ਵਾਹਿਗੁਰੂ....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ਉਹ ਉਨ੍ਹਾਂ ਲੋਕਾਂ ਨਾਲ ਨਫ਼ਰਤ ਕਰਦਾ ਹੈ ਜੋ ਦੂਜਿਆਂ ਨਾਲ ਝਗੜਾ ਕਰਦੇ ਹਨ।</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pa" altLang="ko-KR" sz="3600">
                <a:solidFill>
                  <a:schemeClr val="tx1">
                    <a:lumMod val="65000"/>
                    <a:lumOff val="35000"/>
                  </a:schemeClr>
                </a:solidFill>
              </a:rPr>
              <a:t>ਉਹ ਉਹਨਾਂ ਨੂੰ ਪਿਆਰ ਕਰਦਾ ਹੈ ਜੋ ਇੱਕ ਦੂਜੇ ਨੂੰ ਪਿਆਰ ਕਰਦੇ ਹਨ।</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tx1">
                    <a:lumMod val="65000"/>
                    <a:lumOff val="35000"/>
                  </a:schemeClr>
                </a:solidFill>
              </a:rPr>
              <a:t>ਕਿਸ ਕਾਰਨ ਇਸਹਾਕ ਨੂੰ ਔਖਾ ਸਮਾਂ ਝੱਲਣਾ ਪਿਆ?</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ਘਰ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ਲੇਲਾ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dk1"/>
                </a:solidFill>
              </a:rPr>
              <a:t>③ </a:t>
            </a:r>
            <a:r xmlns:a="http://schemas.openxmlformats.org/drawingml/2006/main">
              <a:rPr lang="pa" altLang="ko-KR" sz="2800">
                <a:solidFill>
                  <a:schemeClr val="dk1"/>
                </a:solidFill>
              </a:rPr>
              <a:t>ਨਾਲ ਨਾਲ</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ਪਰਿਵਾਰ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pa" altLang="en-US" sz="2800">
                <a:solidFill>
                  <a:srgbClr val="ff0000"/>
                </a:solidFill>
              </a:rPr>
              <a:t>③ </a:t>
            </a:r>
            <a:r xmlns:a="http://schemas.openxmlformats.org/drawingml/2006/main">
              <a:rPr lang="pa" altLang="ko-KR" sz="2800">
                <a:solidFill>
                  <a:srgbClr val="ff0000"/>
                </a:solidFill>
              </a:rPr>
              <a:t>ਨਾਲ ਨਾਲ</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ਸ਼ਬਦ</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bg1">
                    <a:lumMod val="50000"/>
                  </a:schemeClr>
                </a:solidFill>
              </a:rPr>
              <a:t>ਉਹ ਉੱਥੋਂ ਅੱਗੇ ਵਧਿਆ ਅਤੇ ਇੱਕ ਹੋਰ ਖੂਹ ਪੁੱਟਿਆ ਅਤੇ ਕਿਸੇ ਨੇ ਉਸ ਉੱਤੇ ਝਗੜਾ ਨਹੀਂ ਕੀਤਾ।</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a" altLang="ko-KR" sz="3600">
                <a:solidFill>
                  <a:schemeClr val="bg1">
                    <a:lumMod val="50000"/>
                  </a:schemeClr>
                </a:solidFill>
              </a:rPr>
              <a:t>ਉਸਨੇ ਇਸਦਾ ਨਾਮ ਰਹੋਬੋਥ ਰੱਖਿਆ ਅਤੇ ਕਿਹਾ, "ਹੁਣ ਯਹੋਵਾਹ ਨੇ ਸਾਨੂੰ ਜਗ੍ਹਾ ਦਿੱਤੀ ਹੈ</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a" altLang="ko-KR" sz="3600">
                <a:solidFill>
                  <a:schemeClr val="bg1">
                    <a:lumMod val="50000"/>
                  </a:schemeClr>
                </a:solidFill>
              </a:rPr>
              <a:t>ਅਤੇ ਅਸੀਂ ਧਰਤੀ ਉੱਤੇ ਵਧਾਂਗੇ।"</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tx1">
                    <a:lumMod val="65000"/>
                    <a:lumOff val="35000"/>
                  </a:schemeClr>
                </a:solidFill>
              </a:rPr>
              <a:t>ਉਤਪਤ</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26:</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pa" altLang="ko-KR" b="1">
                <a:solidFill>
                  <a:schemeClr val="tx1">
                    <a:lumMod val="50000"/>
                    <a:lumOff val="50000"/>
                  </a:schemeClr>
                </a:solidFill>
              </a:rPr>
              <a:t>ਨੰ.10</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ਦ</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ਸ਼ਬਦ</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ਦੇ</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ਰੱਬ</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pa" altLang="ko-KR" sz="3600"/>
              <a:t>ਏਸਾਓ ਨੇ ਜਨਮ ਦਾ ਹੱਕ ਵੇਚ ਦਿੱਤਾ</a:t>
            </a:r>
            <a:endParaRPr xmlns:a="http://schemas.openxmlformats.org/drawingml/2006/main" lang="en-US" altLang="ko-KR" sz="3600"/>
          </a:p>
          <a:p>
            <a:pPr xmlns:a="http://schemas.openxmlformats.org/drawingml/2006/main" algn="ctr">
              <a:defRPr/>
            </a:pPr>
            <a:r xmlns:a="http://schemas.openxmlformats.org/drawingml/2006/main">
              <a:rPr lang="pa" altLang="ko-KR" sz="3600"/>
              <a:t>ਲਾਲ ਸਟੂਅ ਦੇ ਇੱਕ ਕਟੋਰੇ ਲਈ</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pa" altLang="ko-KR" sz="3600">
                <a:solidFill>
                  <a:schemeClr val="bg1">
                    <a:lumMod val="50000"/>
                  </a:schemeClr>
                </a:solidFill>
              </a:rPr>
              <a:t>ਫ਼ੇਰ ਯਾਕੂਬ ਨੇ ਏਸਾਓ ਨੂੰ ਕੁਝ ਰੋਟੀਆਂ ਅਤੇ ਕੁਝ ਦਾਲ ਦਿੱਤੀ।</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a" altLang="ko-KR" sz="3600">
                <a:solidFill>
                  <a:schemeClr val="bg1">
                    <a:lumMod val="50000"/>
                  </a:schemeClr>
                </a:solidFill>
              </a:rPr>
              <a:t>ਉਸਨੇ ਖਾਧਾ ਅਤੇ ਪੀਤਾ, ਅਤੇ ਫਿਰ ਉੱਠ ਕੇ ਚਲਾ ਗਿਆ।</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a" altLang="ko-KR" sz="3600">
                <a:solidFill>
                  <a:schemeClr val="bg1">
                    <a:lumMod val="50000"/>
                  </a:schemeClr>
                </a:solidFill>
              </a:rPr>
              <a:t>ਇਸ ਲਈ, ਏਸਾਓ ਨੇ ਆਪਣੇ ਜਨਮ ਦੇ ਅਧਿਕਾਰ ਨੂੰ ਤੁੱਛ ਸਮਝਿਆ।</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a"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a" altLang="ko-KR" sz="2800">
                <a:solidFill>
                  <a:schemeClr val="bg1">
                    <a:lumMod val="50000"/>
                  </a:schemeClr>
                </a:solidFill>
              </a:rPr>
              <a:t>ਉਤਪਤ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