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pa"/>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pa" altLang="en-US" err="1"/>
              <a:t>토ㅇ</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pa" altLang="ko-KR" b="1">
                <a:solidFill>
                  <a:schemeClr val="tx1">
                    <a:lumMod val="50000"/>
                    <a:lumOff val="50000"/>
                  </a:schemeClr>
                </a:solidFill>
              </a:rPr>
              <a:t>ਨੰ.</a:t>
            </a:r>
            <a:r xmlns:a="http://schemas.openxmlformats.org/drawingml/2006/main">
              <a:rPr lang="pa" altLang="en-US" b="1">
                <a:solidFill>
                  <a:schemeClr val="tx1">
                    <a:lumMod val="50000"/>
                    <a:lumOff val="50000"/>
                  </a:schemeClr>
                </a:solidFill>
              </a:rPr>
              <a:t> </a:t>
            </a:r>
            <a:r xmlns:a="http://schemas.openxmlformats.org/drawingml/2006/main">
              <a:rPr lang="pa" altLang="ko-KR" b="1">
                <a:solidFill>
                  <a:schemeClr val="tx1">
                    <a:lumMod val="50000"/>
                    <a:lumOff val="50000"/>
                  </a:schemeClr>
                </a:solidFill>
              </a:rPr>
              <a:t>31 ਪਰਮੇਸ਼ੁਰ ਦਾ ਬਚਨ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pa" altLang="ko-KR" sz="4000"/>
              <a:t>ਜੋਨਾਥਨ,</a:t>
            </a:r>
          </a:p>
          <a:p>
            <a:pPr xmlns:a="http://schemas.openxmlformats.org/drawingml/2006/main" algn="ctr"/>
            <a:r xmlns:a="http://schemas.openxmlformats.org/drawingml/2006/main">
              <a:rPr lang="pa" altLang="ko-KR" sz="4000"/>
              <a:t>ਡੇਵਿਡ ਦਾ ਚੰਗਾ ਦੋਸਤ</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pa" altLang="ko-KR" sz="4000">
                <a:solidFill>
                  <a:srgbClr val="FF0000"/>
                </a:solidFill>
              </a:rPr>
              <a:t>ਅੱਜ ਦੀ ਕਵਿਜ਼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pa" altLang="ko-KR" sz="3200">
                <a:solidFill>
                  <a:schemeClr val="tx1">
                    <a:lumMod val="65000"/>
                    <a:lumOff val="35000"/>
                  </a:schemeClr>
                </a:solidFill>
              </a:rPr>
              <a:t>ਯੋਨਾਥਾਨ ਨੇ ਦਾਊਦ ਨੂੰ ਕੀ ਨਹੀਂ ਦਿੱਤਾ?</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pa" altLang="en-US" sz="2800">
                <a:solidFill>
                  <a:schemeClr val="tx1">
                    <a:lumMod val="65000"/>
                    <a:lumOff val="35000"/>
                  </a:schemeClr>
                </a:solidFill>
              </a:rPr>
              <a:t>① </a:t>
            </a:r>
            <a:r xmlns:a="http://schemas.openxmlformats.org/drawingml/2006/main">
              <a:rPr lang="pa" altLang="ko-KR" sz="2800">
                <a:solidFill>
                  <a:schemeClr val="tx1">
                    <a:lumMod val="65000"/>
                    <a:lumOff val="35000"/>
                  </a:schemeClr>
                </a:solidFill>
              </a:rPr>
              <a:t>ਤਲਵਾਰ</a:t>
            </a:r>
            <a:r xmlns:a="http://schemas.openxmlformats.org/drawingml/2006/main">
              <a:rPr lang="pa"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pa" altLang="en-US" sz="2800">
                <a:solidFill>
                  <a:schemeClr val="tx1">
                    <a:lumMod val="65000"/>
                    <a:lumOff val="35000"/>
                  </a:schemeClr>
                </a:solidFill>
              </a:rPr>
              <a:t>② </a:t>
            </a:r>
            <a:r xmlns:a="http://schemas.openxmlformats.org/drawingml/2006/main">
              <a:rPr lang="pa" altLang="ko-KR" sz="2800">
                <a:solidFill>
                  <a:schemeClr val="tx1">
                    <a:lumMod val="65000"/>
                    <a:lumOff val="35000"/>
                  </a:schemeClr>
                </a:solidFill>
              </a:rPr>
              <a:t>ਢਾਲ</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pa" altLang="en-US" sz="2800">
                <a:solidFill>
                  <a:schemeClr val="tx1">
                    <a:lumMod val="65000"/>
                    <a:lumOff val="35000"/>
                  </a:schemeClr>
                </a:solidFill>
              </a:rPr>
              <a:t>③ </a:t>
            </a:r>
            <a:r xmlns:a="http://schemas.openxmlformats.org/drawingml/2006/main">
              <a:rPr lang="pa" altLang="ko-KR" sz="2800">
                <a:solidFill>
                  <a:schemeClr val="tx1">
                    <a:lumMod val="65000"/>
                    <a:lumOff val="35000"/>
                  </a:schemeClr>
                </a:solidFill>
              </a:rPr>
              <a:t>ਤੀਰ</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pa" altLang="en-US" sz="2800">
                <a:solidFill>
                  <a:schemeClr val="tx1">
                    <a:lumMod val="65000"/>
                    <a:lumOff val="35000"/>
                  </a:schemeClr>
                </a:solidFill>
              </a:rPr>
              <a:t>④ </a:t>
            </a:r>
            <a:r xmlns:a="http://schemas.openxmlformats.org/drawingml/2006/main">
              <a:rPr lang="pa" altLang="ko-KR" sz="2800">
                <a:solidFill>
                  <a:schemeClr val="tx1">
                    <a:lumMod val="65000"/>
                    <a:lumOff val="35000"/>
                  </a:schemeClr>
                </a:solidFill>
              </a:rPr>
              <a:t>ਕੱਪੜੇ</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pa" altLang="en-US" sz="2800">
                <a:solidFill>
                  <a:srgbClr val="FF0000"/>
                </a:solidFill>
              </a:rPr>
              <a:t>② </a:t>
            </a:r>
            <a:r xmlns:a="http://schemas.openxmlformats.org/drawingml/2006/main">
              <a:rPr lang="pa" altLang="ko-KR" sz="2800">
                <a:solidFill>
                  <a:srgbClr val="FF0000"/>
                </a:solidFill>
              </a:rPr>
              <a:t>ਢਾਲ</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b="1">
                <a:solidFill>
                  <a:schemeClr val="tx1">
                    <a:lumMod val="50000"/>
                    <a:lumOff val="50000"/>
                  </a:schemeClr>
                </a:solidFill>
              </a:rPr>
              <a:t>ਨੰ. 40 ਪਰਮੇਸ਼ੁਰ ਦਾ ਬਚਨ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400"/>
              <a:t>ਰਾਣੀ ਅਸਤਰ ਦੀ ਹਿੰਮਤ.</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000">
                <a:solidFill>
                  <a:srgbClr val="FF0000"/>
                </a:solidFill>
              </a:rPr>
              <a:t>ਅੱਜ ਦਾ ਸ਼ਬਦ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chemeClr val="tx1">
                    <a:lumMod val="65000"/>
                    <a:lumOff val="35000"/>
                  </a:schemeClr>
                </a:solidFill>
              </a:rPr>
              <a:t>ਤਦ ਰਾਜੇ ਨੇ ਪੁੱਛਿਆ, "ਇਹ ਕੀ ਹੈ, ਰਾਣੀ ਅਸਤਰ? ਤੇਰੀ ਕੀ ਮੰਗ ਹੈ? ਅੱਧਾ ਰਾਜ ਤੱਕ ਵੀ, ਇਹ ਤੈਨੂੰ ਦਿੱਤਾ ਜਾਵੇਗਾ।"</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pa" altLang="ko-KR" sz="2800">
                <a:solidFill>
                  <a:schemeClr val="tx1">
                    <a:lumMod val="65000"/>
                    <a:lumOff val="35000"/>
                  </a:schemeClr>
                </a:solidFill>
              </a:rPr>
              <a:t>ਅਸਤਰ</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800">
                <a:solidFill>
                  <a:schemeClr val="tx1">
                    <a:lumMod val="65000"/>
                    <a:lumOff val="35000"/>
                  </a:schemeClr>
                </a:solidFill>
              </a:rPr>
              <a:t>ਇਹ ਉਹ ਸਮਾਂ ਸੀ ਜਦੋਂ ਇਕ ਬੁੱਧੀਮਾਨ ਯਹੂਦੀ ਔਰਤ ਅਸਤਰ ਫ਼ਾਰਸ ਦੀ ਰਾਣੀ ਸੀ। ਹਾਲਾਂਕਿ, ਹਾਮਾਨ ਨੇ ਰਾਜੇ ਦੇ ਕਾਨੂੰਨ ਦੀ ਵਰਤੋਂ ਕਰਕੇ ਯਹੂਦੀਆਂ ਨੂੰ ਤਬਾਹ ਕਰਨ ਦੀ ਸਾਜ਼ਿਸ਼ ਰਚੀ।</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800">
                <a:solidFill>
                  <a:schemeClr val="tx1">
                    <a:lumMod val="65000"/>
                    <a:lumOff val="35000"/>
                  </a:schemeClr>
                </a:solidFill>
              </a:rPr>
              <a:t>ਉਸ ਨੇ ਸੋਚਿਆ, 'ਜੇ ਮੈਂ ਰਾਜੇ ਦੁਆਰਾ ਬੁਲਾਏ ਬਿਨਾਂ ਰਾਜੇ ਕੋਲ ਜਾਵਾਂ ਤਾਂ ਮੈਨੂੰ ਮਾਰਿਆ ਜਾ ਸਕਦਾ ਹੈ। ਹਾਲਾਂਕਿ, ਉਸਨੇ ਆਪਣੇ ਲੋਕਾਂ ਨੂੰ ਬਚਾਉਣ ਲਈ ਰਾਜੇ ਕੋਲ ਜਾਣ ਦਾ ਫੈਸਲਾ ਕੀਤਾ, ਭਾਵੇਂ ਇਹ ਕਾਨੂੰਨ ਦੇ ਵਿਰੁੱਧ ਸੀ।</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800">
                <a:solidFill>
                  <a:schemeClr val="tx1">
                    <a:lumMod val="65000"/>
                    <a:lumOff val="35000"/>
                  </a:schemeClr>
                </a:solidFill>
              </a:rPr>
              <a:t>ਪਰ, ਜਦੋਂ ਉਸਨੇ ਰਾਣੀ ਅਸਤਰ ਨੂੰ ਦਰਬਾਰ ਵਿੱਚ ਖੜ੍ਹੀ ਵੇਖਿਆ, ਤਾਂ ਉਹ ਉਸ ਤੋਂ ਬਹੁਤ ਖੁਸ਼ ਹੋਇਆ ਅਤੇ ਕਿਹਾ, "ਤੇਰੀ ਕੀ ਬੇਨਤੀ ਹੈ? ਮੈਂ ਤੈਨੂੰ ਦੇ ਦਿਆਂਗਾ।”</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800">
                <a:solidFill>
                  <a:schemeClr val="tx1">
                    <a:lumMod val="65000"/>
                    <a:lumOff val="35000"/>
                  </a:schemeClr>
                </a:solidFill>
              </a:rPr>
              <a:t>ਯਹੂਦੀਆਂ ਨੂੰ ਤਬਾਹ ਕਰਨ ਦੀ ਹਾਮਾਨ ਦੀ ਸਾਜ਼ਿਸ਼ ਰਾਜੇ ਦੁਆਰਾ ਪ੍ਰਗਟ ਕੀਤੀ ਗਈ ਸੀ। ਨਤੀਜੇ ਵਜੋਂ, ਉਹ ਰਾਜੇ ਦੁਆਰਾ ਨਫ਼ਰਤ ਕਰਦਾ ਸੀ ਅਤੇ ਮਾਰਿਆ ਗਿਆ ਸੀ.</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600">
                <a:solidFill>
                  <a:schemeClr val="tx1">
                    <a:lumMod val="65000"/>
                    <a:lumOff val="35000"/>
                  </a:schemeClr>
                </a:solidFill>
              </a:rPr>
              <a:t>"ਤੁਹਾਡਾ ਧੰਨਵਾਦ, ਪ੍ਰਭੂ, ਸਾਡੀ ਰੱਖਿਆ ਕਰਨ ਲਈ!" ਰਾਣੀ ਅਸਤਰ ਦੀ ਹਿੰਮਤ ਕਾਰਨ ਯਹੂਦੀਆਂ ਦੀ ਰੱਖਿਆ ਕੀਤੀ ਗਈ ਸੀ।</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000">
                <a:solidFill>
                  <a:srgbClr val="FF0000"/>
                </a:solidFill>
              </a:rPr>
              <a:t>ਅੱਜ ਦਾ ਪਾਠ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3200">
                <a:solidFill>
                  <a:schemeClr val="tx1">
                    <a:lumMod val="65000"/>
                    <a:lumOff val="35000"/>
                  </a:schemeClr>
                </a:solidFill>
              </a:rPr>
              <a:t>ਭਾਵੇਂ ਅਸਤਰ ਨੂੰ ਮੌਤ ਦੀ ਸਜ਼ਾ ਦਿੱਤੀ ਜਾਣੀ ਸੀ, ਪਰ ਉਸ ਨੇ ਆਪਣੇ ਲੋਕਾਂ ਨੂੰ ਹਿੰਮਤ ਨਾਲ ਬਚਾਉਣ ਲਈ ਪਰਮੇਸ਼ੁਰ ਨੂੰ ਪ੍ਰਾਰਥਨਾ ਕੀਤੀ।</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pa" altLang="ko-KR" sz="3200">
                <a:solidFill>
                  <a:schemeClr val="tx1">
                    <a:lumMod val="65000"/>
                    <a:lumOff val="35000"/>
                  </a:schemeClr>
                </a:solidFill>
              </a:rPr>
              <a:t>ਪਰਮੇਸ਼ੁਰ ਨੇ ਆਪਣੀ ਅਦਭੁਤ ਬੁੱਧੀ ਅਤੇ ਤਾਕਤ ਨਾਲ ਅਸਤਰ ਦੀ ਪ੍ਰਾਰਥਨਾ ਰਾਹੀਂ ਯਹੂਦੀਆਂ ਨੂੰ ਸੰਕਟ ਤੋਂ ਬਚਾਇਆ।</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pa" altLang="ko-KR" sz="3200">
                <a:solidFill>
                  <a:schemeClr val="tx1">
                    <a:lumMod val="65000"/>
                    <a:lumOff val="35000"/>
                  </a:schemeClr>
                </a:solidFill>
              </a:rPr>
              <a:t>ਆਓ ਆਪਣੇ ਰੋਜ਼ਾਨਾ ਜੀਵਨ ਵਿੱਚ ਪ੍ਰਮਾਤਮਾ ਦੀ ਸ਼ਾਨਦਾਰ ਮਦਦ ਅਤੇ ਮੁਕਤੀ ਵਿੱਚ ਵਿਸ਼ਵਾਸ ਕਰੀਏ ਅਤੇ ਉਮੀਦ ਕਰੀਏ।</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3200"/>
              <a:t>ਰੱਬ?</a:t>
            </a:r>
            <a:r xmlns:a="http://schemas.openxmlformats.org/drawingml/2006/main">
              <a:rPr lang="p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rgbClr val="C00000"/>
                </a:solidFill>
              </a:rPr>
              <a:t>ਰੱਬ 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chemeClr val="tx1">
                    <a:lumMod val="65000"/>
                    <a:lumOff val="35000"/>
                  </a:schemeClr>
                </a:solidFill>
              </a:rPr>
              <a:t>ਪ੍ਰਮਾਤਮਾ ਉਹ ਹੈ ਜੋ ਅੰਤ ਤੱਕ ਆਪਣੇ ਲੋਕਾਂ ਦੀ ਰੱਖਿਆ ਅਤੇ ਮਦਦ ਕਰਦਾ ਹੈ।</a:t>
            </a:r>
            <a:r xmlns:a="http://schemas.openxmlformats.org/drawingml/2006/main">
              <a:rPr lang="pa"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pa" altLang="ko-KR" sz="3600">
                <a:solidFill>
                  <a:schemeClr val="tx1">
                    <a:lumMod val="65000"/>
                    <a:lumOff val="35000"/>
                  </a:schemeClr>
                </a:solidFill>
              </a:rPr>
              <a:t>ਪਰਮਾਤਮਾ ਸੰਸਾਰ ਦੇ ਅੰਤ ਤੱਕ ਮੇਰੀ ਰੱਖਿਆ ਅਤੇ ਮਦਦ ਕਰ ਰਿਹਾ ਹੈ।</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000">
                <a:solidFill>
                  <a:srgbClr val="FF0000"/>
                </a:solidFill>
              </a:rPr>
              <a:t>ਅੱਜ ਦੀ ਕਵਿਜ਼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200">
                <a:solidFill>
                  <a:schemeClr val="tx1">
                    <a:lumMod val="65000"/>
                    <a:lumOff val="35000"/>
                  </a:schemeClr>
                </a:solidFill>
              </a:rPr>
              <a:t>ਅਸਤਰ ਨੂੰ ਕੀ ਹੋਇਆ ਜਦੋਂ ਉਹ ਬਿਨਾਂ ਬੁਲਾਏ ਰਾਜੇ ਕੋਲ ਪਹੁੰਚੀ?</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en-US" sz="2800">
                <a:solidFill>
                  <a:schemeClr val="tx1">
                    <a:lumMod val="65000"/>
                    <a:lumOff val="35000"/>
                  </a:schemeClr>
                </a:solidFill>
              </a:rPr>
              <a:t>① </a:t>
            </a:r>
            <a:r xmlns:a="http://schemas.openxmlformats.org/drawingml/2006/main">
              <a:rPr lang="pa" altLang="ko-KR" sz="2800">
                <a:solidFill>
                  <a:schemeClr val="tx1">
                    <a:lumMod val="65000"/>
                    <a:lumOff val="35000"/>
                  </a:schemeClr>
                </a:solidFill>
              </a:rPr>
              <a:t>ਉਸ ਨੂੰ ਮੌਤ ਦੇ ਘਾਟ ਉਤਾਰਿਆ ਜਾਣਾ ਸੀ।</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en-US" sz="2800">
                <a:solidFill>
                  <a:schemeClr val="tx1">
                    <a:lumMod val="65000"/>
                    <a:lumOff val="35000"/>
                  </a:schemeClr>
                </a:solidFill>
              </a:rPr>
              <a:t>② </a:t>
            </a:r>
            <a:r xmlns:a="http://schemas.openxmlformats.org/drawingml/2006/main">
              <a:rPr lang="pa" altLang="ko-KR" sz="2800">
                <a:solidFill>
                  <a:schemeClr val="tx1">
                    <a:lumMod val="65000"/>
                    <a:lumOff val="35000"/>
                  </a:schemeClr>
                </a:solidFill>
              </a:rPr>
              <a:t>ਉਸ ਨੂੰ ਬਾਹਰ ਕੱਢ ਦਿੱਤਾ ਗਿਆ ਸੀ।</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en-US" sz="2800">
                <a:solidFill>
                  <a:schemeClr val="tx1">
                    <a:lumMod val="65000"/>
                    <a:lumOff val="35000"/>
                  </a:schemeClr>
                </a:solidFill>
              </a:rPr>
              <a:t>③ </a:t>
            </a:r>
            <a:r xmlns:a="http://schemas.openxmlformats.org/drawingml/2006/main">
              <a:rPr lang="pa" altLang="ko-KR" sz="2800">
                <a:solidFill>
                  <a:schemeClr val="tx1">
                    <a:lumMod val="65000"/>
                    <a:lumOff val="35000"/>
                  </a:schemeClr>
                </a:solidFill>
              </a:rPr>
              <a:t>ਉਹ ਰਾਜੇ ਨੂੰ ਨਹੀਂ ਮਿਲ ਸਕੀ।</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en-US" sz="2800">
                <a:solidFill>
                  <a:schemeClr val="tx1">
                    <a:lumMod val="65000"/>
                    <a:lumOff val="35000"/>
                  </a:schemeClr>
                </a:solidFill>
              </a:rPr>
              <a:t>④ </a:t>
            </a:r>
            <a:r xmlns:a="http://schemas.openxmlformats.org/drawingml/2006/main">
              <a:rPr lang="pa" altLang="ko-KR" sz="2800">
                <a:solidFill>
                  <a:schemeClr val="tx1">
                    <a:lumMod val="65000"/>
                    <a:lumOff val="35000"/>
                  </a:schemeClr>
                </a:solidFill>
              </a:rPr>
              <a:t>ਉਹ ਰਾਜੇ ਨੂੰ ਕਹਿ ਸਕਦੀ ਸੀ ਜੋ ਉਹ ਮੰਗਣਾ ਚਾਹੁੰਦੀ ਸੀ।</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en-US" sz="2800">
                <a:solidFill>
                  <a:srgbClr val="FF0000"/>
                </a:solidFill>
              </a:rPr>
              <a:t>④ </a:t>
            </a:r>
            <a:r xmlns:a="http://schemas.openxmlformats.org/drawingml/2006/main">
              <a:rPr lang="pa" altLang="ko-KR" sz="2800">
                <a:solidFill>
                  <a:srgbClr val="FF0000"/>
                </a:solidFill>
              </a:rPr>
              <a:t>ਉਹ ਰਾਜੇ ਨੂੰ ਕਹਿ ਸਕਦੀ ਸੀ ਜੋ ਉਹ ਮੰਗਣਾ ਚਾਹੁੰਦੀ ਸੀ।</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pa" altLang="ko-KR" sz="4000">
                <a:solidFill>
                  <a:srgbClr val="FF0000"/>
                </a:solidFill>
              </a:rPr>
              <a:t>ਅੱਜ ਦਾ ਸ਼ਬਦ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pa" altLang="ko-KR" sz="3600">
                <a:solidFill>
                  <a:schemeClr val="tx1">
                    <a:lumMod val="65000"/>
                    <a:lumOff val="35000"/>
                  </a:schemeClr>
                </a:solidFill>
              </a:rPr>
              <a:t>ਦਾਊਦ ਨੇ ਸ਼ਾਊਲ ਨਾਲ ਗੱਲ ਕਰਨ ਤੋਂ ਬਾਅਦ, ਯੋਨਾਥਾਨ ਦਾਊਦ ਨਾਲ ਆਤਮਾ ਵਿੱਚ ਇੱਕ ਹੋ ਗਿਆ, ਅਤੇ ਉਹ ਉਸਨੂੰ ਆਪਣੇ ਵਾਂਗ ਪਿਆਰ ਕਰਦਾ ਸੀ।</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pa" altLang="ko-KR" sz="2800">
                <a:solidFill>
                  <a:schemeClr val="tx1">
                    <a:lumMod val="65000"/>
                    <a:lumOff val="35000"/>
                  </a:schemeClr>
                </a:solidFill>
              </a:rPr>
              <a:t>1 ਸਮੂਏਲ 18:</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000">
                <a:solidFill>
                  <a:srgbClr val="FF0000"/>
                </a:solidFill>
              </a:rPr>
              <a:t>ਅੱਜ ਦਾ ਸ਼ਬਦ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chemeClr val="tx1">
                    <a:lumMod val="65000"/>
                    <a:lumOff val="35000"/>
                  </a:schemeClr>
                </a:solidFill>
              </a:rPr>
              <a:t>ਤਦ ਰਾਜੇ ਨੇ ਪੁੱਛਿਆ, "ਇਹ ਕੀ ਹੈ, ਰਾਣੀ ਅਸਤਰ? ਤੇਰੀ ਕੀ ਮੰਗ ਹੈ? ਅੱਧਾ ਰਾਜ ਤੱਕ ਵੀ, ਇਹ ਤੈਨੂੰ ਦਿੱਤਾ ਜਾਵੇਗਾ।"</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pa" altLang="ko-KR" sz="2800">
                <a:solidFill>
                  <a:schemeClr val="tx1">
                    <a:lumMod val="65000"/>
                    <a:lumOff val="35000"/>
                  </a:schemeClr>
                </a:solidFill>
              </a:rPr>
              <a:t>ਅਸਤਰ</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pa" altLang="ko-KR" b="1">
                <a:solidFill>
                  <a:schemeClr val="tx1">
                    <a:lumMod val="50000"/>
                    <a:lumOff val="50000"/>
                  </a:schemeClr>
                </a:solidFill>
              </a:rPr>
              <a:t>ਨੰ. 41 ਰੱਬ ਦਾ ਬਚਨ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pa" altLang="ko-KR" sz="4400"/>
              <a:t>ਅੱਯੂਬ ਜਿਸਨੂੰ ਪਰਮੇਸ਼ੁਰ ਨੇ ਬਖਸ਼ਿਆ ਸੀ</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pa" altLang="ko-KR" sz="4000">
                <a:solidFill>
                  <a:srgbClr val="FF0000"/>
                </a:solidFill>
              </a:rPr>
              <a:t>ਅੱਜ ਦਾ ਸ਼ਬਦ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pa" altLang="ko-KR" sz="3600">
                <a:solidFill>
                  <a:schemeClr val="tx1">
                    <a:lumMod val="65000"/>
                    <a:lumOff val="35000"/>
                  </a:schemeClr>
                </a:solidFill>
              </a:rPr>
              <a:t>ਊਜ਼ ਦੀ ਧਰਤੀ ਵਿੱਚ ਅੱਯੂਬ ਨਾਂ ਦਾ ਇੱਕ ਆਦਮੀ ਰਹਿੰਦਾ ਸੀ। ਇਹ ਆਦਮੀ ਨਿਰਦੋਸ਼ ਅਤੇ ਸਿੱਧਾ ਸੀ; ਉਹ ਪਰਮੇਸ਼ੁਰ ਤੋਂ ਡਰਦਾ ਸੀ ਅਤੇ ਬੁਰਾਈ ਤੋਂ ਦੂਰ ਰਹਿੰਦਾ ਸੀ।</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pa" altLang="ko-KR" sz="2800">
                <a:solidFill>
                  <a:schemeClr val="tx1">
                    <a:lumMod val="65000"/>
                    <a:lumOff val="35000"/>
                  </a:schemeClr>
                </a:solidFill>
              </a:rPr>
              <a:t>ਨੌਕਰੀ</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pa" altLang="ko-KR" sz="2800">
                <a:solidFill>
                  <a:schemeClr val="tx1">
                    <a:lumMod val="65000"/>
                    <a:lumOff val="35000"/>
                  </a:schemeClr>
                </a:solidFill>
              </a:rPr>
              <a:t>ਅੱਯੂਬ ਜਿਹੜਾ ਪੂਰਬੀ ਦੇਸ਼ ਦੇ ਊਜ਼ ਦੇਸ਼ ਵਿੱਚ ਰਹਿੰਦਾ ਸੀ ਸਭ ਤੋਂ ਅਮੀਰ ਸੀ। ਉਹ ਪਰਮੇਸ਼ੁਰ ਤੋਂ ਡਰਦਾ ਸੀ ਅਤੇ ਨਿਰਦੋਸ਼ ਅਤੇ ਸਿੱਧਾ ਸੀ।</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pa" altLang="ko-KR" sz="2800">
                <a:solidFill>
                  <a:schemeClr val="tx1">
                    <a:lumMod val="65000"/>
                    <a:lumOff val="35000"/>
                  </a:schemeClr>
                </a:solidFill>
              </a:rPr>
              <a:t>“ਕਿਉਂਕਿ ਤੁਸੀਂ ਅੱਯੂਬ ਨੂੰ ਅਸੀਸ ਦਿੱਤੀ ਸੀ, ਉਹ ਤੁਹਾਡੇ ਤੋਂ ਡਰਦਾ ਸੀ! ਕੀ ਅੱਯੂਬ ਬੇਕਾਰ ਪਰਮੇਸ਼ੁਰ ਤੋਂ ਡਰਦਾ ਹੈ?” ਸ਼ੈਤਾਨ ਨੇ ਅੱਯੂਬ ਨੂੰ ਪਰਖਣ ਦੀ ਸਾਜ਼ਿਸ਼ ਰਚੀ।</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pa" altLang="ko-KR" sz="2400">
                <a:solidFill>
                  <a:schemeClr val="tx1">
                    <a:lumMod val="65000"/>
                    <a:lumOff val="35000"/>
                  </a:schemeClr>
                </a:solidFill>
              </a:rPr>
              <a:t>ਸ਼ੈਤਾਨ ਨੇ ਰਾਤੋ ਰਾਤ ਸਭ ਕੁਝ, ਉਸਦੇ ਬੱਚੇ ਅਤੇ ਉਸਦੀ ਸਾਰੀ ਜਾਇਦਾਦ ਖੋਹ ਲਈ। ਉਹ ਦੁਨੀਆਂ ਦਾ ਸਭ ਤੋਂ ਦੁਖੀ ਆਦਮੀ ਬਣ ਗਿਆ।</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pa" altLang="ko-KR" sz="2600">
                <a:solidFill>
                  <a:schemeClr val="tx1">
                    <a:lumMod val="65000"/>
                    <a:lumOff val="35000"/>
                  </a:schemeClr>
                </a:solidFill>
              </a:rPr>
              <a:t>ਉਸਦੀ ਪਤਨੀ ਨੇ ਉਸਨੂੰ ਇਹ ਕਹਿ ਕੇ ਵਿਦਾ ਕੀਤਾ ਕਿ "ਰੱਬ ਨੂੰ ਸਰਾਪ ਦਿਓ ਅਤੇ ਮਰ ਜਾਓ!" ਅੱਯੂਬ ਦੇ ਦੋਸਤਾਂ ਨੇ ਆ ਕੇ ਉਸ ਨੂੰ ਦੋਸ਼ੀ ਠਹਿਰਾਇਆ ਪਰ ਅੱਯੂਬ ਨੇ ਹਮੇਸ਼ਾ ਵਾਂਗ ਪਰਮੇਸ਼ੁਰ ਉੱਤੇ ਭਰੋਸਾ ਰੱਖਿਆ।</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pa" altLang="ko-KR" sz="2600">
                <a:solidFill>
                  <a:schemeClr val="tx1">
                    <a:lumMod val="65000"/>
                    <a:lumOff val="35000"/>
                  </a:schemeClr>
                </a:solidFill>
              </a:rPr>
              <a:t>ਇਹ ਦੁੱਖ ਅਤੇ ਕੁੜੱਤਣ ਦਾ ਸਮਾਂ ਸੀ। ਹਾਲਾਂਕਿ ਅੱਯੂਬ ਪ੍ਰੀਖਿਆ ਵਿੱਚੋਂ ਲੰਘ ਗਿਆ ਅਤੇ ਪਰਮੇਸ਼ੁਰ ਨੇ ਉਸ ਨੂੰ ਪਹਿਲਾਂ ਨਾਲੋਂ ਬਹੁਤ ਵੱਡੀ ਬਰਕਤ ਦਿੱਤੀ। ਉਹ ਇੱਕ ਅਜਿਹਾ ਆਦਮੀ ਬਣ ਗਿਆ ਜੋ ਪਹਿਲਾਂ ਨਾਲੋਂ ਪਰਮੇਸ਼ੁਰ ਦਾ ਡਰ ਰੱਖਦਾ ਸੀ।</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pa" altLang="ko-KR" sz="4000">
                <a:solidFill>
                  <a:srgbClr val="FF0000"/>
                </a:solidFill>
              </a:rPr>
              <a:t>ਅੱਜ ਦਾ ਪਾਠ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pa" altLang="ko-KR" sz="3200">
                <a:solidFill>
                  <a:schemeClr val="tx1">
                    <a:lumMod val="65000"/>
                    <a:lumOff val="35000"/>
                  </a:schemeClr>
                </a:solidFill>
              </a:rPr>
              <a:t>ਭਾਵੇਂ ਅੱਯੂਬ ਇਕ ਨੇਕ ਆਦਮੀ ਸੀ, ਪਰ ਸ਼ੈਤਾਨ ਨੇ ਉਸ ਨੂੰ ਮੁਸੀਬਤ ਦਿੱਤੀ।</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pa" altLang="ko-KR" sz="3200">
                <a:solidFill>
                  <a:schemeClr val="tx1">
                    <a:lumMod val="65000"/>
                    <a:lumOff val="35000"/>
                  </a:schemeClr>
                </a:solidFill>
              </a:rPr>
              <a:t>ਮੁਸ਼ਕਲਾਂ ਦੇ ਬਾਵਜੂਦ, ਅੱਯੂਬ ਨੇ ਪਰਮੇਸ਼ੁਰ ਵਿੱਚ ਵਿਸ਼ਵਾਸ ਕੀਤਾ ਅਤੇ ਪਰਮੇਸ਼ੁਰ ਵਿੱਚ ਧੀਰਜ ਰੱਖਿਆ।</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pa" altLang="ko-KR" sz="3200">
                <a:solidFill>
                  <a:schemeClr val="tx1">
                    <a:lumMod val="65000"/>
                    <a:lumOff val="35000"/>
                  </a:schemeClr>
                </a:solidFill>
              </a:rPr>
              <a:t>ਉਹ ਮੁਸ਼ਕਲਾਂ ਸਾਡੇ ਉੱਤੇ ਆ ਸਕਦੀਆਂ ਹਨ।</a:t>
            </a:r>
          </a:p>
          <a:p>
            <a:pPr xmlns:a="http://schemas.openxmlformats.org/drawingml/2006/main" algn="ctr"/>
            <a:r xmlns:a="http://schemas.openxmlformats.org/drawingml/2006/main">
              <a:rPr lang="pa" altLang="ko-KR" sz="3200">
                <a:solidFill>
                  <a:schemeClr val="tx1">
                    <a:lumMod val="65000"/>
                    <a:lumOff val="35000"/>
                  </a:schemeClr>
                </a:solidFill>
              </a:rPr>
              <a:t>ਉਸ ਸਮੇਂ, ਸਾਨੂੰ ਪਰਮਾਤਮਾ ਵਿੱਚ ਵਿਸ਼ਵਾਸ ਕਰਨਾ ਅਤੇ ਪਰਮਾਤਮਾ ਵਿੱਚ ਧੀਰਜ ਰੱਖਣਾ ਚਾਹੀਦਾ ਹੈ.</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pa" altLang="ko-KR" sz="3200"/>
              <a:t>ਰੱਬ?</a:t>
            </a:r>
            <a:r xmlns:a="http://schemas.openxmlformats.org/drawingml/2006/main">
              <a:rPr lang="p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pa" altLang="ko-KR" sz="3600">
                <a:solidFill>
                  <a:srgbClr val="C00000"/>
                </a:solidFill>
              </a:rPr>
              <a:t>ਰੱਬ 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pa" altLang="ko-KR" sz="3600">
                <a:solidFill>
                  <a:schemeClr val="tx1">
                    <a:lumMod val="65000"/>
                    <a:lumOff val="35000"/>
                  </a:schemeClr>
                </a:solidFill>
              </a:rPr>
              <a:t>ਰੱਬ ਇੱਕ ਹੈ</a:t>
            </a:r>
          </a:p>
          <a:p>
            <a:r xmlns:a="http://schemas.openxmlformats.org/drawingml/2006/main">
              <a:rPr lang="pa" altLang="ko-KR" sz="3600">
                <a:solidFill>
                  <a:schemeClr val="tx1">
                    <a:lumMod val="65000"/>
                    <a:lumOff val="35000"/>
                  </a:schemeClr>
                </a:solidFill>
              </a:rPr>
              <a:t>ਜੋ ਆਪਣੀ ਮਰਜ਼ੀ ਅਨੁਸਾਰ ਸਾਨੂੰ ਅਮੀਰ ਜਾਂ ਗਰੀਬ ਬਣਾ ਸਕਦਾ ਹੈ।</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b="1">
                <a:solidFill>
                  <a:schemeClr val="tx1">
                    <a:lumMod val="50000"/>
                    <a:lumOff val="50000"/>
                  </a:schemeClr>
                </a:solidFill>
              </a:rPr>
              <a:t>ਨੰ. 32 ਪਰਮੇਸ਼ੁਰ ਦਾ ਬਚਨ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400"/>
              <a:t>ਸੁਲੇਮਾਨ ਜਿਸ ਨੂੰ ਇੱਕ ਤੋਹਫ਼ੇ ਵਜੋਂ ਬੁੱਧ ਮਿਲੀ ਸੀ।</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pa" altLang="ko-KR" sz="4000">
                <a:solidFill>
                  <a:srgbClr val="FF0000"/>
                </a:solidFill>
              </a:rPr>
              <a:t>ਅੱਜ ਦੀ ਕਵਿਜ਼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pa" altLang="ko-KR" sz="3600">
                <a:solidFill>
                  <a:schemeClr val="tx1">
                    <a:lumMod val="65000"/>
                    <a:lumOff val="35000"/>
                  </a:schemeClr>
                </a:solidFill>
              </a:rPr>
              <a:t>ਨੌਕਰੀ ਬਾਰੇ ਕਿਹੜਾ ਗਲਤ ਹੈ?</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pa" altLang="en-US" sz="2800">
                <a:solidFill>
                  <a:schemeClr val="tx1">
                    <a:lumMod val="65000"/>
                    <a:lumOff val="35000"/>
                  </a:schemeClr>
                </a:solidFill>
              </a:rPr>
              <a:t>① </a:t>
            </a:r>
            <a:r xmlns:a="http://schemas.openxmlformats.org/drawingml/2006/main">
              <a:rPr lang="pa" altLang="ko-KR" sz="2800">
                <a:solidFill>
                  <a:schemeClr val="tx1">
                    <a:lumMod val="65000"/>
                    <a:lumOff val="35000"/>
                  </a:schemeClr>
                </a:solidFill>
              </a:rPr>
              <a:t>ਉਹ ਅਮੀਰ ਸੀ।</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pa" altLang="en-US" sz="2800">
                <a:solidFill>
                  <a:schemeClr val="tx1">
                    <a:lumMod val="65000"/>
                    <a:lumOff val="35000"/>
                  </a:schemeClr>
                </a:solidFill>
              </a:rPr>
              <a:t>② </a:t>
            </a:r>
            <a:r xmlns:a="http://schemas.openxmlformats.org/drawingml/2006/main">
              <a:rPr lang="pa" altLang="ko-KR" sz="2800">
                <a:solidFill>
                  <a:schemeClr val="tx1">
                    <a:lumMod val="65000"/>
                    <a:lumOff val="35000"/>
                  </a:schemeClr>
                </a:solidFill>
              </a:rPr>
              <a:t>ਉਹ ਪੂਰਬ ਦੀ ਧਰਤੀ ਵਿੱਚ ਰਹਿੰਦਾ ਸੀ।</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pa" altLang="en-US" sz="2800">
                <a:solidFill>
                  <a:schemeClr val="tx1">
                    <a:lumMod val="65000"/>
                    <a:lumOff val="35000"/>
                  </a:schemeClr>
                </a:solidFill>
              </a:rPr>
              <a:t>③ </a:t>
            </a:r>
            <a:r xmlns:a="http://schemas.openxmlformats.org/drawingml/2006/main">
              <a:rPr lang="pa" altLang="ko-KR" sz="2800">
                <a:solidFill>
                  <a:schemeClr val="tx1">
                    <a:lumMod val="65000"/>
                    <a:lumOff val="35000"/>
                  </a:schemeClr>
                </a:solidFill>
              </a:rPr>
              <a:t>ਉਹ ਇੱਕ ਰਾਜਾ ਸੀ।</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pa" altLang="en-US" sz="2800">
                <a:solidFill>
                  <a:schemeClr val="tx1">
                    <a:lumMod val="65000"/>
                    <a:lumOff val="35000"/>
                  </a:schemeClr>
                </a:solidFill>
              </a:rPr>
              <a:t>④ </a:t>
            </a:r>
            <a:r xmlns:a="http://schemas.openxmlformats.org/drawingml/2006/main">
              <a:rPr lang="pa" altLang="ko-KR" sz="2800">
                <a:solidFill>
                  <a:schemeClr val="tx1">
                    <a:lumMod val="65000"/>
                    <a:lumOff val="35000"/>
                  </a:schemeClr>
                </a:solidFill>
              </a:rPr>
              <a:t>ਉਹ ਰੱਬ ਤੋਂ ਡਰਦਾ ਸੀ।</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pa" altLang="en-US" sz="2800">
                <a:solidFill>
                  <a:srgbClr val="FF0000"/>
                </a:solidFill>
              </a:rPr>
              <a:t>③ </a:t>
            </a:r>
            <a:r xmlns:a="http://schemas.openxmlformats.org/drawingml/2006/main">
              <a:rPr lang="pa" altLang="ko-KR" sz="2800">
                <a:solidFill>
                  <a:srgbClr val="FF0000"/>
                </a:solidFill>
              </a:rPr>
              <a:t>ਉਹ ਇੱਕ ਰਾਜਾ ਸੀ।</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pa" altLang="ko-KR" sz="4000">
                <a:solidFill>
                  <a:srgbClr val="FF0000"/>
                </a:solidFill>
              </a:rPr>
              <a:t>ਅੱਜ ਦਾ ਸ਼ਬਦ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pa" altLang="ko-KR" sz="3600">
                <a:solidFill>
                  <a:schemeClr val="tx1">
                    <a:lumMod val="65000"/>
                    <a:lumOff val="35000"/>
                  </a:schemeClr>
                </a:solidFill>
              </a:rPr>
              <a:t>ਊਜ਼ ਦੀ ਧਰਤੀ ਵਿੱਚ ਅੱਯੂਬ ਨਾਂ ਦਾ ਇੱਕ ਆਦਮੀ ਰਹਿੰਦਾ ਸੀ। ਇਹ ਆਦਮੀ ਨਿਰਦੋਸ਼ ਅਤੇ ਸਿੱਧਾ ਸੀ; ਉਹ ਪਰਮੇਸ਼ੁਰ ਤੋਂ ਡਰਦਾ ਸੀ ਅਤੇ ਬੁਰਾਈ ਤੋਂ ਦੂਰ ਰਹਿੰਦਾ ਸੀ।</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pa" altLang="ko-KR" sz="2800">
                <a:solidFill>
                  <a:schemeClr val="tx1">
                    <a:lumMod val="65000"/>
                    <a:lumOff val="35000"/>
                  </a:schemeClr>
                </a:solidFill>
              </a:rPr>
              <a:t>ਨੌਕਰੀ</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b="1">
                <a:solidFill>
                  <a:schemeClr val="tx1">
                    <a:lumMod val="50000"/>
                    <a:lumOff val="50000"/>
                  </a:schemeClr>
                </a:solidFill>
              </a:rPr>
              <a:t>ਸੰ. 42 ਪਰਮੇਸ਼ੁਰ ਦਾ ਬਚਨ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400"/>
              <a:t>ਦਾਨੀਏਲ ਨੇ ਰਾਜਾ ਦਾ ਭੋਜਨ ਖਾਣ ਤੋਂ ਇਨਕਾਰ ਕਰ ਦਿੱਤਾ।</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000">
                <a:solidFill>
                  <a:srgbClr val="FF0000"/>
                </a:solidFill>
              </a:rPr>
              <a:t>ਅੱਜ ਦਾ ਸ਼ਬਦ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chemeClr val="tx1">
                    <a:lumMod val="65000"/>
                    <a:lumOff val="35000"/>
                  </a:schemeClr>
                </a:solidFill>
              </a:rPr>
              <a:t>ਪਰ ਦਾਨੀਏਲ ਨੇ ਸ਼ਾਹੀ ਭੋਜਨ ਅਤੇ ਵਾਈਨ ਨਾਲ ਆਪਣੇ ਆਪ ਨੂੰ ਅਸ਼ੁੱਧ ਨਾ ਕਰਨ ਦਾ ਸੰਕਲਪ ਲਿਆ, ਅਤੇ ਉਸਨੇ ਮੁੱਖ ਅਧਿਕਾਰੀ ਨੂੰ ਇਸ ਤਰ੍ਹਾਂ ਆਪਣੇ ਆਪ ਨੂੰ ਅਸ਼ੁੱਧ ਨਾ ਕਰਨ ਦੀ ਆਗਿਆ ਮੰਗੀ।</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pa" altLang="ko-KR" sz="2800">
                <a:solidFill>
                  <a:schemeClr val="tx1">
                    <a:lumMod val="65000"/>
                    <a:lumOff val="35000"/>
                  </a:schemeClr>
                </a:solidFill>
              </a:rPr>
              <a:t>ਡੈਨੀਅਲ</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500">
                <a:solidFill>
                  <a:schemeClr val="tx1">
                    <a:lumMod val="65000"/>
                    <a:lumOff val="35000"/>
                  </a:schemeClr>
                </a:solidFill>
              </a:rPr>
              <a:t>ਦਾਨੀਏਲ ਅਤੇ ਉਸ ਦੇ ਤਿੰਨ ਦੋਸਤਾਂ ਨੂੰ ਕੈਦੀਆਂ ਵਜੋਂ ਬਾਬਲ ਲਿਆਂਦਾ ਗਿਆ। ਰਾਜੇ ਨੇ ਆਪਣੇ ਅਧਿਕਾਰੀਆਂ ਨੂੰ ਹੁਕਮ ਦਿੱਤਾ ਕਿ ਉਹ ਉਨ੍ਹਾਂ ਨੂੰ ਰਾਜੇ ਦਾ ਭੋਜਨ ਅਤੇ ਮੈ ਦੇਣ ਦੇ ਨਾਲ ਸਿਖਾਉਣ।</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400">
                <a:solidFill>
                  <a:schemeClr val="tx1">
                    <a:lumMod val="65000"/>
                    <a:lumOff val="35000"/>
                  </a:schemeClr>
                </a:solidFill>
              </a:rPr>
              <a:t>"ਅਸੀਂ ਪਰਮੇਸ਼ੁਰ ਦੇ ਕਾਨੂੰਨ ਦੁਆਰਾ ਵਰਜਿਤ ਭੋਜਨ ਨਹੀਂ ਖਾਣਾ ਚਾਹੁੰਦੇ ਹਾਂ!" ਡੈਨੀਅਲ ਅਤੇ ਉਸਦੇ ਤਿੰਨ ਦੋਸਤਾਂ ਨੇ ਮੁੱਖ ਅਧਿਕਾਰੀ ਤੋਂ ਇਸ ਤਰ੍ਹਾਂ ਆਪਣੇ ਆਪ ਨੂੰ ਪਲੀਤ ਨਾ ਕਰਨ ਦੀ ਇਜਾਜ਼ਤ ਮੰਗੀ।</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600">
                <a:solidFill>
                  <a:schemeClr val="tx1">
                    <a:lumMod val="65000"/>
                    <a:lumOff val="35000"/>
                  </a:schemeClr>
                </a:solidFill>
              </a:rPr>
              <a:t>ਡੈਨੀਅਲ ਅਤੇ ਉਸ ਦੇ ਤਿੰਨ ਦੋਸਤਾਂ ਨੇ ਆਈਡਲ ਨੂੰ ਦਿੱਤਾ ਭੋਜਨ ਖਾਣ ਦੀ ਬਜਾਏ ਸਬਜ਼ੀਆਂ ਅਤੇ ਪਾਣੀ ਖਾਧਾ। ਪਰਮੇਸ਼ੁਰ ਨੇ ਉਨ੍ਹਾਂ ਦੀ ਕਦਰ ਕੀਤੀ ਅਤੇ ਉਨ੍ਹਾਂ ਨੂੰ ਹੋਰ ਬੁੱਧੀ ਦਿੱਤੀ।</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500">
                <a:solidFill>
                  <a:schemeClr val="tx1">
                    <a:lumMod val="65000"/>
                    <a:lumOff val="35000"/>
                  </a:schemeClr>
                </a:solidFill>
              </a:rPr>
              <a:t>“ਉਹ ਕਿੰਨੇ ਸਿਆਣੇ ਹਨ!” ਰਾਜਾ ਹੈਰਾਨ ਨਹੀਂ ਹੋ ਸਕਦਾ ਸੀ ਕਿ ਉਹ ਸ਼ਾਹੀ ਭੋਜਨ ਖਾਣ ਵਾਲੇ ਹੋਰ ਨੌਜਵਾਨਾਂ ਨਾਲੋਂ ਸਿਹਤਮੰਦ ਅਤੇ ਬੁੱਧੀਮਾਨ ਦਿਖਾਈ ਦਿੰਦੇ ਸਨ।</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600">
                <a:solidFill>
                  <a:schemeClr val="tx1">
                    <a:lumMod val="65000"/>
                    <a:lumOff val="35000"/>
                  </a:schemeClr>
                </a:solidFill>
              </a:rPr>
              <a:t>ਉਦੋਂ ਤੋਂ ਦਾਨੀਏਲ ਅਤੇ ਉਸ ਦੇ ਤਿੰਨ ਦੋਸਤਾਂ ਨੇ ਬਾਬਲ ਦੀਆਂ ਮਹੱਤਵਪੂਰਣ ਚੀਜ਼ਾਂ ਦੀ ਜ਼ਿੰਮੇਵਾਰੀ ਸੰਭਾਲੀ ਅਤੇ ਆਪਣੇ ਆਪ ਨੂੰ ਪਰਮੇਸ਼ੁਰ ਅੱਗੇ ਪਵਿੱਤਰ ਰੱਖਿਆ।</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000">
                <a:solidFill>
                  <a:srgbClr val="FF0000"/>
                </a:solidFill>
              </a:rPr>
              <a:t>ਅੱਜ ਦਾ ਪਾਠ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200">
                <a:solidFill>
                  <a:schemeClr val="tx1">
                    <a:lumMod val="65000"/>
                    <a:lumOff val="35000"/>
                  </a:schemeClr>
                </a:solidFill>
              </a:rPr>
              <a:t>ਦਾਨੀਏਲ ਅਤੇ ਉਸ ਦੇ ਤਿੰਨ ਦੋਸਤਾਂ ਨੇ ਪਰਮੇਸ਼ੁਰ ਦੇ ਕਾਨੂੰਨ ਨੂੰ ਕੈਦੀ ਦੀ ਸਥਿਤੀ ਵਿਚ ਵੀ ਰੱਖਣ ਦਾ ਮਨ ਬਣਾਇਆ।</a:t>
            </a:r>
          </a:p>
          <a:p>
            <a:r xmlns:a="http://schemas.openxmlformats.org/drawingml/2006/main">
              <a:rPr lang="pa" altLang="ko-KR" sz="3200">
                <a:solidFill>
                  <a:schemeClr val="tx1">
                    <a:lumMod val="65000"/>
                    <a:lumOff val="35000"/>
                  </a:schemeClr>
                </a:solidFill>
              </a:rPr>
              <a:t>ਫਿਰ, ਉਹ ਸ਼ਾਹੀ ਭੋਜਨ ਖਾਣ ਵਾਲੇ ਕਿਸੇ ਵੀ ਹੋਰ ਆਦਮੀ ਨਾਲੋਂ ਸਿਹਤਮੰਦ ਅਤੇ ਬੁੱਧੀਮਾਨ ਬਣ ਗਏ।</a:t>
            </a:r>
          </a:p>
          <a:p>
            <a:r xmlns:a="http://schemas.openxmlformats.org/drawingml/2006/main">
              <a:rPr lang="pa" altLang="ko-KR" sz="3200">
                <a:solidFill>
                  <a:schemeClr val="tx1">
                    <a:lumMod val="65000"/>
                    <a:lumOff val="35000"/>
                  </a:schemeClr>
                </a:solidFill>
              </a:rPr>
              <a:t>ਸਾਨੂੰ ਹਰ ਹਾਲਤ ਵਿੱਚ ਰੱਬ ਦਾ ਹੁਕਮ ਮੰਨਣਾ ਪਵੇਗਾ।</a:t>
            </a:r>
          </a:p>
          <a:p>
            <a:r xmlns:a="http://schemas.openxmlformats.org/drawingml/2006/main">
              <a:rPr lang="pa" altLang="ko-KR" sz="3200">
                <a:solidFill>
                  <a:schemeClr val="tx1">
                    <a:lumMod val="65000"/>
                    <a:lumOff val="35000"/>
                  </a:schemeClr>
                </a:solidFill>
              </a:rPr>
              <a:t>ਪ੍ਰਮਾਤਮਾ ਨੂੰ ਪਿਆਰ ਕਰਨ ਨਾਲੋਂ ਕੁਝ ਵੀ ਮਹੱਤਵਪੂਰਨ ਨਹੀਂ ਹੈ।</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000">
                <a:solidFill>
                  <a:srgbClr val="FF0000"/>
                </a:solidFill>
              </a:rPr>
              <a:t>ਅੱਜ ਦਾ ਸ਼ਬਦ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chemeClr val="tx1">
                    <a:lumMod val="65000"/>
                    <a:lumOff val="35000"/>
                  </a:schemeClr>
                </a:solidFill>
              </a:rPr>
              <a:t>ਰਾਜਾ ਸੁਲੇਮਾਨ ਧਰਤੀ ਦੇ ਬਾਕੀ ਰਾਜਿਆਂ ਨਾਲੋਂ ਦੌਲਤ ਅਤੇ ਬੁੱਧੀ ਵਿੱਚ ਵੱਡਾ ਸੀ।</a:t>
            </a:r>
            <a:r xmlns:a="http://schemas.openxmlformats.org/drawingml/2006/main">
              <a:rPr lang="pa"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pa" altLang="ko-KR" sz="2800">
                <a:solidFill>
                  <a:schemeClr val="tx1">
                    <a:lumMod val="65000"/>
                    <a:lumOff val="35000"/>
                  </a:schemeClr>
                </a:solidFill>
              </a:rPr>
              <a:t>2 ਇਤਹਾਸ 9:</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3200"/>
              <a:t>WHO</a:t>
            </a:r>
            <a:r xmlns:a="http://schemas.openxmlformats.org/drawingml/2006/main">
              <a:rPr lang="pa" altLang="en-US" sz="3200"/>
              <a:t> </a:t>
            </a:r>
            <a:r xmlns:a="http://schemas.openxmlformats.org/drawingml/2006/main">
              <a:rPr lang="pa" altLang="ko-KR" sz="3200"/>
              <a:t>ਹੈ</a:t>
            </a:r>
            <a:r xmlns:a="http://schemas.openxmlformats.org/drawingml/2006/main">
              <a:rPr lang="pa" altLang="en-US" sz="3200"/>
              <a:t> </a:t>
            </a:r>
            <a:r xmlns:a="http://schemas.openxmlformats.org/drawingml/2006/main">
              <a:rPr lang="pa" altLang="ko-KR" sz="3200"/>
              <a:t>ਰੱਬ?</a:t>
            </a:r>
            <a:r xmlns:a="http://schemas.openxmlformats.org/drawingml/2006/main">
              <a:rPr lang="p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rgbClr val="C00000"/>
                </a:solidFill>
              </a:rPr>
              <a:t>ਰੱਬ 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chemeClr val="tx1">
                    <a:lumMod val="65000"/>
                    <a:lumOff val="35000"/>
                  </a:schemeClr>
                </a:solidFill>
              </a:rPr>
              <a:t>ਪਰਮਾਤਮਾ ਉਹ ਹੈ ਜੋ ਇਕੋ ਸਮੇਂ (ਸਰਬ-ਵਿਆਪਕ) ਸਾਰੀਆਂ ਥਾਵਾਂ ਤੇ ਹੋ ਸਕਦਾ ਹੈ। ਅਤੇ ਉਹ ਸਰਬਸ਼ਕਤੀਮਾਨ ਹੈ।</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000">
                <a:solidFill>
                  <a:srgbClr val="FF0000"/>
                </a:solidFill>
              </a:rPr>
              <a:t>ਅੱਜ ਦੀ ਕਵਿਜ਼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chemeClr val="tx1">
                    <a:lumMod val="65000"/>
                    <a:lumOff val="35000"/>
                  </a:schemeClr>
                </a:solidFill>
              </a:rPr>
              <a:t>ਦਾਨੀਏਲ ਅਤੇ ਉਸ ਦੇ ਤਿੰਨ ਦੋਸਤਾਂ ਨੇ ਰਾਜੇ ਦੇ ਭੋਜਨ ਦੀ ਬਜਾਏ ਕਿਹੜਾ ਭੋਜਨ ਖਾਧਾ?</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en-US" sz="2800">
                <a:solidFill>
                  <a:schemeClr val="tx1">
                    <a:lumMod val="65000"/>
                    <a:lumOff val="35000"/>
                  </a:schemeClr>
                </a:solidFill>
              </a:rPr>
              <a:t>① </a:t>
            </a:r>
            <a:r xmlns:a="http://schemas.openxmlformats.org/drawingml/2006/main">
              <a:rPr lang="pa" altLang="ko-KR" sz="2800">
                <a:solidFill>
                  <a:schemeClr val="tx1">
                    <a:lumMod val="65000"/>
                    <a:lumOff val="35000"/>
                  </a:schemeClr>
                </a:solidFill>
              </a:rPr>
              <a:t>ਪਾਣੀ ਅਤੇ ਸਬਜ਼ੀਆਂ</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en-US" sz="2800">
                <a:solidFill>
                  <a:schemeClr val="tx1">
                    <a:lumMod val="65000"/>
                    <a:lumOff val="35000"/>
                  </a:schemeClr>
                </a:solidFill>
              </a:rPr>
              <a:t>② </a:t>
            </a:r>
            <a:r xmlns:a="http://schemas.openxmlformats.org/drawingml/2006/main">
              <a:rPr lang="pa" altLang="ko-KR" sz="2800">
                <a:solidFill>
                  <a:schemeClr val="tx1">
                    <a:lumMod val="65000"/>
                    <a:lumOff val="35000"/>
                  </a:schemeClr>
                </a:solidFill>
              </a:rPr>
              <a:t>ਕੂਕੀ ਅਤੇ ਕੋਕ</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en-US" sz="2800">
                <a:solidFill>
                  <a:schemeClr val="tx1">
                    <a:lumMod val="65000"/>
                    <a:lumOff val="35000"/>
                  </a:schemeClr>
                </a:solidFill>
              </a:rPr>
              <a:t>③ </a:t>
            </a:r>
            <a:r xmlns:a="http://schemas.openxmlformats.org/drawingml/2006/main">
              <a:rPr lang="pa" altLang="ko-KR" sz="2800">
                <a:solidFill>
                  <a:schemeClr val="tx1">
                    <a:lumMod val="65000"/>
                    <a:lumOff val="35000"/>
                  </a:schemeClr>
                </a:solidFill>
              </a:rPr>
              <a:t>ਨੂਡਲ</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en-US" sz="2800">
                <a:solidFill>
                  <a:schemeClr val="tx1">
                    <a:lumMod val="65000"/>
                    <a:lumOff val="35000"/>
                  </a:schemeClr>
                </a:solidFill>
              </a:rPr>
              <a:t>④ </a:t>
            </a:r>
            <a:r xmlns:a="http://schemas.openxmlformats.org/drawingml/2006/main">
              <a:rPr lang="pa" altLang="ko-KR" sz="2800">
                <a:solidFill>
                  <a:schemeClr val="tx1">
                    <a:lumMod val="65000"/>
                    <a:lumOff val="35000"/>
                  </a:schemeClr>
                </a:solidFill>
              </a:rPr>
              <a:t>ਚੌਲ</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en-US" sz="2800">
                <a:solidFill>
                  <a:srgbClr val="FF0000"/>
                </a:solidFill>
              </a:rPr>
              <a:t>① </a:t>
            </a:r>
            <a:r xmlns:a="http://schemas.openxmlformats.org/drawingml/2006/main">
              <a:rPr lang="pa" altLang="ko-KR" sz="2800">
                <a:solidFill>
                  <a:srgbClr val="FF0000"/>
                </a:solidFill>
              </a:rPr>
              <a:t>ਪਾਣੀ ਅਤੇ ਸਬਜ਼ੀਆਂ</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000">
                <a:solidFill>
                  <a:srgbClr val="FF0000"/>
                </a:solidFill>
              </a:rPr>
              <a:t>ਅੱਜ ਦਾ ਸ਼ਬਦ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chemeClr val="tx1">
                    <a:lumMod val="65000"/>
                    <a:lumOff val="35000"/>
                  </a:schemeClr>
                </a:solidFill>
              </a:rPr>
              <a:t>ਪਰ ਦਾਨੀਏਲ ਨੇ ਸ਼ਾਹੀ ਭੋਜਨ ਅਤੇ ਵਾਈਨ ਨਾਲ ਆਪਣੇ ਆਪ ਨੂੰ ਅਸ਼ੁੱਧ ਨਾ ਕਰਨ ਦਾ ਸੰਕਲਪ ਲਿਆ, ਅਤੇ ਉਸਨੇ ਮੁੱਖ ਅਧਿਕਾਰੀ ਨੂੰ ਇਸ ਤਰ੍ਹਾਂ ਆਪਣੇ ਆਪ ਨੂੰ ਅਸ਼ੁੱਧ ਨਾ ਕਰਨ ਦੀ ਆਗਿਆ ਮੰਗੀ।</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pa" altLang="ko-KR" sz="2800">
                <a:solidFill>
                  <a:schemeClr val="tx1">
                    <a:lumMod val="65000"/>
                    <a:lumOff val="35000"/>
                  </a:schemeClr>
                </a:solidFill>
              </a:rPr>
              <a:t>ਡੈਨੀਅਲ</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b="1">
                <a:solidFill>
                  <a:schemeClr val="tx1">
                    <a:lumMod val="50000"/>
                    <a:lumOff val="50000"/>
                  </a:schemeClr>
                </a:solidFill>
              </a:rPr>
              <a:t>ਨੰ. 43 ਪਰਮੇਸ਼ੁਰ ਦਾ ਬਚਨ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400"/>
              <a:t>ਸ਼ੇਰ ਦੇ ਡੇਨ ਦਾ ਡੈਨੀਅਲ</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000">
                <a:solidFill>
                  <a:srgbClr val="FF0000"/>
                </a:solidFill>
              </a:rPr>
              <a:t>ਅੱਜ ਦਾ ਸ਼ਬਦ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chemeClr val="tx1">
                    <a:lumMod val="65000"/>
                    <a:lumOff val="35000"/>
                  </a:schemeClr>
                </a:solidFill>
              </a:rPr>
              <a:t>ਰਾਜਾ ਬਹੁਤ ਖੁਸ਼ ਹੋਇਆ ਅਤੇ ਉਸ ਨੇ ਦਾਨੀਏਲ ਨੂੰ ਗੁਫ਼ਾ ਵਿੱਚੋਂ ਬਾਹਰ ਕੱਢਣ ਦਾ ਹੁਕਮ ਦਿੱਤਾ। ਅਤੇ ਜਦੋਂ ਦਾਨੀਏਲ ਨੂੰ ਗੁਫ਼ਾ ਵਿੱਚੋਂ ਕੱਢਿਆ ਗਿਆ ਤਾਂ ਉਸ ਉੱਤੇ ਕੋਈ ਜ਼ਖ਼ਮ ਨਹੀਂ ਪਾਇਆ ਗਿਆ, ਕਿਉਂਕਿ ਉਸ ਨੇ ਆਪਣੇ ਪਰਮੇਸ਼ੁਰ ਉੱਤੇ ਭਰੋਸਾ ਰੱਖਿਆ ਸੀ।</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pa" altLang="ko-KR" sz="2800">
                <a:solidFill>
                  <a:schemeClr val="tx1">
                    <a:lumMod val="65000"/>
                    <a:lumOff val="35000"/>
                  </a:schemeClr>
                </a:solidFill>
              </a:rPr>
              <a:t>ਦਾਨੀਏਲ</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6:</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500">
                <a:solidFill>
                  <a:schemeClr val="tx1">
                    <a:lumMod val="65000"/>
                    <a:lumOff val="35000"/>
                  </a:schemeClr>
                </a:solidFill>
              </a:rPr>
              <a:t>ਬਾਬਲ ਵਿੱਚ ਅਜਿਹੇ ਲੋਕ ਸਨ ਜੋ ਦਾਨੀਏਲ ਨੂੰ ਨਫ਼ਰਤ ਕਰਦੇ ਸਨ, ਜਿਸਨੂੰ ਗ਼ੁਲਾਮੀ ਵਿੱਚ ਲਿਆਂਦਾ ਗਿਆ ਸੀ ਅਤੇ ਪ੍ਰਧਾਨ ਮੰਤਰੀ ਬਣ ਗਿਆ ਸੀ। ਉਹ ਦਾਨੀਏਲ ਨੂੰ ਮਾਰਨਾ ਚਾਹੁੰਦੇ ਸਨ।</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400">
                <a:solidFill>
                  <a:schemeClr val="tx1">
                    <a:lumMod val="65000"/>
                    <a:lumOff val="35000"/>
                  </a:schemeClr>
                </a:solidFill>
              </a:rPr>
              <a:t>''ਰਾਜੇ ਤੋਂ ਇਲਾਵਾ ਕਿਸੇ ਹੋਰ ਚੀਜ਼ ਨੂੰ ਮੱਥਾ ਟੇਕਣ ਵਾਲੇ ਨੂੰ ਸ਼ੇਰ ਦੀ ਗੁਫ਼ਾ ਵਿੱਚ ਸੁੱਟ ਦਿੱਤਾ ਜਾਵੇਗਾ!'' ਦਾਨੀਏਲ ਨੇ ਦਿਨ ਵਿਚ ਤਿੰਨ ਵਾਰ ਪ੍ਰਾਰਥਨਾ ਕਰਨੀ ਨਹੀਂ ਛੱਡੀ, ਭਾਵੇਂ ਕਿ ਉਹ ਇਹ ਜਾਣਦਾ ਸੀ।</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800">
                <a:solidFill>
                  <a:schemeClr val="tx1">
                    <a:lumMod val="65000"/>
                    <a:lumOff val="35000"/>
                  </a:schemeClr>
                </a:solidFill>
              </a:rPr>
              <a:t>ਇਸ ਲਈ ਅੰਤ ਵਿੱਚ, ਦਾਨੀਏਲ ਨੂੰ ਡਰਾਉਣੀ ਸ਼ੇਰ ਦੀ ਗੁਫ਼ਾ ਵਿੱਚ ਸੁੱਟ ਦਿੱਤਾ ਗਿਆ ਸੀ।</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500">
                <a:solidFill>
                  <a:schemeClr val="tx1">
                    <a:lumMod val="65000"/>
                    <a:lumOff val="35000"/>
                  </a:schemeClr>
                </a:solidFill>
              </a:rPr>
              <a:t>ਰਾਜਾ ਅਗਲੀ ਸਵੇਰ ਤੜਕੇ ਸ਼ੇਰ ਦੇ ਡੇਰੇ ਕੋਲ ਆਇਆ ਅਤੇ ਪੁੱਛਿਆ, 'ਦਾਨੀਏਲ! ਕੀ ਤੁਸੀਂ ਸੁਰੱਖਿਅਤ ਹੋ?' ਦਰਅਸਲ, ਰਾਜਾ ਚਾਹੁੰਦਾ ਸੀ ਕਿ ਦਾਨੀਏਲ ਨਾ ਮਰੇ ਕਿਉਂਕਿ ਉਹ ਦਾਨੀਏਲ ਨੂੰ ਬਹੁਤ ਪਿਆਰ ਕਰਦਾ ਸੀ।</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600">
                <a:solidFill>
                  <a:schemeClr val="tx1">
                    <a:lumMod val="65000"/>
                    <a:lumOff val="35000"/>
                  </a:schemeClr>
                </a:solidFill>
              </a:rPr>
              <a:t>"ਮੈਂ ਠੀਕ ਹਾਂ ਕਿ ਰੱਬ ਮੇਰੀ ਰੱਖਿਆ ਕਰੇ!" ਦਾਨੀਏਲ ਨੂੰ ਸੱਟ ਨਹੀਂ ਲੱਗੀ। ਰਾਜੇ ਨੇ ਦਾਨੀਏਲ ਦੇ ਪਰਮੇਸ਼ੁਰ ਦੀ ਵੀ ਉਸਤਤਿ ਕੀਤੀ।</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800">
                <a:solidFill>
                  <a:schemeClr val="tx1">
                    <a:lumMod val="65000"/>
                    <a:lumOff val="35000"/>
                  </a:schemeClr>
                </a:solidFill>
              </a:rPr>
              <a:t>ਸੁਲੇਮਾਨ ਰਾਜਾ ਦਾਊਦ ਤੋਂ ਬਾਅਦ ਇਸਰਾਏਲ ਦਾ ਤੀਜਾ ਰਾਜਾ ਬਣਿਆ।</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000">
                <a:solidFill>
                  <a:srgbClr val="FF0000"/>
                </a:solidFill>
              </a:rPr>
              <a:t>ਅੱਜ ਦਾ ਪਾਠ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3200">
                <a:solidFill>
                  <a:schemeClr val="tx1">
                    <a:lumMod val="65000"/>
                    <a:lumOff val="35000"/>
                  </a:schemeClr>
                </a:solidFill>
              </a:rPr>
              <a:t>ਦਾਨੀਏਲ, ਜਿਸ ਨੇ ਮੂਰਤੀਆਂ ਅੱਗੇ ਮੱਥਾ ਨਹੀਂ ਟੇਕਿਆ,</a:t>
            </a:r>
          </a:p>
          <a:p>
            <a:pPr xmlns:a="http://schemas.openxmlformats.org/drawingml/2006/main" algn="ctr"/>
            <a:r xmlns:a="http://schemas.openxmlformats.org/drawingml/2006/main">
              <a:rPr lang="pa" altLang="ko-KR" sz="3200">
                <a:solidFill>
                  <a:schemeClr val="tx1">
                    <a:lumMod val="65000"/>
                    <a:lumOff val="35000"/>
                  </a:schemeClr>
                </a:solidFill>
              </a:rPr>
              <a:t>ਆਖਰਕਾਰ, ਸ਼ੇਰ ਦੀ ਗੁਫ਼ਾ ਵਿੱਚ ਸੁੱਟ ਦਿੱਤਾ ਗਿਆ ਸੀ, ਪਰ ਉਹ ਸੁਰੱਖਿਅਤ ਸੀ।</a:t>
            </a:r>
          </a:p>
          <a:p>
            <a:pPr xmlns:a="http://schemas.openxmlformats.org/drawingml/2006/main" algn="ctr"/>
            <a:r xmlns:a="http://schemas.openxmlformats.org/drawingml/2006/main">
              <a:rPr lang="pa" altLang="ko-KR" sz="3200">
                <a:solidFill>
                  <a:schemeClr val="tx1">
                    <a:lumMod val="65000"/>
                    <a:lumOff val="35000"/>
                  </a:schemeClr>
                </a:solidFill>
              </a:rPr>
              <a:t>ਦਾਨੀਏਲ ਦੀ ਨਿਹਚਾ ਕਰਕੇ ਬਾਬਲੀ ਰਾਜੇ ਨੇ ਵੀ ਪਰਮੇਸ਼ੁਰ ਦੀ ਵਡਿਆਈ ਕੀਤੀ</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pa" altLang="ko-KR" sz="3200">
                <a:solidFill>
                  <a:schemeClr val="tx1">
                    <a:lumMod val="65000"/>
                    <a:lumOff val="35000"/>
                  </a:schemeClr>
                </a:solidFill>
              </a:rPr>
              <a:t>ਸਾਨੂੰ ਕੇਵਲ ਪ੍ਰਮਾਤਮਾ ਦੀ ਪੂਜਾ ਕਰਨੀ ਪੈਂਦੀ ਹੈ ਅਤੇ</a:t>
            </a:r>
          </a:p>
          <a:p>
            <a:pPr xmlns:a="http://schemas.openxmlformats.org/drawingml/2006/main" algn="ctr"/>
            <a:r xmlns:a="http://schemas.openxmlformats.org/drawingml/2006/main">
              <a:rPr lang="pa" altLang="ko-KR" sz="3200">
                <a:solidFill>
                  <a:schemeClr val="tx1">
                    <a:lumMod val="65000"/>
                    <a:lumOff val="35000"/>
                  </a:schemeClr>
                </a:solidFill>
              </a:rPr>
              <a:t>ਸਾਨੂੰ ਵਿਸ਼ਵਾਸ ਕਰਨਾ ਚਾਹੀਦਾ ਹੈ ਜੋ ਮੂਰਤੀਆਂ ਦੀ ਸੇਵਾ ਨਹੀਂ ਕਰਦਾ!</a:t>
            </a:r>
          </a:p>
          <a:p>
            <a:pPr xmlns:a="http://schemas.openxmlformats.org/drawingml/2006/main" algn="ctr"/>
            <a:r xmlns:a="http://schemas.openxmlformats.org/drawingml/2006/main">
              <a:rPr lang="pa" altLang="ko-KR" sz="3200">
                <a:solidFill>
                  <a:schemeClr val="tx1">
                    <a:lumMod val="65000"/>
                    <a:lumOff val="35000"/>
                  </a:schemeClr>
                </a:solidFill>
              </a:rPr>
              <a:t>ਇਸ ਤਰ੍ਹਾਂ ਦੀ ਨਿਹਚਾ ਦੂਜੇ ਲੋਕਾਂ ਨੂੰ ਪਰਮੇਸ਼ੁਰ ਵਿੱਚ ਵਿਸ਼ਵਾਸ ਕਰ ਸਕਦੀ ਹੈ।</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3200"/>
              <a:t>ਰੱਬ ਹੈ?</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rgbClr val="C00000"/>
                </a:solidFill>
              </a:rPr>
              <a:t>ਰੱਬ ਇੱਕ 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chemeClr val="tx1">
                    <a:lumMod val="65000"/>
                    <a:lumOff val="35000"/>
                  </a:schemeClr>
                </a:solidFill>
              </a:rPr>
              <a:t>ਪਰਮੇਸ਼ੁਰ ਇੱਕ ਭਰੋਸੇਯੋਗ ਇੱਕ ਹੈ</a:t>
            </a:r>
            <a:r xmlns:a="http://schemas.openxmlformats.org/drawingml/2006/main">
              <a:rPr lang="pa" altLang="en-US" sz="3600">
                <a:solidFill>
                  <a:schemeClr val="tx1">
                    <a:lumMod val="65000"/>
                    <a:lumOff val="35000"/>
                  </a:schemeClr>
                </a:solidFill>
              </a:rPr>
              <a:t> </a:t>
            </a:r>
            <a:r xmlns:a="http://schemas.openxmlformats.org/drawingml/2006/main">
              <a:rPr lang="pa" altLang="ko-KR" sz="3600">
                <a:solidFill>
                  <a:schemeClr val="tx1">
                    <a:lumMod val="65000"/>
                    <a:lumOff val="35000"/>
                  </a:schemeClr>
                </a:solidFill>
              </a:rPr>
              <a:t>ਜੋ ਉਨ੍ਹਾਂ ਨੂੰ ਬਚਾ ਸਕਦਾ ਹੈ ਜੋ ਸੱਚਮੁੱਚ ਉਸ ਵਿੱਚ ਵਿਸ਼ਵਾਸ ਕਰਦੇ ਹਨ ਅਤੇ ਉਸਦੀ ਸੇਵਾ ਕਰਦੇ ਹਨ।</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000">
                <a:solidFill>
                  <a:srgbClr val="FF0000"/>
                </a:solidFill>
              </a:rPr>
              <a:t>ਅੱਜ ਦੀ ਕਵਿਜ਼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chemeClr val="tx1">
                    <a:lumMod val="65000"/>
                    <a:lumOff val="35000"/>
                  </a:schemeClr>
                </a:solidFill>
              </a:rPr>
              <a:t>ਕਿਉਂ</a:t>
            </a:r>
            <a:r xmlns:a="http://schemas.openxmlformats.org/drawingml/2006/main">
              <a:rPr lang="pa" altLang="en-US" sz="3600">
                <a:solidFill>
                  <a:schemeClr val="tx1">
                    <a:lumMod val="65000"/>
                    <a:lumOff val="35000"/>
                  </a:schemeClr>
                </a:solidFill>
              </a:rPr>
              <a:t> </a:t>
            </a:r>
            <a:r xmlns:a="http://schemas.openxmlformats.org/drawingml/2006/main">
              <a:rPr lang="pa" altLang="ko-KR" sz="3600">
                <a:solidFill>
                  <a:schemeClr val="tx1">
                    <a:lumMod val="65000"/>
                    <a:lumOff val="35000"/>
                  </a:schemeClr>
                </a:solidFill>
              </a:rPr>
              <a:t>ਸੀ</a:t>
            </a:r>
            <a:r xmlns:a="http://schemas.openxmlformats.org/drawingml/2006/main">
              <a:rPr lang="pa" altLang="en-US" sz="3600">
                <a:solidFill>
                  <a:schemeClr val="tx1">
                    <a:lumMod val="65000"/>
                    <a:lumOff val="35000"/>
                  </a:schemeClr>
                </a:solidFill>
              </a:rPr>
              <a:t> </a:t>
            </a:r>
            <a:r xmlns:a="http://schemas.openxmlformats.org/drawingml/2006/main">
              <a:rPr lang="pa" altLang="ko-KR" sz="3600">
                <a:solidFill>
                  <a:schemeClr val="tx1">
                    <a:lumMod val="65000"/>
                    <a:lumOff val="35000"/>
                  </a:schemeClr>
                </a:solidFill>
              </a:rPr>
              <a:t>ਦਾਨੀਏਲ ਨੂੰ ਸ਼ੇਰ ਦੀ ਗੁਫ਼ਾ ਵਿੱਚ ਸੁੱਟ ਦਿੱਤਾ ਗਿਆ ਸੀ?</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en-US" sz="2800">
                <a:solidFill>
                  <a:schemeClr val="tx1">
                    <a:lumMod val="65000"/>
                    <a:lumOff val="35000"/>
                  </a:schemeClr>
                </a:solidFill>
              </a:rPr>
              <a:t>① </a:t>
            </a:r>
            <a:r xmlns:a="http://schemas.openxmlformats.org/drawingml/2006/main">
              <a:rPr lang="pa" altLang="ko-KR" sz="2800">
                <a:solidFill>
                  <a:schemeClr val="tx1">
                    <a:lumMod val="65000"/>
                    <a:lumOff val="35000"/>
                  </a:schemeClr>
                </a:solidFill>
              </a:rPr>
              <a:t>ਕਿਉਂਕਿ ਉਸਨੇ ਰਾਜੇ ਨਾਲ ਝੂਠ ਬੋਲਿਆ।</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en-US" sz="2800">
                <a:solidFill>
                  <a:schemeClr val="tx1">
                    <a:lumMod val="65000"/>
                    <a:lumOff val="35000"/>
                  </a:schemeClr>
                </a:solidFill>
              </a:rPr>
              <a:t>② </a:t>
            </a:r>
            <a:r xmlns:a="http://schemas.openxmlformats.org/drawingml/2006/main">
              <a:rPr lang="pa" altLang="ko-KR" sz="2800">
                <a:solidFill>
                  <a:schemeClr val="tx1">
                    <a:lumMod val="65000"/>
                    <a:lumOff val="35000"/>
                  </a:schemeClr>
                </a:solidFill>
              </a:rPr>
              <a:t>ਕਿਉਂਕਿ ਉਸਨੇ ਰਾਜੇ ਦੀ ਮੂਰਤੀ ਅੱਗੇ ਮੱਥਾ ਨਹੀਂ ਟੇਕਿਆ।</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en-US" sz="2800">
                <a:solidFill>
                  <a:schemeClr val="tx1">
                    <a:lumMod val="65000"/>
                    <a:lumOff val="35000"/>
                  </a:schemeClr>
                </a:solidFill>
              </a:rPr>
              <a:t>③ </a:t>
            </a:r>
            <a:r xmlns:a="http://schemas.openxmlformats.org/drawingml/2006/main">
              <a:rPr lang="pa" altLang="ko-KR" sz="2800">
                <a:solidFill>
                  <a:schemeClr val="tx1">
                    <a:lumMod val="65000"/>
                    <a:lumOff val="35000"/>
                  </a:schemeClr>
                </a:solidFill>
              </a:rPr>
              <a:t>ਕਿਉਂਕਿ ਉਹ ਰਾਜੇ ਨੂੰ ਮਾਰਨ ਜਾ ਰਿਹਾ ਸੀ।</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en-US" sz="2800">
                <a:solidFill>
                  <a:schemeClr val="tx1">
                    <a:lumMod val="65000"/>
                    <a:lumOff val="35000"/>
                  </a:schemeClr>
                </a:solidFill>
              </a:rPr>
              <a:t>④ </a:t>
            </a:r>
            <a:r xmlns:a="http://schemas.openxmlformats.org/drawingml/2006/main">
              <a:rPr lang="pa" altLang="ko-KR" sz="2800">
                <a:solidFill>
                  <a:schemeClr val="tx1">
                    <a:lumMod val="65000"/>
                    <a:lumOff val="35000"/>
                  </a:schemeClr>
                </a:solidFill>
              </a:rPr>
              <a:t>ਕਿਉਂਕਿ ਉਸ ਨੇ ਰੱਬ ਦੀ ਚੰਗੀ ਤਰ੍ਹਾਂ ਭਗਤੀ ਨਹੀਂ ਕੀਤੀ।</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en-US" sz="2800">
                <a:solidFill>
                  <a:srgbClr val="FF0000"/>
                </a:solidFill>
              </a:rPr>
              <a:t>② </a:t>
            </a:r>
            <a:r xmlns:a="http://schemas.openxmlformats.org/drawingml/2006/main">
              <a:rPr lang="pa" altLang="ko-KR" sz="2800">
                <a:solidFill>
                  <a:srgbClr val="FF0000"/>
                </a:solidFill>
              </a:rPr>
              <a:t>ਕਿਉਂਕਿ ਉਸਨੇ ਰਾਜੇ ਦੀ ਮੂਰਤੀ ਅੱਗੇ ਮੱਥਾ ਨਹੀਂ ਟੇਕਿਆ।</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000">
                <a:solidFill>
                  <a:srgbClr val="FF0000"/>
                </a:solidFill>
              </a:rPr>
              <a:t>ਅੱਜ ਦਾ ਸ਼ਬਦ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chemeClr val="tx1">
                    <a:lumMod val="65000"/>
                    <a:lumOff val="35000"/>
                  </a:schemeClr>
                </a:solidFill>
              </a:rPr>
              <a:t>ਰਾਜਾ ਬਹੁਤ ਖੁਸ਼ ਹੋਇਆ ਅਤੇ ਉਸ ਨੇ ਦਾਨੀਏਲ ਨੂੰ ਗੁਫ਼ਾ ਵਿੱਚੋਂ ਬਾਹਰ ਕੱਢਣ ਦਾ ਹੁਕਮ ਦਿੱਤਾ। ਅਤੇ ਜਦੋਂ ਦਾਨੀਏਲ ਨੂੰ ਗੁਫ਼ਾ ਵਿੱਚੋਂ ਕੱਢਿਆ ਗਿਆ ਤਾਂ ਉਸ ਉੱਤੇ ਕੋਈ ਜ਼ਖ਼ਮ ਨਹੀਂ ਪਾਇਆ ਗਿਆ, ਕਿਉਂਕਿ ਉਸ ਨੇ ਆਪਣੇ ਪਰਮੇਸ਼ੁਰ ਉੱਤੇ ਭਰੋਸਾ ਰੱਖਿਆ ਸੀ।</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pa" altLang="ko-KR" sz="2800">
                <a:solidFill>
                  <a:schemeClr val="tx1">
                    <a:lumMod val="65000"/>
                    <a:lumOff val="35000"/>
                  </a:schemeClr>
                </a:solidFill>
              </a:rPr>
              <a:t>ਡੈਨੀਅਲ</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6:</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b="1">
                <a:solidFill>
                  <a:schemeClr val="tx1">
                    <a:lumMod val="50000"/>
                    <a:lumOff val="50000"/>
                  </a:schemeClr>
                </a:solidFill>
              </a:rPr>
              <a:t>ਨੰ. 44 ਪਰਮੇਸ਼ੁਰ ਦਾ ਬਚਨ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400"/>
              <a:t>ਯੂਨਾਹ, ਜੋ ਮਹਾਨ ਮੱਛੀ ਦੇ ਅੰਦਰ ਸੀ</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000">
                <a:solidFill>
                  <a:srgbClr val="FF0000"/>
                </a:solidFill>
              </a:rPr>
              <a:t>ਅੱਜ ਦਾ ਸ਼ਬਦ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chemeClr val="tx1">
                    <a:lumMod val="65000"/>
                    <a:lumOff val="35000"/>
                  </a:schemeClr>
                </a:solidFill>
              </a:rPr>
              <a:t>ਪਰ ਯਹੋਵਾਹ ਨੇ ਯੂਨਾਹ ਨੂੰ ਨਿਗਲਣ ਲਈ ਇੱਕ ਵੱਡੀ ਮੱਛੀ ਦਿੱਤੀ ਅਤੇ ਯੂਨਾਹ ਤਿੰਨ ਦਿਨ ਅਤੇ ਤਿੰਨ ਰਾਤ ਮੱਛੀ ਦੇ ਅੰਦਰ ਰਿਹਾ।</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pa" altLang="ko-KR" sz="2800">
                <a:solidFill>
                  <a:schemeClr val="tx1">
                    <a:lumMod val="65000"/>
                    <a:lumOff val="35000"/>
                  </a:schemeClr>
                </a:solidFill>
              </a:rPr>
              <a:t>ਯੂਨਾਹ</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500">
                <a:solidFill>
                  <a:schemeClr val="tx1">
                    <a:lumMod val="65000"/>
                    <a:lumOff val="35000"/>
                  </a:schemeClr>
                </a:solidFill>
              </a:rPr>
              <a:t>ਇੱਕ ਦਿਨ ਪਰਮੇਸ਼ੁਰ ਨੇ ਯੂਨਾਹ ਨੂੰ ਦਰਸ਼ਨ ਦੇ ਕੇ ਕਿਹਾ,</a:t>
            </a:r>
          </a:p>
          <a:p>
            <a:r xmlns:a="http://schemas.openxmlformats.org/drawingml/2006/main">
              <a:rPr lang="pa" altLang="ko-KR" sz="2500">
                <a:solidFill>
                  <a:schemeClr val="tx1">
                    <a:lumMod val="65000"/>
                    <a:lumOff val="35000"/>
                  </a:schemeClr>
                </a:solidFill>
              </a:rPr>
              <a:t>“ਨੀਨਵਾਹ ਦੇ ਮਹਾਨ ਸ਼ਹਿਰ ਵਿੱਚ ਜਾਓ ਅਤੇ ਇਸਦੇ ਵਿਰੁੱਧ ਪ੍ਰਚਾਰ ਕਰੋ! ਮੈਂ ਉਨ੍ਹਾਂ ਨੂੰ ਉਨ੍ਹਾਂ ਦੀ ਬੁਰਿਆਈ ਤੋਂ ਬਚਾਵਾਂਗਾ।”</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800">
                <a:solidFill>
                  <a:schemeClr val="tx1">
                    <a:lumMod val="65000"/>
                    <a:lumOff val="35000"/>
                  </a:schemeClr>
                </a:solidFill>
              </a:rPr>
              <a:t>ਯੂਨਾਹ ਪਰਮੇਸ਼ੁਰ ਦਾ ਕਹਿਣਾ ਨਹੀਂ ਮੰਨਣਾ ਚਾਹੁੰਦਾ ਸੀ। ਉਹ ਪਰਦੇਸ ਚਲਾ ਗਿਆ ਅਤੇ ਪਰਮੇਸ਼ੁਰ ਤੋਂ ਭੱਜਣ ਲਈ ਤਰਸ਼ੀਸ਼ ਲਈ ਜਹਾਜ਼ ਚਲਾ ਗਿਆ।</a:t>
            </a:r>
            <a:r xmlns:a="http://schemas.openxmlformats.org/drawingml/2006/main">
              <a:rPr lang="pa"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400">
                <a:solidFill>
                  <a:schemeClr val="tx1">
                    <a:lumMod val="65000"/>
                    <a:lumOff val="35000"/>
                  </a:schemeClr>
                </a:solidFill>
              </a:rPr>
              <a:t>ਪਰ, ਪਰਮੇਸ਼ੁਰ ਨੇ ਇੱਕ ਵੱਡੀ ਹਵਾ ਭੇਜੀ ਅਤੇ ਉਹ ਸਾਰੇ ਮਰਨ ਵਾਲੇ ਸਨ। ਮਲਾਹਾਂ ਨੇ ਯੂਨਾਹ ਨੂੰ ਸਮੁੰਦਰ ਵਿੱਚ ਸੁੱਟ ਦਿੱਤਾ। ਇੱਕ ਵੱਡੀ ਮੱਛੀ ਆਈ ਅਤੇ ਉਸਨੂੰ ਨਿਗਲ ਗਈ।</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800">
                <a:solidFill>
                  <a:schemeClr val="tx1">
                    <a:lumMod val="65000"/>
                    <a:lumOff val="35000"/>
                  </a:schemeClr>
                </a:solidFill>
              </a:rPr>
              <a:t>ਯੂਨਾਹ ਨੇ ਮੱਛੀ ਦੇ ਅੰਦਰ 3 ਦਿਨਾਂ ਲਈ ਆਪਣੇ ਪਾਪਾਂ ਤੋਂ ਪਛਤਾਵਾ ਕੀਤਾ।</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800">
                <a:solidFill>
                  <a:schemeClr val="tx1">
                    <a:lumMod val="65000"/>
                    <a:lumOff val="35000"/>
                  </a:schemeClr>
                </a:solidFill>
              </a:rPr>
              <a:t>"ਮੈਨੂੰ ਆਪਣੇ ਲੋਕਾਂ ਦੀ ਚੰਗੀ ਅਗਵਾਈ ਕਰਨ ਦੀ ਬੁੱਧੀ ਦਿਓ." ਪਰਮੇਸ਼ੁਰ ਖੁਸ਼ ਸੀ ਕਿ ਸੁਲੇਮਾਨ ਨੇ ਇਹ ਮੰਗਿਆ ਸੀ। ਇਸ ਲਈ, ਪਰਮੇਸ਼ੁਰ ਨੇ ਉਸਨੂੰ ਉਹ ਦਿੱਤਾ ਜੋ ਸੁਲੇਮਾਨ ਨੇ ਮੰਗਿਆ ਸੀ।</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400">
                <a:solidFill>
                  <a:schemeClr val="tx1">
                    <a:lumMod val="65000"/>
                    <a:lumOff val="35000"/>
                  </a:schemeClr>
                </a:solidFill>
              </a:rPr>
              <a:t>ਮੱਛੀ ਨੇ ਉਸ ਨੂੰ ਸੁੱਕੀ ਜ਼ਮੀਨ 'ਤੇ ਉਲਟੀ ਕਰ ਦਿੱਤੀ। ਉਹ ਨੀਨਵਾਹ ਗਿਆ ਅਤੇ ਬੇਝਿਜਕ ਹੋ ਕੇ ਉਨ੍ਹਾਂ ਨੂੰ ਪਰਮੇਸ਼ੁਰ ਦਾ ਸੰਦੇਸ਼ ਸੁਣਾਇਆ।</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500">
                <a:solidFill>
                  <a:schemeClr val="tx1">
                    <a:lumMod val="65000"/>
                    <a:lumOff val="35000"/>
                  </a:schemeClr>
                </a:solidFill>
              </a:rPr>
              <a:t>ਪਰਮੇਸ਼ੁਰ ਦੀ ਚੇਤਾਵਨੀ ਸੁਣ ਕੇ, ਨੀਨਵਾ ਵਾਸੀਆਂ ਨੇ ਤੋਬਾ ਕੀਤੀ ਅਤੇ ਪਰਮੇਸ਼ੁਰ ਦੀ ਕਿਰਪਾ ਦੀ ਮੰਗ ਕੀਤੀ। ਪਰਮੇਸ਼ੁਰ ਨੇ ਨੀਨਵਾਹ ਦੇ ਲੋਕਾਂ ਨੂੰ ਮਾਫ਼ ਕਰ ਦਿੱਤਾ।</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000">
                <a:solidFill>
                  <a:srgbClr val="FF0000"/>
                </a:solidFill>
              </a:rPr>
              <a:t>ਅੱਜ ਦਾ ਪਾਠ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3200">
                <a:solidFill>
                  <a:schemeClr val="tx1">
                    <a:lumMod val="65000"/>
                    <a:lumOff val="35000"/>
                  </a:schemeClr>
                </a:solidFill>
              </a:rPr>
              <a:t>ਯੂਨਾਹ ਨੇ ਪਰਮੇਸ਼ੁਰ ਦੇ ਬਚਨ ਦੀ ਅਣਆਗਿਆਕਾਰੀ ਕੀਤੀ।</a:t>
            </a:r>
          </a:p>
          <a:p>
            <a:pPr xmlns:a="http://schemas.openxmlformats.org/drawingml/2006/main" algn="ctr"/>
            <a:r xmlns:a="http://schemas.openxmlformats.org/drawingml/2006/main">
              <a:rPr lang="pa" altLang="ko-KR" sz="3200">
                <a:solidFill>
                  <a:schemeClr val="tx1">
                    <a:lumMod val="65000"/>
                    <a:lumOff val="35000"/>
                  </a:schemeClr>
                </a:solidFill>
              </a:rPr>
              <a:t>ਪਰ ਪਰਮੇਸ਼ੁਰ ਨੇ ਯੂਨਾਹ ਨੂੰ ਅਣਆਗਿਆਕਾਰੀ ਕਰਨ ਲਈ ਵਰਤਿਆ ਅਤੇ ਆਖ਼ਰਕਾਰ ਨੀਨਵਾਹ ਦੇ ਲੋਕਾਂ ਨੂੰ ਬਚਾਇਆ।</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pa" altLang="ko-KR" sz="3200">
                <a:solidFill>
                  <a:schemeClr val="tx1">
                    <a:lumMod val="65000"/>
                    <a:lumOff val="35000"/>
                  </a:schemeClr>
                </a:solidFill>
              </a:rPr>
              <a:t>ਅਜਿਹੇ ਸਮੇਂ ਹੁੰਦੇ ਹਨ ਜਦੋਂ ਰੱਬ ਦੀ ਇੱਛਾ ਮੇਰੇ ਵਿਚਾਰ ਨਾਲੋਂ ਵੱਖਰੀ ਹੁੰਦੀ ਹੈ।</a:t>
            </a:r>
          </a:p>
          <a:p>
            <a:pPr xmlns:a="http://schemas.openxmlformats.org/drawingml/2006/main" algn="ctr"/>
            <a:r xmlns:a="http://schemas.openxmlformats.org/drawingml/2006/main">
              <a:rPr lang="pa" altLang="ko-KR" sz="3200">
                <a:solidFill>
                  <a:schemeClr val="tx1">
                    <a:lumMod val="65000"/>
                    <a:lumOff val="35000"/>
                  </a:schemeClr>
                </a:solidFill>
              </a:rPr>
              <a:t>ਪਰ ਪਰਮੇਸ਼ੁਰ ਦੀ ਮਰਜ਼ੀ ਹਮੇਸ਼ਾ ਸਹੀ ਹੁੰਦੀ ਹੈ।</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pa" altLang="ko-KR" sz="3200">
                <a:solidFill>
                  <a:schemeClr val="tx1">
                    <a:lumMod val="65000"/>
                    <a:lumOff val="35000"/>
                  </a:schemeClr>
                </a:solidFill>
              </a:rPr>
              <a:t>ਸਾਨੂੰ ਹਮੇਸ਼ਾ ਪ੍ਰਮਾਤਮਾ ਦੀ ਰਜ਼ਾ ਨੂੰ ਮੰਨਣਾ ਚਾਹੀਦਾ ਹੈ।</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3200"/>
              <a:t>ਰੱਬ ਕੌਣ ਹੈ?</a:t>
            </a:r>
            <a:r xmlns:a="http://schemas.openxmlformats.org/drawingml/2006/main">
              <a:rPr lang="p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rgbClr val="C00000"/>
                </a:solidFill>
              </a:rPr>
              <a:t>ਰੱਬ ਹੈ..</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chemeClr val="tx1">
                    <a:lumMod val="65000"/>
                    <a:lumOff val="35000"/>
                  </a:schemeClr>
                </a:solidFill>
              </a:rPr>
              <a:t>ਰੱਬ ਉਹ ਹੈ ਜੋ ਉਨ੍ਹਾਂ ਲੋਕਾਂ ਨੂੰ ਬਚਾਉਂਦਾ ਹੈ ਜੋ ਆਪਣੇ ਪਾਪਾਂ ਤੋਂ ਦਿਲੋਂ ਤੋਬਾ ਕਰਦੇ ਹਨ ਅਤੇ ਮਾਫ਼ੀ ਮੰਗਦੇ ਹਨ।</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000">
                <a:solidFill>
                  <a:srgbClr val="FF0000"/>
                </a:solidFill>
              </a:rPr>
              <a:t>ਅੱਜ ਦੀ ਕਵਿਜ਼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chemeClr val="tx1">
                    <a:lumMod val="65000"/>
                    <a:lumOff val="35000"/>
                  </a:schemeClr>
                </a:solidFill>
              </a:rPr>
              <a:t>ਯੂਨਾਹ 3 ਦਿਨ ਕਿਸ ਦੇ ਢਿੱਡ ਵਿੱਚ ਸੀ?</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en-US" sz="2800">
                <a:solidFill>
                  <a:schemeClr val="tx1">
                    <a:lumMod val="65000"/>
                    <a:lumOff val="35000"/>
                  </a:schemeClr>
                </a:solidFill>
              </a:rPr>
              <a:t>① </a:t>
            </a:r>
            <a:r xmlns:a="http://schemas.openxmlformats.org/drawingml/2006/main">
              <a:rPr lang="pa" altLang="ko-KR" sz="2800">
                <a:solidFill>
                  <a:schemeClr val="tx1">
                    <a:lumMod val="65000"/>
                    <a:lumOff val="35000"/>
                  </a:schemeClr>
                </a:solidFill>
              </a:rPr>
              <a:t>ਸ਼ੇਰ</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en-US" sz="2800">
                <a:solidFill>
                  <a:schemeClr val="tx1">
                    <a:lumMod val="65000"/>
                    <a:lumOff val="35000"/>
                  </a:schemeClr>
                </a:solidFill>
              </a:rPr>
              <a:t>② </a:t>
            </a:r>
            <a:r xmlns:a="http://schemas.openxmlformats.org/drawingml/2006/main">
              <a:rPr lang="pa" altLang="ko-KR" sz="2800">
                <a:solidFill>
                  <a:schemeClr val="tx1">
                    <a:lumMod val="65000"/>
                    <a:lumOff val="35000"/>
                  </a:schemeClr>
                </a:solidFill>
              </a:rPr>
              <a:t>ਹਾਥੀ</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en-US" sz="2800">
                <a:solidFill>
                  <a:schemeClr val="tx1">
                    <a:lumMod val="65000"/>
                    <a:lumOff val="35000"/>
                  </a:schemeClr>
                </a:solidFill>
              </a:rPr>
              <a:t>③ </a:t>
            </a:r>
            <a:r xmlns:a="http://schemas.openxmlformats.org/drawingml/2006/main">
              <a:rPr lang="pa" altLang="ko-KR" sz="2800">
                <a:solidFill>
                  <a:schemeClr val="tx1">
                    <a:lumMod val="65000"/>
                    <a:lumOff val="35000"/>
                  </a:schemeClr>
                </a:solidFill>
              </a:rPr>
              <a:t>ਕੁੱਤਾ</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en-US" sz="2800">
                <a:solidFill>
                  <a:schemeClr val="tx1">
                    <a:lumMod val="65000"/>
                    <a:lumOff val="35000"/>
                  </a:schemeClr>
                </a:solidFill>
              </a:rPr>
              <a:t>④ </a:t>
            </a:r>
            <a:r xmlns:a="http://schemas.openxmlformats.org/drawingml/2006/main">
              <a:rPr lang="pa" altLang="ko-KR" sz="2800">
                <a:solidFill>
                  <a:schemeClr val="tx1">
                    <a:lumMod val="65000"/>
                    <a:lumOff val="35000"/>
                  </a:schemeClr>
                </a:solidFill>
              </a:rPr>
              <a:t>ਮੱਛੀ</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en-US" sz="2800">
                <a:solidFill>
                  <a:srgbClr val="FF0000"/>
                </a:solidFill>
              </a:rPr>
              <a:t>④ </a:t>
            </a:r>
            <a:r xmlns:a="http://schemas.openxmlformats.org/drawingml/2006/main">
              <a:rPr lang="pa" altLang="ko-KR" sz="2800">
                <a:solidFill>
                  <a:srgbClr val="FF0000"/>
                </a:solidFill>
              </a:rPr>
              <a:t>ਮੱਛੀ</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000">
                <a:solidFill>
                  <a:srgbClr val="FF0000"/>
                </a:solidFill>
              </a:rPr>
              <a:t>ਅੱਜ ਦਾ ਸ਼ਬਦ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chemeClr val="tx1">
                    <a:lumMod val="65000"/>
                    <a:lumOff val="35000"/>
                  </a:schemeClr>
                </a:solidFill>
              </a:rPr>
              <a:t>ਪਰ ਯਹੋਵਾਹ ਨੇ ਯੂਨਾਹ ਨੂੰ ਨਿਗਲਣ ਲਈ ਇੱਕ ਵੱਡੀ ਮੱਛੀ ਦਿੱਤੀ ਅਤੇ ਯੂਨਾਹ ਤਿੰਨ ਦਿਨ ਅਤੇ ਤਿੰਨ ਰਾਤ ਮੱਛੀ ਦੇ ਅੰਦਰ ਰਿਹਾ।</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pa" altLang="ko-KR" sz="2800">
                <a:solidFill>
                  <a:schemeClr val="tx1">
                    <a:lumMod val="65000"/>
                    <a:lumOff val="35000"/>
                  </a:schemeClr>
                </a:solidFill>
              </a:rPr>
              <a:t>ਯੂਨਾਹ</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800">
                <a:solidFill>
                  <a:schemeClr val="tx1">
                    <a:lumMod val="65000"/>
                    <a:lumOff val="35000"/>
                  </a:schemeClr>
                </a:solidFill>
              </a:rPr>
              <a:t>ਇੱਕ ਦਿਨ ਦੋ ਔਰਤਾਂ ਇੱਕ ਛੋਟੇ ਬੱਚੇ ਨੂੰ ਲੈ ਕੇ ਸੁਲੇਮਾਨ ਕੋਲ ਆਈਆਂ। ਉਹ ਲੜਦੇ ਸਨ ਕਿ ਬੱਚਾ ਰਾਜੇ ਤੋਂ ਪਹਿਲਾਂ ਉਸਦਾ ਬੱਚਾ ਸੀ।</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800">
                <a:solidFill>
                  <a:schemeClr val="tx1">
                    <a:lumMod val="65000"/>
                    <a:lumOff val="35000"/>
                  </a:schemeClr>
                </a:solidFill>
              </a:rPr>
              <a:t>ਰਾਜੇ ਨੇ ਕਿਹਾ, "ਕਿਉਂਕਿ ਦੋ ਔਰਤਾਂ ਬੱਚੇ ਨੂੰ ਉਸਦਾ ਬੱਚਾ ਹੋਣ 'ਤੇ ਜ਼ੋਰ ਦਿੰਦੀਆਂ ਹਨ, ਬੱਚੇ ਦੇ ਦੋ ਟੁਕੜੇ ਕਰ ਦਿਓ ਅਤੇ ਅੱਧਾ ਇੱਕ ਨੂੰ ਅਤੇ ਅੱਧਾ ਦੂਜੇ ਨੂੰ ਦਿਓ!"</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800">
                <a:solidFill>
                  <a:schemeClr val="tx1">
                    <a:lumMod val="65000"/>
                    <a:lumOff val="35000"/>
                  </a:schemeClr>
                </a:solidFill>
              </a:rPr>
              <a:t>ਇਕ ਔਰਤ ਆਪਣੇ ਪੁੱਤਰ ਲਈ ਤਰਸ ਨਾਲ ਭਰ ਗਈ। ਇਸ ਲਈ, ਉਸਨੇ ਕਿਹਾ, “ਜਿਉਂਦਾ ਬੱਚਾ ਉਸਨੂੰ ਦੇ ਦਿਓ। ਉਸਨੂੰ ਨਾ ਮਾਰੋ!” ਇਹ ਸੁਣ ਕੇ ਸੁਲੇਮਾਨ ਨੇ ਫ਼ੈਸਲਾ ਕੀਤਾ ਕਿ ਇਹ ਔਰਤ ਉਸਦੀ ਅਸਲੀ ਮਾਂ ਸੀ। ਰਾਜਾ ਨੇ ਕਿਹਾ, “ਬੱਚੇ ਨੂੰ ਉਸ ਨੂੰ ਦੇ ਦਿਓ। ਉਹ ਇੱਕ ਅਸਲੀ ਮਾਂ ਹੈ!”</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000">
                <a:solidFill>
                  <a:srgbClr val="FF0000"/>
                </a:solidFill>
              </a:rPr>
              <a:t>ਅੱਜ ਦਾ ਪਾਠ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3600">
                <a:solidFill>
                  <a:schemeClr val="tx1">
                    <a:lumMod val="65000"/>
                    <a:lumOff val="35000"/>
                  </a:schemeClr>
                </a:solidFill>
              </a:rPr>
              <a:t>ਸੁਲੇਮਾਨ ਨੇ ਦੌਲਤ ਜਾਂ ਤਾਕਤ ਲਈ ਨਹੀਂ, ਸਗੋਂ ਬੁੱਧੀਮਾਨ ਦਿਲ ਦੀ ਮੰਗ ਕੀਤੀ</a:t>
            </a:r>
          </a:p>
          <a:p>
            <a:pPr xmlns:a="http://schemas.openxmlformats.org/drawingml/2006/main" algn="ctr"/>
            <a:r xmlns:a="http://schemas.openxmlformats.org/drawingml/2006/main">
              <a:rPr lang="pa" altLang="ko-KR" sz="3600">
                <a:solidFill>
                  <a:schemeClr val="tx1">
                    <a:lumMod val="65000"/>
                    <a:lumOff val="35000"/>
                  </a:schemeClr>
                </a:solidFill>
              </a:rPr>
              <a:t>ਆਪਣੇ ਦੇਸ਼ 'ਤੇ ਰਾਜ ਕਰਨ ਲਈ.</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pa" altLang="ko-KR" sz="3600">
                <a:solidFill>
                  <a:schemeClr val="tx1">
                    <a:lumMod val="65000"/>
                    <a:lumOff val="35000"/>
                  </a:schemeClr>
                </a:solidFill>
              </a:rPr>
              <a:t>ਸਾਨੂੰ ਸਿਰਫ਼ ਆਪਣੇ ਲਈ ਹੀ ਨਹੀਂ ਸਗੋਂ ਦੂਜਿਆਂ ਦੀ ਸੇਵਾ ਕਰਨ ਲਈ ਵੀ ਪ੍ਰਮਾਤਮਾ ਅੱਗੇ ਪ੍ਰਾਰਥਨਾ ਕਰਨੀ ਚਾਹੀਦੀ ਹੈ।</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pa" altLang="ko-KR" sz="4000">
                <a:solidFill>
                  <a:srgbClr val="FF0000"/>
                </a:solidFill>
              </a:rPr>
              <a:t>ਅੱਜ ਦਾ ਸ਼ਬਦ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pa" altLang="ko-KR" sz="3600">
                <a:solidFill>
                  <a:schemeClr val="tx1">
                    <a:lumMod val="65000"/>
                    <a:lumOff val="35000"/>
                  </a:schemeClr>
                </a:solidFill>
              </a:rPr>
              <a:t>ਦਾਊਦ ਨੇ ਸ਼ਾਊਲ ਨਾਲ ਗੱਲ ਕਰਨ ਤੋਂ ਬਾਅਦ, ਯੋਨਾਥਾਨ ਦਾਊਦ ਨਾਲ ਆਤਮਾ ਵਿੱਚ ਇੱਕ ਹੋ ਗਿਆ, ਅਤੇ ਉਹ ਉਸਨੂੰ ਆਪਣੇ ਵਾਂਗ ਪਿਆਰ ਕਰਦਾ ਸੀ।</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pa" altLang="ko-KR" sz="2800">
                <a:solidFill>
                  <a:schemeClr val="tx1">
                    <a:lumMod val="65000"/>
                    <a:lumOff val="35000"/>
                  </a:schemeClr>
                </a:solidFill>
              </a:rPr>
              <a:t>1 ਸਮੂਏਲ 18:</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3200"/>
              <a:t>ਰੱਬ?</a:t>
            </a:r>
            <a:r xmlns:a="http://schemas.openxmlformats.org/drawingml/2006/main">
              <a:rPr lang="p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rgbClr val="C00000"/>
                </a:solidFill>
              </a:rPr>
              <a:t>ਵਾਹਿਗੁਰੂ..</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chemeClr val="tx1">
                    <a:lumMod val="65000"/>
                    <a:lumOff val="35000"/>
                  </a:schemeClr>
                </a:solidFill>
              </a:rPr>
              <a:t>ਪ੍ਰਮਾਤਮਾ ਉਹ ਹੈ ਜੋ ਸਾਨੂੰ ਬੁੱਧੀ ਦੇ ਸਕਦਾ ਹੈ ਜੋ ਤੁਸੀਂ ਸੰਸਾਰ ਤੋਂ ਪ੍ਰਾਪਤ ਨਹੀਂ ਕਰ ਸਕਦੇ.</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000">
                <a:solidFill>
                  <a:srgbClr val="FF0000"/>
                </a:solidFill>
              </a:rPr>
              <a:t>ਅੱਜ ਦੀ ਕਵਿਜ਼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chemeClr val="tx1">
                    <a:lumMod val="65000"/>
                    <a:lumOff val="35000"/>
                  </a:schemeClr>
                </a:solidFill>
              </a:rPr>
              <a:t>ਸੁਲੇਮਾਨ ਨੇ ਪਰਮੇਸ਼ੁਰ ਤੋਂ ਕੀ ਮੰਗਿਆ?</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en-US" sz="2800">
                <a:solidFill>
                  <a:schemeClr val="tx1">
                    <a:lumMod val="65000"/>
                    <a:lumOff val="35000"/>
                  </a:schemeClr>
                </a:solidFill>
              </a:rPr>
              <a:t>① </a:t>
            </a:r>
            <a:r xmlns:a="http://schemas.openxmlformats.org/drawingml/2006/main">
              <a:rPr lang="pa" altLang="ko-KR" sz="2800">
                <a:solidFill>
                  <a:schemeClr val="tx1">
                    <a:lumMod val="65000"/>
                    <a:lumOff val="35000"/>
                  </a:schemeClr>
                </a:solidFill>
              </a:rPr>
              <a:t>ਭੋਜਨ</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en-US" sz="2800">
                <a:solidFill>
                  <a:schemeClr val="tx1">
                    <a:lumMod val="65000"/>
                    <a:lumOff val="35000"/>
                  </a:schemeClr>
                </a:solidFill>
              </a:rPr>
              <a:t>② </a:t>
            </a:r>
            <a:r xmlns:a="http://schemas.openxmlformats.org/drawingml/2006/main">
              <a:rPr lang="pa" altLang="ko-KR" sz="2800">
                <a:solidFill>
                  <a:schemeClr val="tx1">
                    <a:lumMod val="65000"/>
                    <a:lumOff val="35000"/>
                  </a:schemeClr>
                </a:solidFill>
              </a:rPr>
              <a:t>ਦੌਲਤ</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en-US" sz="2800">
                <a:solidFill>
                  <a:schemeClr val="tx1">
                    <a:lumMod val="65000"/>
                    <a:lumOff val="35000"/>
                  </a:schemeClr>
                </a:solidFill>
              </a:rPr>
              <a:t>③ </a:t>
            </a:r>
            <a:r xmlns:a="http://schemas.openxmlformats.org/drawingml/2006/main">
              <a:rPr lang="pa" altLang="ko-KR" sz="2800">
                <a:solidFill>
                  <a:schemeClr val="tx1">
                    <a:lumMod val="65000"/>
                    <a:lumOff val="35000"/>
                  </a:schemeClr>
                </a:solidFill>
              </a:rPr>
              <a:t>ਸਿਹਤ</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en-US" sz="2800">
                <a:solidFill>
                  <a:schemeClr val="tx1">
                    <a:lumMod val="65000"/>
                    <a:lumOff val="35000"/>
                  </a:schemeClr>
                </a:solidFill>
              </a:rPr>
              <a:t>④ </a:t>
            </a:r>
            <a:r xmlns:a="http://schemas.openxmlformats.org/drawingml/2006/main">
              <a:rPr lang="pa" altLang="ko-KR" sz="2800">
                <a:solidFill>
                  <a:schemeClr val="tx1">
                    <a:lumMod val="65000"/>
                    <a:lumOff val="35000"/>
                  </a:schemeClr>
                </a:solidFill>
              </a:rPr>
              <a:t>ਸਿਆਣਪ</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en-US" sz="2800">
                <a:solidFill>
                  <a:srgbClr val="FF0000"/>
                </a:solidFill>
              </a:rPr>
              <a:t>④ </a:t>
            </a:r>
            <a:r xmlns:a="http://schemas.openxmlformats.org/drawingml/2006/main">
              <a:rPr lang="pa" altLang="ko-KR" sz="2800">
                <a:solidFill>
                  <a:srgbClr val="FF0000"/>
                </a:solidFill>
              </a:rPr>
              <a:t>ਸਿਆਣਪ</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000">
                <a:solidFill>
                  <a:srgbClr val="FF0000"/>
                </a:solidFill>
              </a:rPr>
              <a:t>ਅੱਜ ਦਾ ਸ਼ਬਦ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chemeClr val="tx1">
                    <a:lumMod val="65000"/>
                    <a:lumOff val="35000"/>
                  </a:schemeClr>
                </a:solidFill>
              </a:rPr>
              <a:t>ਰਾਜਾ ਸੁਲੇਮਾਨ ਧਰਤੀ ਦੇ ਬਾਕੀ ਰਾਜਿਆਂ ਨਾਲੋਂ ਦੌਲਤ ਅਤੇ ਬੁੱਧੀ ਵਿੱਚ ਵੱਡਾ ਸੀ।</a:t>
            </a:r>
            <a:r xmlns:a="http://schemas.openxmlformats.org/drawingml/2006/main">
              <a:rPr lang="pa"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pa" altLang="ko-KR" sz="2800">
                <a:solidFill>
                  <a:schemeClr val="tx1">
                    <a:lumMod val="65000"/>
                    <a:lumOff val="35000"/>
                  </a:schemeClr>
                </a:solidFill>
              </a:rPr>
              <a:t>2 ਇਤਹਾਸ 9:</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b="1">
                <a:solidFill>
                  <a:schemeClr val="tx1">
                    <a:lumMod val="50000"/>
                    <a:lumOff val="50000"/>
                  </a:schemeClr>
                </a:solidFill>
              </a:rPr>
              <a:t>ਨੰ. 33 ਪਰਮੇਸ਼ੁਰ ਦਾ ਬਚਨ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400"/>
              <a:t>ਪਰਮਾਤਮਾ ਦੇ ਨਾਮ ਦਾ ਮੰਦਰ</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000">
                <a:solidFill>
                  <a:srgbClr val="FF0000"/>
                </a:solidFill>
              </a:rPr>
              <a:t>ਅੱਜ ਦਾ ਸ਼ਬਦ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chemeClr val="tx1">
                    <a:lumMod val="65000"/>
                    <a:lumOff val="35000"/>
                  </a:schemeClr>
                </a:solidFill>
              </a:rPr>
              <a:t>ਸੁਲੇਮਾਨ ਨੇ ਯਹੋਵਾਹ ਦੇ ਨਾਮ ਲਈ ਇੱਕ ਮੰਦਰ ਅਤੇ ਆਪਣੇ ਲਈ ਇੱਕ ਸ਼ਾਹੀ ਮਹਿਲ ਬਣਾਉਣ ਦਾ ਹੁਕਮ ਦਿੱਤਾ।</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pa" altLang="ko-KR" sz="2800">
                <a:solidFill>
                  <a:schemeClr val="tx1">
                    <a:lumMod val="65000"/>
                    <a:lumOff val="35000"/>
                  </a:schemeClr>
                </a:solidFill>
              </a:rPr>
              <a:t>2 ਇਤਹਾਸ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800">
                <a:solidFill>
                  <a:schemeClr val="tx1">
                    <a:lumMod val="65000"/>
                    <a:lumOff val="35000"/>
                  </a:schemeClr>
                </a:solidFill>
              </a:rPr>
              <a:t>ਸੁਲੇਮਾਨ ਨੇ ਆਪਣੇ ਪਿਤਾ, ਡੇਵਿਡ ਦੇ ਹੁਕਮ ਦੇ ਤੌਰ ਤੇ ਪਰਮੇਸ਼ੁਰ ਲਈ ਇੱਕ ਮੰਦਰ ਬਣਾਉਣਾ ਚਾਹਿਆ।</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800">
                <a:solidFill>
                  <a:schemeClr val="tx1">
                    <a:lumMod val="65000"/>
                    <a:lumOff val="35000"/>
                  </a:schemeClr>
                </a:solidFill>
              </a:rPr>
              <a:t>ਇਸ ਲਈ, ਉਸਨੇ ਹੁਨਰਮੰਦ ਤਰਖਾਣਾਂ ਨੂੰ ਮੰਦਰ ਲਈ ਸਭ ਤੋਂ ਵਧੀਆ ਰੁੱਖ ਲਿਆਉਣ ਦਾ ਹੁਕਮ ਦਿੱਤਾ।</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800">
                <a:solidFill>
                  <a:schemeClr val="tx1">
                    <a:lumMod val="65000"/>
                    <a:lumOff val="35000"/>
                  </a:schemeClr>
                </a:solidFill>
              </a:rPr>
              <a:t>ਉਸਨੇ ਮੰਦਰ ਲਈ ਪੱਥਰ ਤਿਆਰ ਕੀਤੇ। ਉਸਨੇ ਹੁਨਰਮੰਦ ਕਾਰੀਗਰਾਂ ਨੂੰ ਵੱਡੇ, ਸ਼ਾਨਦਾਰ ਅਤੇ ਮਜ਼ਬੂਤ ਪੱਥਰ ਲਿਆਉਣ ਲਈ ਕਿਹਾ</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800">
                <a:solidFill>
                  <a:schemeClr val="tx1">
                    <a:lumMod val="65000"/>
                    <a:lumOff val="35000"/>
                  </a:schemeClr>
                </a:solidFill>
              </a:rPr>
              <a:t>ਕੁਝ ਕਾਰੀਗਰਾਂ ਨੇ ਭਗਵਾਨ ਦੇ ਮੰਦਰ ਨੂੰ ਰੰਗਦਾਰ ਕੱਪੜਿਆਂ ਅਤੇ ਸੋਨੇ ਦੇ ਧਾਗੇ ਨਾਲ ਸਜਾਇਆ।</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600">
                <a:solidFill>
                  <a:schemeClr val="tx1">
                    <a:lumMod val="65000"/>
                    <a:lumOff val="35000"/>
                  </a:schemeClr>
                </a:solidFill>
              </a:rPr>
              <a:t>ਜਦੋਂ ਪਰਮੇਸ਼ੁਰ ਦਾ ਮੰਦਰ ਪੂਰਾ ਹੋਇਆ, ਸੁਲੇਮਾਨ ਅਤੇ ਇਸਰਾਏਲ ਦੇ ਸਾਰੇ ਮਨੁੱਖਾਂ ਨੇ ਬਹੁਤ ਖੁਸ਼ੀ ਨਾਲ ਪਰਮੇਸ਼ੁਰ ਦੀ ਉਪਾਸਨਾ ਕੀਤੀ।</a:t>
            </a:r>
            <a:r xmlns:a="http://schemas.openxmlformats.org/drawingml/2006/main">
              <a:rPr lang="pa" altLang="en-US" sz="2600">
                <a:solidFill>
                  <a:schemeClr val="tx1">
                    <a:lumMod val="65000"/>
                    <a:lumOff val="35000"/>
                  </a:schemeClr>
                </a:solidFill>
              </a:rPr>
              <a:t> </a:t>
            </a:r>
            <a:r xmlns:a="http://schemas.openxmlformats.org/drawingml/2006/main">
              <a:rPr lang="pa" altLang="ko-KR" sz="2600">
                <a:solidFill>
                  <a:schemeClr val="tx1">
                    <a:lumMod val="65000"/>
                    <a:lumOff val="35000"/>
                  </a:schemeClr>
                </a:solidFill>
              </a:rPr>
              <a:t>“ਹੇ ਪ੍ਰਭੂ ਪਰਮੇਸ਼ੁਰ! ਆਓ ਅਤੇ ਇੱਥੇ ਰਾਜ ਕਰੋ!”</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pa" altLang="ko-KR" sz="2800">
                <a:solidFill>
                  <a:schemeClr val="tx1">
                    <a:lumMod val="65000"/>
                    <a:lumOff val="35000"/>
                  </a:schemeClr>
                </a:solidFill>
              </a:rPr>
              <a:t>ਦਾਊਦ ਮਹਿਲ ਵਿੱਚ ਰਹਿਣ ਲਈ ਬਣ ਗਿਆ। ਉਹ ਯੋਨਾਥਾਨ ਨੂੰ ਮਿਲਿਆ, ਜੋ ਰਾਜਾ ਸ਼ਾਊਲ ਦਾ ਪੁੱਤਰ ਸੀ।</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000">
                <a:solidFill>
                  <a:srgbClr val="FF0000"/>
                </a:solidFill>
              </a:rPr>
              <a:t>ਅੱਜ ਦਾ ਪਾਠ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3600">
                <a:solidFill>
                  <a:schemeClr val="tx1">
                    <a:lumMod val="65000"/>
                    <a:lumOff val="35000"/>
                  </a:schemeClr>
                </a:solidFill>
              </a:rPr>
              <a:t>ਸੁਲੇਮਾਨ ਅਤੇ ਉਸਦੇ ਲੋਕਾਂ ਨੇ ਯਹੋਵਾਹ ਪਰਮੇਸ਼ੁਰ ਲਈ ਇੱਕ ਸੁੰਦਰ ਮੰਦਰ ਬਣਾ ਕੇ ਪਰਮੇਸ਼ੁਰ ਲਈ ਆਪਣੇ ਦਿਲ ਦਾ ਪਿਆਰ ਦਿਖਾਇਆ।</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pa" altLang="ko-KR" sz="3600">
                <a:solidFill>
                  <a:schemeClr val="tx1">
                    <a:lumMod val="65000"/>
                    <a:lumOff val="35000"/>
                  </a:schemeClr>
                </a:solidFill>
              </a:rPr>
              <a:t>ਚਰਚ ਉਹ ਜਗ੍ਹਾ ਹੈ ਜਿੱਥੇ ਅਸੀਂ ਪ੍ਰਮਾਤਮਾ ਨੂੰ ਮਿਲਦੇ ਹਾਂ ਅਤੇ ਅਸੀਂ ਪ੍ਰਮਾਤਮਾ ਲਈ ਆਪਣੇ ਦਿਲ ਦਾ ਪਿਆਰ ਦਿਖਾ ਸਕਦੇ ਹਾਂ।</a:t>
            </a:r>
          </a:p>
          <a:p>
            <a:pPr xmlns:a="http://schemas.openxmlformats.org/drawingml/2006/main" algn="ctr"/>
            <a:r xmlns:a="http://schemas.openxmlformats.org/drawingml/2006/main">
              <a:rPr lang="pa" altLang="ko-KR" sz="3600">
                <a:solidFill>
                  <a:schemeClr val="tx1">
                    <a:lumMod val="65000"/>
                    <a:lumOff val="35000"/>
                  </a:schemeClr>
                </a:solidFill>
              </a:rPr>
              <a:t>ਸਾਨੂੰ ਆਪਣੇ ਚਰਚ ਨੂੰ ਪਿਆਰ ਕਰਨਾ ਚਾਹੀਦਾ ਹੈ.</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3200"/>
              <a:t>ਰੱਬ?</a:t>
            </a:r>
            <a:r xmlns:a="http://schemas.openxmlformats.org/drawingml/2006/main">
              <a:rPr lang="p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rgbClr val="C00000"/>
                </a:solidFill>
              </a:rPr>
              <a:t>ਵਾਹਿਗੁਰੂ..</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chemeClr val="tx1">
                    <a:lumMod val="65000"/>
                    <a:lumOff val="35000"/>
                  </a:schemeClr>
                </a:solidFill>
              </a:rPr>
              <a:t>ਪ੍ਰਮਾਤਮਾ ਉਹ ਹੈ ਜੋ ਭਗਤਾਂ ਦੀ ਖੋਜ ਕਰਦਾ ਹੈ ਅਤੇ ਉਨ੍ਹਾਂ ਨੂੰ ਅਸੀਸ ਦਿੰਦਾ ਹੈ।</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pa" altLang="ko-KR" sz="4000">
                <a:solidFill>
                  <a:srgbClr val="FF0000"/>
                </a:solidFill>
              </a:rPr>
              <a:t>ਅੱਜ ਦੀ ਕਵਿਜ਼</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a" altLang="en-US" sz="3600">
                <a:solidFill>
                  <a:schemeClr val="tx1">
                    <a:lumMod val="65000"/>
                    <a:lumOff val="35000"/>
                  </a:schemeClr>
                </a:solidFill>
              </a:rPr>
              <a:t>ਸੁਲੇਮਾਨ ਅਤੇ ਇਸਰਾਏਲ ਨੇ ਪਰਮੇਸ਼ੁਰ ਲਈ ਆਪਣਾ ਪਿਆਰ ਜ਼ਾਹਰ ਕਰਨ ਲਈ ਕੀ ਕੀਤਾ?</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a" altLang="en-US" sz="2800">
                <a:solidFill>
                  <a:schemeClr val="tx1">
                    <a:lumMod val="65000"/>
                    <a:lumOff val="35000"/>
                  </a:schemeClr>
                </a:solidFill>
              </a:rPr>
              <a:t>① </a:t>
            </a:r>
            <a:r xmlns:a="http://schemas.openxmlformats.org/drawingml/2006/main">
              <a:rPr lang="pa" altLang="en-US" sz="2800">
                <a:solidFill>
                  <a:schemeClr val="tx1">
                    <a:lumMod val="65000"/>
                    <a:lumOff val="35000"/>
                  </a:schemeClr>
                </a:solidFill>
              </a:rPr>
              <a:t>ਮੂਰਤੀ</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a" altLang="en-US" sz="2800">
                <a:solidFill>
                  <a:schemeClr val="tx1">
                    <a:lumMod val="65000"/>
                    <a:lumOff val="35000"/>
                  </a:schemeClr>
                </a:solidFill>
              </a:rPr>
              <a:t>② </a:t>
            </a:r>
            <a:r xmlns:a="http://schemas.openxmlformats.org/drawingml/2006/main">
              <a:rPr lang="pa" altLang="en-US" sz="2800">
                <a:solidFill>
                  <a:schemeClr val="tx1">
                    <a:lumMod val="65000"/>
                    <a:lumOff val="35000"/>
                  </a:schemeClr>
                </a:solidFill>
              </a:rPr>
              <a:t>ਮਹਿਲ</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a" altLang="en-US" sz="2800">
                <a:solidFill>
                  <a:schemeClr val="tx1">
                    <a:lumMod val="65000"/>
                    <a:lumOff val="35000"/>
                  </a:schemeClr>
                </a:solidFill>
              </a:rPr>
              <a:t>③ </a:t>
            </a:r>
            <a:r xmlns:a="http://schemas.openxmlformats.org/drawingml/2006/main">
              <a:rPr lang="pa" altLang="en-US" sz="2800">
                <a:solidFill>
                  <a:schemeClr val="tx1">
                    <a:lumMod val="65000"/>
                    <a:lumOff val="35000"/>
                  </a:schemeClr>
                </a:solidFill>
              </a:rPr>
              <a:t>ਸ਼ਹਿਰ</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a" altLang="en-US" sz="2800">
                <a:solidFill>
                  <a:schemeClr val="tx1">
                    <a:lumMod val="65000"/>
                    <a:lumOff val="35000"/>
                  </a:schemeClr>
                </a:solidFill>
              </a:rPr>
              <a:t>④ </a:t>
            </a:r>
            <a:r xmlns:a="http://schemas.openxmlformats.org/drawingml/2006/main">
              <a:rPr lang="pa" altLang="en-US" sz="2800">
                <a:solidFill>
                  <a:schemeClr val="tx1">
                    <a:lumMod val="65000"/>
                    <a:lumOff val="35000"/>
                  </a:schemeClr>
                </a:solidFill>
              </a:rPr>
              <a:t>ਅਸਥਾਨ</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pa" altLang="en-US" sz="2800">
                <a:solidFill>
                  <a:srgbClr val="FF0000"/>
                </a:solidFill>
              </a:rPr>
              <a:t>④ </a:t>
            </a:r>
            <a:r xmlns:a="http://schemas.openxmlformats.org/drawingml/2006/main">
              <a:rPr lang="pa" altLang="en-US" sz="2800">
                <a:solidFill>
                  <a:srgbClr val="FF0000"/>
                </a:solidFill>
              </a:rPr>
              <a:t>ਅਸਥਾਨ</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000">
                <a:solidFill>
                  <a:srgbClr val="FF0000"/>
                </a:solidFill>
              </a:rPr>
              <a:t>ਅੱਜ ਦਾ ਸ਼ਬਦ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chemeClr val="tx1">
                    <a:lumMod val="65000"/>
                    <a:lumOff val="35000"/>
                  </a:schemeClr>
                </a:solidFill>
              </a:rPr>
              <a:t>ਸੁਲੇਮਾਨ ਨੇ ਯਹੋਵਾਹ ਦੇ ਨਾਮ ਲਈ ਇੱਕ ਮੰਦਰ ਅਤੇ ਆਪਣੇ ਲਈ ਇੱਕ ਸ਼ਾਹੀ ਮਹਿਲ ਬਣਾਉਣ ਦਾ ਹੁਕਮ ਦਿੱਤਾ।</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pa" altLang="ko-KR" sz="2800">
                <a:solidFill>
                  <a:schemeClr val="tx1">
                    <a:lumMod val="65000"/>
                    <a:lumOff val="35000"/>
                  </a:schemeClr>
                </a:solidFill>
              </a:rPr>
              <a:t>2 ਇਤਹਾਸ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b="1">
                <a:solidFill>
                  <a:schemeClr val="tx1">
                    <a:lumMod val="50000"/>
                    <a:lumOff val="50000"/>
                  </a:schemeClr>
                </a:solidFill>
              </a:rPr>
              <a:t>ਨੰ. 34 ਪਰਮੇਸ਼ੁਰ ਦਾ ਬਚਨ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400"/>
              <a:t>ਰੋਟੀ ਅਤੇ ਮੀਟ ਲਿਆਉਣ ਵਾਲੇ ਰੇਵੇਨਸ</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000">
                <a:solidFill>
                  <a:srgbClr val="FF0000"/>
                </a:solidFill>
              </a:rPr>
              <a:t>ਅੱਜ ਦਾ ਸ਼ਬਦ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t>ਤੁਸੀਂ ਨਦੀ ਵਿੱਚੋਂ ਪੀਓਗੇ, ਅਤੇ ਮੈਂ ਕਾਵਾਂ ਨੂੰ ਉੱਥੇ ਤੁਹਾਨੂੰ ਚਰਾਉਣ ਦਾ ਹੁਕਮ ਦਿੱਤਾ ਹੈ।</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pa" altLang="ko-KR" sz="2800">
                <a:solidFill>
                  <a:schemeClr val="tx1">
                    <a:lumMod val="65000"/>
                    <a:lumOff val="35000"/>
                  </a:schemeClr>
                </a:solidFill>
              </a:rPr>
              <a:t>੧ਰਾਜੇ</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700">
                <a:solidFill>
                  <a:schemeClr val="tx1">
                    <a:lumMod val="65000"/>
                    <a:lumOff val="35000"/>
                  </a:schemeClr>
                </a:solidFill>
              </a:rPr>
              <a:t>ਅਹਾਬ ਨਾਂ ਦਾ ਇੱਕ ਰਾਜਾ ਸੀ ਜੋ ਪਰਮੇਸ਼ੁਰ ਅੱਗੇ ਬਹੁਤ ਦੁਸ਼ਟ ਸੀ। ਏਲੀਯਾਹ ਨਬੀ ਨੇ ਅਹਾਬ ਨੂੰ ਪਰਮੇਸ਼ੁਰ ਦਾ ਬਚਨ ਸੁਣਾਇਆ।</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600">
                <a:solidFill>
                  <a:schemeClr val="tx1">
                    <a:lumMod val="65000"/>
                    <a:lumOff val="35000"/>
                  </a:schemeClr>
                </a:solidFill>
              </a:rPr>
              <a:t>“ਧਰਤੀ ਵਿੱਚ ਮੀਂਹ ਨਹੀਂ ਪਵੇਗਾ!” ਇਸ ਉੱਤੇ ਅਹਾਬ ਨੇ ਉਸਨੂੰ ਮਾਰਨ ਦੀ ਕੋਸ਼ਿਸ਼ ਕੀਤੀ। ਪਰਮੇਸ਼ੁਰ ਨੇ ਉਸਨੂੰ ਰਾਜਾ ਅਹਾਬ ਤੋਂ ਛੁਪਾਇਆ।</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800">
                <a:solidFill>
                  <a:schemeClr val="tx1">
                    <a:lumMod val="65000"/>
                    <a:lumOff val="35000"/>
                  </a:schemeClr>
                </a:solidFill>
              </a:rPr>
              <a:t>ਏਲੀਯਾਹ ਉਸ ਧਰਤੀ ਨੂੰ ਭੱਜ ਗਿਆ ਜਿੱਥੇ ਪਰਮੇਸ਼ੁਰ ਨੇ ਦੱਸਿਆ ਸੀ।</a:t>
            </a:r>
          </a:p>
          <a:p>
            <a:r xmlns:a="http://schemas.openxmlformats.org/drawingml/2006/main">
              <a:rPr lang="pa" altLang="ko-KR" sz="2800">
                <a:solidFill>
                  <a:schemeClr val="tx1">
                    <a:lumMod val="65000"/>
                    <a:lumOff val="35000"/>
                  </a:schemeClr>
                </a:solidFill>
              </a:rPr>
              <a:t>ਪਰ, ਉਸ ਨੂੰ ਉੱਥੇ ਖਾਣ ਲਈ ਕੋਈ ਭੋਜਨ ਨਹੀਂ ਮਿਲਿਆ।</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800">
                <a:solidFill>
                  <a:schemeClr val="tx1">
                    <a:lumMod val="65000"/>
                    <a:lumOff val="35000"/>
                  </a:schemeClr>
                </a:solidFill>
              </a:rPr>
              <a:t>ਪਰਮੇਸ਼ੁਰ ਨੇ ਕਾਵਾਂ ਨੂੰ ਏਲੀਯਾਹ ਨੂੰ ਉੱਥੇ ਖਾਣ ਦਾ ਹੁਕਮ ਦਿੱਤਾ। ਕਾਂ ਸਵੇਰੇ ਅਤੇ ਸ਼ਾਮ ਨੂੰ ਉਸ ਦੇ ਲਈ ਰੋਟੀ ਅਤੇ ਮਾਸ ਲਿਆਉਂਦੇ ਸਨ, ਅਤੇ ਉਸਨੇ ਨਦੀ ਤੋਂ ਪੀਤਾ।</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pa" altLang="ko-KR" sz="2800">
                <a:solidFill>
                  <a:schemeClr val="tx1">
                    <a:lumMod val="65000"/>
                    <a:lumOff val="35000"/>
                  </a:schemeClr>
                </a:solidFill>
              </a:rPr>
              <a:t>ਯੋਨਾਥਾਨ ਡੇਵਿਡ ਨੂੰ ਬਹੁਤ ਪਸੰਦ ਕਰਦਾ ਸੀ। ਯੋਨਾਥਾਨ ਦਾਊਦ ਨਾਲ ਆਤਮਾ ਵਿੱਚ ਇੱਕ ਹੋ ਗਿਆ।</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800">
                <a:solidFill>
                  <a:schemeClr val="tx1">
                    <a:lumMod val="65000"/>
                    <a:lumOff val="35000"/>
                  </a:schemeClr>
                </a:solidFill>
              </a:rPr>
              <a:t>ਏਲੀਯਾਹ ਨੇ ਆਪਣੀ ਜਾਨ ਦੇ ਖ਼ਤਰੇ ਵਿਚ ਪਰਮੇਸ਼ੁਰ ਦੇ ਬਚਨ ਦੀ ਪਾਲਣਾ ਕੀਤੀ ਅਤੇ ਉਸ ਨੂੰ ਪਰਮੇਸ਼ੁਰ ਦੀ ਸੁਰੱਖਿਆ ਦਾ ਅਦਭੁਤ ਅਨੁਭਵ ਸੀ।</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000">
                <a:solidFill>
                  <a:srgbClr val="FF0000"/>
                </a:solidFill>
              </a:rPr>
              <a:t>ਅੱਜ ਦਾ ਪਾਠ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2800">
                <a:solidFill>
                  <a:schemeClr val="tx1">
                    <a:lumMod val="65000"/>
                    <a:lumOff val="35000"/>
                  </a:schemeClr>
                </a:solidFill>
              </a:rPr>
              <a:t>ਦੁਸ਼ਟ ਰਾਜਾ, ਅਹਾਬ ਨੇ ਪਰਮੇਸ਼ੁਰ ਦੇ ਬਚਨ ਨੂੰ ਮੰਨਣਾ ਨਾਪਸੰਦ ਕੀਤਾ। ਇਸ ਲਈ, ਉਸ ਨੇ ਪਰਮੇਸ਼ੁਰ ਦੇ ਨਬੀ ਏਲੀਯਾਹ ਨੂੰ ਮਾਰਨ ਦੀ ਕੋਸ਼ਿਸ਼ ਕੀਤੀ ਜਿਸ ਨੇ ਪਰਮੇਸ਼ੁਰ ਦਾ ਬਚਨ ਸੁਣਾਇਆ ਸੀ।</a:t>
            </a:r>
            <a:r xmlns:a="http://schemas.openxmlformats.org/drawingml/2006/main">
              <a:rPr lang="pa"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pa" altLang="ko-KR" sz="2800">
                <a:solidFill>
                  <a:schemeClr val="tx1">
                    <a:lumMod val="65000"/>
                    <a:lumOff val="35000"/>
                  </a:schemeClr>
                </a:solidFill>
              </a:rPr>
              <a:t>ਪਰ, ਪਰਮੇਸ਼ੁਰ ਨੇ ਅਦਭੁਤ ਤਰੀਕੇ ਨਾਲ ਏਲੀਯਾਹ ਦੀ ਰੱਖਿਆ ਅਤੇ ਦੇਖਭਾਲ ਕੀਤੀ!</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pa" altLang="ko-KR" sz="2800">
                <a:solidFill>
                  <a:schemeClr val="tx1">
                    <a:lumMod val="65000"/>
                    <a:lumOff val="35000"/>
                  </a:schemeClr>
                </a:solidFill>
              </a:rPr>
              <a:t>ਸਾਨੂੰ ਏਲੀਯਾਹ ਵਾਂਗ ਕਿਸੇ ਵੀ ਸਥਿਤੀ ਵਿੱਚ ਪਰਮੇਸ਼ੁਰ ਦੇ ਬਚਨ ਨੂੰ ਮੰਨਣਾ ਅਤੇ ਉਸ ਦਾ ਪ੍ਰਚਾਰ ਕਰਨਾ ਹੈ।</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pa" altLang="ko-KR" sz="2800">
                <a:solidFill>
                  <a:schemeClr val="tx1">
                    <a:lumMod val="65000"/>
                    <a:lumOff val="35000"/>
                  </a:schemeClr>
                </a:solidFill>
              </a:rPr>
              <a:t>ਪਰਮੇਸ਼ੁਰ ਜ਼ਰੂਰ ਸਾਡੀ ਰੱਖਿਆ ਕਰੇਗਾ</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3200"/>
              <a:t>ਰੱਬ ਕੌਣ ਹੈ ?</a:t>
            </a:r>
            <a:r xmlns:a="http://schemas.openxmlformats.org/drawingml/2006/main">
              <a:rPr lang="p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rgbClr val="C00000"/>
                </a:solidFill>
              </a:rPr>
              <a:t>ਰੱਬ ਹੈ..</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chemeClr val="tx1">
                    <a:lumMod val="65000"/>
                    <a:lumOff val="35000"/>
                  </a:schemeClr>
                </a:solidFill>
              </a:rPr>
              <a:t>ਪ੍ਰਮਾਤਮਾ ਉਹ ਹੈ ਜੋ ਉਨ੍ਹਾਂ ਦੀ ਦੇਖਭਾਲ ਕਰਦਾ ਹੈ ਜੋ ਉਸ ਦੇ ਬਚਨਾਂ ਨੂੰ ਅਦਭੁਤ ਤਰੀਕੇ ਨਾਲ ਮੰਨਦੇ ਹਨ।</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000">
                <a:solidFill>
                  <a:srgbClr val="FF0000"/>
                </a:solidFill>
              </a:rPr>
              <a:t>ਅੱਜ ਦੀ ਕਵਿਜ਼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chemeClr val="tx1">
                    <a:lumMod val="65000"/>
                    <a:lumOff val="35000"/>
                  </a:schemeClr>
                </a:solidFill>
              </a:rPr>
              <a:t>ਕੌਣ ਏਲੀਯਾਹ ਲਈ ਖਾਣ ਲਈ ਕੁਝ ਲਿਆਇਆ?</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en-US" sz="2800">
                <a:solidFill>
                  <a:schemeClr val="tx1">
                    <a:lumMod val="65000"/>
                    <a:lumOff val="35000"/>
                  </a:schemeClr>
                </a:solidFill>
              </a:rPr>
              <a:t>① </a:t>
            </a:r>
            <a:r xmlns:a="http://schemas.openxmlformats.org/drawingml/2006/main">
              <a:rPr lang="pa" altLang="ko-KR" sz="2800">
                <a:solidFill>
                  <a:schemeClr val="tx1">
                    <a:lumMod val="65000"/>
                    <a:lumOff val="35000"/>
                  </a:schemeClr>
                </a:solidFill>
              </a:rPr>
              <a:t>ਘੋੜਾ</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en-US" sz="2800">
                <a:solidFill>
                  <a:schemeClr val="tx1">
                    <a:lumMod val="65000"/>
                    <a:lumOff val="35000"/>
                  </a:schemeClr>
                </a:solidFill>
              </a:rPr>
              <a:t>② </a:t>
            </a:r>
            <a:r xmlns:a="http://schemas.openxmlformats.org/drawingml/2006/main">
              <a:rPr lang="pa" altLang="ko-KR" sz="2800">
                <a:solidFill>
                  <a:schemeClr val="tx1">
                    <a:lumMod val="65000"/>
                    <a:lumOff val="35000"/>
                  </a:schemeClr>
                </a:solidFill>
              </a:rPr>
              <a:t>ਉਕਾਬ</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en-US" sz="2800">
                <a:solidFill>
                  <a:schemeClr val="tx1">
                    <a:lumMod val="65000"/>
                    <a:lumOff val="35000"/>
                  </a:schemeClr>
                </a:solidFill>
              </a:rPr>
              <a:t>③ </a:t>
            </a:r>
            <a:r xmlns:a="http://schemas.openxmlformats.org/drawingml/2006/main">
              <a:rPr lang="pa" altLang="ko-KR" sz="2800">
                <a:solidFill>
                  <a:schemeClr val="tx1">
                    <a:lumMod val="65000"/>
                    <a:lumOff val="35000"/>
                  </a:schemeClr>
                </a:solidFill>
              </a:rPr>
              <a:t>ਅਜਗਰ</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en-US" sz="2800">
                <a:solidFill>
                  <a:schemeClr val="tx1">
                    <a:lumMod val="65000"/>
                    <a:lumOff val="35000"/>
                  </a:schemeClr>
                </a:solidFill>
              </a:rPr>
              <a:t>④ </a:t>
            </a:r>
            <a:r xmlns:a="http://schemas.openxmlformats.org/drawingml/2006/main">
              <a:rPr lang="pa" altLang="ko-KR" sz="2800">
                <a:solidFill>
                  <a:schemeClr val="tx1">
                    <a:lumMod val="65000"/>
                    <a:lumOff val="35000"/>
                  </a:schemeClr>
                </a:solidFill>
              </a:rPr>
              <a:t>ਰਾਵੇਨ</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en-US" sz="2800">
                <a:solidFill>
                  <a:srgbClr val="FF0000"/>
                </a:solidFill>
              </a:rPr>
              <a:t>④ </a:t>
            </a:r>
            <a:r xmlns:a="http://schemas.openxmlformats.org/drawingml/2006/main">
              <a:rPr lang="pa" altLang="ko-KR" sz="2800">
                <a:solidFill>
                  <a:srgbClr val="FF0000"/>
                </a:solidFill>
              </a:rPr>
              <a:t>ਰਾਵੇਨ</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000">
                <a:solidFill>
                  <a:srgbClr val="FF0000"/>
                </a:solidFill>
              </a:rPr>
              <a:t>ਅੱਜ ਦਾ ਸ਼ਬਦ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t>ਤੁਸੀਂ ਨਦੀ ਵਿੱਚੋਂ ਪੀਓਗੇ, ਅਤੇ ਮੈਂ ਕਾਵਾਂ ਨੂੰ ਉੱਥੇ ਤੁਹਾਨੂੰ ਚਰਾਉਣ ਦਾ ਹੁਕਮ ਦਿੱਤਾ ਹੈ।</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pa" altLang="ko-KR" sz="2800">
                <a:solidFill>
                  <a:schemeClr val="tx1">
                    <a:lumMod val="65000"/>
                    <a:lumOff val="35000"/>
                  </a:schemeClr>
                </a:solidFill>
              </a:rPr>
              <a:t>੧ਰਾਜੇ</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b="1">
                <a:solidFill>
                  <a:schemeClr val="tx1">
                    <a:lumMod val="50000"/>
                    <a:lumOff val="50000"/>
                  </a:schemeClr>
                </a:solidFill>
              </a:rPr>
              <a:t>ਨੰ 35 ਪਰਮੇਸ਼ੁਰ ਦਾ ਬਚਨ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400"/>
              <a:t>ਆਟਾ ਅਤੇ ਤੇਲ</a:t>
            </a:r>
          </a:p>
          <a:p>
            <a:pPr xmlns:a="http://schemas.openxmlformats.org/drawingml/2006/main" algn="ctr"/>
            <a:r xmlns:a="http://schemas.openxmlformats.org/drawingml/2006/main">
              <a:rPr lang="pa" altLang="ko-KR" sz="4400"/>
              <a:t>ਵਰਤਿਆ ਨਹੀਂ ਗਿਆ ਸੀ</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000">
                <a:solidFill>
                  <a:srgbClr val="FF0000"/>
                </a:solidFill>
              </a:rPr>
              <a:t>ਅੱਜ ਦਾ ਸ਼ਬਦ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chemeClr val="tx1">
                    <a:lumMod val="65000"/>
                    <a:lumOff val="35000"/>
                  </a:schemeClr>
                </a:solidFill>
              </a:rPr>
              <a:t>ਉਸੇ ਵੇਲੇ ਸੈਦੋਨ ਦੇ ਸਾਰਫਥ ਨੂੰ ਜਾਓ ਅਤੇ ਉੱਥੇ ਠਹਿਰੋ। ਮੈਂ ਉਸ ਥਾਂ ਦੀ ਇੱਕ ਵਿਧਵਾ ਨੂੰ ਹੁਕਮ ਦਿੱਤਾ ਹੈ ਕਿ ਉਹ ਤੁਹਾਨੂੰ ਭੋਜਨ ਦੇਵੇ</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pa" altLang="ko-KR" sz="2800">
                <a:solidFill>
                  <a:schemeClr val="tx1">
                    <a:lumMod val="65000"/>
                    <a:lumOff val="35000"/>
                  </a:schemeClr>
                </a:solidFill>
              </a:rPr>
              <a:t>੧ਰਾਜੇ</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800">
                <a:solidFill>
                  <a:schemeClr val="tx1">
                    <a:lumMod val="65000"/>
                    <a:lumOff val="35000"/>
                  </a:schemeClr>
                </a:solidFill>
              </a:rPr>
              <a:t>ਇਸਰਾਏਲ ਵਿੱਚ ਮੀਂਹ ਨਹੀਂ ਪਿਆ ਜਿਵੇਂ ਯਹੋਵਾਹ ਪਰਮੇਸ਼ੁਰ ਨੇ ਆਖਿਆ ਸੀ। ਇਸ ਲਈ ਲੋਕਾਂ ਦੇ ਖਾਣ ਲਈ ਕੋਈ ਭੋਜਨ ਨਹੀਂ ਸੀ।</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800">
                <a:solidFill>
                  <a:schemeClr val="tx1">
                    <a:lumMod val="65000"/>
                    <a:lumOff val="35000"/>
                  </a:schemeClr>
                </a:solidFill>
              </a:rPr>
              <a:t>ਯਹੋਵਾਹ ਪਰਮੇਸ਼ੁਰ ਨੇ ਏਲੀਯਾਹ ਨੂੰ ਇੱਕ ਵਿਧਵਾ ਕੋਲ ਭੇਜਿਆ ਜੋ ਸਾਰਫਥ ਵਿੱਚ ਰਹਿੰਦੀ ਸੀ।</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800">
                <a:solidFill>
                  <a:schemeClr val="tx1">
                    <a:lumMod val="65000"/>
                    <a:lumOff val="35000"/>
                  </a:schemeClr>
                </a:solidFill>
              </a:rPr>
              <a:t>ਏਲੀਯਾਹ ਨੇ ਉਸ ਨੂੰ ਸਿਰਫ਼ ਇੱਕ ਮੁੱਠੀ ਭਰ ਆਟੇ ਅਤੇ ਥੋੜੇ ਜਿਹੇ ਤੇਲ ਨਾਲ ਆਪਣੇ ਲਈ ਰੋਟੀ ਬਣਾਉਣ ਲਈ ਕਿਹਾ।</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pa" altLang="ko-KR" sz="2800">
                <a:solidFill>
                  <a:schemeClr val="tx1">
                    <a:lumMod val="65000"/>
                    <a:lumOff val="35000"/>
                  </a:schemeClr>
                </a:solidFill>
              </a:rPr>
              <a:t>ਯੋਨਾਥਾਨ ਨੇ ਦਾਊਦ ਨੂੰ ਆਪਣੀ ਤਲਵਾਰ ਅਤੇ ਤੀਰ ਦੇ ਦਿੱਤਾ। ਇਸ ਦਾ ਮਤਲਬ ਸੀ ਕਿ ਉਹ ਸੱਚਮੁੱਚ ਦਾਊਦ ਉੱਤੇ ਵਿਸ਼ਵਾਸ ਕਰਦਾ ਸੀ।</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600">
                <a:solidFill>
                  <a:schemeClr val="tx1">
                    <a:lumMod val="65000"/>
                    <a:lumOff val="35000"/>
                  </a:schemeClr>
                </a:solidFill>
              </a:rPr>
              <a:t>ਭਾਵੇਂ ਉਸ ਕੋਲ ਕਾਫ਼ੀ ਆਟਾ ਅਤੇ ਤੇਲ ਨਹੀਂ ਸੀ ਜਿਸ ਉੱਤੇ ਉਹ ਰਹਿੰਦੇ ਸਨ, ਏਲੀਯਾਹ ਦੇ ਕਹਿਣ ਅਨੁਸਾਰ, ਉਸਨੇ ਕੁਝ ਰੋਟੀਆਂ ਬਣਾਈਆਂ ਅਤੇ ਪਹਿਲਾਂ ਏਲੀਯਾਹ ਨੂੰ ਦਿੱਤੀਆਂ ਅਤੇ ਆਪਣੇ ਲਈ ਬਣਾਈਆਂ।</a:t>
            </a:r>
            <a:r xmlns:a="http://schemas.openxmlformats.org/drawingml/2006/main">
              <a:rPr lang="pa" altLang="en-US" sz="2600">
                <a:solidFill>
                  <a:schemeClr val="tx1">
                    <a:lumMod val="65000"/>
                    <a:lumOff val="35000"/>
                  </a:schemeClr>
                </a:solidFill>
              </a:rPr>
              <a:t> </a:t>
            </a:r>
            <a:r xmlns:a="http://schemas.openxmlformats.org/drawingml/2006/main">
              <a:rPr lang="pa" altLang="ko-KR" sz="2600">
                <a:solidFill>
                  <a:schemeClr val="tx1">
                    <a:lumMod val="65000"/>
                    <a:lumOff val="35000"/>
                  </a:schemeClr>
                </a:solidFill>
              </a:rPr>
              <a:t>ਫਿਰ ਹੈਰਾਨੀ ਦੀ ਗੱਲ ਹੈ ਕਿ ਆਟੇ ਦਾ ਘੜਾ ਅਤੇ ਤੇਲ ਦਾ ਜੱਗ ਸੀ</a:t>
            </a:r>
            <a:r xmlns:a="http://schemas.openxmlformats.org/drawingml/2006/main">
              <a:rPr lang="pa" altLang="en-US" sz="2600">
                <a:solidFill>
                  <a:schemeClr val="tx1">
                    <a:lumMod val="65000"/>
                    <a:lumOff val="35000"/>
                  </a:schemeClr>
                </a:solidFill>
              </a:rPr>
              <a:t> </a:t>
            </a:r>
            <a:r xmlns:a="http://schemas.openxmlformats.org/drawingml/2006/main">
              <a:rPr lang="pa" altLang="ko-KR" sz="2600">
                <a:solidFill>
                  <a:schemeClr val="tx1">
                    <a:lumMod val="65000"/>
                    <a:lumOff val="35000"/>
                  </a:schemeClr>
                </a:solidFill>
              </a:rPr>
              <a:t>ਵਰਤਿਆ ਨਾ ਗਿਆ.</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600">
                <a:solidFill>
                  <a:schemeClr val="tx1">
                    <a:lumMod val="65000"/>
                    <a:lumOff val="35000"/>
                  </a:schemeClr>
                </a:solidFill>
              </a:rPr>
              <a:t>ਇੱਕ ਦਿਨ ਉਸਦੇ ਪੁੱਤਰ ਦੀ ਮੌਤ ਹੋ ਗਈ। ਪਰ ਯਹੋਵਾਹ ਪਰਮੇਸ਼ੁਰ ਨੇ ਲੜਕੇ ਦੀ ਜ਼ਿੰਦਗੀ ਉਸ ਕੋਲ ਵਾਪਸ ਆ ਕੇ ਜਿਉਂਦੀ ਰਹਿਣ ਦਿੱਤੀ। ਉਸਨੇ ਪਰਮੇਸ਼ੁਰ ਨੂੰ ਮਹਿਮਾ ਦਿੱਤੀ।</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000">
                <a:solidFill>
                  <a:srgbClr val="FF0000"/>
                </a:solidFill>
              </a:rPr>
              <a:t>ਅੱਜ ਦਾ ਪਾਠ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3200">
                <a:solidFill>
                  <a:schemeClr val="tx1">
                    <a:lumMod val="65000"/>
                    <a:lumOff val="35000"/>
                  </a:schemeClr>
                </a:solidFill>
              </a:rPr>
              <a:t>ਵਿਧਵਾ ਨੇ ਥੋੜ੍ਹਾ ਜਿਹਾ ਆਟਾ ਅਤੇ ਤੇਲ ਚੜ੍ਹਾਇਆ</a:t>
            </a:r>
          </a:p>
          <a:p>
            <a:pPr xmlns:a="http://schemas.openxmlformats.org/drawingml/2006/main" algn="ctr"/>
            <a:r xmlns:a="http://schemas.openxmlformats.org/drawingml/2006/main">
              <a:rPr lang="pa" altLang="ko-KR" sz="3200">
                <a:solidFill>
                  <a:schemeClr val="tx1">
                    <a:lumMod val="65000"/>
                    <a:lumOff val="35000"/>
                  </a:schemeClr>
                </a:solidFill>
              </a:rPr>
              <a:t>ਪਰਮੇਸ਼ੁਰ ਨੂੰ.</a:t>
            </a:r>
            <a:r xmlns:a="http://schemas.openxmlformats.org/drawingml/2006/main">
              <a:rPr lang="pa"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pa" altLang="ko-KR" sz="3200">
                <a:solidFill>
                  <a:schemeClr val="tx1">
                    <a:lumMod val="65000"/>
                    <a:lumOff val="35000"/>
                  </a:schemeClr>
                </a:solidFill>
              </a:rPr>
              <a:t>ਫਿਰ, ਉਸ ਨੂੰ ਬਹੁਤ ਸਾਰੀਆਂ ਬਰਕਤਾਂ ਮਿਲੀਆਂ</a:t>
            </a:r>
          </a:p>
          <a:p>
            <a:pPr xmlns:a="http://schemas.openxmlformats.org/drawingml/2006/main" algn="ctr"/>
            <a:r xmlns:a="http://schemas.openxmlformats.org/drawingml/2006/main">
              <a:rPr lang="pa" altLang="ko-KR" sz="3200">
                <a:solidFill>
                  <a:schemeClr val="tx1">
                    <a:lumMod val="65000"/>
                    <a:lumOff val="35000"/>
                  </a:schemeClr>
                </a:solidFill>
              </a:rPr>
              <a:t>ਕਲਪਨਾ ਤੋਂ ਪਰੇ।</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pa" altLang="ko-KR" sz="3200">
                <a:solidFill>
                  <a:schemeClr val="tx1">
                    <a:lumMod val="65000"/>
                    <a:lumOff val="35000"/>
                  </a:schemeClr>
                </a:solidFill>
              </a:rPr>
              <a:t>ਕਦੇ-ਕਦੇ, ਅਜਿਹਾ ਪਲ ਆਵੇਗਾ ਕਿ ਸਾਨੂੰ ਰੱਬ ਨੂੰ ਕੁਝ ਮਹੱਤਵਪੂਰਣ ਦੇਣਾ ਪਏਗਾ.</a:t>
            </a:r>
          </a:p>
          <a:p>
            <a:pPr xmlns:a="http://schemas.openxmlformats.org/drawingml/2006/main" algn="ctr"/>
            <a:r xmlns:a="http://schemas.openxmlformats.org/drawingml/2006/main">
              <a:rPr lang="pa" altLang="ko-KR" sz="3200">
                <a:solidFill>
                  <a:schemeClr val="tx1">
                    <a:lumMod val="65000"/>
                    <a:lumOff val="35000"/>
                  </a:schemeClr>
                </a:solidFill>
              </a:rPr>
              <a:t>ਫਿਰ, ਪ੍ਰਮਾਤਮਾ ਸਾਨੂੰ ਇਸ ਭੇਟ ਅਤੇ ਬਲੀਦਾਨ ਦੁਆਰਾ ਬਹੁਤ ਅਸੀਸ ਦਿੰਦਾ ਹੈ।</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3200"/>
              <a:t>ਰੱਬ ਕੌਣ ਹੈ?</a:t>
            </a:r>
            <a:r xmlns:a="http://schemas.openxmlformats.org/drawingml/2006/main">
              <a:rPr lang="p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rgbClr val="C00000"/>
                </a:solidFill>
              </a:rPr>
              <a:t>ਰੱਬ 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chemeClr val="tx1">
                    <a:lumMod val="65000"/>
                    <a:lumOff val="35000"/>
                  </a:schemeClr>
                </a:solidFill>
              </a:rPr>
              <a:t>ਪ੍ਰਮਾਤਮਾ ਇੱਕ ਹੈ ਜੋ ਸਾਨੂੰ ਉਹ ਸਭ ਕੁਝ ਪ੍ਰਦਾਨ ਕਰਦਾ ਹੈ ਜਿਸਦੀ ਸਾਨੂੰ ਭੋਜਨ, ਕੱਪੜੇ ਅਤੇ ਮਕਾਨ ਆਦਿ 'ਤੇ ਰਹਿਣ ਲਈ ਲੋੜ ਹੁੰਦੀ ਹੈ।</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000">
                <a:solidFill>
                  <a:srgbClr val="FF0000"/>
                </a:solidFill>
              </a:rPr>
              <a:t>ਅੱਜ ਦੀ ਕਵਿਜ਼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200">
                <a:solidFill>
                  <a:schemeClr val="tx1">
                    <a:lumMod val="65000"/>
                    <a:lumOff val="35000"/>
                  </a:schemeClr>
                </a:solidFill>
              </a:rPr>
              <a:t>ਪਰਮੇਸ਼ੁਰ ਨੇ ਏਲੀਯਾਹ ਨੂੰ ਕਿਸ ਕੋਲ ਜਾਣ ਲਈ ਕਿਹਾ ਸੀ ??</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en-US" sz="2800">
                <a:solidFill>
                  <a:schemeClr val="tx1">
                    <a:lumMod val="65000"/>
                    <a:lumOff val="35000"/>
                  </a:schemeClr>
                </a:solidFill>
              </a:rPr>
              <a:t>① </a:t>
            </a:r>
            <a:r xmlns:a="http://schemas.openxmlformats.org/drawingml/2006/main">
              <a:rPr lang="pa" altLang="ko-KR" sz="2800">
                <a:solidFill>
                  <a:schemeClr val="tx1">
                    <a:lumMod val="65000"/>
                    <a:lumOff val="35000"/>
                  </a:schemeClr>
                </a:solidFill>
              </a:rPr>
              <a:t>ਰਾਜਾ</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en-US" sz="2800">
                <a:solidFill>
                  <a:schemeClr val="tx1">
                    <a:lumMod val="65000"/>
                    <a:lumOff val="35000"/>
                  </a:schemeClr>
                </a:solidFill>
              </a:rPr>
              <a:t>② </a:t>
            </a:r>
            <a:r xmlns:a="http://schemas.openxmlformats.org/drawingml/2006/main">
              <a:rPr lang="pa" altLang="ko-KR" sz="2800">
                <a:solidFill>
                  <a:schemeClr val="tx1">
                    <a:lumMod val="65000"/>
                    <a:lumOff val="35000"/>
                  </a:schemeClr>
                </a:solidFill>
              </a:rPr>
              <a:t>ਪੁਜਾਰੀ</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en-US" sz="2800">
                <a:solidFill>
                  <a:schemeClr val="tx1">
                    <a:lumMod val="65000"/>
                    <a:lumOff val="35000"/>
                  </a:schemeClr>
                </a:solidFill>
              </a:rPr>
              <a:t>③ </a:t>
            </a:r>
            <a:r xmlns:a="http://schemas.openxmlformats.org/drawingml/2006/main">
              <a:rPr lang="pa" altLang="ko-KR" sz="2800">
                <a:solidFill>
                  <a:schemeClr val="tx1">
                    <a:lumMod val="65000"/>
                    <a:lumOff val="35000"/>
                  </a:schemeClr>
                </a:solidFill>
              </a:rPr>
              <a:t>ਵਿਧਵਾ</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en-US" sz="2800">
                <a:solidFill>
                  <a:schemeClr val="tx1">
                    <a:lumMod val="65000"/>
                    <a:lumOff val="35000"/>
                  </a:schemeClr>
                </a:solidFill>
              </a:rPr>
              <a:t>④ </a:t>
            </a:r>
            <a:r xmlns:a="http://schemas.openxmlformats.org/drawingml/2006/main">
              <a:rPr lang="pa" altLang="ko-KR" sz="2800">
                <a:solidFill>
                  <a:schemeClr val="tx1">
                    <a:lumMod val="65000"/>
                    <a:lumOff val="35000"/>
                  </a:schemeClr>
                </a:solidFill>
              </a:rPr>
              <a:t>ਆਮ</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en-US" sz="2800">
                <a:solidFill>
                  <a:srgbClr val="FF0000"/>
                </a:solidFill>
              </a:rPr>
              <a:t>③ </a:t>
            </a:r>
            <a:r xmlns:a="http://schemas.openxmlformats.org/drawingml/2006/main">
              <a:rPr lang="pa" altLang="ko-KR" sz="2800">
                <a:solidFill>
                  <a:srgbClr val="FF0000"/>
                </a:solidFill>
              </a:rPr>
              <a:t>ਵਿਧਵਾ</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000">
                <a:solidFill>
                  <a:srgbClr val="FF0000"/>
                </a:solidFill>
              </a:rPr>
              <a:t>ਅੱਜ ਦਾ ਸ਼ਬਦ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chemeClr val="tx1">
                    <a:lumMod val="65000"/>
                    <a:lumOff val="35000"/>
                  </a:schemeClr>
                </a:solidFill>
              </a:rPr>
              <a:t>ਉਸੇ ਵੇਲੇ ਸੈਦੋਨ ਦੇ ਸਾਰਫਥ ਨੂੰ ਜਾਓ ਅਤੇ ਉੱਥੇ ਠਹਿਰੋ। ਮੈਂ ਉਸ ਥਾਂ ਦੀ ਇੱਕ ਵਿਧਵਾ ਨੂੰ ਹੁਕਮ ਦਿੱਤਾ ਹੈ ਕਿ ਉਹ ਤੁਹਾਨੂੰ ਭੋਜਨ ਦੇਵੇ</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pa" altLang="ko-KR" sz="2800">
                <a:solidFill>
                  <a:schemeClr val="tx1">
                    <a:lumMod val="65000"/>
                    <a:lumOff val="35000"/>
                  </a:schemeClr>
                </a:solidFill>
              </a:rPr>
              <a:t>੧ਰਾਜੇ</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pa" altLang="ko-KR" b="1">
                <a:solidFill>
                  <a:schemeClr val="tx1">
                    <a:lumMod val="50000"/>
                    <a:lumOff val="50000"/>
                  </a:schemeClr>
                </a:solidFill>
              </a:rPr>
              <a:t>ਨੰ. 36 ਪਰਮੇਸ਼ੁਰ ਦਾ ਬਚਨ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pa" altLang="ko-KR" sz="4400"/>
              <a:t>ਅੱਗ ਸਵਰਗ ਤੋਂ ਹੇਠਾਂ ਡਿੱਗ ਪਈ</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pa" altLang="ko-KR" sz="4000">
                <a:solidFill>
                  <a:srgbClr val="FF0000"/>
                </a:solidFill>
              </a:rPr>
              <a:t>ਅੱਜ ਦਾ ਸ਼ਬਦ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pa" altLang="ko-KR" sz="3600">
                <a:solidFill>
                  <a:schemeClr val="tx1">
                    <a:lumMod val="65000"/>
                    <a:lumOff val="35000"/>
                  </a:schemeClr>
                </a:solidFill>
              </a:rPr>
              <a:t>ਤਦ ਯਹੋਵਾਹ ਦੀ ਅੱਗ ਡਿੱਗ ਪਈ ਅਤੇ ਬਲੀਦਾਨ, ਲੱਕੜਾਂ, ਪੱਥਰਾਂ ਅਤੇ ਮਿੱਟੀ ਨੂੰ ਸਾੜ ਦਿੱਤਾ ਅਤੇ ਖਾਈ ਦੇ ਪਾਣੀ ਨੂੰ ਵੀ ਚੱਟ ਲਿਆ।</a:t>
            </a:r>
            <a:r xmlns:a="http://schemas.openxmlformats.org/drawingml/2006/main">
              <a:rPr lang="pa"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pa" altLang="ko-KR" sz="2800">
                <a:solidFill>
                  <a:schemeClr val="tx1">
                    <a:lumMod val="65000"/>
                    <a:lumOff val="35000"/>
                  </a:schemeClr>
                </a:solidFill>
              </a:rPr>
              <a:t>੧ਰਾਜੇ</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pa" altLang="ko-KR" sz="2800">
                <a:solidFill>
                  <a:schemeClr val="tx1">
                    <a:lumMod val="65000"/>
                    <a:lumOff val="35000"/>
                  </a:schemeClr>
                </a:solidFill>
              </a:rPr>
              <a:t>ਪਰਮੇਸ਼ੁਰ ਨੇ ਏਲੀਯਾਹ ਨੂੰ ਇਸਰਾਏਲ ਦੇ ਦੁਸ਼ਟ ਰਾਜੇ ਅਹਾਬ ਕੋਲ ਭੇਜਿਆ। "ਤੁਹਾਨੂੰ ਪਤਾ ਲੱਗ ਜਾਵੇਗਾ ਕਿ ਅਸਲੀ ਰੱਬ ਕੌਣ ਹੈ!"</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pa" altLang="ko-KR" sz="2800">
                <a:solidFill>
                  <a:schemeClr val="tx1">
                    <a:lumMod val="65000"/>
                    <a:lumOff val="35000"/>
                  </a:schemeClr>
                </a:solidFill>
              </a:rPr>
              <a:t>ਏਲੀਯਾਹ ਨੇ ਮੂਰਤੀ ਪੂਜਕਾਂ ਦੇ 850 ਝੂਠੇ ਨਬੀਆਂ ਦੇ ਵਿਰੁੱਧ ਲੜਾਈ ਲੜੀ ਹੈ। "ਅੱਗ ਦੁਆਰਾ ਜਵਾਬ ਦੇਣ ਵਾਲਾ ਦੇਵਤਾ ਅਸਲੀ ਰੱਬ ਹੈ!"</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pa" altLang="ko-KR" sz="2800">
                <a:solidFill>
                  <a:schemeClr val="tx1">
                    <a:lumMod val="65000"/>
                    <a:lumOff val="35000"/>
                  </a:schemeClr>
                </a:solidFill>
              </a:rPr>
              <a:t>ਯੋਨਾਥਾਨ ਨੇ ਆਪਣੇ ਕੀਮਤੀ ਕੱਪੜੇ ਦਾਊਦ ਨੂੰ ਦਿੱਤੇ। ਇਹ ਯੋਨਾਥਾਨ ਦੀ ਡੇਵਿਡ ਨਾਲ ਡੂੰਘੀ ਦੋਸਤੀ ਨੂੰ ਦਰਸਾਉਂਦਾ ਹੈ।</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pa" altLang="ko-KR" sz="2800">
                <a:solidFill>
                  <a:schemeClr val="tx1">
                    <a:lumMod val="65000"/>
                    <a:lumOff val="35000"/>
                  </a:schemeClr>
                </a:solidFill>
              </a:rPr>
              <a:t>850 ਪੈਗੰਬਰਾਂ ਨੇ ਆਪਣੇ ਦੇਵਤੇ ਦਾ ਨਾਮ ਲੈ ਕੇ ਪੁਕਾਰਿਆ ਅਤੇ ਅਲਟਰ ਦੇ ਦੁਆਲੇ ਨੱਚਿਆ ਪਰ ਅੱਗ ਦਾ ਕੋਈ ਜਵਾਬ ਨਹੀਂ ਆਇਆ।</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pa" altLang="ko-KR" sz="2800">
                <a:solidFill>
                  <a:schemeClr val="tx1">
                    <a:lumMod val="65000"/>
                    <a:lumOff val="35000"/>
                  </a:schemeClr>
                </a:solidFill>
              </a:rPr>
              <a:t>ਇਹ ਏਲੀਯਾਹ ਦੀ ਵਾਰੀ ਸੀ। ਏਲੀਯਾਹ ਨੇ ਸਵਰਗ ਵੱਲ ਪ੍ਰਾਰਥਨਾ ਕੀਤੀ। ਫਿਰ, ਪ੍ਰਮਾਤਮਾ ਦੀ ਅੱਗ ਡਿੱਗ ਪਈ ਅਤੇ ਕੁਰਬਾਨੀ ਨੂੰ ਸਾੜ ਦਿੱਤਾ।</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pa" altLang="ko-KR" sz="2600">
                <a:solidFill>
                  <a:schemeClr val="tx1">
                    <a:lumMod val="65000"/>
                    <a:lumOff val="35000"/>
                  </a:schemeClr>
                </a:solidFill>
              </a:rPr>
              <a:t>“ਯਹੋਵਾਹ ਹੀ ਅਸਲੀ ਪਰਮੇਸ਼ੁਰ ਹੈ!” ਇਸਰਾਏਲ ਦੇ ਲੋਕਾਂ ਨੇ ਆਪਣੇ ਪਾਪਾਂ ਤੋਂ ਤੋਬਾ ਕੀਤੀ ਅਤੇ ਪਰਮੇਸ਼ੁਰ ਦੀ ਮਹਿਮਾ ਕੀਤੀ।</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pa" altLang="ko-KR" sz="4000">
                <a:solidFill>
                  <a:srgbClr val="FF0000"/>
                </a:solidFill>
              </a:rPr>
              <a:t>ਅੱਜ ਦਾ ਪਾਠ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pa" altLang="ko-KR" sz="3200">
                <a:solidFill>
                  <a:schemeClr val="tx1">
                    <a:lumMod val="65000"/>
                    <a:lumOff val="35000"/>
                  </a:schemeClr>
                </a:solidFill>
              </a:rPr>
              <a:t>ਝੂਠੇ ਦੇਵਤੇ ਕੁਝ ਨਹੀਂ ਕਰ ਸਕਦੇ ਸਨ।</a:t>
            </a:r>
          </a:p>
          <a:p>
            <a:pPr xmlns:a="http://schemas.openxmlformats.org/drawingml/2006/main" algn="ctr"/>
            <a:r xmlns:a="http://schemas.openxmlformats.org/drawingml/2006/main">
              <a:rPr lang="pa" altLang="ko-KR" sz="3200">
                <a:solidFill>
                  <a:schemeClr val="tx1">
                    <a:lumMod val="65000"/>
                    <a:lumOff val="35000"/>
                  </a:schemeClr>
                </a:solidFill>
              </a:rPr>
              <a:t>ਲਈ</a:t>
            </a:r>
            <a:r xmlns:a="http://schemas.openxmlformats.org/drawingml/2006/main">
              <a:rPr lang="pa" altLang="en-US" sz="3200">
                <a:solidFill>
                  <a:schemeClr val="tx1">
                    <a:lumMod val="65000"/>
                    <a:lumOff val="35000"/>
                  </a:schemeClr>
                </a:solidFill>
              </a:rPr>
              <a:t> </a:t>
            </a:r>
            <a:r xmlns:a="http://schemas.openxmlformats.org/drawingml/2006/main">
              <a:rPr lang="pa" altLang="ko-KR" sz="3200">
                <a:solidFill>
                  <a:schemeClr val="tx1">
                    <a:lumMod val="65000"/>
                    <a:lumOff val="35000"/>
                  </a:schemeClr>
                </a:solidFill>
              </a:rPr>
              <a:t>ਉਹ</a:t>
            </a:r>
            <a:r xmlns:a="http://schemas.openxmlformats.org/drawingml/2006/main">
              <a:rPr lang="pa" altLang="en-US" sz="3200">
                <a:solidFill>
                  <a:schemeClr val="tx1">
                    <a:lumMod val="65000"/>
                    <a:lumOff val="35000"/>
                  </a:schemeClr>
                </a:solidFill>
              </a:rPr>
              <a:t> </a:t>
            </a:r>
            <a:r xmlns:a="http://schemas.openxmlformats.org/drawingml/2006/main">
              <a:rPr lang="pa" altLang="ko-KR" sz="3200">
                <a:solidFill>
                  <a:schemeClr val="tx1">
                    <a:lumMod val="65000"/>
                    <a:lumOff val="35000"/>
                  </a:schemeClr>
                </a:solidFill>
              </a:rPr>
              <a:t>ਸੀ</a:t>
            </a:r>
            <a:r xmlns:a="http://schemas.openxmlformats.org/drawingml/2006/main">
              <a:rPr lang="pa" altLang="en-US" sz="3200">
                <a:solidFill>
                  <a:schemeClr val="tx1">
                    <a:lumMod val="65000"/>
                    <a:lumOff val="35000"/>
                  </a:schemeClr>
                </a:solidFill>
              </a:rPr>
              <a:t> </a:t>
            </a:r>
            <a:r xmlns:a="http://schemas.openxmlformats.org/drawingml/2006/main">
              <a:rPr lang="pa" altLang="ko-KR" sz="3200">
                <a:solidFill>
                  <a:schemeClr val="tx1">
                    <a:lumMod val="65000"/>
                    <a:lumOff val="35000"/>
                  </a:schemeClr>
                </a:solidFill>
              </a:rPr>
              <a:t>ਨਹੀਂ</a:t>
            </a:r>
            <a:r xmlns:a="http://schemas.openxmlformats.org/drawingml/2006/main">
              <a:rPr lang="pa" altLang="en-US" sz="3200">
                <a:solidFill>
                  <a:schemeClr val="tx1">
                    <a:lumMod val="65000"/>
                    <a:lumOff val="35000"/>
                  </a:schemeClr>
                </a:solidFill>
              </a:rPr>
              <a:t> </a:t>
            </a:r>
            <a:r xmlns:a="http://schemas.openxmlformats.org/drawingml/2006/main">
              <a:rPr lang="pa" altLang="ko-KR" sz="3200">
                <a:solidFill>
                  <a:schemeClr val="tx1">
                    <a:lumMod val="65000"/>
                    <a:lumOff val="35000"/>
                  </a:schemeClr>
                </a:solidFill>
              </a:rPr>
              <a:t>ਤਾਕਤ.</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pa" altLang="ko-KR" sz="3200">
                <a:solidFill>
                  <a:schemeClr val="tx1">
                    <a:lumMod val="65000"/>
                    <a:lumOff val="35000"/>
                  </a:schemeClr>
                </a:solidFill>
              </a:rPr>
              <a:t>ਪਰਮੇਸ਼ੁਰ ਸਰਬਸ਼ਕਤੀਮਾਨ ਹੈ।</a:t>
            </a:r>
          </a:p>
          <a:p>
            <a:pPr xmlns:a="http://schemas.openxmlformats.org/drawingml/2006/main" algn="ctr"/>
            <a:r xmlns:a="http://schemas.openxmlformats.org/drawingml/2006/main">
              <a:rPr lang="pa" altLang="ko-KR" sz="3200">
                <a:solidFill>
                  <a:schemeClr val="tx1">
                    <a:lumMod val="65000"/>
                    <a:lumOff val="35000"/>
                  </a:schemeClr>
                </a:solidFill>
              </a:rPr>
              <a:t>ਅਸੀਂ ਉਸ ਦੇ ਅਦਭੁਤ ਚਮਤਕਾਰਾਂ ਦਾ ਅਨੁਭਵ ਕਰ ਸਕਦੇ ਹਾਂ ਜਦੋਂ ਅਸੀਂ ਉਸ ਉੱਤੇ ਭਰੋਸਾ ਕਰਦੇ ਹਾਂ ਅਤੇ ਵਿਸ਼ਵਾਸ ਕਰਦੇ ਹਾਂ।</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pa" altLang="ko-KR" sz="3200"/>
              <a:t>ਰੱਬ ਕੌਣ ਹੈ?</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pa" altLang="ko-KR" sz="3600">
                <a:solidFill>
                  <a:srgbClr val="C00000"/>
                </a:solidFill>
              </a:rPr>
              <a:t>ਰੱਬ 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pa" altLang="ko-KR" sz="3600">
                <a:solidFill>
                  <a:schemeClr val="tx1">
                    <a:lumMod val="65000"/>
                    <a:lumOff val="35000"/>
                  </a:schemeClr>
                </a:solidFill>
              </a:rPr>
              <a:t>ਉਹ ਅਸਲੀ ਅਤੇ ਜੀਵਤ ਅਤੇ ਕੰਮ ਕਰਨ ਵਾਲਾ ਰੱਬ ਹੈ ਜੋ ਝੂਠੀਆਂ ਮੂਰਤੀਆਂ ਤੋਂ ਵੱਖਰਾ ਹੈ।</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pa" altLang="ko-KR" sz="4000">
                <a:solidFill>
                  <a:srgbClr val="FF0000"/>
                </a:solidFill>
              </a:rPr>
              <a:t>ਅੱਜ ਦੀ ਕਵਿਜ਼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pa" altLang="ko-KR" sz="3200">
                <a:solidFill>
                  <a:schemeClr val="tx1">
                    <a:lumMod val="65000"/>
                    <a:lumOff val="35000"/>
                  </a:schemeClr>
                </a:solidFill>
              </a:rPr>
              <a:t>ਜਦੋਂ ਏਲੀਯਾਹ ਨੇ ਪ੍ਰਾਰਥਨਾ ਕੀਤੀ ਤਾਂ ਸਵਰਗ ਤੋਂ ਕੀ ਡਿੱਗਿਆ?</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pa" altLang="en-US" sz="2800">
                <a:solidFill>
                  <a:schemeClr val="tx1">
                    <a:lumMod val="65000"/>
                    <a:lumOff val="35000"/>
                  </a:schemeClr>
                </a:solidFill>
              </a:rPr>
              <a:t>① </a:t>
            </a:r>
            <a:r xmlns:a="http://schemas.openxmlformats.org/drawingml/2006/main">
              <a:rPr lang="pa" altLang="ko-KR" sz="2800">
                <a:solidFill>
                  <a:schemeClr val="tx1">
                    <a:lumMod val="65000"/>
                    <a:lumOff val="35000"/>
                  </a:schemeClr>
                </a:solidFill>
              </a:rPr>
              <a:t>ਬਰਫ਼</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pa" altLang="en-US" sz="2800">
                <a:solidFill>
                  <a:schemeClr val="tx1">
                    <a:lumMod val="65000"/>
                    <a:lumOff val="35000"/>
                  </a:schemeClr>
                </a:solidFill>
              </a:rPr>
              <a:t>② </a:t>
            </a:r>
            <a:r xmlns:a="http://schemas.openxmlformats.org/drawingml/2006/main">
              <a:rPr lang="pa" altLang="ko-KR" sz="2800">
                <a:solidFill>
                  <a:schemeClr val="tx1">
                    <a:lumMod val="65000"/>
                    <a:lumOff val="35000"/>
                  </a:schemeClr>
                </a:solidFill>
              </a:rPr>
              <a:t>ਮੀਂਹ</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pa" altLang="en-US" sz="2800">
                <a:solidFill>
                  <a:schemeClr val="tx1">
                    <a:lumMod val="65000"/>
                    <a:lumOff val="35000"/>
                  </a:schemeClr>
                </a:solidFill>
              </a:rPr>
              <a:t>③ </a:t>
            </a:r>
            <a:r xmlns:a="http://schemas.openxmlformats.org/drawingml/2006/main">
              <a:rPr lang="pa" altLang="ko-KR" sz="2800">
                <a:solidFill>
                  <a:schemeClr val="tx1">
                    <a:lumMod val="65000"/>
                    <a:lumOff val="35000"/>
                  </a:schemeClr>
                </a:solidFill>
              </a:rPr>
              <a:t>ਪੱਥਰ</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pa" altLang="en-US" sz="2800">
                <a:solidFill>
                  <a:schemeClr val="tx1">
                    <a:lumMod val="65000"/>
                    <a:lumOff val="35000"/>
                  </a:schemeClr>
                </a:solidFill>
              </a:rPr>
              <a:t>④ </a:t>
            </a:r>
            <a:r xmlns:a="http://schemas.openxmlformats.org/drawingml/2006/main">
              <a:rPr lang="pa" altLang="ko-KR" sz="2800">
                <a:solidFill>
                  <a:schemeClr val="tx1">
                    <a:lumMod val="65000"/>
                    <a:lumOff val="35000"/>
                  </a:schemeClr>
                </a:solidFill>
              </a:rPr>
              <a:t>ਅੱਗ</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pa" altLang="en-US" sz="2800">
                <a:solidFill>
                  <a:srgbClr val="FF0000"/>
                </a:solidFill>
              </a:rPr>
              <a:t>④ </a:t>
            </a:r>
            <a:r xmlns:a="http://schemas.openxmlformats.org/drawingml/2006/main">
              <a:rPr lang="pa" altLang="ko-KR" sz="2800">
                <a:solidFill>
                  <a:srgbClr val="FF0000"/>
                </a:solidFill>
              </a:rPr>
              <a:t>ਅੱਗ</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pa" altLang="ko-KR" sz="4000">
                <a:solidFill>
                  <a:srgbClr val="FF0000"/>
                </a:solidFill>
              </a:rPr>
              <a:t>ਅੱਜ ਦਾ ਸ਼ਬਦ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pa" altLang="ko-KR" sz="3600">
                <a:solidFill>
                  <a:schemeClr val="tx1">
                    <a:lumMod val="65000"/>
                    <a:lumOff val="35000"/>
                  </a:schemeClr>
                </a:solidFill>
              </a:rPr>
              <a:t>ਤਦ ਯਹੋਵਾਹ ਦੀ ਅੱਗ ਡਿੱਗ ਪਈ ਅਤੇ ਬਲੀਦਾਨ, ਲੱਕੜਾਂ, ਪੱਥਰਾਂ ਅਤੇ ਮਿੱਟੀ ਨੂੰ ਸਾੜ ਦਿੱਤਾ ਅਤੇ ਖਾਈ ਦੇ ਪਾਣੀ ਨੂੰ ਵੀ ਚੱਟ ਲਿਆ।</a:t>
            </a:r>
            <a:r xmlns:a="http://schemas.openxmlformats.org/drawingml/2006/main">
              <a:rPr lang="pa"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pa" altLang="ko-KR" sz="2800">
                <a:solidFill>
                  <a:schemeClr val="tx1">
                    <a:lumMod val="65000"/>
                    <a:lumOff val="35000"/>
                  </a:schemeClr>
                </a:solidFill>
              </a:rPr>
              <a:t>੧ਰਾਜੇ</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b="1">
                <a:solidFill>
                  <a:schemeClr val="tx1">
                    <a:lumMod val="50000"/>
                    <a:lumOff val="50000"/>
                  </a:schemeClr>
                </a:solidFill>
              </a:rPr>
              <a:t>ਸੰ. 37 ਪਰਮੇਸ਼ੁਰ ਦਾ ਬਚਨ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400"/>
              <a:t>ਨਮਾਨ ਨੇ ਕੋੜ੍ਹ ਤੋਂ ਚੰਗਾ ਕੀਤਾ</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000">
                <a:solidFill>
                  <a:srgbClr val="FF0000"/>
                </a:solidFill>
              </a:rPr>
              <a:t>ਅੱਜ ਦਾ ਸ਼ਬਦ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chemeClr val="tx1">
                    <a:lumMod val="65000"/>
                    <a:lumOff val="35000"/>
                  </a:schemeClr>
                </a:solidFill>
              </a:rPr>
              <a:t>ਸੋ ਉਸ ਨੇ ਹੇਠਾਂ ਜਾ ਕੇ ਆਪਣੇ ਆਪ ਨੂੰ ਸੱਤ ਵਾਰੀ ਯਰਦਨ ਵਿੱਚ ਡੁਬੋਇਆ, ਜਿਵੇਂ ਪਰਮੇਸ਼ੁਰ ਦੇ ਮਨੁੱਖ ਨੇ ਉਸ ਨੂੰ ਕਿਹਾ ਸੀ, ਅਤੇ ਉਸ ਦਾ ਮਾਸ ਠੀਕ ਹੋ ਗਿਆ ਅਤੇ ਬਾਲਕ ਵਰਗਾ ਸ਼ੁੱਧ ਹੋ ਗਿਆ।</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pa" altLang="ko-KR" sz="2800">
                <a:solidFill>
                  <a:schemeClr val="tx1">
                    <a:lumMod val="65000"/>
                    <a:lumOff val="35000"/>
                  </a:schemeClr>
                </a:solidFill>
              </a:rPr>
              <a:t>2 ਰਾਜਿਆਂ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400">
                <a:solidFill>
                  <a:schemeClr val="tx1">
                    <a:lumMod val="65000"/>
                    <a:lumOff val="35000"/>
                  </a:schemeClr>
                </a:solidFill>
              </a:rPr>
              <a:t>ਨਅਮਾਨ ਅਰਾਮ ਦੇ ਰਾਜੇ ਦੀ ਸੈਨਾ ਦਾ ਕਮਾਂਡਰ ਸੀ, ਪਰ ਉਸਨੂੰ ਕੋੜ੍ਹ ਸੀ। ਉਹ ਅਲੀਸ਼ਾ ਕੋਲ ਗਿਆ ਜੋ ਬਹਾਲ ਕਰਨ ਲਈ ਇਸਰਾਏਲ ਦਾ ਨਬੀ ਸੀ।</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pa" altLang="ko-KR" sz="2600">
                <a:solidFill>
                  <a:schemeClr val="tx1">
                    <a:lumMod val="65000"/>
                    <a:lumOff val="35000"/>
                  </a:schemeClr>
                </a:solidFill>
              </a:rPr>
              <a:t>ਦਾਊਦ ਕਈ ਵਾਰ ਮੌਤ ਦੇ ਖ਼ਤਰਨਾਕ ਹਾਲਾਤਾਂ ਵਿਚ ਸੀ, ਕਿਉਂਕਿ ਰਾਜਾ ਸ਼ਾਊਲ ਨੇ ਉਸ ਨੂੰ ਮਾਰਨ ਦੀ ਕੋਸ਼ਿਸ਼ ਕੀਤੀ ਸੀ। ਹਾਲਾਂਕਿ, ਉਹ ਜੋਨਾਥਨ ਦੀ ਮਦਦ ਨਾਲ ਉਨ੍ਹਾਂ ਖ਼ਤਰਿਆਂ ਤੋਂ ਬਚ ਸਕਦਾ ਸੀ।</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800">
                <a:solidFill>
                  <a:schemeClr val="tx1">
                    <a:lumMod val="65000"/>
                    <a:lumOff val="35000"/>
                  </a:schemeClr>
                </a:solidFill>
              </a:rPr>
              <a:t>ਅਲੀਸ਼ਾ ਉਸ ਨੂੰ ਨਹੀਂ ਮਿਲਿਆ, ਪਰ ਸਿਰਫ਼ ਇੰਨਾ ਹੀ ਕਿਹਾ, "ਜਾ, ਯਰਦਨ ਨਦੀ ਵਿੱਚ ਸੱਤ ਵਾਰੀ ਨਹਾ 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800">
                <a:solidFill>
                  <a:schemeClr val="tx1">
                    <a:lumMod val="65000"/>
                    <a:lumOff val="35000"/>
                  </a:schemeClr>
                </a:solidFill>
              </a:rPr>
              <a:t>ਨਅਮਾਨ ਨੂੰ ਅਲੀਸ਼ਾ ਦੀ ਗੱਲ ਤੋਂ ਗੁੱਸਾ ਆਇਆ। ਪਰ ਉਸਦੇ ਸੇਵਕਾਂ ਨੇ ਉਸਨੂੰ ਕਿਹਾ, “ਕਿਰਪਾ ਕਰਕੇ ਨਦੀ ਵਿੱਚ ਜਾਹ ਅਤੇ ਆਪਣੇ ਸਰੀਰ ਨੂੰ ਡੁਬੋ ਦੇ।”</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800">
                <a:solidFill>
                  <a:schemeClr val="tx1">
                    <a:lumMod val="65000"/>
                    <a:lumOff val="35000"/>
                  </a:schemeClr>
                </a:solidFill>
              </a:rPr>
              <a:t>ਅਲੀਸ਼ਾ ਅਤੇ ਉਸਦੇ ਸੇਵਕਾਂ ਦੇ ਕਹਿਣ ਅਨੁਸਾਰ ਨਅਮਾਨ ਨੇ ਆਪਣੇ ਆਪ ਨੂੰ ਯਰਦਨ ਵਿੱਚ ਸੱਤ ਵਾਰ ਡੁਬੋਇਆ।</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500">
                <a:solidFill>
                  <a:schemeClr val="tx1">
                    <a:lumMod val="65000"/>
                    <a:lumOff val="35000"/>
                  </a:schemeClr>
                </a:solidFill>
              </a:rPr>
              <a:t>ਫਿਰ, ਹੈਰਾਨੀ ਦੀ ਗੱਲ ਹੈ ਕਿ, ਉਸਦਾ ਮਾਸ ਬਹਾਲ ਹੋ ਗਿਆ ਅਤੇ ਸ਼ੁੱਧ ਹੋ ਗਿਆ।</a:t>
            </a:r>
          </a:p>
          <a:p>
            <a:r xmlns:a="http://schemas.openxmlformats.org/drawingml/2006/main">
              <a:rPr lang="pa" altLang="ko-KR" sz="2500">
                <a:solidFill>
                  <a:schemeClr val="tx1">
                    <a:lumMod val="65000"/>
                    <a:lumOff val="35000"/>
                  </a:schemeClr>
                </a:solidFill>
              </a:rPr>
              <a:t>ਨਅਮਾਨ ਅਲੀਸ਼ਾ ਕੋਲ ਵਾਪਸ ਗਿਆ ਅਤੇ ਪਰਮੇਸ਼ੁਰ ਦੀ ਮਹਿਮਾ ਕੀਤੀ।</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000">
                <a:solidFill>
                  <a:srgbClr val="FF0000"/>
                </a:solidFill>
              </a:rPr>
              <a:t>ਅੱਜ ਦਾ ਪਾਠ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3200">
                <a:solidFill>
                  <a:schemeClr val="tx1">
                    <a:lumMod val="65000"/>
                    <a:lumOff val="35000"/>
                  </a:schemeClr>
                </a:solidFill>
              </a:rPr>
              <a:t>ਜਦੋਂ ਨਅਮਾਨ ਨੇ ਅਲੀਸ਼ਾ ਨੂੰ ਸੁਣਿਆ ਜੋ ਪਰਮੇਸ਼ੁਰ ਦਾ ਮਨੁੱਖ ਸੀ ਅਤੇ ਉਸ ਦੇ ਬਚਨ ਨੂੰ ਮੰਨਦਾ ਸੀ, ਤਾਂ ਉਹ ਆਪਣੇ ਕੋੜ੍ਹ ਤੋਂ ਸ਼ੁੱਧ ਹੋਣ ਦੀ ਬਖਸ਼ਿਸ਼ ਪ੍ਰਾਪਤ ਕਰਦਾ ਸੀ।</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pa" altLang="ko-KR" sz="3200">
                <a:solidFill>
                  <a:schemeClr val="tx1">
                    <a:lumMod val="65000"/>
                    <a:lumOff val="35000"/>
                  </a:schemeClr>
                </a:solidFill>
              </a:rPr>
              <a:t>ਸਾਨੂੰ ਆਪਣੀ ਮਰਜ਼ੀ ਨਾਲ ਨਹੀਂ ਜੀਣਾ ਚਾਹੀਦਾ,</a:t>
            </a:r>
          </a:p>
          <a:p>
            <a:pPr xmlns:a="http://schemas.openxmlformats.org/drawingml/2006/main" algn="ctr"/>
            <a:r xmlns:a="http://schemas.openxmlformats.org/drawingml/2006/main">
              <a:rPr lang="pa" altLang="ko-KR" sz="3200">
                <a:solidFill>
                  <a:schemeClr val="tx1">
                    <a:lumMod val="65000"/>
                    <a:lumOff val="35000"/>
                  </a:schemeClr>
                </a:solidFill>
              </a:rPr>
              <a:t>ਪਰ ਪਰਮੇਸ਼ੁਰ ਦੀ ਇੱਛਾ ਨਾਲ.</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pa" altLang="ko-KR" sz="3200">
                <a:solidFill>
                  <a:schemeClr val="tx1">
                    <a:lumMod val="65000"/>
                    <a:lumOff val="35000"/>
                  </a:schemeClr>
                </a:solidFill>
              </a:rPr>
              <a:t>ਜਦੋਂ ਅਸੀਂ ਜੀਉਂਦੇ ਹਾਂ ਅਤੇ ਪਰਮੇਸ਼ੁਰ ਦੇ ਬਚਨ ਦੀ ਪਾਲਣਾ ਕਰਦੇ ਹਾਂ,</a:t>
            </a:r>
          </a:p>
          <a:p>
            <a:pPr xmlns:a="http://schemas.openxmlformats.org/drawingml/2006/main" algn="ctr"/>
            <a:r xmlns:a="http://schemas.openxmlformats.org/drawingml/2006/main">
              <a:rPr lang="pa" altLang="ko-KR" sz="3200">
                <a:solidFill>
                  <a:schemeClr val="tx1">
                    <a:lumMod val="65000"/>
                    <a:lumOff val="35000"/>
                  </a:schemeClr>
                </a:solidFill>
              </a:rPr>
              <a:t>ਅਸੀਂ ਬਹੁਤ ਸਾਰੀਆਂ ਬਰਕਤਾਂ ਦੁਆਰਾ ਬਖਸ਼ਿਸ਼ ਪ੍ਰਾਪਤ ਕਰ ਸਕਦੇ ਹਾਂ ਜੋ ਪਰਮੇਸ਼ੁਰ ਸਾਨੂੰ ਪ੍ਰਦਾਨ ਕਰ ਸਕਦਾ ਹੈ।</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3200">
                <a:solidFill>
                  <a:srgbClr val="FF0000"/>
                </a:solidFill>
              </a:rPr>
              <a:t>ਰੱਬ?</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rgbClr val="C00000"/>
                </a:solidFill>
              </a:rPr>
              <a:t>ਰੱਬ 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chemeClr val="tx1">
                    <a:lumMod val="65000"/>
                    <a:lumOff val="35000"/>
                  </a:schemeClr>
                </a:solidFill>
              </a:rPr>
              <a:t>ਪ੍ਰਮਾਤਮਾ ਹੀ ਹੈ ਜੋ ਹਰ ਬਿਮਾਰੀ ਨੂੰ ਠੀਕ ਕਰ ਸਕਦਾ ਹੈ। ਉਹ ਸਰਬਸ਼ਕਤੀਮਾਨ ਪਰਮੇਸ਼ੁਰ ਹੈ ਜੋ ਸਾਨੂੰ ਚੰਗਾ ਕਰ ਸਕਦਾ ਹੈ।</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000">
                <a:solidFill>
                  <a:srgbClr val="FF0000"/>
                </a:solidFill>
              </a:rPr>
              <a:t>ਅੱਜ ਦੀ ਕਵਿਜ਼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chemeClr val="tx1">
                    <a:lumMod val="65000"/>
                    <a:lumOff val="35000"/>
                  </a:schemeClr>
                </a:solidFill>
              </a:rPr>
              <a:t>ਨਅਮਾਨ ਨੇ ਕਿੰਨੀ ਵਾਰ ਆਪਣੇ ਆਪ ਨੂੰ ਯਰਦਨ ਨਦੀ ਵਿੱਚ ਡੁਬੋਇਆ?</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en-US" sz="2800">
                <a:solidFill>
                  <a:schemeClr val="tx1">
                    <a:lumMod val="65000"/>
                    <a:lumOff val="35000"/>
                  </a:schemeClr>
                </a:solidFill>
              </a:rPr>
              <a:t>① </a:t>
            </a:r>
            <a:r xmlns:a="http://schemas.openxmlformats.org/drawingml/2006/main">
              <a:rPr lang="pa" altLang="ko-KR" sz="2800">
                <a:solidFill>
                  <a:schemeClr val="tx1">
                    <a:lumMod val="65000"/>
                    <a:lumOff val="35000"/>
                  </a:schemeClr>
                </a:solidFill>
              </a:rPr>
              <a:t>ਤਿੰਨ ਵਾਰ</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en-US" sz="2800">
                <a:solidFill>
                  <a:schemeClr val="tx1">
                    <a:lumMod val="65000"/>
                    <a:lumOff val="35000"/>
                  </a:schemeClr>
                </a:solidFill>
              </a:rPr>
              <a:t>② </a:t>
            </a:r>
            <a:r xmlns:a="http://schemas.openxmlformats.org/drawingml/2006/main">
              <a:rPr lang="pa" altLang="ko-KR" sz="2800">
                <a:solidFill>
                  <a:schemeClr val="tx1">
                    <a:lumMod val="65000"/>
                    <a:lumOff val="35000"/>
                  </a:schemeClr>
                </a:solidFill>
              </a:rPr>
              <a:t>ਇੱਕ ਵਾਰ</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en-US" sz="2800">
                <a:solidFill>
                  <a:schemeClr val="tx1">
                    <a:lumMod val="65000"/>
                    <a:lumOff val="35000"/>
                  </a:schemeClr>
                </a:solidFill>
              </a:rPr>
              <a:t>③ </a:t>
            </a:r>
            <a:r xmlns:a="http://schemas.openxmlformats.org/drawingml/2006/main">
              <a:rPr lang="pa" altLang="ko-KR" sz="2800">
                <a:solidFill>
                  <a:schemeClr val="tx1">
                    <a:lumMod val="65000"/>
                    <a:lumOff val="35000"/>
                  </a:schemeClr>
                </a:solidFill>
              </a:rPr>
              <a:t>ਪੰਜ ਵਾਰ</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en-US" sz="2800">
                <a:solidFill>
                  <a:schemeClr val="tx1">
                    <a:lumMod val="65000"/>
                    <a:lumOff val="35000"/>
                  </a:schemeClr>
                </a:solidFill>
              </a:rPr>
              <a:t>④ </a:t>
            </a:r>
            <a:r xmlns:a="http://schemas.openxmlformats.org/drawingml/2006/main">
              <a:rPr lang="pa" altLang="ko-KR" sz="2800">
                <a:solidFill>
                  <a:schemeClr val="tx1">
                    <a:lumMod val="65000"/>
                    <a:lumOff val="35000"/>
                  </a:schemeClr>
                </a:solidFill>
              </a:rPr>
              <a:t>ਸੱਤ</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ਵਾਰ</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en-US" sz="2800">
                <a:solidFill>
                  <a:srgbClr val="FF0000"/>
                </a:solidFill>
              </a:rPr>
              <a:t>④ </a:t>
            </a:r>
            <a:r xmlns:a="http://schemas.openxmlformats.org/drawingml/2006/main">
              <a:rPr lang="pa" altLang="ko-KR" sz="2800">
                <a:solidFill>
                  <a:srgbClr val="FF0000"/>
                </a:solidFill>
              </a:rPr>
              <a:t>ਸੱਤ ਵਾਰ</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000">
                <a:solidFill>
                  <a:srgbClr val="FF0000"/>
                </a:solidFill>
              </a:rPr>
              <a:t>ਅੱਜ ਦਾ ਸ਼ਬਦ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chemeClr val="tx1">
                    <a:lumMod val="65000"/>
                    <a:lumOff val="35000"/>
                  </a:schemeClr>
                </a:solidFill>
              </a:rPr>
              <a:t>ਸੋ ਉਸ ਨੇ ਹੇਠਾਂ ਜਾ ਕੇ ਆਪਣੇ ਆਪ ਨੂੰ ਸੱਤ ਵਾਰੀ ਯਰਦਨ ਵਿੱਚ ਡੁਬੋਇਆ, ਜਿਵੇਂ ਪਰਮੇਸ਼ੁਰ ਦੇ ਮਨੁੱਖ ਨੇ ਉਸ ਨੂੰ ਕਿਹਾ ਸੀ, ਅਤੇ ਉਸ ਦਾ ਮਾਸ ਠੀਕ ਹੋ ਗਿਆ ਅਤੇ ਬਾਲਕ ਵਰਗਾ ਸ਼ੁੱਧ ਹੋ ਗਿਆ।</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pa" altLang="ko-KR" sz="2800">
                <a:solidFill>
                  <a:schemeClr val="tx1">
                    <a:lumMod val="65000"/>
                    <a:lumOff val="35000"/>
                  </a:schemeClr>
                </a:solidFill>
              </a:rPr>
              <a:t>2 ਰਾਜਿਆਂ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b="1">
                <a:solidFill>
                  <a:schemeClr val="tx1">
                    <a:lumMod val="50000"/>
                    <a:lumOff val="50000"/>
                  </a:schemeClr>
                </a:solidFill>
              </a:rPr>
              <a:t>ਨੰ. 38 ਪਰਮੇਸ਼ੁਰ ਦਾ ਬਚਨ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400"/>
              <a:t>ਪਰਮੇਸ਼ੁਰ ਦੇ ਮੰਦਰ ਦੀ ਮੁਰੰਮਤ</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000">
                <a:solidFill>
                  <a:srgbClr val="FF0000"/>
                </a:solidFill>
              </a:rPr>
              <a:t>ਅੱਜ ਦਾ ਸ਼ਬਦ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chemeClr val="bg1">
                    <a:lumMod val="50000"/>
                  </a:schemeClr>
                </a:solidFill>
              </a:rPr>
              <a:t>ਇਸ ਲਈ ਰਾਜਾ ਯੋਆਸ਼ ਨੇ ਯਹੋਯਾਦਾ ਪੁਜਾਰੀ ਅਤੇ ਹੋਰ ਜਾਜਕਾਂ ਨੂੰ ਬੁਲਾਇਆ ਅਤੇ ਉਨ੍ਹਾਂ ਨੂੰ ਕਿਹਾ, "ਤੁਸੀਂ ਮੰਦਰ ਦੇ ਨੁਕਸਾਨ ਦੀ ਮੁਰੰਮਤ ਕਿਉਂ ਨਹੀਂ ਕਰ ਰਹੇ? ਆਪਣੇ ਖਜ਼ਾਨਚੀ ਤੋਂ ਹੋਰ ਪੈਸੇ ਨਾ ਲਓ, ਪਰ ਮੰਦਰ ਦੀ ਮੁਰੰਮਤ ਲਈ ਇਸ ਨੂੰ ਸੌਂਪ ਦਿਓ।"</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pa" altLang="ko-KR" sz="2800">
                <a:solidFill>
                  <a:schemeClr val="tx1">
                    <a:lumMod val="65000"/>
                    <a:lumOff val="35000"/>
                  </a:schemeClr>
                </a:solidFill>
              </a:rPr>
              <a:t>੨ਰਾਜੇ</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pa" altLang="ko-KR" sz="4000">
                <a:solidFill>
                  <a:srgbClr val="FF0000"/>
                </a:solidFill>
              </a:rPr>
              <a:t>ਅੱਜ ਦਾ ਪਾਠ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pa" altLang="ko-KR" sz="3200">
                <a:solidFill>
                  <a:schemeClr val="tx1">
                    <a:lumMod val="65000"/>
                    <a:lumOff val="35000"/>
                  </a:schemeClr>
                </a:solidFill>
              </a:rPr>
              <a:t>ਜੋਨਾਥਨ ਨੇ ਆਪਣੀ ਸੁਆਰਥੀ ਇੱਛਾ ਨਹੀਂ, ਸਗੋਂ ਆਪਣੇ ਦੋਸਤ ਡੇਵਿਡ ਨੂੰ ਚੁਣਿਆ।</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pa" altLang="ko-KR" sz="3200">
                <a:solidFill>
                  <a:schemeClr val="tx1">
                    <a:lumMod val="65000"/>
                    <a:lumOff val="35000"/>
                  </a:schemeClr>
                </a:solidFill>
              </a:rPr>
              <a:t>ਜੋਨਾਥਨ ਵਾਂਗ,</a:t>
            </a:r>
          </a:p>
          <a:p>
            <a:pPr xmlns:a="http://schemas.openxmlformats.org/drawingml/2006/main" algn="ctr"/>
            <a:r xmlns:a="http://schemas.openxmlformats.org/drawingml/2006/main">
              <a:rPr lang="pa" altLang="ko-KR" sz="3200">
                <a:solidFill>
                  <a:schemeClr val="tx1">
                    <a:lumMod val="65000"/>
                    <a:lumOff val="35000"/>
                  </a:schemeClr>
                </a:solidFill>
              </a:rPr>
              <a:t>ਆਓ ਆਪਣੇ ਦੋਸਤ ਲਈ ਇੱਕ ਚੰਗੇ ਦੋਸਤ ਬਣੀਏ।</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800" err="1">
                <a:solidFill>
                  <a:schemeClr val="tx1">
                    <a:lumMod val="65000"/>
                    <a:lumOff val="35000"/>
                  </a:schemeClr>
                </a:solidFill>
              </a:rPr>
              <a:t>ਯਹੂਦਾਹ ਦੇ ਰਾਜੇ ਯੋਆਸ਼ ਨੇ ਪਰਮੇਸ਼ੁਰ ਦੇ ਮੰਦਰ ਦੀ ਮੁਰੰਮਤ ਕਰਨ ਦਾ ਮਨ ਬਣਾਇਆ, ਜੋ ਕਿ ਖਰਾਬ ਹੋ ਗਿਆ ਸੀ।</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800">
                <a:solidFill>
                  <a:schemeClr val="tx1">
                    <a:lumMod val="65000"/>
                    <a:lumOff val="35000"/>
                  </a:schemeClr>
                </a:solidFill>
              </a:rPr>
              <a:t>ਹਾਲਾਂਕਿ ਮੰਦਰ ਦੀ ਮੁਰੰਮਤ ਲਈ ਬਜਟ ਕਾਫੀ ਨਹੀਂ ਸੀ। ਯੋਆਸ਼ ਨੇ ਪਰਮੇਸ਼ੁਰ ਦੇ ਮੰਦਰ ਦੀ ਮੁਰੰਮਤ ਲਈ ਭੇਟ ਲੈਣ ਦਾ ਫ਼ੈਸਲਾ ਕੀਤਾ।</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800">
                <a:solidFill>
                  <a:schemeClr val="tx1">
                    <a:lumMod val="65000"/>
                    <a:lumOff val="35000"/>
                  </a:schemeClr>
                </a:solidFill>
              </a:rPr>
              <a:t>ਪਰਮੇਸ਼ੁਰ ਨੂੰ ਦਿਲੋਂ ਪਿਆਰ ਕਰਨ ਵਾਲੇ ਲੋਕਾਂ ਨੇ ਮੰਦਰ ਦੀ ਮੁਰੰਮਤ ਲਈ ਪੈਸੇ ਦੀ ਪੇਸ਼ਕਸ਼ ਕੀਤੀ।</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800">
                <a:solidFill>
                  <a:schemeClr val="tx1">
                    <a:lumMod val="65000"/>
                    <a:lumOff val="35000"/>
                  </a:schemeClr>
                </a:solidFill>
              </a:rPr>
              <a:t>ਮੰਦਰ ਦੀ ਮੁਰੰਮਤ ਲਈ ਇਕੱਠੇ ਹੋਏ ਪੈਸੇ ਮਜ਼ਦੂਰਾਂ ਨੂੰ ਦਿੱਤੇ ਗਏ ਅਤੇ ਉਨ੍ਹਾਂ ਨੇ ਪੂਰੀ ਇਮਾਨਦਾਰੀ ਨਾਲ ਮੰਦਰ ਦੀ ਮੁਰੰਮਤ ਕੀਤੀ।</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800">
                <a:solidFill>
                  <a:schemeClr val="tx1">
                    <a:lumMod val="65000"/>
                    <a:lumOff val="35000"/>
                  </a:schemeClr>
                </a:solidFill>
              </a:rPr>
              <a:t>"ਵਾਹ! ਇਹ ਕਿੰਨਾ ਸੁੰਦਰ ਮੰਦਰ ਹੈ!” ਜੋਆਸ਼ ਇਹ ਸੋਚ ਕੇ ਖੁਸ਼ ਸੀ ਕਿ ਪਰਮੇਸ਼ੁਰ ਪ੍ਰਸੰਨ ਹੋਵੇਗਾ।</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000">
                <a:solidFill>
                  <a:srgbClr val="FF0000"/>
                </a:solidFill>
              </a:rPr>
              <a:t>ਅੱਜ ਦਾ ਪਾਠ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3600" err="1">
                <a:solidFill>
                  <a:schemeClr val="tx1">
                    <a:lumMod val="65000"/>
                    <a:lumOff val="35000"/>
                  </a:schemeClr>
                </a:solidFill>
              </a:rPr>
              <a:t>ਯੋਆਸ਼ ਨੇ ਪਰਮੇਸ਼ੁਰ ਦੇ ਮੰਦਰ ਨੂੰ ਕੀਮਤੀ ਸਥਾਨ ਮੰਨਿਆ, ਜਿੱਥੇ ਲੋਕ ਪਰਮੇਸ਼ੁਰ ਦੀ ਉਪਾਸਨਾ ਕਰਦੇ ਸਨ।</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pa" altLang="ko-KR" sz="3600">
                <a:solidFill>
                  <a:schemeClr val="tx1">
                    <a:lumMod val="65000"/>
                    <a:lumOff val="35000"/>
                  </a:schemeClr>
                </a:solidFill>
              </a:rPr>
              <a:t>ਚਰਚ ਉਹ ਜਗ੍ਹਾ ਹੈ ਜਦੋਂ ਅਸੀਂ ਉਸਦੀ ਪੂਜਾ ਕਰਦੇ ਹਾਂ ਤਾਂ ਰੱਬ ਮੌਜੂਦ ਹੁੰਦਾ ਹੈ।</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pa" altLang="ko-KR" sz="3600">
                <a:solidFill>
                  <a:schemeClr val="tx1">
                    <a:lumMod val="65000"/>
                    <a:lumOff val="35000"/>
                  </a:schemeClr>
                </a:solidFill>
              </a:rPr>
              <a:t>ਇਸ ਲਈ, ਸਾਨੂੰ ਚਰਚ ਨੂੰ ਪਿਆਰ ਕਰਨਾ ਚਾਹੀਦਾ ਹੈ ਅਤੇ ਇਸ ਨੂੰ ਬਹੁਤ ਕੀਮਤੀ ਸਮਝਣਾ ਚਾਹੀਦਾ ਹੈ.</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3200">
                <a:solidFill>
                  <a:srgbClr val="FF0000"/>
                </a:solidFill>
              </a:rPr>
              <a:t>ਰੱਬ?</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rgbClr val="C00000"/>
                </a:solidFill>
              </a:rPr>
              <a:t>ਰੱਬ 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chemeClr val="tx1">
                    <a:lumMod val="65000"/>
                    <a:lumOff val="35000"/>
                  </a:schemeClr>
                </a:solidFill>
              </a:rPr>
              <a:t>ਪਰਮੇਸ਼ੁਰ ਨੇ ਸਾਡੇ ਵਿੱਚੋਂ ਹਰ ਇੱਕ ਨੂੰ ਆਪਣੇ ਪਵਿੱਤਰ ਮੰਦਰ ਵਜੋਂ ਸਥਾਪਿਤ ਕੀਤਾ ਹੈ।</a:t>
            </a:r>
          </a:p>
          <a:p>
            <a:endParaRPr lang="en-US" altLang="ko-KR" sz="3600">
              <a:solidFill>
                <a:schemeClr val="tx1">
                  <a:lumMod val="65000"/>
                  <a:lumOff val="35000"/>
                </a:schemeClr>
              </a:solidFill>
            </a:endParaRPr>
          </a:p>
          <a:p>
            <a:r xmlns:a="http://schemas.openxmlformats.org/drawingml/2006/main">
              <a:rPr lang="pa" altLang="ko-KR" sz="3600">
                <a:solidFill>
                  <a:schemeClr val="tx1">
                    <a:lumMod val="65000"/>
                    <a:lumOff val="35000"/>
                  </a:schemeClr>
                </a:solidFill>
              </a:rPr>
              <a:t>ਪਰਮਾਤਮਾ ਉਹਨਾਂ ਨੂੰ ਮਿਲਦਾ ਹੈ ਜੋ ਉਸ ਦੀ ਭਗਤੀ ਕਰਦੇ ਹਨ।</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000">
                <a:solidFill>
                  <a:srgbClr val="FF0000"/>
                </a:solidFill>
              </a:rPr>
              <a:t>ਅੱਜ ਦੀ ਕਵਿਜ਼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chemeClr val="tx1">
                    <a:lumMod val="65000"/>
                    <a:lumOff val="35000"/>
                  </a:schemeClr>
                </a:solidFill>
              </a:rPr>
              <a:t>ਯੋਆਸ਼ ਨੇ ਕੀ ਠੀਕ ਕਰਨ ਦਾ ਫ਼ੈਸਲਾ ਕੀਤਾ?</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en-US" sz="2800">
                <a:solidFill>
                  <a:schemeClr val="tx1">
                    <a:lumMod val="65000"/>
                    <a:lumOff val="35000"/>
                  </a:schemeClr>
                </a:solidFill>
              </a:rPr>
              <a:t>① </a:t>
            </a:r>
            <a:r xmlns:a="http://schemas.openxmlformats.org/drawingml/2006/main">
              <a:rPr lang="pa" altLang="ko-KR" sz="2800">
                <a:solidFill>
                  <a:schemeClr val="tx1">
                    <a:lumMod val="65000"/>
                    <a:lumOff val="35000"/>
                  </a:schemeClr>
                </a:solidFill>
              </a:rPr>
              <a:t>ਮਹਿਲ</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en-US" sz="2800">
                <a:solidFill>
                  <a:schemeClr val="tx1">
                    <a:lumMod val="65000"/>
                    <a:lumOff val="35000"/>
                  </a:schemeClr>
                </a:solidFill>
              </a:rPr>
              <a:t>② </a:t>
            </a:r>
            <a:r xmlns:a="http://schemas.openxmlformats.org/drawingml/2006/main">
              <a:rPr lang="pa" altLang="ko-KR" sz="2800">
                <a:solidFill>
                  <a:schemeClr val="tx1">
                    <a:lumMod val="65000"/>
                    <a:lumOff val="35000"/>
                  </a:schemeClr>
                </a:solidFill>
              </a:rPr>
              <a:t>ਉਸਦਾ</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ਕਮਰਾ</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en-US" sz="2800">
                <a:solidFill>
                  <a:schemeClr val="tx1">
                    <a:lumMod val="65000"/>
                    <a:lumOff val="35000"/>
                  </a:schemeClr>
                </a:solidFill>
              </a:rPr>
              <a:t>③ </a:t>
            </a:r>
            <a:r xmlns:a="http://schemas.openxmlformats.org/drawingml/2006/main">
              <a:rPr lang="pa" altLang="ko-KR" sz="2800">
                <a:solidFill>
                  <a:schemeClr val="tx1">
                    <a:lumMod val="65000"/>
                    <a:lumOff val="35000"/>
                  </a:schemeClr>
                </a:solidFill>
              </a:rPr>
              <a:t>ਸਕੂਲ</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en-US" sz="2800">
                <a:solidFill>
                  <a:schemeClr val="tx1">
                    <a:lumMod val="65000"/>
                    <a:lumOff val="35000"/>
                  </a:schemeClr>
                </a:solidFill>
              </a:rPr>
              <a:t>④ </a:t>
            </a:r>
            <a:r xmlns:a="http://schemas.openxmlformats.org/drawingml/2006/main">
              <a:rPr lang="pa" altLang="ko-KR" sz="2800">
                <a:solidFill>
                  <a:schemeClr val="tx1">
                    <a:lumMod val="65000"/>
                    <a:lumOff val="35000"/>
                  </a:schemeClr>
                </a:solidFill>
              </a:rPr>
              <a:t>ਪਵਿੱਤਰ ਮੰਦਰ</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en-US" sz="2800">
                <a:solidFill>
                  <a:srgbClr val="FF0000"/>
                </a:solidFill>
              </a:rPr>
              <a:t>④ </a:t>
            </a:r>
            <a:r xmlns:a="http://schemas.openxmlformats.org/drawingml/2006/main">
              <a:rPr lang="pa" altLang="ko-KR" sz="2800">
                <a:solidFill>
                  <a:srgbClr val="FF0000"/>
                </a:solidFill>
              </a:rPr>
              <a:t>ਪਵਿੱਤਰ ਮੰਦਰ</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000">
                <a:solidFill>
                  <a:srgbClr val="FF0000"/>
                </a:solidFill>
              </a:rPr>
              <a:t>ਅੱਜ ਦਾ ਸ਼ਬਦ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chemeClr val="bg1">
                    <a:lumMod val="50000"/>
                  </a:schemeClr>
                </a:solidFill>
              </a:rPr>
              <a:t>ਇਸ ਲਈ ਰਾਜਾ ਯੋਆਸ਼ ਨੇ ਯਹੋਯਾਦਾ ਪੁਜਾਰੀ ਅਤੇ ਹੋਰ ਜਾਜਕਾਂ ਨੂੰ ਬੁਲਾਇਆ ਅਤੇ ਉਨ੍ਹਾਂ ਨੂੰ ਕਿਹਾ, "ਤੁਸੀਂ ਮੰਦਰ ਦੇ ਨੁਕਸਾਨ ਦੀ ਮੁਰੰਮਤ ਕਿਉਂ ਨਹੀਂ ਕਰ ਰਹੇ? ਆਪਣੇ ਖਜ਼ਾਨਚੀ ਤੋਂ ਹੋਰ ਪੈਸੇ ਨਾ ਲਓ, ਪਰ ਮੰਦਰ ਦੀ ਮੁਰੰਮਤ ਲਈ ਇਸ ਨੂੰ ਸੌਂਪ ਦਿਓ।"</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pa" altLang="ko-KR" sz="2800">
                <a:solidFill>
                  <a:schemeClr val="tx1">
                    <a:lumMod val="65000"/>
                    <a:lumOff val="35000"/>
                  </a:schemeClr>
                </a:solidFill>
              </a:rPr>
              <a:t>੨ਰਾਜੇ</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b="1">
                <a:solidFill>
                  <a:schemeClr val="tx1">
                    <a:lumMod val="50000"/>
                    <a:lumOff val="50000"/>
                  </a:schemeClr>
                </a:solidFill>
              </a:rPr>
              <a:t>ਨੰ. 39 ਪਰਮੇਸ਼ੁਰ ਦਾ ਬਚਨ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3600"/>
              <a:t>ਨਹਮਯਾਹ, ਜਿਸ ਨੇ ਯਰੂਸ਼ਲਮ ਦੀ ਕੰਧ ਨੂੰ ਦੁਬਾਰਾ ਬਣਾਇਆ</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pa" altLang="ko-KR" sz="3200"/>
              <a:t>ਰੱਬ?</a:t>
            </a:r>
            <a:r xmlns:a="http://schemas.openxmlformats.org/drawingml/2006/main">
              <a:rPr lang="p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pa" altLang="ko-KR" sz="3600">
                <a:solidFill>
                  <a:srgbClr val="C00000"/>
                </a:solidFill>
              </a:rPr>
              <a:t>ਵਾਹਿਗੁਰੂ..</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pa" altLang="ko-KR" sz="3600">
                <a:solidFill>
                  <a:schemeClr val="tx1">
                    <a:lumMod val="65000"/>
                    <a:lumOff val="35000"/>
                  </a:schemeClr>
                </a:solidFill>
              </a:rPr>
              <a:t>ਉਹ ਹੀ ਹੈ ਜੋ ਸਾਨੂੰ ਚੰਗੇ ਦੋਸਤ ਦਿੰਦਾ ਹੈ।</a:t>
            </a:r>
          </a:p>
          <a:p>
            <a:endParaRPr lang="en-US" altLang="ko-KR" sz="3600">
              <a:solidFill>
                <a:schemeClr val="tx1">
                  <a:lumMod val="65000"/>
                  <a:lumOff val="35000"/>
                </a:schemeClr>
              </a:solidFill>
            </a:endParaRPr>
          </a:p>
          <a:p>
            <a:r xmlns:a="http://schemas.openxmlformats.org/drawingml/2006/main">
              <a:rPr lang="pa" altLang="ko-KR" sz="3600">
                <a:solidFill>
                  <a:schemeClr val="tx1">
                    <a:lumMod val="65000"/>
                    <a:lumOff val="35000"/>
                  </a:schemeClr>
                </a:solidFill>
              </a:rPr>
              <a:t>ਸਾਨੂੰ ਚੰਗੇ ਦੋਸਤ ਦੇਣ ਲਈ ਰੱਬ ਦਾ ਧੰਨਵਾਦ ਕਰੋ!</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000">
                <a:solidFill>
                  <a:srgbClr val="FF0000"/>
                </a:solidFill>
              </a:rPr>
              <a:t>ਅੱਜ ਦਾ ਸ਼ਬਦ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chemeClr val="bg1">
                    <a:lumMod val="50000"/>
                  </a:schemeClr>
                </a:solidFill>
              </a:rPr>
              <a:t>ਮੈਂ ਰਾਜੇ ਨੂੰ ਉੱਤਰ ਦਿੱਤਾ, "ਜੇਕਰ ਇਹ ਰਾਜਾ ਨੂੰ ਚੰਗਾ ਲੱਗੇ ਅਤੇ ਜੇ ਤੁਹਾਡੇ ਸੇਵਕ ਉੱਤੇ ਉਸਦੀ ਨਿਗਾਹ ਵਿੱਚ ਮਿਹਰ ਹੋਵੇ, ਤਾਂ ਉਹ ਮੈਨੂੰ ਯਹੂਦਾਹ ਦੇ ਸ਼ਹਿਰ ਵਿੱਚ ਭੇਜ ਦੇਵੇ ਜਿੱਥੇ ਮੇਰੇ ਪਿਉ-ਦਾਦਿਆਂ ਨੂੰ ਦਫ਼ਨਾਇਆ ਗਿਆ ਸੀ ਤਾਂ ਜੋ ਮੈਂ ਇਸਨੂੰ ਦੁਬਾਰਾ ਬਣਾ ਸਕਾਂ।"</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pa" altLang="ko-KR" sz="2800">
                <a:solidFill>
                  <a:schemeClr val="tx1">
                    <a:lumMod val="65000"/>
                    <a:lumOff val="35000"/>
                  </a:schemeClr>
                </a:solidFill>
              </a:rPr>
              <a:t>ਨਹਮਯਾਹ</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800">
                <a:solidFill>
                  <a:schemeClr val="tx1">
                    <a:lumMod val="65000"/>
                    <a:lumOff val="35000"/>
                  </a:schemeClr>
                </a:solidFill>
              </a:rPr>
              <a:t>ਫ਼ਾਰਸੀ ਰਾਜੇ ਨੇ ਰਾਜੇ ਦੇ ਸਾਕੀ ਨਹਮਯਾਹ ਨੂੰ ਬਰਬਾਦ ਹੋਏ ਸ਼ਹਿਰ ਅਤੇ ਗੜ੍ਹ ਨੂੰ ਦੁਬਾਰਾ ਬਣਾਉਣ ਦੀ ਇਜਾਜ਼ਤ ਦਿੱਤੀ।</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800">
                <a:solidFill>
                  <a:schemeClr val="tx1">
                    <a:lumMod val="65000"/>
                    <a:lumOff val="35000"/>
                  </a:schemeClr>
                </a:solidFill>
              </a:rPr>
              <a:t>ਨਹਮਯਾਹ</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ਬਹੁਤ ਸਾਰੇ ਇਜ਼ਰਾਈਲੀਆਂ ਨਾਲ ਯਰੂਸ਼ਲਮ ਵਾਪਸ ਆਇਆ ਅਤੇ ਉਨ੍ਹਾਂ ਦੇ ਨਾਲ ਯਰੂਸ਼ਲਮ ਦੀ ਕੰਧ ਨੂੰ ਦੁਬਾਰਾ ਬਣਾਇਆ।</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600">
                <a:solidFill>
                  <a:schemeClr val="tx1">
                    <a:lumMod val="65000"/>
                    <a:lumOff val="35000"/>
                  </a:schemeClr>
                </a:solidFill>
              </a:rPr>
              <a:t>ਹਾਲਾਂਕਿ, ਉਹ ਦੂਜੇ ਕਬੀਲਿਆਂ ਦੁਆਰਾ ਪਰੇਸ਼ਾਨ ਸਨ ਜੋ ਇਜ਼ਰਾਈਲੀ ਦੇ ਪੁਨਰ-ਸੁਰਜੀਤੀ ਨੂੰ ਨਾਪਸੰਦ ਕਰਦੇ ਸਨ। ਇਸ ਤੋਂ ਇਲਾਵਾ, ਬਹੁਤ ਸਾਰੇ ਇਜ਼ਰਾਈਲੀ ਲੋਕ ਸ਼ਿਕਾਇਤਾਂ ਵਿਚ ਫੁੱਟਦੇ ਹਨ।</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800">
                <a:solidFill>
                  <a:schemeClr val="tx1">
                    <a:lumMod val="65000"/>
                    <a:lumOff val="35000"/>
                  </a:schemeClr>
                </a:solidFill>
              </a:rPr>
              <a:t>ਨਹਮਯਾਹ ਨੇ ਪਰਮੇਸ਼ੁਰ ਤੋਂ ਮਦਦ ਮੰਗੀ। ਪਰਮੇਸ਼ੁਰ ਨੇ ਉਸ ਨੂੰ ਕੰਮ ਕਰਨ ਦੀ ਸ਼ਕਤੀ ਅਤੇ ਹਿੰਮਤ ਦਿੱਤੀ।</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2800">
                <a:solidFill>
                  <a:schemeClr val="tx1">
                    <a:lumMod val="65000"/>
                    <a:lumOff val="35000"/>
                  </a:schemeClr>
                </a:solidFill>
              </a:rPr>
              <a:t>ਆਖ਼ਰਕਾਰ, ਨਹਮਯਾਹ ਨੇ ਇਜ਼ਰਾਈਲੀ ਲੋਕਾਂ ਨਾਲ ਯਰੂਸ਼ਲਮ ਦੀ ਕੰਧ ਨੂੰ ਦੁਬਾਰਾ ਬਣਾਉਣ ਦਾ ਕੰਮ ਪੂਰਾ ਕੀਤਾ। ਕੰਧ ਨੂੰ ਪੂਰਾ ਕਰਨ ਤੋਂ ਬਾਅਦ, ਉਸਨੇ ਅਤੇ ਉਸਦੇ ਲੋਕਾਂ ਨੇ ਖੁਸ਼ੀ ਨਾਲ ਪਰਮੇਸ਼ੁਰ ਦੀ ਉਪਾਸਨਾ ਕੀਤੀ।</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000">
                <a:solidFill>
                  <a:srgbClr val="FF0000"/>
                </a:solidFill>
              </a:rPr>
              <a:t>ਅੱਜ ਦਾ ਪਾਠ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3600">
                <a:solidFill>
                  <a:schemeClr val="tx1">
                    <a:lumMod val="65000"/>
                    <a:lumOff val="35000"/>
                  </a:schemeClr>
                </a:solidFill>
              </a:rPr>
              <a:t>ਨਹਮਯਾਹ ਨੇ ਪਰਮੇਸ਼ੁਰ ਦੀ ਮਦਦ ਨਾਲ ਕੰਧ ਨੂੰ ਦੁਬਾਰਾ ਬਣਾਉਣ ਦਾ ਕੰਮ ਪੂਰਾ ਕੀਤਾ ਭਾਵੇਂ ਕਿ ਬਹੁਤ ਸਾਰੀਆਂ ਗੜਬੜੀਆਂ ਸਨ।</a:t>
            </a:r>
          </a:p>
          <a:p>
            <a:pPr xmlns:a="http://schemas.openxmlformats.org/drawingml/2006/main" algn="ctr"/>
            <a:r xmlns:a="http://schemas.openxmlformats.org/drawingml/2006/main">
              <a:rPr lang="pa" altLang="ko-KR" sz="3600">
                <a:solidFill>
                  <a:schemeClr val="tx1">
                    <a:lumMod val="65000"/>
                    <a:lumOff val="35000"/>
                  </a:schemeClr>
                </a:solidFill>
              </a:rPr>
              <a:t>ਜਦੋਂ ਅਸੀਂ ਪਰਮੇਸ਼ੁਰ ਦਾ ਕੰਮ ਕਰਦੇ ਹਾਂ ਤਾਂ ਸਾਨੂੰ ਮੁਸ਼ਕਲ ਹਾਲਾਤਾਂ ਦਾ ਸਾਮ੍ਹਣਾ ਕਰਨਾ ਪੈ ਸਕਦਾ ਹੈ।</a:t>
            </a:r>
          </a:p>
          <a:p>
            <a:pPr xmlns:a="http://schemas.openxmlformats.org/drawingml/2006/main" algn="ctr"/>
            <a:r xmlns:a="http://schemas.openxmlformats.org/drawingml/2006/main">
              <a:rPr lang="pa" altLang="ko-KR" sz="3600">
                <a:solidFill>
                  <a:schemeClr val="tx1">
                    <a:lumMod val="65000"/>
                    <a:lumOff val="35000"/>
                  </a:schemeClr>
                </a:solidFill>
              </a:rPr>
              <a:t>ਹਾਲਾਂਕਿ, ਜੇਕਰ ਪ੍ਰਮਾਤਮਾ ਸਾਡੇ ਨਾਲ ਹੈ ਅਤੇ ਅਸੀਂ ਉਸਦੇ ਨਾਲ ਹਾਂ, ਤਾਂ ਅਸੀਂ ਉਨ੍ਹਾਂ ਸਾਰੀਆਂ ਮੁਸ਼ਕਲਾਂ ਨੂੰ ਪਾਰ ਕਰ ਸਕਦੇ ਹਾਂ।</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3200"/>
              <a:t>ਰੱਬ?</a:t>
            </a:r>
            <a:r xmlns:a="http://schemas.openxmlformats.org/drawingml/2006/main">
              <a:rPr lang="p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rgbClr val="C00000"/>
                </a:solidFill>
              </a:rPr>
              <a:t>ਰੱਬ 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chemeClr val="tx1">
                    <a:lumMod val="65000"/>
                    <a:lumOff val="35000"/>
                  </a:schemeClr>
                </a:solidFill>
              </a:rPr>
              <a:t>ਪ੍ਰਮਾਤਮਾ ਉਹ ਹੈ ਜੋ ਸਾਡੀ ਮਦਦ ਕਰਦਾ ਹੈ ਅਤੇ ਸਾਨੂੰ ਸ਼ਕਤੀ ਅਤੇ ਹਿੰਮਤ ਦਿੰਦਾ ਹੈ ਜਦੋਂ ਅਸੀਂ ਪ੍ਰਾਰਥਨਾ ਕਰਦੇ ਹਾਂ ਅਤੇ ਮੁਸ਼ਕਲ ਸਥਿਤੀ ਵਿੱਚ ਮਦਦ ਮੰਗਦੇ ਹਾਂ।</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000">
                <a:solidFill>
                  <a:srgbClr val="FF0000"/>
                </a:solidFill>
              </a:rPr>
              <a:t>ਅੱਜ ਦੀ ਕਵਿਜ਼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chemeClr val="tx1">
                    <a:lumMod val="65000"/>
                    <a:lumOff val="35000"/>
                  </a:schemeClr>
                </a:solidFill>
              </a:rPr>
              <a:t>ਨਹਮਯਾਹ ਆਪਣੇ ਸ਼ਹਿਰ ਵਾਪਸ ਕਿਉਂ ਆਇਆ?</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en-US" sz="2800">
                <a:solidFill>
                  <a:schemeClr val="tx1">
                    <a:lumMod val="65000"/>
                    <a:lumOff val="35000"/>
                  </a:schemeClr>
                </a:solidFill>
              </a:rPr>
              <a:t>① </a:t>
            </a:r>
            <a:r xmlns:a="http://schemas.openxmlformats.org/drawingml/2006/main">
              <a:rPr lang="pa" altLang="ko-KR" sz="2800">
                <a:solidFill>
                  <a:schemeClr val="tx1">
                    <a:lumMod val="65000"/>
                    <a:lumOff val="35000"/>
                  </a:schemeClr>
                </a:solidFill>
              </a:rPr>
              <a:t>ਯਾਤਰਾ ਕਰਨ ਲਈ..</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en-US" sz="2800">
                <a:solidFill>
                  <a:schemeClr val="tx1">
                    <a:lumMod val="65000"/>
                    <a:lumOff val="35000"/>
                  </a:schemeClr>
                </a:solidFill>
              </a:rPr>
              <a:t>② </a:t>
            </a:r>
            <a:r xmlns:a="http://schemas.openxmlformats.org/drawingml/2006/main">
              <a:rPr lang="pa" altLang="ko-KR" sz="2800">
                <a:solidFill>
                  <a:schemeClr val="tx1">
                    <a:lumMod val="65000"/>
                    <a:lumOff val="35000"/>
                  </a:schemeClr>
                </a:solidFill>
              </a:rPr>
              <a:t>ਸਕੂਲ ਜਾਣ ਲਈ..</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en-US" sz="2800">
                <a:solidFill>
                  <a:schemeClr val="tx1">
                    <a:lumMod val="65000"/>
                    <a:lumOff val="35000"/>
                  </a:schemeClr>
                </a:solidFill>
              </a:rPr>
              <a:t>③ </a:t>
            </a:r>
            <a:r xmlns:a="http://schemas.openxmlformats.org/drawingml/2006/main">
              <a:rPr lang="pa" altLang="ko-KR" sz="2800">
                <a:solidFill>
                  <a:schemeClr val="tx1">
                    <a:lumMod val="65000"/>
                    <a:lumOff val="35000"/>
                  </a:schemeClr>
                </a:solidFill>
              </a:rPr>
              <a:t>ਪੂਜਾ ਕਰਨੀ..</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en-US" sz="2800">
                <a:solidFill>
                  <a:schemeClr val="tx1">
                    <a:lumMod val="65000"/>
                    <a:lumOff val="35000"/>
                  </a:schemeClr>
                </a:solidFill>
              </a:rPr>
              <a:t>④ </a:t>
            </a:r>
            <a:r xmlns:a="http://schemas.openxmlformats.org/drawingml/2006/main">
              <a:rPr lang="pa" altLang="ko-KR" sz="2800">
                <a:solidFill>
                  <a:schemeClr val="tx1">
                    <a:lumMod val="65000"/>
                    <a:lumOff val="35000"/>
                  </a:schemeClr>
                </a:solidFill>
              </a:rPr>
              <a:t>ਯਰੂਸ਼ਲਮ ਦੀ ਕੰਧ ਨੂੰ ਦੁਬਾਰਾ ਬਣਾਉਣ ਲਈ..</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en-US" sz="2800">
                <a:solidFill>
                  <a:srgbClr val="FF0000"/>
                </a:solidFill>
              </a:rPr>
              <a:t>④ </a:t>
            </a:r>
            <a:r xmlns:a="http://schemas.openxmlformats.org/drawingml/2006/main">
              <a:rPr lang="pa" altLang="ko-KR" sz="2800">
                <a:solidFill>
                  <a:srgbClr val="FF0000"/>
                </a:solidFill>
              </a:rPr>
              <a:t>ਯਰੂਸ਼ਲਮ ਦੀ ਕੰਧ ਨੂੰ ਦੁਬਾਰਾ ਬਣਾਉਣ ਲਈ..</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pa" altLang="ko-KR" sz="4000">
                <a:solidFill>
                  <a:srgbClr val="FF0000"/>
                </a:solidFill>
              </a:rPr>
              <a:t>ਅੱਜ ਦਾ ਸ਼ਬਦ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pa" altLang="ko-KR" sz="3600">
                <a:solidFill>
                  <a:schemeClr val="bg1">
                    <a:lumMod val="50000"/>
                  </a:schemeClr>
                </a:solidFill>
              </a:rPr>
              <a:t>ਮੈਂ ਰਾਜੇ ਨੂੰ ਉੱਤਰ ਦਿੱਤਾ, "ਜੇਕਰ ਇਹ ਰਾਜਾ ਨੂੰ ਚੰਗਾ ਲੱਗੇ ਅਤੇ ਜੇ ਤੁਹਾਡੇ ਸੇਵਕ ਉੱਤੇ ਉਸਦੀ ਨਿਗਾਹ ਵਿੱਚ ਮਿਹਰ ਹੋਵੇ, ਤਾਂ ਉਹ ਮੈਨੂੰ ਯਹੂਦਾਹ ਦੇ ਸ਼ਹਿਰ ਵਿੱਚ ਭੇਜ ਦੇਵੇ ਜਿੱਥੇ ਮੇਰੇ ਪਿਉ-ਦਾਦਿਆਂ ਨੂੰ ਦਫ਼ਨਾਇਆ ਗਿਆ ਸੀ ਤਾਂ ਜੋ ਮੈਂ ਇਸਨੂੰ ਦੁਬਾਰਾ ਬਣਾ ਸਕਾਂ।"</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pa" altLang="ko-KR" sz="2800">
                <a:solidFill>
                  <a:schemeClr val="tx1">
                    <a:lumMod val="65000"/>
                    <a:lumOff val="35000"/>
                  </a:schemeClr>
                </a:solidFill>
              </a:rPr>
              <a:t>ਨਹਮਯਾਹ</a:t>
            </a:r>
            <a:r xmlns:a="http://schemas.openxmlformats.org/drawingml/2006/main">
              <a:rPr lang="pa" altLang="en-US" sz="2800">
                <a:solidFill>
                  <a:schemeClr val="tx1">
                    <a:lumMod val="65000"/>
                    <a:lumOff val="35000"/>
                  </a:schemeClr>
                </a:solidFill>
              </a:rPr>
              <a:t> </a:t>
            </a:r>
            <a:r xmlns:a="http://schemas.openxmlformats.org/drawingml/2006/main">
              <a:rPr lang="pa"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