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m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ms"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ms" altLang="ko-KR" b="1">
                <a:solidFill>
                  <a:schemeClr val="tx1">
                    <a:lumMod val="50000"/>
                    <a:lumOff val="50000"/>
                  </a:schemeClr>
                </a:solidFill>
              </a:rPr>
              <a:t>Tidak.</a:t>
            </a:r>
            <a:r xmlns:a="http://schemas.openxmlformats.org/drawingml/2006/main">
              <a:rPr lang="ms" altLang="en-US" b="1">
                <a:solidFill>
                  <a:schemeClr val="tx1">
                    <a:lumMod val="50000"/>
                    <a:lumOff val="50000"/>
                  </a:schemeClr>
                </a:solidFill>
              </a:rPr>
              <a:t> </a:t>
            </a:r>
            <a:r xmlns:a="http://schemas.openxmlformats.org/drawingml/2006/main">
              <a:rPr lang="ms" altLang="ko-KR" b="1">
                <a:solidFill>
                  <a:schemeClr val="tx1">
                    <a:lumMod val="50000"/>
                    <a:lumOff val="50000"/>
                  </a:schemeClr>
                </a:solidFill>
              </a:rPr>
              <a:t>31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ms" altLang="ko-KR" sz="4000"/>
              <a:t>Jonathan,</a:t>
            </a:r>
          </a:p>
          <a:p>
            <a:pPr xmlns:a="http://schemas.openxmlformats.org/drawingml/2006/main" algn="ctr"/>
            <a:r xmlns:a="http://schemas.openxmlformats.org/drawingml/2006/main">
              <a:rPr lang="ms" altLang="ko-KR" sz="4000"/>
              <a:t>Kawan Baik Daud</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ms" altLang="ko-KR" sz="4000">
                <a:solidFill>
                  <a:srgbClr val="FF0000"/>
                </a:solidFill>
              </a:rPr>
              <a:t>Kuiz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ms" altLang="ko-KR" sz="3200">
                <a:solidFill>
                  <a:schemeClr val="tx1">
                    <a:lumMod val="65000"/>
                    <a:lumOff val="35000"/>
                  </a:schemeClr>
                </a:solidFill>
              </a:rPr>
              <a:t>Apa yang tidak diberikan Yonatan kepada Daud?</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ms" altLang="en-US" sz="2800">
                <a:solidFill>
                  <a:schemeClr val="tx1">
                    <a:lumMod val="65000"/>
                    <a:lumOff val="35000"/>
                  </a:schemeClr>
                </a:solidFill>
              </a:rPr>
              <a:t>① </a:t>
            </a:r>
            <a:r xmlns:a="http://schemas.openxmlformats.org/drawingml/2006/main">
              <a:rPr lang="ms" altLang="ko-KR" sz="2800">
                <a:solidFill>
                  <a:schemeClr val="tx1">
                    <a:lumMod val="65000"/>
                    <a:lumOff val="35000"/>
                  </a:schemeClr>
                </a:solidFill>
              </a:rPr>
              <a:t>pedang</a:t>
            </a:r>
            <a:r xmlns:a="http://schemas.openxmlformats.org/drawingml/2006/main">
              <a:rPr lang="ms"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ms" altLang="en-US" sz="2800">
                <a:solidFill>
                  <a:schemeClr val="tx1">
                    <a:lumMod val="65000"/>
                    <a:lumOff val="35000"/>
                  </a:schemeClr>
                </a:solidFill>
              </a:rPr>
              <a:t>② </a:t>
            </a:r>
            <a:r xmlns:a="http://schemas.openxmlformats.org/drawingml/2006/main">
              <a:rPr lang="ms" altLang="ko-KR" sz="2800">
                <a:solidFill>
                  <a:schemeClr val="tx1">
                    <a:lumMod val="65000"/>
                    <a:lumOff val="35000"/>
                  </a:schemeClr>
                </a:solidFill>
              </a:rPr>
              <a:t>perisai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ms" altLang="en-US" sz="2800">
                <a:solidFill>
                  <a:schemeClr val="tx1">
                    <a:lumMod val="65000"/>
                    <a:lumOff val="35000"/>
                  </a:schemeClr>
                </a:solidFill>
              </a:rPr>
              <a:t>③ </a:t>
            </a:r>
            <a:r xmlns:a="http://schemas.openxmlformats.org/drawingml/2006/main">
              <a:rPr lang="ms" altLang="ko-KR" sz="2800">
                <a:solidFill>
                  <a:schemeClr val="tx1">
                    <a:lumMod val="65000"/>
                    <a:lumOff val="35000"/>
                  </a:schemeClr>
                </a:solidFill>
              </a:rPr>
              <a:t>anak panah</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ms" altLang="en-US" sz="2800">
                <a:solidFill>
                  <a:schemeClr val="tx1">
                    <a:lumMod val="65000"/>
                    <a:lumOff val="35000"/>
                  </a:schemeClr>
                </a:solidFill>
              </a:rPr>
              <a:t>④ </a:t>
            </a:r>
            <a:r xmlns:a="http://schemas.openxmlformats.org/drawingml/2006/main">
              <a:rPr lang="ms" altLang="ko-KR" sz="2800">
                <a:solidFill>
                  <a:schemeClr val="tx1">
                    <a:lumMod val="65000"/>
                    <a:lumOff val="35000"/>
                  </a:schemeClr>
                </a:solidFill>
              </a:rPr>
              <a:t>pakaian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ms" altLang="en-US" sz="2800">
                <a:solidFill>
                  <a:srgbClr val="FF0000"/>
                </a:solidFill>
              </a:rPr>
              <a:t>② </a:t>
            </a:r>
            <a:r xmlns:a="http://schemas.openxmlformats.org/drawingml/2006/main">
              <a:rPr lang="ms" altLang="ko-KR" sz="2800">
                <a:solidFill>
                  <a:srgbClr val="FF0000"/>
                </a:solidFill>
              </a:rPr>
              <a:t>perisai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b="1">
                <a:solidFill>
                  <a:schemeClr val="tx1">
                    <a:lumMod val="50000"/>
                    <a:lumOff val="50000"/>
                  </a:schemeClr>
                </a:solidFill>
              </a:rPr>
              <a:t>No. 40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400"/>
              <a:t>Keberanian Ratu Ester.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Kemudian raja bertanya, "Apakah itu, Ratu Ester? Apakah permintaanmu? Bahkan sampai separuh kerajaan itu akan diberikan kepadamu."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s" altLang="ko-KR" sz="2800">
                <a:solidFill>
                  <a:schemeClr val="tx1">
                    <a:lumMod val="65000"/>
                    <a:lumOff val="35000"/>
                  </a:schemeClr>
                </a:solidFill>
              </a:rPr>
              <a:t>Ester</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Ia adalah masa apabila seorang wanita Yahudi yang bijak Ester adalah ratu Parsi. Walau bagaimanapun, Haman merancang untuk memusnahkan orang Yahudi menggunakan undang-undang raja.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Dia berfikir, 'Saya mungkin terbunuh jika saya mendekati raja tanpa dipanggil oleh raja." Bagaimanapun, dia memutuskan untuk pergi menghadap raja untuk meminta rakyatnya diselamatkan, walaupun ia bertentangan dengan undang-undang.</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Tetapi, apabila dia melihat Ratu Ester berdiri di pelataran, dia sangat gembira dengannya dan berkata, “Apakah permintaanmu? Saya akan memberikannya kepada awak.”</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Rancangan Haman untuk memusnahkan orang Yahudi telah didedahkan oleh raja. Akibatnya, dia dibenci raja dan dibunuh.</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600">
                <a:solidFill>
                  <a:schemeClr val="tx1">
                    <a:lumMod val="65000"/>
                    <a:lumOff val="35000"/>
                  </a:schemeClr>
                </a:solidFill>
              </a:rPr>
              <a:t>“Terima kasih, Tuhan, kerana melindungi kami!” Oleh kerana keberanian ratu Ester, orang Yahudi dilindungi.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3200">
                <a:solidFill>
                  <a:schemeClr val="tx1">
                    <a:lumMod val="65000"/>
                    <a:lumOff val="35000"/>
                  </a:schemeClr>
                </a:solidFill>
              </a:rPr>
              <a:t>Walaupun Ester akan dibunuh, dia berdoa kepada Tuhan untuk menyelamatkan rakyatnya dengan berani.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s" altLang="ko-KR" sz="3200">
                <a:solidFill>
                  <a:schemeClr val="tx1">
                    <a:lumMod val="65000"/>
                    <a:lumOff val="35000"/>
                  </a:schemeClr>
                </a:solidFill>
              </a:rPr>
              <a:t>Tuhan menyelamatkan orang Yahudi daripada krisis melalui doa Ester dengan kebijaksanaan dan kekuatan-Nya yang menakjubkan.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s" altLang="ko-KR" sz="3200">
                <a:solidFill>
                  <a:schemeClr val="tx1">
                    <a:lumMod val="65000"/>
                    <a:lumOff val="35000"/>
                  </a:schemeClr>
                </a:solidFill>
              </a:rPr>
              <a:t>Marilah kita percaya dan mengharapkan pertolongan dan keselamatan Tuhan yang luar biasa dalam kehidupan seharian kita.</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3200"/>
              <a:t>Tuhan?</a:t>
            </a:r>
            <a:r xmlns:a="http://schemas.openxmlformats.org/drawingml/2006/main">
              <a:rPr lang="m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rgbClr val="C00000"/>
                </a:solidFill>
              </a:rPr>
              <a:t>Tuhan ialah..</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Tuhanlah yang memelihara dan menolong umat-Nya hingga ke akhirnya.</a:t>
            </a:r>
            <a:r xmlns:a="http://schemas.openxmlformats.org/drawingml/2006/main">
              <a:rPr lang="ms"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ms" altLang="ko-KR" sz="3600">
                <a:solidFill>
                  <a:schemeClr val="tx1">
                    <a:lumMod val="65000"/>
                    <a:lumOff val="35000"/>
                  </a:schemeClr>
                </a:solidFill>
              </a:rPr>
              <a:t>Tuhan menjaga dan menolong saya hingga ke akhir zaman.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Kuiz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200">
                <a:solidFill>
                  <a:schemeClr val="tx1">
                    <a:lumMod val="65000"/>
                    <a:lumOff val="35000"/>
                  </a:schemeClr>
                </a:solidFill>
              </a:rPr>
              <a:t>Apakah yang berlaku kepada Ester apabila dia mendekati raja tanpa dipanggil?</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① </a:t>
            </a:r>
            <a:r xmlns:a="http://schemas.openxmlformats.org/drawingml/2006/main">
              <a:rPr lang="ms" altLang="ko-KR" sz="2800">
                <a:solidFill>
                  <a:schemeClr val="tx1">
                    <a:lumMod val="65000"/>
                    <a:lumOff val="35000"/>
                  </a:schemeClr>
                </a:solidFill>
              </a:rPr>
              <a:t>Dia akan dihukum mati.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② </a:t>
            </a:r>
            <a:r xmlns:a="http://schemas.openxmlformats.org/drawingml/2006/main">
              <a:rPr lang="ms" altLang="ko-KR" sz="2800">
                <a:solidFill>
                  <a:schemeClr val="tx1">
                    <a:lumMod val="65000"/>
                    <a:lumOff val="35000"/>
                  </a:schemeClr>
                </a:solidFill>
              </a:rPr>
              <a:t>Dia dihalau keluar.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③ </a:t>
            </a:r>
            <a:r xmlns:a="http://schemas.openxmlformats.org/drawingml/2006/main">
              <a:rPr lang="ms" altLang="ko-KR" sz="2800">
                <a:solidFill>
                  <a:schemeClr val="tx1">
                    <a:lumMod val="65000"/>
                    <a:lumOff val="35000"/>
                  </a:schemeClr>
                </a:solidFill>
              </a:rPr>
              <a:t>Dia tidak dapat bertemu raja.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④ </a:t>
            </a:r>
            <a:r xmlns:a="http://schemas.openxmlformats.org/drawingml/2006/main">
              <a:rPr lang="ms" altLang="ko-KR" sz="2800">
                <a:solidFill>
                  <a:schemeClr val="tx1">
                    <a:lumMod val="65000"/>
                    <a:lumOff val="35000"/>
                  </a:schemeClr>
                </a:solidFill>
              </a:rPr>
              <a:t>Dia boleh memberitahu raja apa yang dia mahu minta.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rgbClr val="FF0000"/>
                </a:solidFill>
              </a:rPr>
              <a:t>④ </a:t>
            </a:r>
            <a:r xmlns:a="http://schemas.openxmlformats.org/drawingml/2006/main">
              <a:rPr lang="ms" altLang="ko-KR" sz="2800">
                <a:solidFill>
                  <a:srgbClr val="FF0000"/>
                </a:solidFill>
              </a:rPr>
              <a:t>Dia boleh memberitahu raja apa yang dia mahu minta.</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s" altLang="ko-KR" sz="3600">
                <a:solidFill>
                  <a:schemeClr val="tx1">
                    <a:lumMod val="65000"/>
                    <a:lumOff val="35000"/>
                  </a:schemeClr>
                </a:solidFill>
              </a:rPr>
              <a:t>Setelah Daud selesai bercakap dengan Saul, Yonatan menjadi satu dalam roh dengan Daud, dan dia mengasihi dia seperti dirinya sendiri.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s" altLang="ko-KR" sz="2800">
                <a:solidFill>
                  <a:schemeClr val="tx1">
                    <a:lumMod val="65000"/>
                    <a:lumOff val="35000"/>
                  </a:schemeClr>
                </a:solidFill>
              </a:rPr>
              <a:t>1 Samuel 18:</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Kemudian raja bertanya, "Apakah itu, Ratu Ester? Apakah permintaanmu? Bahkan sampai separuh kerajaan itu akan diberikan kepadamu."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s" altLang="ko-KR" sz="2800">
                <a:solidFill>
                  <a:schemeClr val="tx1">
                    <a:lumMod val="65000"/>
                    <a:lumOff val="35000"/>
                  </a:schemeClr>
                </a:solidFill>
              </a:rPr>
              <a:t>Ester</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ms" altLang="ko-KR" b="1">
                <a:solidFill>
                  <a:schemeClr val="tx1">
                    <a:lumMod val="50000"/>
                    <a:lumOff val="50000"/>
                  </a:schemeClr>
                </a:solidFill>
              </a:rPr>
              <a:t>No. 41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ms" altLang="ko-KR" sz="4400"/>
              <a:t>Ayub yang diberkati Tuhan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s" altLang="ko-KR" sz="3600">
                <a:solidFill>
                  <a:schemeClr val="tx1">
                    <a:lumMod val="65000"/>
                    <a:lumOff val="35000"/>
                  </a:schemeClr>
                </a:solidFill>
              </a:rPr>
              <a:t>Di tanah Us tinggal seorang lelaki bernama Ayub. Orang ini tidak bercela dan jujur; dia takut kepada Tuhan dan menjauhi kejahatan.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s" altLang="ko-KR" sz="2800">
                <a:solidFill>
                  <a:schemeClr val="tx1">
                    <a:lumMod val="65000"/>
                    <a:lumOff val="35000"/>
                  </a:schemeClr>
                </a:solidFill>
              </a:rPr>
              <a:t>Kerja</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ms" altLang="ko-KR" sz="2800">
                <a:solidFill>
                  <a:schemeClr val="tx1">
                    <a:lumMod val="65000"/>
                    <a:lumOff val="35000"/>
                  </a:schemeClr>
                </a:solidFill>
              </a:rPr>
              <a:t>Ayub yang tinggal di tanah Uz di tanah Timur adalah yang terkaya. Dia takut akan Tuhan dan tidak bercela dan jujur.</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ms" altLang="ko-KR" sz="2800">
                <a:solidFill>
                  <a:schemeClr val="tx1">
                    <a:lumMod val="65000"/>
                    <a:lumOff val="35000"/>
                  </a:schemeClr>
                </a:solidFill>
              </a:rPr>
              <a:t>“Oleh kerana engkau memberkati Ayub, dia takut kepadamu! Adakah Ayub takut kepada Tuhan tanpa alasan?” Syaitan merancang untuk menguji Ayub.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ms" altLang="ko-KR" sz="2400">
                <a:solidFill>
                  <a:schemeClr val="tx1">
                    <a:lumMod val="65000"/>
                    <a:lumOff val="35000"/>
                  </a:schemeClr>
                </a:solidFill>
              </a:rPr>
              <a:t>Syaitan merampas segala sesuatu dalam semalam, anak-anaknya dan semua hartanya. Dia menjadi lelaki paling sengsara di dunia.</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ms" altLang="ko-KR" sz="2600">
                <a:solidFill>
                  <a:schemeClr val="tx1">
                    <a:lumMod val="65000"/>
                    <a:lumOff val="35000"/>
                  </a:schemeClr>
                </a:solidFill>
              </a:rPr>
              <a:t>Isterinya meninggalkan dia dengan mengatakan bahawa "Kutuklah Tuhan dan mati!" Rakan-rakan Ayub datang dan menyalahkannya.Tetapi, Ayub menaruh kepercayaan kepada Tuhan seperti biasa.</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ms" altLang="ko-KR" sz="2600">
                <a:solidFill>
                  <a:schemeClr val="tx1">
                    <a:lumMod val="65000"/>
                    <a:lumOff val="35000"/>
                  </a:schemeClr>
                </a:solidFill>
              </a:rPr>
              <a:t>Ia adalah masa dalam kesengsaraan dan kepahitan. Bagaimanapun Ayub berjaya melalui ujian dan Tuhan memberinya berkat yang lebih besar daripada sebelumnya. Dia menjadi seorang yang takut kepada Tuhan daripada sebelumnya.</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ms"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ms" altLang="ko-KR" sz="3200">
                <a:solidFill>
                  <a:schemeClr val="tx1">
                    <a:lumMod val="65000"/>
                    <a:lumOff val="35000"/>
                  </a:schemeClr>
                </a:solidFill>
              </a:rPr>
              <a:t>Walaupun Ayub seorang yang jujur, Syaitan memberi masalah kepadanya.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s" altLang="ko-KR" sz="3200">
                <a:solidFill>
                  <a:schemeClr val="tx1">
                    <a:lumMod val="65000"/>
                    <a:lumOff val="35000"/>
                  </a:schemeClr>
                </a:solidFill>
              </a:rPr>
              <a:t>Walaupun menghadapi kesukaran, Ayub percaya kepada Tuhan dan bersabar kepada Tuhan.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s" altLang="ko-KR" sz="3200">
                <a:solidFill>
                  <a:schemeClr val="tx1">
                    <a:lumMod val="65000"/>
                    <a:lumOff val="35000"/>
                  </a:schemeClr>
                </a:solidFill>
              </a:rPr>
              <a:t>Kesukaran itu mungkin menimpa kita.</a:t>
            </a:r>
          </a:p>
          <a:p>
            <a:pPr xmlns:a="http://schemas.openxmlformats.org/drawingml/2006/main" algn="ctr"/>
            <a:r xmlns:a="http://schemas.openxmlformats.org/drawingml/2006/main">
              <a:rPr lang="ms" altLang="ko-KR" sz="3200">
                <a:solidFill>
                  <a:schemeClr val="tx1">
                    <a:lumMod val="65000"/>
                    <a:lumOff val="35000"/>
                  </a:schemeClr>
                </a:solidFill>
              </a:rPr>
              <a:t>Pada masa itu, kita harus percaya kepada Tuhan dan bersabar dengan Tuhan.</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ms" altLang="ko-KR" sz="3200"/>
              <a:t>Tuhan?</a:t>
            </a:r>
            <a:r xmlns:a="http://schemas.openxmlformats.org/drawingml/2006/main">
              <a:rPr lang="m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ms" altLang="ko-KR" sz="3600">
                <a:solidFill>
                  <a:srgbClr val="C00000"/>
                </a:solidFill>
              </a:rPr>
              <a:t>Tuhan ialah..</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ms" altLang="ko-KR" sz="3600">
                <a:solidFill>
                  <a:schemeClr val="tx1">
                    <a:lumMod val="65000"/>
                    <a:lumOff val="35000"/>
                  </a:schemeClr>
                </a:solidFill>
              </a:rPr>
              <a:t>Tuhan adalah satu</a:t>
            </a:r>
          </a:p>
          <a:p>
            <a:r xmlns:a="http://schemas.openxmlformats.org/drawingml/2006/main">
              <a:rPr lang="ms" altLang="ko-KR" sz="3600">
                <a:solidFill>
                  <a:schemeClr val="tx1">
                    <a:lumMod val="65000"/>
                    <a:lumOff val="35000"/>
                  </a:schemeClr>
                </a:solidFill>
              </a:rPr>
              <a:t>yang boleh menjadikan kita kaya atau miskin mengikut kehendakNya sendiri.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b="1">
                <a:solidFill>
                  <a:schemeClr val="tx1">
                    <a:lumMod val="50000"/>
                    <a:lumOff val="50000"/>
                  </a:schemeClr>
                </a:solidFill>
              </a:rPr>
              <a:t>No. 32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400"/>
              <a:t>Sulaiman yang menerima Hikmat sebagai Hadiah.</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ms" altLang="ko-KR" sz="4000">
                <a:solidFill>
                  <a:srgbClr val="FF0000"/>
                </a:solidFill>
              </a:rPr>
              <a:t>Kuiz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ms" altLang="ko-KR" sz="3600">
                <a:solidFill>
                  <a:schemeClr val="tx1">
                    <a:lumMod val="65000"/>
                    <a:lumOff val="35000"/>
                  </a:schemeClr>
                </a:solidFill>
              </a:rPr>
              <a:t>Mana satu yang tidak betul tentang Ayub?</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ms" altLang="en-US" sz="2800">
                <a:solidFill>
                  <a:schemeClr val="tx1">
                    <a:lumMod val="65000"/>
                    <a:lumOff val="35000"/>
                  </a:schemeClr>
                </a:solidFill>
              </a:rPr>
              <a:t>① </a:t>
            </a:r>
            <a:r xmlns:a="http://schemas.openxmlformats.org/drawingml/2006/main">
              <a:rPr lang="ms" altLang="ko-KR" sz="2800">
                <a:solidFill>
                  <a:schemeClr val="tx1">
                    <a:lumMod val="65000"/>
                    <a:lumOff val="35000"/>
                  </a:schemeClr>
                </a:solidFill>
              </a:rPr>
              <a:t>Dia kaya.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ms" altLang="en-US" sz="2800">
                <a:solidFill>
                  <a:schemeClr val="tx1">
                    <a:lumMod val="65000"/>
                    <a:lumOff val="35000"/>
                  </a:schemeClr>
                </a:solidFill>
              </a:rPr>
              <a:t>② </a:t>
            </a:r>
            <a:r xmlns:a="http://schemas.openxmlformats.org/drawingml/2006/main">
              <a:rPr lang="ms" altLang="ko-KR" sz="2800">
                <a:solidFill>
                  <a:schemeClr val="tx1">
                    <a:lumMod val="65000"/>
                    <a:lumOff val="35000"/>
                  </a:schemeClr>
                </a:solidFill>
              </a:rPr>
              <a:t>Dia tinggal di tanah timur.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ms" altLang="en-US" sz="2800">
                <a:solidFill>
                  <a:schemeClr val="tx1">
                    <a:lumMod val="65000"/>
                    <a:lumOff val="35000"/>
                  </a:schemeClr>
                </a:solidFill>
              </a:rPr>
              <a:t>③ </a:t>
            </a:r>
            <a:r xmlns:a="http://schemas.openxmlformats.org/drawingml/2006/main">
              <a:rPr lang="ms" altLang="ko-KR" sz="2800">
                <a:solidFill>
                  <a:schemeClr val="tx1">
                    <a:lumMod val="65000"/>
                    <a:lumOff val="35000"/>
                  </a:schemeClr>
                </a:solidFill>
              </a:rPr>
              <a:t>Dia seorang raja.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ms" altLang="en-US" sz="2800">
                <a:solidFill>
                  <a:schemeClr val="tx1">
                    <a:lumMod val="65000"/>
                    <a:lumOff val="35000"/>
                  </a:schemeClr>
                </a:solidFill>
              </a:rPr>
              <a:t>④ </a:t>
            </a:r>
            <a:r xmlns:a="http://schemas.openxmlformats.org/drawingml/2006/main">
              <a:rPr lang="ms" altLang="ko-KR" sz="2800">
                <a:solidFill>
                  <a:schemeClr val="tx1">
                    <a:lumMod val="65000"/>
                    <a:lumOff val="35000"/>
                  </a:schemeClr>
                </a:solidFill>
              </a:rPr>
              <a:t>Dia takut kepada Tuhan.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ms" altLang="en-US" sz="2800">
                <a:solidFill>
                  <a:srgbClr val="FF0000"/>
                </a:solidFill>
              </a:rPr>
              <a:t>③ </a:t>
            </a:r>
            <a:r xmlns:a="http://schemas.openxmlformats.org/drawingml/2006/main">
              <a:rPr lang="ms" altLang="ko-KR" sz="2800">
                <a:solidFill>
                  <a:srgbClr val="FF0000"/>
                </a:solidFill>
              </a:rPr>
              <a:t>Dia seorang raja.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s" altLang="ko-KR" sz="3600">
                <a:solidFill>
                  <a:schemeClr val="tx1">
                    <a:lumMod val="65000"/>
                    <a:lumOff val="35000"/>
                  </a:schemeClr>
                </a:solidFill>
              </a:rPr>
              <a:t>Di tanah Us tinggal seorang lelaki bernama Ayub. Orang ini tidak bercela dan jujur; dia takut kepada Tuhan dan menjauhi kejahatan.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s" altLang="ko-KR" sz="2800">
                <a:solidFill>
                  <a:schemeClr val="tx1">
                    <a:lumMod val="65000"/>
                    <a:lumOff val="35000"/>
                  </a:schemeClr>
                </a:solidFill>
              </a:rPr>
              <a:t>Kerja</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b="1">
                <a:solidFill>
                  <a:schemeClr val="tx1">
                    <a:lumMod val="50000"/>
                    <a:lumOff val="50000"/>
                  </a:schemeClr>
                </a:solidFill>
              </a:rPr>
              <a:t>TIDAK. 42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400"/>
              <a:t>Daniel enggan makan makanan King.</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Tetapi Daniel bertekad untuk tidak menajiskan dirinya dengan makanan raja dan wain, dan dia meminta izin kepada ketua pegawai untuk tidak menajiskan dirinya dengan cara ini.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s" altLang="ko-KR" sz="2800">
                <a:solidFill>
                  <a:schemeClr val="tx1">
                    <a:lumMod val="65000"/>
                    <a:lumOff val="35000"/>
                  </a:schemeClr>
                </a:solidFill>
              </a:rPr>
              <a:t>Daniel</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500">
                <a:solidFill>
                  <a:schemeClr val="tx1">
                    <a:lumMod val="65000"/>
                    <a:lumOff val="35000"/>
                  </a:schemeClr>
                </a:solidFill>
              </a:rPr>
              <a:t>Daniel dan tiga kawannya dibawa ke Babilon sebagai tawanan. Raja memerintahkan para pembesarnya untuk mengajar mereka dengan memberi mereka makanan raja dan wain.</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400">
                <a:solidFill>
                  <a:schemeClr val="tx1">
                    <a:lumMod val="65000"/>
                    <a:lumOff val="35000"/>
                  </a:schemeClr>
                </a:solidFill>
              </a:rPr>
              <a:t>“Kami tidak mahu makan makanan yang dilarang oleh hukum Allah!” Daniel dan tiga kawannya meminta izin kepada ketua pegawai untuk tidak menajiskan diri mereka dengan cara ini.</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600">
                <a:solidFill>
                  <a:schemeClr val="tx1">
                    <a:lumMod val="65000"/>
                    <a:lumOff val="35000"/>
                  </a:schemeClr>
                </a:solidFill>
              </a:rPr>
              <a:t>Daniel dan tiga rakannya makan sayur-sayuran dan air daripada makan makanan yang ditawarkan kepada Idol. Tuhan menghargai mereka dan memberi mereka lebih banyak kebijaksanaan.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500">
                <a:solidFill>
                  <a:schemeClr val="tx1">
                    <a:lumMod val="65000"/>
                    <a:lumOff val="35000"/>
                  </a:schemeClr>
                </a:solidFill>
              </a:rPr>
              <a:t>“Betapa bijaknya mereka!” Raja tidak boleh tidak hairan bahawa mereka kelihatan lebih sihat dan lebih bijak daripada mana-mana pemuda lain yang makan makanan diraja.</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600">
                <a:solidFill>
                  <a:schemeClr val="tx1">
                    <a:lumMod val="65000"/>
                    <a:lumOff val="35000"/>
                  </a:schemeClr>
                </a:solidFill>
              </a:rPr>
              <a:t>Sejak itu Daniel dan tiga kawannya mengambil alih perkara-perkara penting Babel dan menjaga diri mereka kudus di hadapan Tuhan.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200">
                <a:solidFill>
                  <a:schemeClr val="tx1">
                    <a:lumMod val="65000"/>
                    <a:lumOff val="35000"/>
                  </a:schemeClr>
                </a:solidFill>
              </a:rPr>
              <a:t>Daniel dan tiga kawannya bertekad untuk menjaga hukum Tuhan walaupun dalam keadaan tahanan.</a:t>
            </a:r>
          </a:p>
          <a:p>
            <a:r xmlns:a="http://schemas.openxmlformats.org/drawingml/2006/main">
              <a:rPr lang="ms" altLang="ko-KR" sz="3200">
                <a:solidFill>
                  <a:schemeClr val="tx1">
                    <a:lumMod val="65000"/>
                    <a:lumOff val="35000"/>
                  </a:schemeClr>
                </a:solidFill>
              </a:rPr>
              <a:t>Kemudian, mereka menjadi lebih sihat dan lebih bijak daripada lelaki lain yang makan makanan diraja.</a:t>
            </a:r>
          </a:p>
          <a:p>
            <a:r xmlns:a="http://schemas.openxmlformats.org/drawingml/2006/main">
              <a:rPr lang="ms" altLang="ko-KR" sz="3200">
                <a:solidFill>
                  <a:schemeClr val="tx1">
                    <a:lumMod val="65000"/>
                    <a:lumOff val="35000"/>
                  </a:schemeClr>
                </a:solidFill>
              </a:rPr>
              <a:t>Kita harus taat kepada Tuhan dalam apa jua keadaan.</a:t>
            </a:r>
          </a:p>
          <a:p>
            <a:r xmlns:a="http://schemas.openxmlformats.org/drawingml/2006/main">
              <a:rPr lang="ms" altLang="ko-KR" sz="3200">
                <a:solidFill>
                  <a:schemeClr val="tx1">
                    <a:lumMod val="65000"/>
                    <a:lumOff val="35000"/>
                  </a:schemeClr>
                </a:solidFill>
              </a:rPr>
              <a:t>Tidak ada yang penting selain mencintai Tuhan.</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Raja Salomo lebih besar dalam kekayaan dan kebijaksanaan daripada semua raja lain di bumi.</a:t>
            </a:r>
            <a:r xmlns:a="http://schemas.openxmlformats.org/drawingml/2006/main">
              <a:rPr lang="ms"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s" altLang="ko-KR" sz="2800">
                <a:solidFill>
                  <a:schemeClr val="tx1">
                    <a:lumMod val="65000"/>
                    <a:lumOff val="35000"/>
                  </a:schemeClr>
                </a:solidFill>
              </a:rPr>
              <a:t>2 Tawarikh 9:</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3200"/>
              <a:t>WHO</a:t>
            </a:r>
            <a:r xmlns:a="http://schemas.openxmlformats.org/drawingml/2006/main">
              <a:rPr lang="ms" altLang="en-US" sz="3200"/>
              <a:t> </a:t>
            </a:r>
            <a:r xmlns:a="http://schemas.openxmlformats.org/drawingml/2006/main">
              <a:rPr lang="ms" altLang="ko-KR" sz="3200"/>
              <a:t>ialah</a:t>
            </a:r>
            <a:r xmlns:a="http://schemas.openxmlformats.org/drawingml/2006/main">
              <a:rPr lang="ms" altLang="en-US" sz="3200"/>
              <a:t> </a:t>
            </a:r>
            <a:r xmlns:a="http://schemas.openxmlformats.org/drawingml/2006/main">
              <a:rPr lang="ms" altLang="ko-KR" sz="3200"/>
              <a:t>Tuhan?</a:t>
            </a:r>
            <a:r xmlns:a="http://schemas.openxmlformats.org/drawingml/2006/main">
              <a:rPr lang="m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rgbClr val="C00000"/>
                </a:solidFill>
              </a:rPr>
              <a:t>Tuhan ialah..</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Tuhan adalah satu-satunya yang boleh berada di semua tempat pada masa yang sama (omnipresence). Dan dia maha kuasa.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Kuiz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Apakah makanan yang Daniel dan tiga kawannya makan sebagai ganti makanan raja?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① </a:t>
            </a:r>
            <a:r xmlns:a="http://schemas.openxmlformats.org/drawingml/2006/main">
              <a:rPr lang="ms" altLang="ko-KR" sz="2800">
                <a:solidFill>
                  <a:schemeClr val="tx1">
                    <a:lumMod val="65000"/>
                    <a:lumOff val="35000"/>
                  </a:schemeClr>
                </a:solidFill>
              </a:rPr>
              <a:t>air dan sayur-sayuran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② </a:t>
            </a:r>
            <a:r xmlns:a="http://schemas.openxmlformats.org/drawingml/2006/main">
              <a:rPr lang="ms" altLang="ko-KR" sz="2800">
                <a:solidFill>
                  <a:schemeClr val="tx1">
                    <a:lumMod val="65000"/>
                    <a:lumOff val="35000"/>
                  </a:schemeClr>
                </a:solidFill>
              </a:rPr>
              <a:t>biskut dan kok</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③ </a:t>
            </a:r>
            <a:r xmlns:a="http://schemas.openxmlformats.org/drawingml/2006/main">
              <a:rPr lang="ms" altLang="ko-KR" sz="2800">
                <a:solidFill>
                  <a:schemeClr val="tx1">
                    <a:lumMod val="65000"/>
                    <a:lumOff val="35000"/>
                  </a:schemeClr>
                </a:solidFill>
              </a:rPr>
              <a:t>mi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④ </a:t>
            </a:r>
            <a:r xmlns:a="http://schemas.openxmlformats.org/drawingml/2006/main">
              <a:rPr lang="ms" altLang="ko-KR" sz="2800">
                <a:solidFill>
                  <a:schemeClr val="tx1">
                    <a:lumMod val="65000"/>
                    <a:lumOff val="35000"/>
                  </a:schemeClr>
                </a:solidFill>
              </a:rPr>
              <a:t>nasi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rgbClr val="FF0000"/>
                </a:solidFill>
              </a:rPr>
              <a:t>① </a:t>
            </a:r>
            <a:r xmlns:a="http://schemas.openxmlformats.org/drawingml/2006/main">
              <a:rPr lang="ms" altLang="ko-KR" sz="2800">
                <a:solidFill>
                  <a:srgbClr val="FF0000"/>
                </a:solidFill>
              </a:rPr>
              <a:t>air dan sayur-sayuran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Tetapi Daniel bertekad untuk tidak menajiskan dirinya dengan makanan raja dan wain, dan dia meminta izin kepada ketua pegawai untuk tidak menajiskan dirinya dengan cara ini.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s" altLang="ko-KR" sz="2800">
                <a:solidFill>
                  <a:schemeClr val="tx1">
                    <a:lumMod val="65000"/>
                    <a:lumOff val="35000"/>
                  </a:schemeClr>
                </a:solidFill>
              </a:rPr>
              <a:t>Daniel</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b="1">
                <a:solidFill>
                  <a:schemeClr val="tx1">
                    <a:lumMod val="50000"/>
                    <a:lumOff val="50000"/>
                  </a:schemeClr>
                </a:solidFill>
              </a:rPr>
              <a:t>No. 43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400"/>
              <a:t>Daniel dari Sarang Singa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Raja sangat gembira dan memerintahkan untuk mengangkat Daniel keluar dari gua itu. Dan ketika Daniel diangkat dari gua itu, tidak ada luka padanya, karena dia percaya kepada Tuhannya.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s" altLang="ko-KR" sz="2800">
                <a:solidFill>
                  <a:schemeClr val="tx1">
                    <a:lumMod val="65000"/>
                    <a:lumOff val="35000"/>
                  </a:schemeClr>
                </a:solidFill>
              </a:rPr>
              <a:t>Daniel</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6:</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500">
                <a:solidFill>
                  <a:schemeClr val="tx1">
                    <a:lumMod val="65000"/>
                    <a:lumOff val="35000"/>
                  </a:schemeClr>
                </a:solidFill>
              </a:rPr>
              <a:t>Terdapat orang di Babilon yang membenci Daniel, yang dibawa ke dalam tawanan dan menjadi perdana menteri. Mereka mahu membunuh Daniel.</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400">
                <a:solidFill>
                  <a:schemeClr val="tx1">
                    <a:lumMod val="65000"/>
                    <a:lumOff val="35000"/>
                  </a:schemeClr>
                </a:solidFill>
              </a:rPr>
              <a:t>''Sesiapa yang tunduk kepada sesuatu selain raja akan dilemparkan ke dalam gua singa!' Daniel tidak berhenti berdoa tiga kali sehari, walaupun dia mengetahuinya.</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Jadi pada akhirnya, Daniel dilemparkan ke dalam gua singa yang menakutkan.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500">
                <a:solidFill>
                  <a:schemeClr val="tx1">
                    <a:lumMod val="65000"/>
                    <a:lumOff val="35000"/>
                  </a:schemeClr>
                </a:solidFill>
              </a:rPr>
              <a:t>Raja datang ke gua singa pagi-pagi sekali dan bertanya, 'Daniel! Adakah anda selamat?' Malah, raja mahu Daniel tidak mati kerana dia sangat menyayangi Daniel.</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600">
                <a:solidFill>
                  <a:schemeClr val="tx1">
                    <a:lumMod val="65000"/>
                    <a:lumOff val="35000"/>
                  </a:schemeClr>
                </a:solidFill>
              </a:rPr>
              <a:t>“Saya baik-baik saja kerana Tuhan melindungi saya!” Daniel tidak cedera. Raja juga memuji Tuhan Daniel.</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Salomo menjadi raja ketiga Israel menggantikan raja Daud.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3200">
                <a:solidFill>
                  <a:schemeClr val="tx1">
                    <a:lumMod val="65000"/>
                    <a:lumOff val="35000"/>
                  </a:schemeClr>
                </a:solidFill>
              </a:rPr>
              <a:t>Daniel, yang tidak menyembah berhala,</a:t>
            </a:r>
          </a:p>
          <a:p>
            <a:pPr xmlns:a="http://schemas.openxmlformats.org/drawingml/2006/main" algn="ctr"/>
            <a:r xmlns:a="http://schemas.openxmlformats.org/drawingml/2006/main">
              <a:rPr lang="ms" altLang="ko-KR" sz="3200">
                <a:solidFill>
                  <a:schemeClr val="tx1">
                    <a:lumMod val="65000"/>
                    <a:lumOff val="35000"/>
                  </a:schemeClr>
                </a:solidFill>
              </a:rPr>
              <a:t>akhirnya, dicampakkan ke dalam gua singa, tetapi dia selamat.</a:t>
            </a:r>
          </a:p>
          <a:p>
            <a:pPr xmlns:a="http://schemas.openxmlformats.org/drawingml/2006/main" algn="ctr"/>
            <a:r xmlns:a="http://schemas.openxmlformats.org/drawingml/2006/main">
              <a:rPr lang="ms" altLang="ko-KR" sz="3200">
                <a:solidFill>
                  <a:schemeClr val="tx1">
                    <a:lumMod val="65000"/>
                    <a:lumOff val="35000"/>
                  </a:schemeClr>
                </a:solidFill>
              </a:rPr>
              <a:t>Kerana iman Daniel, raja Babilon juga memuji Tuhan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s" altLang="ko-KR" sz="3200">
                <a:solidFill>
                  <a:schemeClr val="tx1">
                    <a:lumMod val="65000"/>
                    <a:lumOff val="35000"/>
                  </a:schemeClr>
                </a:solidFill>
              </a:rPr>
              <a:t>Kita hanya perlu menyembah Allah dan</a:t>
            </a:r>
          </a:p>
          <a:p>
            <a:pPr xmlns:a="http://schemas.openxmlformats.org/drawingml/2006/main" algn="ctr"/>
            <a:r xmlns:a="http://schemas.openxmlformats.org/drawingml/2006/main">
              <a:rPr lang="ms" altLang="ko-KR" sz="3200">
                <a:solidFill>
                  <a:schemeClr val="tx1">
                    <a:lumMod val="65000"/>
                    <a:lumOff val="35000"/>
                  </a:schemeClr>
                </a:solidFill>
              </a:rPr>
              <a:t>kita perlu iman yang tidak menyembah berhala!</a:t>
            </a:r>
          </a:p>
          <a:p>
            <a:pPr xmlns:a="http://schemas.openxmlformats.org/drawingml/2006/main" algn="ctr"/>
            <a:r xmlns:a="http://schemas.openxmlformats.org/drawingml/2006/main">
              <a:rPr lang="ms" altLang="ko-KR" sz="3200">
                <a:solidFill>
                  <a:schemeClr val="tx1">
                    <a:lumMod val="65000"/>
                    <a:lumOff val="35000"/>
                  </a:schemeClr>
                </a:solidFill>
              </a:rPr>
              <a:t>Iman seperti itu boleh membuatkan orang lain percaya kepada Tuhan.</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3200"/>
              <a:t>Tuhan ialah?</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rgbClr val="C00000"/>
                </a:solidFill>
              </a:rPr>
              <a:t>Allah jualah..</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Tuhan adalah yang boleh dipercayai</a:t>
            </a:r>
            <a:r xmlns:a="http://schemas.openxmlformats.org/drawingml/2006/main">
              <a:rPr lang="ms" altLang="en-US" sz="3600">
                <a:solidFill>
                  <a:schemeClr val="tx1">
                    <a:lumMod val="65000"/>
                    <a:lumOff val="35000"/>
                  </a:schemeClr>
                </a:solidFill>
              </a:rPr>
              <a:t> </a:t>
            </a:r>
            <a:r xmlns:a="http://schemas.openxmlformats.org/drawingml/2006/main">
              <a:rPr lang="ms" altLang="ko-KR" sz="3600">
                <a:solidFill>
                  <a:schemeClr val="tx1">
                    <a:lumMod val="65000"/>
                    <a:lumOff val="35000"/>
                  </a:schemeClr>
                </a:solidFill>
              </a:rPr>
              <a:t>yang dapat menyelamatkan mereka yang benar-benar percaya kepada-Nya dan beribadah kepada-Nya.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Kuiz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kenapa</a:t>
            </a:r>
            <a:r xmlns:a="http://schemas.openxmlformats.org/drawingml/2006/main">
              <a:rPr lang="ms" altLang="en-US" sz="3600">
                <a:solidFill>
                  <a:schemeClr val="tx1">
                    <a:lumMod val="65000"/>
                    <a:lumOff val="35000"/>
                  </a:schemeClr>
                </a:solidFill>
              </a:rPr>
              <a:t> </a:t>
            </a:r>
            <a:r xmlns:a="http://schemas.openxmlformats.org/drawingml/2006/main">
              <a:rPr lang="ms" altLang="ko-KR" sz="3600">
                <a:solidFill>
                  <a:schemeClr val="tx1">
                    <a:lumMod val="65000"/>
                    <a:lumOff val="35000"/>
                  </a:schemeClr>
                </a:solidFill>
              </a:rPr>
              <a:t>adalah</a:t>
            </a:r>
            <a:r xmlns:a="http://schemas.openxmlformats.org/drawingml/2006/main">
              <a:rPr lang="ms" altLang="en-US" sz="3600">
                <a:solidFill>
                  <a:schemeClr val="tx1">
                    <a:lumMod val="65000"/>
                    <a:lumOff val="35000"/>
                  </a:schemeClr>
                </a:solidFill>
              </a:rPr>
              <a:t> </a:t>
            </a:r>
            <a:r xmlns:a="http://schemas.openxmlformats.org/drawingml/2006/main">
              <a:rPr lang="ms" altLang="ko-KR" sz="3600">
                <a:solidFill>
                  <a:schemeClr val="tx1">
                    <a:lumMod val="65000"/>
                    <a:lumOff val="35000"/>
                  </a:schemeClr>
                </a:solidFill>
              </a:rPr>
              <a:t>Daniel dicampak ke dalam gua singa?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① </a:t>
            </a:r>
            <a:r xmlns:a="http://schemas.openxmlformats.org/drawingml/2006/main">
              <a:rPr lang="ms" altLang="ko-KR" sz="2800">
                <a:solidFill>
                  <a:schemeClr val="tx1">
                    <a:lumMod val="65000"/>
                    <a:lumOff val="35000"/>
                  </a:schemeClr>
                </a:solidFill>
              </a:rPr>
              <a:t>Kerana dia berbohong kepada raja.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② </a:t>
            </a:r>
            <a:r xmlns:a="http://schemas.openxmlformats.org/drawingml/2006/main">
              <a:rPr lang="ms" altLang="ko-KR" sz="2800">
                <a:solidFill>
                  <a:schemeClr val="tx1">
                    <a:lumMod val="65000"/>
                    <a:lumOff val="35000"/>
                  </a:schemeClr>
                </a:solidFill>
              </a:rPr>
              <a:t>Kerana dia tidak sujud kepada berhala raja.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③ </a:t>
            </a:r>
            <a:r xmlns:a="http://schemas.openxmlformats.org/drawingml/2006/main">
              <a:rPr lang="ms" altLang="ko-KR" sz="2800">
                <a:solidFill>
                  <a:schemeClr val="tx1">
                    <a:lumMod val="65000"/>
                    <a:lumOff val="35000"/>
                  </a:schemeClr>
                </a:solidFill>
              </a:rPr>
              <a:t>Kerana dia akan membunuh raja.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④ </a:t>
            </a:r>
            <a:r xmlns:a="http://schemas.openxmlformats.org/drawingml/2006/main">
              <a:rPr lang="ms" altLang="ko-KR" sz="2800">
                <a:solidFill>
                  <a:schemeClr val="tx1">
                    <a:lumMod val="65000"/>
                    <a:lumOff val="35000"/>
                  </a:schemeClr>
                </a:solidFill>
              </a:rPr>
              <a:t>Kerana dia tidak menyembah Tuhan dengan baik.</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rgbClr val="FF0000"/>
                </a:solidFill>
              </a:rPr>
              <a:t>② </a:t>
            </a:r>
            <a:r xmlns:a="http://schemas.openxmlformats.org/drawingml/2006/main">
              <a:rPr lang="ms" altLang="ko-KR" sz="2800">
                <a:solidFill>
                  <a:srgbClr val="FF0000"/>
                </a:solidFill>
              </a:rPr>
              <a:t>Kerana dia tidak sujud kepada berhala raja.</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Raja sangat gembira dan memerintahkan untuk mengangkat Daniel keluar dari gua itu. Dan ketika Daniel diangkat dari gua itu, tidak ada luka padanya, karena dia percaya kepada Tuhannya.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s" altLang="ko-KR" sz="2800">
                <a:solidFill>
                  <a:schemeClr val="tx1">
                    <a:lumMod val="65000"/>
                    <a:lumOff val="35000"/>
                  </a:schemeClr>
                </a:solidFill>
              </a:rPr>
              <a:t>Daniel</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6:</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b="1">
                <a:solidFill>
                  <a:schemeClr val="tx1">
                    <a:lumMod val="50000"/>
                    <a:lumOff val="50000"/>
                  </a:schemeClr>
                </a:solidFill>
              </a:rPr>
              <a:t>No. 44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400"/>
              <a:t>Yunus, yang berada di dalam ikan besar itu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Tetapi TUHAN menyediakan seekor ikan besar untuk menelan Yunus, dan Yunus berada di dalam ikan itu tiga hari tiga malam.</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s" altLang="ko-KR" sz="2800">
                <a:solidFill>
                  <a:schemeClr val="tx1">
                    <a:lumMod val="65000"/>
                    <a:lumOff val="35000"/>
                  </a:schemeClr>
                </a:solidFill>
              </a:rPr>
              <a:t>Yunus</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500">
                <a:solidFill>
                  <a:schemeClr val="tx1">
                    <a:lumMod val="65000"/>
                    <a:lumOff val="35000"/>
                  </a:schemeClr>
                </a:solidFill>
              </a:rPr>
              <a:t>Pada suatu hari Tuhan menampakkan diri kepada Yunus dan berkata,</a:t>
            </a:r>
          </a:p>
          <a:p>
            <a:r xmlns:a="http://schemas.openxmlformats.org/drawingml/2006/main">
              <a:rPr lang="ms" altLang="ko-KR" sz="2500">
                <a:solidFill>
                  <a:schemeClr val="tx1">
                    <a:lumMod val="65000"/>
                    <a:lumOff val="35000"/>
                  </a:schemeClr>
                </a:solidFill>
              </a:rPr>
              <a:t>“Pergilah ke kota besar Niniwe dan beritakanlah menentangnya! Aku akan menyelamatkan mereka daripada kejahatan mereka.”</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Yunus tidak mahu taat kepada Tuhan. Dia pergi ke luar negeri dan berlayar ke Tarsis untuk melarikan diri daripada Tuhan.</a:t>
            </a:r>
            <a:r xmlns:a="http://schemas.openxmlformats.org/drawingml/2006/main">
              <a:rPr lang="ms"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400">
                <a:solidFill>
                  <a:schemeClr val="tx1">
                    <a:lumMod val="65000"/>
                    <a:lumOff val="35000"/>
                  </a:schemeClr>
                </a:solidFill>
              </a:rPr>
              <a:t>Tetapi, Tuhan menghantar angin kencang dan mereka semua akan mati. Para pelaut membuang Yunus ke dalam laut. Seekor ikan besar datang dan menelannya.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Yunus bertaubat selama 3 hari di dalam ikan itu.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"Beri saya kebijaksanaan untuk memimpin umat saya dengan baik." Tuhan senang bahawa Salomo telah meminta ini. Maka, Allah memberikan kepadanya apa yang diminta oleh Sulaiman.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400">
                <a:solidFill>
                  <a:schemeClr val="tx1">
                    <a:lumMod val="65000"/>
                    <a:lumOff val="35000"/>
                  </a:schemeClr>
                </a:solidFill>
              </a:rPr>
              <a:t>Ikan itu memuntahkannya ke tanah kering. Dia pergi ke Niniwe dan dengan berat hati meneriakkan amanat Tuhan kepada mereka.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500">
                <a:solidFill>
                  <a:schemeClr val="tx1">
                    <a:lumMod val="65000"/>
                    <a:lumOff val="35000"/>
                  </a:schemeClr>
                </a:solidFill>
              </a:rPr>
              <a:t>Apabila mendengar amaran Tuhan, orang Niniwe bertaubat dan mencari rahmat Tuhan. Tuhan mengampuni penduduk Niniwe.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3200">
                <a:solidFill>
                  <a:schemeClr val="tx1">
                    <a:lumMod val="65000"/>
                    <a:lumOff val="35000"/>
                  </a:schemeClr>
                </a:solidFill>
              </a:rPr>
              <a:t>Yunus tidak mematuhi Firman Tuhan.</a:t>
            </a:r>
          </a:p>
          <a:p>
            <a:pPr xmlns:a="http://schemas.openxmlformats.org/drawingml/2006/main" algn="ctr"/>
            <a:r xmlns:a="http://schemas.openxmlformats.org/drawingml/2006/main">
              <a:rPr lang="ms" altLang="ko-KR" sz="3200">
                <a:solidFill>
                  <a:schemeClr val="tx1">
                    <a:lumMod val="65000"/>
                    <a:lumOff val="35000"/>
                  </a:schemeClr>
                </a:solidFill>
              </a:rPr>
              <a:t>Tetapi Tuhan menggunakan Yunus untuk tidak taat dan akhirnya menyelamatkan orang Niniwe.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s" altLang="ko-KR" sz="3200">
                <a:solidFill>
                  <a:schemeClr val="tx1">
                    <a:lumMod val="65000"/>
                    <a:lumOff val="35000"/>
                  </a:schemeClr>
                </a:solidFill>
              </a:rPr>
              <a:t>Ada kalanya kehendak Tuhan berbeza dengan apa yang saya fikirkan.</a:t>
            </a:r>
          </a:p>
          <a:p>
            <a:pPr xmlns:a="http://schemas.openxmlformats.org/drawingml/2006/main" algn="ctr"/>
            <a:r xmlns:a="http://schemas.openxmlformats.org/drawingml/2006/main">
              <a:rPr lang="ms" altLang="ko-KR" sz="3200">
                <a:solidFill>
                  <a:schemeClr val="tx1">
                    <a:lumMod val="65000"/>
                    <a:lumOff val="35000"/>
                  </a:schemeClr>
                </a:solidFill>
              </a:rPr>
              <a:t>Tetapi kehendak Tuhan sentiasa betul.</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s" altLang="ko-KR" sz="3200">
                <a:solidFill>
                  <a:schemeClr val="tx1">
                    <a:lumMod val="65000"/>
                    <a:lumOff val="35000"/>
                  </a:schemeClr>
                </a:solidFill>
              </a:rPr>
              <a:t>Kita hendaklah sentiasa patuh kepada kehendak Tuhan.</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3200"/>
              <a:t>Siapakah Tuhan?</a:t>
            </a:r>
            <a:r xmlns:a="http://schemas.openxmlformats.org/drawingml/2006/main">
              <a:rPr lang="m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rgbClr val="C00000"/>
                </a:solidFill>
              </a:rPr>
              <a:t>Tuhan ialah..</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Allah jualah yang menyelamatkan orang yang bertaubat dengan ikhlas dan memohon ampun.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Kuiz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Dalam perut siapa Yunus selama 3 hari?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① </a:t>
            </a:r>
            <a:r xmlns:a="http://schemas.openxmlformats.org/drawingml/2006/main">
              <a:rPr lang="ms" altLang="ko-KR" sz="2800">
                <a:solidFill>
                  <a:schemeClr val="tx1">
                    <a:lumMod val="65000"/>
                    <a:lumOff val="35000"/>
                  </a:schemeClr>
                </a:solidFill>
              </a:rPr>
              <a:t>Singa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② </a:t>
            </a:r>
            <a:r xmlns:a="http://schemas.openxmlformats.org/drawingml/2006/main">
              <a:rPr lang="ms" altLang="ko-KR" sz="2800">
                <a:solidFill>
                  <a:schemeClr val="tx1">
                    <a:lumMod val="65000"/>
                    <a:lumOff val="35000"/>
                  </a:schemeClr>
                </a:solidFill>
              </a:rPr>
              <a:t>Gajah</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③ </a:t>
            </a:r>
            <a:r xmlns:a="http://schemas.openxmlformats.org/drawingml/2006/main">
              <a:rPr lang="ms" altLang="ko-KR" sz="2800">
                <a:solidFill>
                  <a:schemeClr val="tx1">
                    <a:lumMod val="65000"/>
                    <a:lumOff val="35000"/>
                  </a:schemeClr>
                </a:solidFill>
              </a:rPr>
              <a:t>Anjing</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④ </a:t>
            </a:r>
            <a:r xmlns:a="http://schemas.openxmlformats.org/drawingml/2006/main">
              <a:rPr lang="ms" altLang="ko-KR" sz="2800">
                <a:solidFill>
                  <a:schemeClr val="tx1">
                    <a:lumMod val="65000"/>
                    <a:lumOff val="35000"/>
                  </a:schemeClr>
                </a:solidFill>
              </a:rPr>
              <a:t>Ikan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rgbClr val="FF0000"/>
                </a:solidFill>
              </a:rPr>
              <a:t>④ </a:t>
            </a:r>
            <a:r xmlns:a="http://schemas.openxmlformats.org/drawingml/2006/main">
              <a:rPr lang="ms" altLang="ko-KR" sz="2800">
                <a:solidFill>
                  <a:srgbClr val="FF0000"/>
                </a:solidFill>
              </a:rPr>
              <a:t>Ikan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Tetapi TUHAN menyediakan seekor ikan besar untuk menelan Yunus, dan Yunus berada di dalam ikan itu tiga hari tiga malam.</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s" altLang="ko-KR" sz="2800">
                <a:solidFill>
                  <a:schemeClr val="tx1">
                    <a:lumMod val="65000"/>
                    <a:lumOff val="35000"/>
                  </a:schemeClr>
                </a:solidFill>
              </a:rPr>
              <a:t>Yunus</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Pada suatu hari, dua wanita datang kepada Sulaiman dengan membawa seorang bayi kecil. Mereka bergaduh bahawa bayi itu adalah bayinya sebelum raja.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Raja berkata, “Oleh kerana dua orang perempuan berkeras bahawa anak itu adalah anaknya, potonglah anak itu menjadi dua dan berikan separuh kepada seorang dan separuh lagi kepada yang lain!”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Seorang wanita dipenuhi dengan belas kasihan untuk anaknya. Maka, dia berkata, “Berikan bayi yang masih hidup itu kepadanya. Jangan bunuh dia!“ Mendengar ini, Salomo memutuskan wanita itu adalah ibu kandungnya. Raja berkata, “Berikan bayi itu kepadanya. Dia seorang ibu sejati!”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3600">
                <a:solidFill>
                  <a:schemeClr val="tx1">
                    <a:lumMod val="65000"/>
                    <a:lumOff val="35000"/>
                  </a:schemeClr>
                </a:solidFill>
              </a:rPr>
              <a:t>Sulaiman meminta hati yang bijak dan bukannya harta atau kuasa</a:t>
            </a:r>
          </a:p>
          <a:p>
            <a:pPr xmlns:a="http://schemas.openxmlformats.org/drawingml/2006/main" algn="ctr"/>
            <a:r xmlns:a="http://schemas.openxmlformats.org/drawingml/2006/main">
              <a:rPr lang="ms" altLang="ko-KR" sz="3600">
                <a:solidFill>
                  <a:schemeClr val="tx1">
                    <a:lumMod val="65000"/>
                    <a:lumOff val="35000"/>
                  </a:schemeClr>
                </a:solidFill>
              </a:rPr>
              <a:t>untuk memerintah negaranya.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ms" altLang="ko-KR" sz="3600">
                <a:solidFill>
                  <a:schemeClr val="tx1">
                    <a:lumMod val="65000"/>
                    <a:lumOff val="35000"/>
                  </a:schemeClr>
                </a:solidFill>
              </a:rPr>
              <a:t>Kita harus berdoa kepada Tuhan bukan sahaja untuk diri kita sendiri tetapi juga untuk melayani orang lain.</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s" altLang="ko-KR" sz="3600">
                <a:solidFill>
                  <a:schemeClr val="tx1">
                    <a:lumMod val="65000"/>
                    <a:lumOff val="35000"/>
                  </a:schemeClr>
                </a:solidFill>
              </a:rPr>
              <a:t>Setelah Daud selesai bercakap dengan Saul, Yonatan menjadi satu dalam roh dengan Daud, dan dia mengasihi dia seperti dirinya sendiri.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s" altLang="ko-KR" sz="2800">
                <a:solidFill>
                  <a:schemeClr val="tx1">
                    <a:lumMod val="65000"/>
                    <a:lumOff val="35000"/>
                  </a:schemeClr>
                </a:solidFill>
              </a:rPr>
              <a:t>1 Samuel 18:</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3200"/>
              <a:t>Tuhan?</a:t>
            </a:r>
            <a:r xmlns:a="http://schemas.openxmlformats.org/drawingml/2006/main">
              <a:rPr lang="m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rgbClr val="C00000"/>
                </a:solidFill>
              </a:rPr>
              <a:t>Tuhan..</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Tuhan adalah satu-satunya yang dapat memberi kita hikmat yang tidak dapat kamu peroleh dari dunia.</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Kuiz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Apa yang Salomo minta kepada Tuhan?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① </a:t>
            </a:r>
            <a:r xmlns:a="http://schemas.openxmlformats.org/drawingml/2006/main">
              <a:rPr lang="ms" altLang="ko-KR" sz="2800">
                <a:solidFill>
                  <a:schemeClr val="tx1">
                    <a:lumMod val="65000"/>
                    <a:lumOff val="35000"/>
                  </a:schemeClr>
                </a:solidFill>
              </a:rPr>
              <a:t>makanan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② </a:t>
            </a:r>
            <a:r xmlns:a="http://schemas.openxmlformats.org/drawingml/2006/main">
              <a:rPr lang="ms" altLang="ko-KR" sz="2800">
                <a:solidFill>
                  <a:schemeClr val="tx1">
                    <a:lumMod val="65000"/>
                    <a:lumOff val="35000"/>
                  </a:schemeClr>
                </a:solidFill>
              </a:rPr>
              <a:t>kekayaan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③ </a:t>
            </a:r>
            <a:r xmlns:a="http://schemas.openxmlformats.org/drawingml/2006/main">
              <a:rPr lang="ms" altLang="ko-KR" sz="2800">
                <a:solidFill>
                  <a:schemeClr val="tx1">
                    <a:lumMod val="65000"/>
                    <a:lumOff val="35000"/>
                  </a:schemeClr>
                </a:solidFill>
              </a:rPr>
              <a:t>kesihatan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④ </a:t>
            </a:r>
            <a:r xmlns:a="http://schemas.openxmlformats.org/drawingml/2006/main">
              <a:rPr lang="ms" altLang="ko-KR" sz="2800">
                <a:solidFill>
                  <a:schemeClr val="tx1">
                    <a:lumMod val="65000"/>
                    <a:lumOff val="35000"/>
                  </a:schemeClr>
                </a:solidFill>
              </a:rPr>
              <a:t>kebijaksanaan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rgbClr val="FF0000"/>
                </a:solidFill>
              </a:rPr>
              <a:t>④ </a:t>
            </a:r>
            <a:r xmlns:a="http://schemas.openxmlformats.org/drawingml/2006/main">
              <a:rPr lang="ms" altLang="ko-KR" sz="2800">
                <a:solidFill>
                  <a:srgbClr val="FF0000"/>
                </a:solidFill>
              </a:rPr>
              <a:t>kebijaksanaan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Raja Salomo lebih besar dalam kekayaan dan kebijaksanaan daripada semua raja lain di bumi.</a:t>
            </a:r>
            <a:r xmlns:a="http://schemas.openxmlformats.org/drawingml/2006/main">
              <a:rPr lang="ms"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s" altLang="ko-KR" sz="2800">
                <a:solidFill>
                  <a:schemeClr val="tx1">
                    <a:lumMod val="65000"/>
                    <a:lumOff val="35000"/>
                  </a:schemeClr>
                </a:solidFill>
              </a:rPr>
              <a:t>2 Tawarikh 9:</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b="1">
                <a:solidFill>
                  <a:schemeClr val="tx1">
                    <a:lumMod val="50000"/>
                    <a:lumOff val="50000"/>
                  </a:schemeClr>
                </a:solidFill>
              </a:rPr>
              <a:t>No. 33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400"/>
              <a:t>Kaabah untuk Nama Tuhan</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Salomo memerintahkan untuk membina sebuah bait bagi Nama TUHAN dan sebuah istana bagi dirinya sendiri.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s" altLang="ko-KR" sz="2800">
                <a:solidFill>
                  <a:schemeClr val="tx1">
                    <a:lumMod val="65000"/>
                    <a:lumOff val="35000"/>
                  </a:schemeClr>
                </a:solidFill>
              </a:rPr>
              <a:t>2 Tawarikh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Salomo ingin membina sebuah bait bagi Tuhan seperti yang diperintahkan oleh bapanya, Daud.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Jadi, dia mengarahkan tukang kayu yang mahir membawa pokok yang terbaik untuk kuil.</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Dia menyediakan batu untuk kuil. Dia meminta tukang-tukang yang mahir membawa batu-batu yang besar, tersergam indah dan kuat</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Beberapa tukang menghiasi bait Tuhan dengan pakaian berwarna dan benang emas.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600">
                <a:solidFill>
                  <a:schemeClr val="tx1">
                    <a:lumMod val="65000"/>
                    <a:lumOff val="35000"/>
                  </a:schemeClr>
                </a:solidFill>
              </a:rPr>
              <a:t>Apabila rumah Tuhan selesai, Salomo dan semua orang Israel menyembah Tuhan dengan sukacita yang besar.</a:t>
            </a:r>
            <a:r xmlns:a="http://schemas.openxmlformats.org/drawingml/2006/main">
              <a:rPr lang="ms" altLang="en-US" sz="2600">
                <a:solidFill>
                  <a:schemeClr val="tx1">
                    <a:lumMod val="65000"/>
                    <a:lumOff val="35000"/>
                  </a:schemeClr>
                </a:solidFill>
              </a:rPr>
              <a:t> </a:t>
            </a:r>
            <a:r xmlns:a="http://schemas.openxmlformats.org/drawingml/2006/main">
              <a:rPr lang="ms" altLang="ko-KR" sz="2600">
                <a:solidFill>
                  <a:schemeClr val="tx1">
                    <a:lumMod val="65000"/>
                    <a:lumOff val="35000"/>
                  </a:schemeClr>
                </a:solidFill>
              </a:rPr>
              <a:t>“Ya Tuhan Allah! Datang dan memerintah kami di sini!”</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ms" altLang="ko-KR" sz="2800">
                <a:solidFill>
                  <a:schemeClr val="tx1">
                    <a:lumMod val="65000"/>
                    <a:lumOff val="35000"/>
                  </a:schemeClr>
                </a:solidFill>
              </a:rPr>
              <a:t>Daud menjadi tinggal di istana. Dia bertemu Yonatan, yang merupakan anak raja Saul.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3600">
                <a:solidFill>
                  <a:schemeClr val="tx1">
                    <a:lumMod val="65000"/>
                    <a:lumOff val="35000"/>
                  </a:schemeClr>
                </a:solidFill>
              </a:rPr>
              <a:t>Salomo dan umatnya menunjukkan hati mereka cinta kepada Tuhan dengan membina sebuah bait yang indah untuk Tuhan Tuhan.</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ms" altLang="ko-KR" sz="3600">
                <a:solidFill>
                  <a:schemeClr val="tx1">
                    <a:lumMod val="65000"/>
                    <a:lumOff val="35000"/>
                  </a:schemeClr>
                </a:solidFill>
              </a:rPr>
              <a:t>Gereja adalah tempat di mana kita bertemu Tuhan dan kita boleh menunjukkan hati kita cinta kepada Tuhan.</a:t>
            </a:r>
          </a:p>
          <a:p>
            <a:pPr xmlns:a="http://schemas.openxmlformats.org/drawingml/2006/main" algn="ctr"/>
            <a:r xmlns:a="http://schemas.openxmlformats.org/drawingml/2006/main">
              <a:rPr lang="ms" altLang="ko-KR" sz="3600">
                <a:solidFill>
                  <a:schemeClr val="tx1">
                    <a:lumMod val="65000"/>
                    <a:lumOff val="35000"/>
                  </a:schemeClr>
                </a:solidFill>
              </a:rPr>
              <a:t>Kita harus mengasihi gereja kita.</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3200"/>
              <a:t>Tuhan?</a:t>
            </a:r>
            <a:r xmlns:a="http://schemas.openxmlformats.org/drawingml/2006/main">
              <a:rPr lang="m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rgbClr val="C00000"/>
                </a:solidFill>
              </a:rPr>
              <a:t>Tuhan..</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Allah adalah yang mencari penyembah dan memberkati mereka.</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ms" altLang="ko-KR" sz="4000">
                <a:solidFill>
                  <a:srgbClr val="FF0000"/>
                </a:solidFill>
              </a:rPr>
              <a:t>kuiz hari ini</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s" altLang="en-US" sz="3600">
                <a:solidFill>
                  <a:schemeClr val="tx1">
                    <a:lumMod val="65000"/>
                    <a:lumOff val="35000"/>
                  </a:schemeClr>
                </a:solidFill>
              </a:rPr>
              <a:t>Apakah yang dibuat oleh Salomo dan Israel untuk menyatakan kasih mereka kepada Tuhan?</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s" altLang="en-US" sz="2800">
                <a:solidFill>
                  <a:schemeClr val="tx1">
                    <a:lumMod val="65000"/>
                    <a:lumOff val="35000"/>
                  </a:schemeClr>
                </a:solidFill>
              </a:rPr>
              <a:t>① </a:t>
            </a:r>
            <a:r xmlns:a="http://schemas.openxmlformats.org/drawingml/2006/main">
              <a:rPr lang="ms" altLang="en-US" sz="2800">
                <a:solidFill>
                  <a:schemeClr val="tx1">
                    <a:lumMod val="65000"/>
                    <a:lumOff val="35000"/>
                  </a:schemeClr>
                </a:solidFill>
              </a:rPr>
              <a:t>Idola</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s" altLang="en-US" sz="2800">
                <a:solidFill>
                  <a:schemeClr val="tx1">
                    <a:lumMod val="65000"/>
                    <a:lumOff val="35000"/>
                  </a:schemeClr>
                </a:solidFill>
              </a:rPr>
              <a:t>② </a:t>
            </a:r>
            <a:r xmlns:a="http://schemas.openxmlformats.org/drawingml/2006/main">
              <a:rPr lang="ms" altLang="en-US" sz="2800">
                <a:solidFill>
                  <a:schemeClr val="tx1">
                    <a:lumMod val="65000"/>
                    <a:lumOff val="35000"/>
                  </a:schemeClr>
                </a:solidFill>
              </a:rPr>
              <a:t>Istana</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s" altLang="en-US" sz="2800">
                <a:solidFill>
                  <a:schemeClr val="tx1">
                    <a:lumMod val="65000"/>
                    <a:lumOff val="35000"/>
                  </a:schemeClr>
                </a:solidFill>
              </a:rPr>
              <a:t>③ </a:t>
            </a:r>
            <a:r xmlns:a="http://schemas.openxmlformats.org/drawingml/2006/main">
              <a:rPr lang="ms" altLang="en-US" sz="2800">
                <a:solidFill>
                  <a:schemeClr val="tx1">
                    <a:lumMod val="65000"/>
                    <a:lumOff val="35000"/>
                  </a:schemeClr>
                </a:solidFill>
              </a:rPr>
              <a:t>bandar</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s" altLang="en-US" sz="2800">
                <a:solidFill>
                  <a:schemeClr val="tx1">
                    <a:lumMod val="65000"/>
                    <a:lumOff val="35000"/>
                  </a:schemeClr>
                </a:solidFill>
              </a:rPr>
              <a:t>④ </a:t>
            </a:r>
            <a:r xmlns:a="http://schemas.openxmlformats.org/drawingml/2006/main">
              <a:rPr lang="ms" altLang="en-US" sz="2800">
                <a:solidFill>
                  <a:schemeClr val="tx1">
                    <a:lumMod val="65000"/>
                    <a:lumOff val="35000"/>
                  </a:schemeClr>
                </a:solidFill>
              </a:rPr>
              <a:t>tempat perlindungan</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s" altLang="en-US" sz="2800">
                <a:solidFill>
                  <a:srgbClr val="FF0000"/>
                </a:solidFill>
              </a:rPr>
              <a:t>④ </a:t>
            </a:r>
            <a:r xmlns:a="http://schemas.openxmlformats.org/drawingml/2006/main">
              <a:rPr lang="ms" altLang="en-US" sz="2800">
                <a:solidFill>
                  <a:srgbClr val="FF0000"/>
                </a:solidFill>
              </a:rPr>
              <a:t>tempat perlindungan</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Salomo memerintahkan untuk membina sebuah bait bagi Nama TUHAN dan sebuah istana bagi dirinya sendiri.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s" altLang="ko-KR" sz="2800">
                <a:solidFill>
                  <a:schemeClr val="tx1">
                    <a:lumMod val="65000"/>
                    <a:lumOff val="35000"/>
                  </a:schemeClr>
                </a:solidFill>
              </a:rPr>
              <a:t>2 Tawarikh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b="1">
                <a:solidFill>
                  <a:schemeClr val="tx1">
                    <a:lumMod val="50000"/>
                    <a:lumOff val="50000"/>
                  </a:schemeClr>
                </a:solidFill>
              </a:rPr>
              <a:t>No. 34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400"/>
              <a:t>Burung Gagak Yang Membawa Roti dan Daging</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t>Kamu akan minum dari sungai itu, dan aku telah memerintahkan burung gagak untuk memberimu makan di sana.</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s" altLang="ko-KR" sz="2800">
                <a:solidFill>
                  <a:schemeClr val="tx1">
                    <a:lumMod val="65000"/>
                    <a:lumOff val="35000"/>
                  </a:schemeClr>
                </a:solidFill>
              </a:rPr>
              <a:t>1 raja</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700">
                <a:solidFill>
                  <a:schemeClr val="tx1">
                    <a:lumMod val="65000"/>
                    <a:lumOff val="35000"/>
                  </a:schemeClr>
                </a:solidFill>
              </a:rPr>
              <a:t>Ada seorang raja bernama Ahab yang sangat jahat di hadapan Tuhan. Seorang nabi Elia menyampaikan firman Tuhan kepada Ahab.</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600">
                <a:solidFill>
                  <a:schemeClr val="tx1">
                    <a:lumMod val="65000"/>
                    <a:lumOff val="35000"/>
                  </a:schemeClr>
                </a:solidFill>
              </a:rPr>
              <a:t>“Tidak akan ada hujan di negeri ini!” Oleh itu, Ahab cuba membunuhnya. Tuhan menyembunyikan dia daripada raja Ahab.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Elia melarikan diri ke negeri di mana Tuhan telah memberitahu.</a:t>
            </a:r>
          </a:p>
          <a:p>
            <a:r xmlns:a="http://schemas.openxmlformats.org/drawingml/2006/main">
              <a:rPr lang="ms" altLang="ko-KR" sz="2800">
                <a:solidFill>
                  <a:schemeClr val="tx1">
                    <a:lumMod val="65000"/>
                    <a:lumOff val="35000"/>
                  </a:schemeClr>
                </a:solidFill>
              </a:rPr>
              <a:t>Tetapi, dia tidak mendapat apa-apa makanan untuk dimakan di sana.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Tuhan memerintahkan burung gagak untuk memberi makan Elia di sana. Burung gagak membawa roti dan daging kepadanya pada waktu pagi dan petang, dan dia minum dari sungai itu.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ms" altLang="ko-KR" sz="2800">
                <a:solidFill>
                  <a:schemeClr val="tx1">
                    <a:lumMod val="65000"/>
                    <a:lumOff val="35000"/>
                  </a:schemeClr>
                </a:solidFill>
              </a:rPr>
              <a:t>Yonatan sangat menyukai Daud. Yonatan menjadi satu dalam roh dengan Daud.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Elia mematuhi firman Tuhan dengan mempertaruhkan nyawanya dan dia mendapat pengalaman yang menakjubkan tentang perlindungan Tuhan.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2800">
                <a:solidFill>
                  <a:schemeClr val="tx1">
                    <a:lumMod val="65000"/>
                    <a:lumOff val="35000"/>
                  </a:schemeClr>
                </a:solidFill>
              </a:rPr>
              <a:t>Raja yang jahat, Ahab tidak suka mematuhi firman Tuhan. Jadi, dia cuba membunuh nabi Tuhan, Elia yang telah memberitahu firman Tuhan.</a:t>
            </a:r>
            <a:r xmlns:a="http://schemas.openxmlformats.org/drawingml/2006/main">
              <a:rPr lang="ms"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ms" altLang="ko-KR" sz="2800">
                <a:solidFill>
                  <a:schemeClr val="tx1">
                    <a:lumMod val="65000"/>
                    <a:lumOff val="35000"/>
                  </a:schemeClr>
                </a:solidFill>
              </a:rPr>
              <a:t>Tetapi, Tuhan melindungi dan menjaga Elia dengan cara yang menakjubkan!</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ms" altLang="ko-KR" sz="2800">
                <a:solidFill>
                  <a:schemeClr val="tx1">
                    <a:lumMod val="65000"/>
                    <a:lumOff val="35000"/>
                  </a:schemeClr>
                </a:solidFill>
              </a:rPr>
              <a:t>Kita harus mematuhi dan mengisytiharkan firman Tuhan dalam apa jua keadaan seperti Elia.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ms" altLang="ko-KR" sz="2800">
                <a:solidFill>
                  <a:schemeClr val="tx1">
                    <a:lumMod val="65000"/>
                    <a:lumOff val="35000"/>
                  </a:schemeClr>
                </a:solidFill>
              </a:rPr>
              <a:t>Allah pasti akan melindungi kita</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3200"/>
              <a:t>Siapakah Tuhan?</a:t>
            </a:r>
            <a:r xmlns:a="http://schemas.openxmlformats.org/drawingml/2006/main">
              <a:rPr lang="m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rgbClr val="C00000"/>
                </a:solidFill>
              </a:rPr>
              <a:t>Tuhan ialah..</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Tuhan adalah satu yang menjaga mereka yang taat dan menjaga firman-Nya dengan cara yang menakjubkan.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Kuiz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Siapa yang membawa sesuatu untuk dimakan kepada Elia?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① </a:t>
            </a:r>
            <a:r xmlns:a="http://schemas.openxmlformats.org/drawingml/2006/main">
              <a:rPr lang="ms" altLang="ko-KR" sz="2800">
                <a:solidFill>
                  <a:schemeClr val="tx1">
                    <a:lumMod val="65000"/>
                    <a:lumOff val="35000"/>
                  </a:schemeClr>
                </a:solidFill>
              </a:rPr>
              <a:t>kuda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② </a:t>
            </a:r>
            <a:r xmlns:a="http://schemas.openxmlformats.org/drawingml/2006/main">
              <a:rPr lang="ms" altLang="ko-KR" sz="2800">
                <a:solidFill>
                  <a:schemeClr val="tx1">
                    <a:lumMod val="65000"/>
                    <a:lumOff val="35000"/>
                  </a:schemeClr>
                </a:solidFill>
              </a:rPr>
              <a:t>helang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③ </a:t>
            </a:r>
            <a:r xmlns:a="http://schemas.openxmlformats.org/drawingml/2006/main">
              <a:rPr lang="ms" altLang="ko-KR" sz="2800">
                <a:solidFill>
                  <a:schemeClr val="tx1">
                    <a:lumMod val="65000"/>
                    <a:lumOff val="35000"/>
                  </a:schemeClr>
                </a:solidFill>
              </a:rPr>
              <a:t>naga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④ </a:t>
            </a:r>
            <a:r xmlns:a="http://schemas.openxmlformats.org/drawingml/2006/main">
              <a:rPr lang="ms" altLang="ko-KR" sz="2800">
                <a:solidFill>
                  <a:schemeClr val="tx1">
                    <a:lumMod val="65000"/>
                    <a:lumOff val="35000"/>
                  </a:schemeClr>
                </a:solidFill>
              </a:rPr>
              <a:t>burung gagak</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rgbClr val="FF0000"/>
                </a:solidFill>
              </a:rPr>
              <a:t>④ </a:t>
            </a:r>
            <a:r xmlns:a="http://schemas.openxmlformats.org/drawingml/2006/main">
              <a:rPr lang="ms" altLang="ko-KR" sz="2800">
                <a:solidFill>
                  <a:srgbClr val="FF0000"/>
                </a:solidFill>
              </a:rPr>
              <a:t>burung gagak</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t>Kamu akan minum dari sungai itu, dan aku telah memerintahkan burung gagak untuk memberimu makan di sana.</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s" altLang="ko-KR" sz="2800">
                <a:solidFill>
                  <a:schemeClr val="tx1">
                    <a:lumMod val="65000"/>
                    <a:lumOff val="35000"/>
                  </a:schemeClr>
                </a:solidFill>
              </a:rPr>
              <a:t>1 raja</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b="1">
                <a:solidFill>
                  <a:schemeClr val="tx1">
                    <a:lumMod val="50000"/>
                    <a:lumOff val="50000"/>
                  </a:schemeClr>
                </a:solidFill>
              </a:rPr>
              <a:t>No. 35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400"/>
              <a:t>Tepung dan minyak</a:t>
            </a:r>
          </a:p>
          <a:p>
            <a:pPr xmlns:a="http://schemas.openxmlformats.org/drawingml/2006/main" algn="ctr"/>
            <a:r xmlns:a="http://schemas.openxmlformats.org/drawingml/2006/main">
              <a:rPr lang="ms" altLang="ko-KR" sz="4400"/>
              <a:t>tidak digunakan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Pergilah segera ke Sarfat dari Sidon dan tinggal di sana. Aku telah memerintahkan seorang janda di tempat itu untuk memberimu makanan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s" altLang="ko-KR" sz="2800">
                <a:solidFill>
                  <a:schemeClr val="tx1">
                    <a:lumMod val="65000"/>
                    <a:lumOff val="35000"/>
                  </a:schemeClr>
                </a:solidFill>
              </a:rPr>
              <a:t>1 raja</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Tidak ada hujan di Israel seperti yang difirmankan Tuhan Allah. Jadi tidak ada makanan untuk orang makan.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Tuhan Allah mengutus Elia kepada seorang janda yang tinggal di Sarfat.</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Elia meminta dia membuat roti untuk dirinya hanya dengan segenggam tepung dan sedikit minyak yang tinggal kepadanya.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ms" altLang="ko-KR" sz="2800">
                <a:solidFill>
                  <a:schemeClr val="tx1">
                    <a:lumMod val="65000"/>
                    <a:lumOff val="35000"/>
                  </a:schemeClr>
                </a:solidFill>
              </a:rPr>
              <a:t>Yonatan memberikan kepada Daud pedang dan anak panahnya sendiri. Ini bermakna dia benar-benar percaya kepada Daud.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600">
                <a:solidFill>
                  <a:schemeClr val="tx1">
                    <a:lumMod val="65000"/>
                    <a:lumOff val="35000"/>
                  </a:schemeClr>
                </a:solidFill>
              </a:rPr>
              <a:t>Walaupun dia tidak mempunyai cukup tepung dan minyak tempat tinggal mereka, menurut perkataan Elia, dia membuat roti dan memberikannya kepada Elia dahulu dan membuat sendiri.</a:t>
            </a:r>
            <a:r xmlns:a="http://schemas.openxmlformats.org/drawingml/2006/main">
              <a:rPr lang="ms" altLang="en-US" sz="2600">
                <a:solidFill>
                  <a:schemeClr val="tx1">
                    <a:lumMod val="65000"/>
                    <a:lumOff val="35000"/>
                  </a:schemeClr>
                </a:solidFill>
              </a:rPr>
              <a:t> </a:t>
            </a:r>
            <a:r xmlns:a="http://schemas.openxmlformats.org/drawingml/2006/main">
              <a:rPr lang="ms" altLang="ko-KR" sz="2600">
                <a:solidFill>
                  <a:schemeClr val="tx1">
                    <a:lumMod val="65000"/>
                    <a:lumOff val="35000"/>
                  </a:schemeClr>
                </a:solidFill>
              </a:rPr>
              <a:t>Kemudian, secara mengejutkan, balang tepung dan jag minyak itu</a:t>
            </a:r>
            <a:r xmlns:a="http://schemas.openxmlformats.org/drawingml/2006/main">
              <a:rPr lang="ms" altLang="en-US" sz="2600">
                <a:solidFill>
                  <a:schemeClr val="tx1">
                    <a:lumMod val="65000"/>
                    <a:lumOff val="35000"/>
                  </a:schemeClr>
                </a:solidFill>
              </a:rPr>
              <a:t> </a:t>
            </a:r>
            <a:r xmlns:a="http://schemas.openxmlformats.org/drawingml/2006/main">
              <a:rPr lang="ms" altLang="ko-KR" sz="2600">
                <a:solidFill>
                  <a:schemeClr val="tx1">
                    <a:lumMod val="65000"/>
                    <a:lumOff val="35000"/>
                  </a:schemeClr>
                </a:solidFill>
              </a:rPr>
              <a:t>tidak digunakan.</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600">
                <a:solidFill>
                  <a:schemeClr val="tx1">
                    <a:lumMod val="65000"/>
                    <a:lumOff val="35000"/>
                  </a:schemeClr>
                </a:solidFill>
              </a:rPr>
              <a:t>Suatu hari anaknya meninggal dunia. Tetapi Tuhan Allah membiarkan nyawa budak itu kembali kepadanya dan hidup. Dia memberikan kemuliaan kepada Tuhan.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3200">
                <a:solidFill>
                  <a:schemeClr val="tx1">
                    <a:lumMod val="65000"/>
                    <a:lumOff val="35000"/>
                  </a:schemeClr>
                </a:solidFill>
              </a:rPr>
              <a:t>Janda itu menawarkan sedikit tepung dan minyak</a:t>
            </a:r>
          </a:p>
          <a:p>
            <a:pPr xmlns:a="http://schemas.openxmlformats.org/drawingml/2006/main" algn="ctr"/>
            <a:r xmlns:a="http://schemas.openxmlformats.org/drawingml/2006/main">
              <a:rPr lang="ms" altLang="ko-KR" sz="3200">
                <a:solidFill>
                  <a:schemeClr val="tx1">
                    <a:lumMod val="65000"/>
                    <a:lumOff val="35000"/>
                  </a:schemeClr>
                </a:solidFill>
              </a:rPr>
              <a:t>kepada Tuhan.</a:t>
            </a:r>
            <a:r xmlns:a="http://schemas.openxmlformats.org/drawingml/2006/main">
              <a:rPr lang="ms"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ms" altLang="ko-KR" sz="3200">
                <a:solidFill>
                  <a:schemeClr val="tx1">
                    <a:lumMod val="65000"/>
                    <a:lumOff val="35000"/>
                  </a:schemeClr>
                </a:solidFill>
              </a:rPr>
              <a:t>Kemudian, dia mendapat banyak berkat</a:t>
            </a:r>
          </a:p>
          <a:p>
            <a:pPr xmlns:a="http://schemas.openxmlformats.org/drawingml/2006/main" algn="ctr"/>
            <a:r xmlns:a="http://schemas.openxmlformats.org/drawingml/2006/main">
              <a:rPr lang="ms" altLang="ko-KR" sz="3200">
                <a:solidFill>
                  <a:schemeClr val="tx1">
                    <a:lumMod val="65000"/>
                    <a:lumOff val="35000"/>
                  </a:schemeClr>
                </a:solidFill>
              </a:rPr>
              <a:t>di luar imaginasi.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s" altLang="ko-KR" sz="3200">
                <a:solidFill>
                  <a:schemeClr val="tx1">
                    <a:lumMod val="65000"/>
                    <a:lumOff val="35000"/>
                  </a:schemeClr>
                </a:solidFill>
              </a:rPr>
              <a:t>Kadang-kadang, akan ada masa kita perlu memberikan sesuatu yang penting kepada Tuhan.</a:t>
            </a:r>
          </a:p>
          <a:p>
            <a:pPr xmlns:a="http://schemas.openxmlformats.org/drawingml/2006/main" algn="ctr"/>
            <a:r xmlns:a="http://schemas.openxmlformats.org/drawingml/2006/main">
              <a:rPr lang="ms" altLang="ko-KR" sz="3200">
                <a:solidFill>
                  <a:schemeClr val="tx1">
                    <a:lumMod val="65000"/>
                    <a:lumOff val="35000"/>
                  </a:schemeClr>
                </a:solidFill>
              </a:rPr>
              <a:t>Kemudian, Tuhan memberkati kita banyak melalui persembahan dan pengorbanan ini.</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3200"/>
              <a:t>Siapakah Tuhan?</a:t>
            </a:r>
            <a:r xmlns:a="http://schemas.openxmlformats.org/drawingml/2006/main">
              <a:rPr lang="m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rgbClr val="C00000"/>
                </a:solidFill>
              </a:rPr>
              <a:t>Tuhan ialah..</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Tuhanlah yang menyediakan segala yang kita perlukan untuk hidup dengan makanan, pakaian, dan rumah, dsb.</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Kuiz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200">
                <a:solidFill>
                  <a:schemeClr val="tx1">
                    <a:lumMod val="65000"/>
                    <a:lumOff val="35000"/>
                  </a:schemeClr>
                </a:solidFill>
              </a:rPr>
              <a:t>Kepada siapakah Tuhan menyuruh Elia pergi??</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① </a:t>
            </a:r>
            <a:r xmlns:a="http://schemas.openxmlformats.org/drawingml/2006/main">
              <a:rPr lang="ms" altLang="ko-KR" sz="2800">
                <a:solidFill>
                  <a:schemeClr val="tx1">
                    <a:lumMod val="65000"/>
                    <a:lumOff val="35000"/>
                  </a:schemeClr>
                </a:solidFill>
              </a:rPr>
              <a:t>raja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② </a:t>
            </a:r>
            <a:r xmlns:a="http://schemas.openxmlformats.org/drawingml/2006/main">
              <a:rPr lang="ms" altLang="ko-KR" sz="2800">
                <a:solidFill>
                  <a:schemeClr val="tx1">
                    <a:lumMod val="65000"/>
                    <a:lumOff val="35000"/>
                  </a:schemeClr>
                </a:solidFill>
              </a:rPr>
              <a:t>imam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③ </a:t>
            </a:r>
            <a:r xmlns:a="http://schemas.openxmlformats.org/drawingml/2006/main">
              <a:rPr lang="ms" altLang="ko-KR" sz="2800">
                <a:solidFill>
                  <a:schemeClr val="tx1">
                    <a:lumMod val="65000"/>
                    <a:lumOff val="35000"/>
                  </a:schemeClr>
                </a:solidFill>
              </a:rPr>
              <a:t>balu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④ </a:t>
            </a:r>
            <a:r xmlns:a="http://schemas.openxmlformats.org/drawingml/2006/main">
              <a:rPr lang="ms" altLang="ko-KR" sz="2800">
                <a:solidFill>
                  <a:schemeClr val="tx1">
                    <a:lumMod val="65000"/>
                    <a:lumOff val="35000"/>
                  </a:schemeClr>
                </a:solidFill>
              </a:rPr>
              <a:t>am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rgbClr val="FF0000"/>
                </a:solidFill>
              </a:rPr>
              <a:t>③ </a:t>
            </a:r>
            <a:r xmlns:a="http://schemas.openxmlformats.org/drawingml/2006/main">
              <a:rPr lang="ms" altLang="ko-KR" sz="2800">
                <a:solidFill>
                  <a:srgbClr val="FF0000"/>
                </a:solidFill>
              </a:rPr>
              <a:t>balu</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Pergilah segera ke Sarfat dari Sidon dan tinggal di sana. Aku telah memerintahkan seorang janda di tempat itu untuk memberimu makanan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s" altLang="ko-KR" sz="2800">
                <a:solidFill>
                  <a:schemeClr val="tx1">
                    <a:lumMod val="65000"/>
                    <a:lumOff val="35000"/>
                  </a:schemeClr>
                </a:solidFill>
              </a:rPr>
              <a:t>1 raja</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ms" altLang="ko-KR" b="1">
                <a:solidFill>
                  <a:schemeClr val="tx1">
                    <a:lumMod val="50000"/>
                    <a:lumOff val="50000"/>
                  </a:schemeClr>
                </a:solidFill>
              </a:rPr>
              <a:t>No. 36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ms" altLang="ko-KR" sz="4400"/>
              <a:t>Api Jatuh dari Syurga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s" altLang="ko-KR" sz="3600">
                <a:solidFill>
                  <a:schemeClr val="tx1">
                    <a:lumMod val="65000"/>
                    <a:lumOff val="35000"/>
                  </a:schemeClr>
                </a:solidFill>
              </a:rPr>
              <a:t>Kemudian turunlah api TUHAN dan membakar korban sembelihan, kayu, batu dan tanah, dan juga menjilat air dalam parit.</a:t>
            </a:r>
            <a:r xmlns:a="http://schemas.openxmlformats.org/drawingml/2006/main">
              <a:rPr lang="ms"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s" altLang="ko-KR" sz="2800">
                <a:solidFill>
                  <a:schemeClr val="tx1">
                    <a:lumMod val="65000"/>
                    <a:lumOff val="35000"/>
                  </a:schemeClr>
                </a:solidFill>
              </a:rPr>
              <a:t>1 raja</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ms" altLang="ko-KR" sz="2800">
                <a:solidFill>
                  <a:schemeClr val="tx1">
                    <a:lumMod val="65000"/>
                    <a:lumOff val="35000"/>
                  </a:schemeClr>
                </a:solidFill>
              </a:rPr>
              <a:t>Tuhan mengutus Elia kepada raja Ahab yang jahat dari Israel. “Kamu akan mengenali siapa Tuhan yang sebenar!”</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ms" altLang="ko-KR" sz="2800">
                <a:solidFill>
                  <a:schemeClr val="tx1">
                    <a:lumMod val="65000"/>
                    <a:lumOff val="35000"/>
                  </a:schemeClr>
                </a:solidFill>
              </a:rPr>
              <a:t>Elia telah berperang melawan 850 nabi palsu penyembah berhala. “Tuhan yang menjawab dengan api adalah Tuhan yang sebenar!”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ms" altLang="ko-KR" sz="2800">
                <a:solidFill>
                  <a:schemeClr val="tx1">
                    <a:lumMod val="65000"/>
                    <a:lumOff val="35000"/>
                  </a:schemeClr>
                </a:solidFill>
              </a:rPr>
              <a:t>Yonatan memberikan pakaiannya yang berharga kepada Daud. Ia menunjukkan persahabatan yang mendalam Yonatan dengan Daud.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ms" altLang="ko-KR" sz="2800">
                <a:solidFill>
                  <a:schemeClr val="tx1">
                    <a:lumMod val="65000"/>
                    <a:lumOff val="35000"/>
                  </a:schemeClr>
                </a:solidFill>
              </a:rPr>
              <a:t>850 nabi memanggil nama tuhan mereka dan menari di sekeliling alter tetapi tiada tindak balas api.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ms" altLang="ko-KR" sz="2800">
                <a:solidFill>
                  <a:schemeClr val="tx1">
                    <a:lumMod val="65000"/>
                    <a:lumOff val="35000"/>
                  </a:schemeClr>
                </a:solidFill>
              </a:rPr>
              <a:t>Giliran Elia pula. Elia berdoa ke arah syurga. Kemudian, api Tuhan jatuh dan membakar korban di atas altar.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ms" altLang="ko-KR" sz="2600">
                <a:solidFill>
                  <a:schemeClr val="tx1">
                    <a:lumMod val="65000"/>
                    <a:lumOff val="35000"/>
                  </a:schemeClr>
                </a:solidFill>
              </a:rPr>
              <a:t>“Yehuwa ialah Tuhan yang sebenar!” Orang Israel bertobat atas dosa mereka dan memuliakan Tuhan.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s"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ms" altLang="ko-KR" sz="3200">
                <a:solidFill>
                  <a:schemeClr val="tx1">
                    <a:lumMod val="65000"/>
                    <a:lumOff val="35000"/>
                  </a:schemeClr>
                </a:solidFill>
              </a:rPr>
              <a:t>Dewa-dewa palsu tidak dapat berbuat apa-apa.</a:t>
            </a:r>
          </a:p>
          <a:p>
            <a:pPr xmlns:a="http://schemas.openxmlformats.org/drawingml/2006/main" algn="ctr"/>
            <a:r xmlns:a="http://schemas.openxmlformats.org/drawingml/2006/main">
              <a:rPr lang="ms" altLang="ko-KR" sz="3200">
                <a:solidFill>
                  <a:schemeClr val="tx1">
                    <a:lumMod val="65000"/>
                    <a:lumOff val="35000"/>
                  </a:schemeClr>
                </a:solidFill>
              </a:rPr>
              <a:t>Untuk</a:t>
            </a:r>
            <a:r xmlns:a="http://schemas.openxmlformats.org/drawingml/2006/main">
              <a:rPr lang="ms" altLang="en-US" sz="3200">
                <a:solidFill>
                  <a:schemeClr val="tx1">
                    <a:lumMod val="65000"/>
                    <a:lumOff val="35000"/>
                  </a:schemeClr>
                </a:solidFill>
              </a:rPr>
              <a:t> </a:t>
            </a:r>
            <a:r xmlns:a="http://schemas.openxmlformats.org/drawingml/2006/main">
              <a:rPr lang="ms" altLang="ko-KR" sz="3200">
                <a:solidFill>
                  <a:schemeClr val="tx1">
                    <a:lumMod val="65000"/>
                    <a:lumOff val="35000"/>
                  </a:schemeClr>
                </a:solidFill>
              </a:rPr>
              <a:t>mereka</a:t>
            </a:r>
            <a:r xmlns:a="http://schemas.openxmlformats.org/drawingml/2006/main">
              <a:rPr lang="ms" altLang="en-US" sz="3200">
                <a:solidFill>
                  <a:schemeClr val="tx1">
                    <a:lumMod val="65000"/>
                    <a:lumOff val="35000"/>
                  </a:schemeClr>
                </a:solidFill>
              </a:rPr>
              <a:t> </a:t>
            </a:r>
            <a:r xmlns:a="http://schemas.openxmlformats.org/drawingml/2006/main">
              <a:rPr lang="ms" altLang="ko-KR" sz="3200">
                <a:solidFill>
                  <a:schemeClr val="tx1">
                    <a:lumMod val="65000"/>
                    <a:lumOff val="35000"/>
                  </a:schemeClr>
                </a:solidFill>
              </a:rPr>
              <a:t>telah</a:t>
            </a:r>
            <a:r xmlns:a="http://schemas.openxmlformats.org/drawingml/2006/main">
              <a:rPr lang="ms" altLang="en-US" sz="3200">
                <a:solidFill>
                  <a:schemeClr val="tx1">
                    <a:lumMod val="65000"/>
                    <a:lumOff val="35000"/>
                  </a:schemeClr>
                </a:solidFill>
              </a:rPr>
              <a:t> </a:t>
            </a:r>
            <a:r xmlns:a="http://schemas.openxmlformats.org/drawingml/2006/main">
              <a:rPr lang="ms" altLang="ko-KR" sz="3200">
                <a:solidFill>
                  <a:schemeClr val="tx1">
                    <a:lumMod val="65000"/>
                    <a:lumOff val="35000"/>
                  </a:schemeClr>
                </a:solidFill>
              </a:rPr>
              <a:t>tidak</a:t>
            </a:r>
            <a:r xmlns:a="http://schemas.openxmlformats.org/drawingml/2006/main">
              <a:rPr lang="ms" altLang="en-US" sz="3200">
                <a:solidFill>
                  <a:schemeClr val="tx1">
                    <a:lumMod val="65000"/>
                    <a:lumOff val="35000"/>
                  </a:schemeClr>
                </a:solidFill>
              </a:rPr>
              <a:t> </a:t>
            </a:r>
            <a:r xmlns:a="http://schemas.openxmlformats.org/drawingml/2006/main">
              <a:rPr lang="ms" altLang="ko-KR" sz="3200">
                <a:solidFill>
                  <a:schemeClr val="tx1">
                    <a:lumMod val="65000"/>
                    <a:lumOff val="35000"/>
                  </a:schemeClr>
                </a:solidFill>
              </a:rPr>
              <a:t>kuasa.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s" altLang="ko-KR" sz="3200">
                <a:solidFill>
                  <a:schemeClr val="tx1">
                    <a:lumMod val="65000"/>
                    <a:lumOff val="35000"/>
                  </a:schemeClr>
                </a:solidFill>
              </a:rPr>
              <a:t>Allah Maha Berkuasa.</a:t>
            </a:r>
          </a:p>
          <a:p>
            <a:pPr xmlns:a="http://schemas.openxmlformats.org/drawingml/2006/main" algn="ctr"/>
            <a:r xmlns:a="http://schemas.openxmlformats.org/drawingml/2006/main">
              <a:rPr lang="ms" altLang="ko-KR" sz="3200">
                <a:solidFill>
                  <a:schemeClr val="tx1">
                    <a:lumMod val="65000"/>
                    <a:lumOff val="35000"/>
                  </a:schemeClr>
                </a:solidFill>
              </a:rPr>
              <a:t>Kita boleh mengalami mukjizat-Nya yang menakjubkan apabila kita bergantung dan percaya kepada-Nya.</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ms" altLang="ko-KR" sz="3200"/>
              <a:t>Siapakah Tuhan?</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ms" altLang="ko-KR" sz="3600">
                <a:solidFill>
                  <a:srgbClr val="C00000"/>
                </a:solidFill>
              </a:rPr>
              <a:t>Tuhan ialah..</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ms" altLang="ko-KR" sz="3600">
                <a:solidFill>
                  <a:schemeClr val="tx1">
                    <a:lumMod val="65000"/>
                    <a:lumOff val="35000"/>
                  </a:schemeClr>
                </a:solidFill>
              </a:rPr>
              <a:t>Dia adalah Tuhan yang nyata dan hidup dan bekerja yang berbeza daripada berhala-berhala palsu.</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ms" altLang="ko-KR" sz="4000">
                <a:solidFill>
                  <a:srgbClr val="FF0000"/>
                </a:solidFill>
              </a:rPr>
              <a:t>Kuiz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ms" altLang="ko-KR" sz="3200">
                <a:solidFill>
                  <a:schemeClr val="tx1">
                    <a:lumMod val="65000"/>
                    <a:lumOff val="35000"/>
                  </a:schemeClr>
                </a:solidFill>
              </a:rPr>
              <a:t>Apakah yang jatuh dari syurga ketika Elia berdoa?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ms" altLang="en-US" sz="2800">
                <a:solidFill>
                  <a:schemeClr val="tx1">
                    <a:lumMod val="65000"/>
                    <a:lumOff val="35000"/>
                  </a:schemeClr>
                </a:solidFill>
              </a:rPr>
              <a:t>① </a:t>
            </a:r>
            <a:r xmlns:a="http://schemas.openxmlformats.org/drawingml/2006/main">
              <a:rPr lang="ms" altLang="ko-KR" sz="2800">
                <a:solidFill>
                  <a:schemeClr val="tx1">
                    <a:lumMod val="65000"/>
                    <a:lumOff val="35000"/>
                  </a:schemeClr>
                </a:solidFill>
              </a:rPr>
              <a:t>salji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ms" altLang="en-US" sz="2800">
                <a:solidFill>
                  <a:schemeClr val="tx1">
                    <a:lumMod val="65000"/>
                    <a:lumOff val="35000"/>
                  </a:schemeClr>
                </a:solidFill>
              </a:rPr>
              <a:t>② </a:t>
            </a:r>
            <a:r xmlns:a="http://schemas.openxmlformats.org/drawingml/2006/main">
              <a:rPr lang="ms" altLang="ko-KR" sz="2800">
                <a:solidFill>
                  <a:schemeClr val="tx1">
                    <a:lumMod val="65000"/>
                    <a:lumOff val="35000"/>
                  </a:schemeClr>
                </a:solidFill>
              </a:rPr>
              <a:t>hujan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ms" altLang="en-US" sz="2800">
                <a:solidFill>
                  <a:schemeClr val="tx1">
                    <a:lumMod val="65000"/>
                    <a:lumOff val="35000"/>
                  </a:schemeClr>
                </a:solidFill>
              </a:rPr>
              <a:t>③ </a:t>
            </a:r>
            <a:r xmlns:a="http://schemas.openxmlformats.org/drawingml/2006/main">
              <a:rPr lang="ms" altLang="ko-KR" sz="2800">
                <a:solidFill>
                  <a:schemeClr val="tx1">
                    <a:lumMod val="65000"/>
                    <a:lumOff val="35000"/>
                  </a:schemeClr>
                </a:solidFill>
              </a:rPr>
              <a:t>batu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ms" altLang="en-US" sz="2800">
                <a:solidFill>
                  <a:schemeClr val="tx1">
                    <a:lumMod val="65000"/>
                    <a:lumOff val="35000"/>
                  </a:schemeClr>
                </a:solidFill>
              </a:rPr>
              <a:t>④ </a:t>
            </a:r>
            <a:r xmlns:a="http://schemas.openxmlformats.org/drawingml/2006/main">
              <a:rPr lang="ms" altLang="ko-KR" sz="2800">
                <a:solidFill>
                  <a:schemeClr val="tx1">
                    <a:lumMod val="65000"/>
                    <a:lumOff val="35000"/>
                  </a:schemeClr>
                </a:solidFill>
              </a:rPr>
              <a:t>kebakaran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ms" altLang="en-US" sz="2800">
                <a:solidFill>
                  <a:srgbClr val="FF0000"/>
                </a:solidFill>
              </a:rPr>
              <a:t>④ </a:t>
            </a:r>
            <a:r xmlns:a="http://schemas.openxmlformats.org/drawingml/2006/main">
              <a:rPr lang="ms" altLang="ko-KR" sz="2800">
                <a:solidFill>
                  <a:srgbClr val="FF0000"/>
                </a:solidFill>
              </a:rPr>
              <a:t>kebakaran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s" altLang="ko-KR" sz="3600">
                <a:solidFill>
                  <a:schemeClr val="tx1">
                    <a:lumMod val="65000"/>
                    <a:lumOff val="35000"/>
                  </a:schemeClr>
                </a:solidFill>
              </a:rPr>
              <a:t>Kemudian turunlah api TUHAN dan membakar korban, kayu, batu dan tanah, dan juga menjilat air dalam parit.</a:t>
            </a:r>
            <a:r xmlns:a="http://schemas.openxmlformats.org/drawingml/2006/main">
              <a:rPr lang="ms"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s" altLang="ko-KR" sz="2800">
                <a:solidFill>
                  <a:schemeClr val="tx1">
                    <a:lumMod val="65000"/>
                    <a:lumOff val="35000"/>
                  </a:schemeClr>
                </a:solidFill>
              </a:rPr>
              <a:t>1 raja</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b="1">
                <a:solidFill>
                  <a:schemeClr val="tx1">
                    <a:lumMod val="50000"/>
                    <a:lumOff val="50000"/>
                  </a:schemeClr>
                </a:solidFill>
              </a:rPr>
              <a:t>TIDAK. 37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400"/>
              <a:t>Naaman disembuhkan dari penyakit kusta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Maka turunlah ia dan menyelam ke dalam sungai Yordan tujuh kali, seperti yang dikatakan abdi Allah kepadanya, dan tubuhnya pulih dan menjadi bersih seperti anak muda.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s" altLang="ko-KR" sz="2800">
                <a:solidFill>
                  <a:schemeClr val="tx1">
                    <a:lumMod val="65000"/>
                    <a:lumOff val="35000"/>
                  </a:schemeClr>
                </a:solidFill>
              </a:rPr>
              <a:t>2 Raja-raja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400">
                <a:solidFill>
                  <a:schemeClr val="tx1">
                    <a:lumMod val="65000"/>
                    <a:lumOff val="35000"/>
                  </a:schemeClr>
                </a:solidFill>
              </a:rPr>
              <a:t>Naaman adalah komandan tentera raja Aram, tetapi dia menderita kusta. Dia pergi kepada Elisa yang merupakan nabi Israel untuk dipulihkan.</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ms" altLang="ko-KR" sz="2600">
                <a:solidFill>
                  <a:schemeClr val="tx1">
                    <a:lumMod val="65000"/>
                    <a:lumOff val="35000"/>
                  </a:schemeClr>
                </a:solidFill>
              </a:rPr>
              <a:t>Daud berada dalam situasi berbahaya hingga mati beberapa kali, kerana raja Saul cuba membunuhnya. Bagaimanapun, dia boleh melarikan diri daripada bahaya itu dengan bantuan Jonathan.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Elisa tidak menemuinya, tetapi hanya berkata, “Pergilah, mandilah tujuh kali di Sungai Yordan.”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Naaman marah terhadap perkataan Elisa. Tetapi hamba-hambanya berkata kepadanya, "Pergilah ke sungai dan celupkan mayatmu."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Naaman mencelupkan dirinya ke dalam sungai Yordan tujuh kali seperti yang dikatakan Elisa dan para pegawainya.</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500">
                <a:solidFill>
                  <a:schemeClr val="tx1">
                    <a:lumMod val="65000"/>
                    <a:lumOff val="35000"/>
                  </a:schemeClr>
                </a:solidFill>
              </a:rPr>
              <a:t>Kemudian, secara mengejutkan, dagingnya dipulihkan dan menjadi bersih.</a:t>
            </a:r>
          </a:p>
          <a:p>
            <a:r xmlns:a="http://schemas.openxmlformats.org/drawingml/2006/main">
              <a:rPr lang="ms" altLang="ko-KR" sz="2500">
                <a:solidFill>
                  <a:schemeClr val="tx1">
                    <a:lumMod val="65000"/>
                    <a:lumOff val="35000"/>
                  </a:schemeClr>
                </a:solidFill>
              </a:rPr>
              <a:t>Naaman kembali kepada Elisa dan memuliakan Tuhan.</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3200">
                <a:solidFill>
                  <a:schemeClr val="tx1">
                    <a:lumMod val="65000"/>
                    <a:lumOff val="35000"/>
                  </a:schemeClr>
                </a:solidFill>
              </a:rPr>
              <a:t>Apabila Naaman mendengar Elisa yang adalah abdi Allah dan menuruti firman-Nya, dia diberkati untuk dibersihkan daripada penyakit kustanya.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s" altLang="ko-KR" sz="3200">
                <a:solidFill>
                  <a:schemeClr val="tx1">
                    <a:lumMod val="65000"/>
                    <a:lumOff val="35000"/>
                  </a:schemeClr>
                </a:solidFill>
              </a:rPr>
              <a:t>Kita seharusnya hidup bukan dengan kehendak kita sendiri,</a:t>
            </a:r>
          </a:p>
          <a:p>
            <a:pPr xmlns:a="http://schemas.openxmlformats.org/drawingml/2006/main" algn="ctr"/>
            <a:r xmlns:a="http://schemas.openxmlformats.org/drawingml/2006/main">
              <a:rPr lang="ms" altLang="ko-KR" sz="3200">
                <a:solidFill>
                  <a:schemeClr val="tx1">
                    <a:lumMod val="65000"/>
                    <a:lumOff val="35000"/>
                  </a:schemeClr>
                </a:solidFill>
              </a:rPr>
              <a:t>tetapi dengan kehendak Allah.</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s" altLang="ko-KR" sz="3200">
                <a:solidFill>
                  <a:schemeClr val="tx1">
                    <a:lumMod val="65000"/>
                    <a:lumOff val="35000"/>
                  </a:schemeClr>
                </a:solidFill>
              </a:rPr>
              <a:t>Apabila kita hidup dan mematuhi firman Tuhan,</a:t>
            </a:r>
          </a:p>
          <a:p>
            <a:pPr xmlns:a="http://schemas.openxmlformats.org/drawingml/2006/main" algn="ctr"/>
            <a:r xmlns:a="http://schemas.openxmlformats.org/drawingml/2006/main">
              <a:rPr lang="ms" altLang="ko-KR" sz="3200">
                <a:solidFill>
                  <a:schemeClr val="tx1">
                    <a:lumMod val="65000"/>
                    <a:lumOff val="35000"/>
                  </a:schemeClr>
                </a:solidFill>
              </a:rPr>
              <a:t>Kita boleh diberkati dengan rezeki yang melimpah ruah yang Allah berikan kepada kita.</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3200">
                <a:solidFill>
                  <a:srgbClr val="FF0000"/>
                </a:solidFill>
              </a:rPr>
              <a:t>Tuhan?</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rgbClr val="C00000"/>
                </a:solidFill>
              </a:rPr>
              <a:t>Tuhan ialah..</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Allah jualah yang dapat menyembuhkan setiap penyakit. Dialah Tuhan Yang Maha Kuasa yang boleh menyembuhkan kita.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Kuiz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Berapa kali Naaman merendam dirinya di Sungai Yordan?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① </a:t>
            </a:r>
            <a:r xmlns:a="http://schemas.openxmlformats.org/drawingml/2006/main">
              <a:rPr lang="ms" altLang="ko-KR" sz="2800">
                <a:solidFill>
                  <a:schemeClr val="tx1">
                    <a:lumMod val="65000"/>
                    <a:lumOff val="35000"/>
                  </a:schemeClr>
                </a:solidFill>
              </a:rPr>
              <a:t>tiga kali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② </a:t>
            </a:r>
            <a:r xmlns:a="http://schemas.openxmlformats.org/drawingml/2006/main">
              <a:rPr lang="ms" altLang="ko-KR" sz="2800">
                <a:solidFill>
                  <a:schemeClr val="tx1">
                    <a:lumMod val="65000"/>
                    <a:lumOff val="35000"/>
                  </a:schemeClr>
                </a:solidFill>
              </a:rPr>
              <a:t>sekali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③ </a:t>
            </a:r>
            <a:r xmlns:a="http://schemas.openxmlformats.org/drawingml/2006/main">
              <a:rPr lang="ms" altLang="ko-KR" sz="2800">
                <a:solidFill>
                  <a:schemeClr val="tx1">
                    <a:lumMod val="65000"/>
                    <a:lumOff val="35000"/>
                  </a:schemeClr>
                </a:solidFill>
              </a:rPr>
              <a:t>lima kali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④ </a:t>
            </a:r>
            <a:r xmlns:a="http://schemas.openxmlformats.org/drawingml/2006/main">
              <a:rPr lang="ms" altLang="ko-KR" sz="2800">
                <a:solidFill>
                  <a:schemeClr val="tx1">
                    <a:lumMod val="65000"/>
                    <a:lumOff val="35000"/>
                  </a:schemeClr>
                </a:solidFill>
              </a:rPr>
              <a:t>tujuh</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kali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rgbClr val="FF0000"/>
                </a:solidFill>
              </a:rPr>
              <a:t>④ </a:t>
            </a:r>
            <a:r xmlns:a="http://schemas.openxmlformats.org/drawingml/2006/main">
              <a:rPr lang="ms" altLang="ko-KR" sz="2800">
                <a:solidFill>
                  <a:srgbClr val="FF0000"/>
                </a:solidFill>
              </a:rPr>
              <a:t>tujuh kali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Maka turunlah ia dan menyelam ke dalam sungai Yordan tujuh kali, seperti yang dikatakan abdi Allah kepadanya, dan tubuhnya pulih dan menjadi bersih seperti anak muda.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s" altLang="ko-KR" sz="2800">
                <a:solidFill>
                  <a:schemeClr val="tx1">
                    <a:lumMod val="65000"/>
                    <a:lumOff val="35000"/>
                  </a:schemeClr>
                </a:solidFill>
              </a:rPr>
              <a:t>2 Raja-raja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b="1">
                <a:solidFill>
                  <a:schemeClr val="tx1">
                    <a:lumMod val="50000"/>
                    <a:lumOff val="50000"/>
                  </a:schemeClr>
                </a:solidFill>
              </a:rPr>
              <a:t>No. 38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400"/>
              <a:t>Membaiki Kaabah Tuhan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bg1">
                    <a:lumMod val="50000"/>
                  </a:schemeClr>
                </a:solidFill>
              </a:rPr>
              <a:t>Oleh itu raja Yoas memanggil imam Yoyada dan imam-imam yang lain dan bertanya kepada mereka, "Mengapa kamu tidak memperbaiki kerosakan yang berlaku pada Bait Suci? Jangan ambil lagi wang daripada bendahara kamu, tetapi serahkanlah wang itu untuk membaiki rumah."</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s" altLang="ko-KR" sz="2800">
                <a:solidFill>
                  <a:schemeClr val="tx1">
                    <a:lumMod val="65000"/>
                    <a:lumOff val="35000"/>
                  </a:schemeClr>
                </a:solidFill>
              </a:rPr>
              <a:t>2 Raja-raja</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s"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ms" altLang="ko-KR" sz="3200">
                <a:solidFill>
                  <a:schemeClr val="tx1">
                    <a:lumMod val="65000"/>
                    <a:lumOff val="35000"/>
                  </a:schemeClr>
                </a:solidFill>
              </a:rPr>
              <a:t>Jonathan tidak memilih keinginan mementingkan diri sendiri, tetapi kawannya, David.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s" altLang="ko-KR" sz="3200">
                <a:solidFill>
                  <a:schemeClr val="tx1">
                    <a:lumMod val="65000"/>
                    <a:lumOff val="35000"/>
                  </a:schemeClr>
                </a:solidFill>
              </a:rPr>
              <a:t>Seperti Jonathan,</a:t>
            </a:r>
          </a:p>
          <a:p>
            <a:pPr xmlns:a="http://schemas.openxmlformats.org/drawingml/2006/main" algn="ctr"/>
            <a:r xmlns:a="http://schemas.openxmlformats.org/drawingml/2006/main">
              <a:rPr lang="ms" altLang="ko-KR" sz="3200">
                <a:solidFill>
                  <a:schemeClr val="tx1">
                    <a:lumMod val="65000"/>
                    <a:lumOff val="35000"/>
                  </a:schemeClr>
                </a:solidFill>
              </a:rPr>
              <a:t>jom jadi kawan baik untuk kawan kita.</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err="1">
                <a:solidFill>
                  <a:schemeClr val="tx1">
                    <a:lumMod val="65000"/>
                    <a:lumOff val="35000"/>
                  </a:schemeClr>
                </a:solidFill>
              </a:rPr>
              <a:t>Yoas, raja Yehuda, mempunyai fikiran untuk membaiki bait Allah, yang dibiarkan rosak.</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Walau bagaimanapun, bajet tidak mencukupi untuk membaiki kuil. Yoas memutuskan untuk menerima persembahan untuk membaiki bait Allah.</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Orang yang mengasihi Tuhan dengan ikhlas menawarkan wang untuk membaiki kuil.</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Wang yang dikumpul untuk membaiki kuil telah diberikan kepada pekerja-pekerja, dan mereka membaiki kuil itu dengan penuh kejujuran.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“Wah! Betapa indahnya kuil itu!” Yoas gembira kerana menyangka Tuhan akan berkenan.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3600" err="1">
                <a:solidFill>
                  <a:schemeClr val="tx1">
                    <a:lumMod val="65000"/>
                    <a:lumOff val="35000"/>
                  </a:schemeClr>
                </a:solidFill>
              </a:rPr>
              <a:t>Yoas menganggap bait Tuhan sebagai tempat yang berharga, di mana orang menyembah Tuhan.</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ms" altLang="ko-KR" sz="3600">
                <a:solidFill>
                  <a:schemeClr val="tx1">
                    <a:lumMod val="65000"/>
                    <a:lumOff val="35000"/>
                  </a:schemeClr>
                </a:solidFill>
              </a:rPr>
              <a:t>Gereja adalah tempat Tuhan hadir apabila kita menyembah Dia.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ms" altLang="ko-KR" sz="3600">
                <a:solidFill>
                  <a:schemeClr val="tx1">
                    <a:lumMod val="65000"/>
                    <a:lumOff val="35000"/>
                  </a:schemeClr>
                </a:solidFill>
              </a:rPr>
              <a:t>Jadi, kita harus mencintai gereja dan menganggapnya sangat berharga.</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3200">
                <a:solidFill>
                  <a:srgbClr val="FF0000"/>
                </a:solidFill>
              </a:rPr>
              <a:t>Tuhan?</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rgbClr val="C00000"/>
                </a:solidFill>
              </a:rPr>
              <a:t>Tuhan ialah...</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Tuhan menetapkan setiap daripada kita sebagai Bait Suci-Nya.</a:t>
            </a:r>
          </a:p>
          <a:p>
            <a:endParaRPr lang="en-US" altLang="ko-KR" sz="3600">
              <a:solidFill>
                <a:schemeClr val="tx1">
                  <a:lumMod val="65000"/>
                  <a:lumOff val="35000"/>
                </a:schemeClr>
              </a:solidFill>
            </a:endParaRPr>
          </a:p>
          <a:p>
            <a:r xmlns:a="http://schemas.openxmlformats.org/drawingml/2006/main">
              <a:rPr lang="ms" altLang="ko-KR" sz="3600">
                <a:solidFill>
                  <a:schemeClr val="tx1">
                    <a:lumMod val="65000"/>
                    <a:lumOff val="35000"/>
                  </a:schemeClr>
                </a:solidFill>
              </a:rPr>
              <a:t>Allah bertemu dengan orang yang menyembah-Nya.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Kuiz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Apakah yang diputuskan oleh Joas untuk diperbaiki?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① </a:t>
            </a:r>
            <a:r xmlns:a="http://schemas.openxmlformats.org/drawingml/2006/main">
              <a:rPr lang="ms" altLang="ko-KR" sz="2800">
                <a:solidFill>
                  <a:schemeClr val="tx1">
                    <a:lumMod val="65000"/>
                    <a:lumOff val="35000"/>
                  </a:schemeClr>
                </a:solidFill>
              </a:rPr>
              <a:t>istana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② </a:t>
            </a:r>
            <a:r xmlns:a="http://schemas.openxmlformats.org/drawingml/2006/main">
              <a:rPr lang="ms" altLang="ko-KR" sz="2800">
                <a:solidFill>
                  <a:schemeClr val="tx1">
                    <a:lumMod val="65000"/>
                    <a:lumOff val="35000"/>
                  </a:schemeClr>
                </a:solidFill>
              </a:rPr>
              <a:t>miliknya</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bilik</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③ </a:t>
            </a:r>
            <a:r xmlns:a="http://schemas.openxmlformats.org/drawingml/2006/main">
              <a:rPr lang="ms" altLang="ko-KR" sz="2800">
                <a:solidFill>
                  <a:schemeClr val="tx1">
                    <a:lumMod val="65000"/>
                    <a:lumOff val="35000"/>
                  </a:schemeClr>
                </a:solidFill>
              </a:rPr>
              <a:t>sekolah</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④ </a:t>
            </a:r>
            <a:r xmlns:a="http://schemas.openxmlformats.org/drawingml/2006/main">
              <a:rPr lang="ms" altLang="ko-KR" sz="2800">
                <a:solidFill>
                  <a:schemeClr val="tx1">
                    <a:lumMod val="65000"/>
                    <a:lumOff val="35000"/>
                  </a:schemeClr>
                </a:solidFill>
              </a:rPr>
              <a:t>Kuil Suci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rgbClr val="FF0000"/>
                </a:solidFill>
              </a:rPr>
              <a:t>④ </a:t>
            </a:r>
            <a:r xmlns:a="http://schemas.openxmlformats.org/drawingml/2006/main">
              <a:rPr lang="ms" altLang="ko-KR" sz="2800">
                <a:solidFill>
                  <a:srgbClr val="FF0000"/>
                </a:solidFill>
              </a:rPr>
              <a:t>Kuil Suci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bg1">
                    <a:lumMod val="50000"/>
                  </a:schemeClr>
                </a:solidFill>
              </a:rPr>
              <a:t>Oleh itu raja Yoas memanggil imam Yoyada dan imam-imam yang lain dan bertanya kepada mereka, "Mengapa kamu tidak memperbaiki kerosakan yang berlaku pada Bait Suci? Jangan ambil lagi wang daripada bendahara kamu, tetapi serahkanlah wang itu untuk membaiki rumah."</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s" altLang="ko-KR" sz="2800">
                <a:solidFill>
                  <a:schemeClr val="tx1">
                    <a:lumMod val="65000"/>
                    <a:lumOff val="35000"/>
                  </a:schemeClr>
                </a:solidFill>
              </a:rPr>
              <a:t>2 Raja-raja</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b="1">
                <a:solidFill>
                  <a:schemeClr val="tx1">
                    <a:lumMod val="50000"/>
                    <a:lumOff val="50000"/>
                  </a:schemeClr>
                </a:solidFill>
              </a:rPr>
              <a:t>No. 39 Firman Tuhan</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3600"/>
              <a:t>Nehemia, yang membina semula tembok Yerusalem</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ms" altLang="ko-KR" sz="3200"/>
              <a:t>Tuhan?</a:t>
            </a:r>
            <a:r xmlns:a="http://schemas.openxmlformats.org/drawingml/2006/main">
              <a:rPr lang="m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ms" altLang="ko-KR" sz="3600">
                <a:solidFill>
                  <a:srgbClr val="C00000"/>
                </a:solidFill>
              </a:rPr>
              <a:t>Tuhan..</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ms" altLang="ko-KR" sz="3600">
                <a:solidFill>
                  <a:schemeClr val="tx1">
                    <a:lumMod val="65000"/>
                    <a:lumOff val="35000"/>
                  </a:schemeClr>
                </a:solidFill>
              </a:rPr>
              <a:t>Dialah yang memberi kita kawan baik.</a:t>
            </a:r>
          </a:p>
          <a:p>
            <a:endParaRPr lang="en-US" altLang="ko-KR" sz="3600">
              <a:solidFill>
                <a:schemeClr val="tx1">
                  <a:lumMod val="65000"/>
                  <a:lumOff val="35000"/>
                </a:schemeClr>
              </a:solidFill>
            </a:endParaRPr>
          </a:p>
          <a:p>
            <a:r xmlns:a="http://schemas.openxmlformats.org/drawingml/2006/main">
              <a:rPr lang="ms" altLang="ko-KR" sz="3600">
                <a:solidFill>
                  <a:schemeClr val="tx1">
                    <a:lumMod val="65000"/>
                    <a:lumOff val="35000"/>
                  </a:schemeClr>
                </a:solidFill>
              </a:rPr>
              <a:t>Bersyukurlah kepada Tuhan kerana memberi kita kawan yang baik!</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bg1">
                    <a:lumMod val="50000"/>
                  </a:schemeClr>
                </a:solidFill>
              </a:rPr>
              <a:t>Jawabku kepada raja: "Jika raja berkenan dan jika hambamu ini mendapat kasih karunia di hadapannya, biarlah dia menyuruh aku ke kota di Yehuda tempat nenek moyangku dikuburkan, supaya aku dapat membangunnya kembali."</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s" altLang="ko-KR" sz="2800">
                <a:solidFill>
                  <a:schemeClr val="tx1">
                    <a:lumMod val="65000"/>
                    <a:lumOff val="35000"/>
                  </a:schemeClr>
                </a:solidFill>
              </a:rPr>
              <a:t>Nehemia</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Raja Parsi memberi kebenaran kepada juru minuman raja Nehemia untuk membina semula kota dan benteng yang telah musnah.</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Nehemia</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kembali ke Yerusalem dengan ramai orang Israel dan membina semula tembok Yerusalem bersama mereka.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600">
                <a:solidFill>
                  <a:schemeClr val="tx1">
                    <a:lumMod val="65000"/>
                    <a:lumOff val="35000"/>
                  </a:schemeClr>
                </a:solidFill>
              </a:rPr>
              <a:t>Walau bagaimanapun, mereka diganggu oleh puak lain yang tidak menyukai kebangkitan Israel. Di samping itu, ramai orang Israel mengeluh.</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Nehemia meminta pertolongan kepada Tuhan. Tuhan memberinya kuasa dan keberanian untuk melakukan kerja itu.</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2800">
                <a:solidFill>
                  <a:schemeClr val="tx1">
                    <a:lumMod val="65000"/>
                    <a:lumOff val="35000"/>
                  </a:schemeClr>
                </a:solidFill>
              </a:rPr>
              <a:t>Akhirnya, Nehemia menyelesaikan pembinaan semula tembok Yerusalem bersama orang Israel. Selepas menyelesaikan tembok itu, dia dan kaumnya menyembah Tuhan dengan gembira.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Pelajaran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3600">
                <a:solidFill>
                  <a:schemeClr val="tx1">
                    <a:lumMod val="65000"/>
                    <a:lumOff val="35000"/>
                  </a:schemeClr>
                </a:solidFill>
              </a:rPr>
              <a:t>Nehemia selesai membina semula tembok itu dengan pertolongan Tuhan walaupun terdapat banyak gangguan.</a:t>
            </a:r>
          </a:p>
          <a:p>
            <a:pPr xmlns:a="http://schemas.openxmlformats.org/drawingml/2006/main" algn="ctr"/>
            <a:r xmlns:a="http://schemas.openxmlformats.org/drawingml/2006/main">
              <a:rPr lang="ms" altLang="ko-KR" sz="3600">
                <a:solidFill>
                  <a:schemeClr val="tx1">
                    <a:lumMod val="65000"/>
                    <a:lumOff val="35000"/>
                  </a:schemeClr>
                </a:solidFill>
              </a:rPr>
              <a:t>Apabila kita melakukan pekerjaan Tuhan kita mungkin menghadapi situasi yang sukar.</a:t>
            </a:r>
          </a:p>
          <a:p>
            <a:pPr xmlns:a="http://schemas.openxmlformats.org/drawingml/2006/main" algn="ctr"/>
            <a:r xmlns:a="http://schemas.openxmlformats.org/drawingml/2006/main">
              <a:rPr lang="ms" altLang="ko-KR" sz="3600">
                <a:solidFill>
                  <a:schemeClr val="tx1">
                    <a:lumMod val="65000"/>
                    <a:lumOff val="35000"/>
                  </a:schemeClr>
                </a:solidFill>
              </a:rPr>
              <a:t>Namun, jika Tuhan bersama kita dan kita bersama-Nya, kita boleh mengatasi semua kesulitan itu.</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3200"/>
              <a:t>Tuhan?</a:t>
            </a:r>
            <a:r xmlns:a="http://schemas.openxmlformats.org/drawingml/2006/main">
              <a:rPr lang="m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rgbClr val="C00000"/>
                </a:solidFill>
              </a:rPr>
              <a:t>Tuhan ialah..</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Tuhanlah yang menolong kita dan memberi kita kekuatan dan keberanian ketika kita berdoa dan meminta pertolongan dalam keadaan susah.</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Kuiz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tx1">
                    <a:lumMod val="65000"/>
                    <a:lumOff val="35000"/>
                  </a:schemeClr>
                </a:solidFill>
              </a:rPr>
              <a:t>Mengapa Nehemia pulang ke kampung halaman?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① </a:t>
            </a:r>
            <a:r xmlns:a="http://schemas.openxmlformats.org/drawingml/2006/main">
              <a:rPr lang="ms" altLang="ko-KR" sz="2800">
                <a:solidFill>
                  <a:schemeClr val="tx1">
                    <a:lumMod val="65000"/>
                    <a:lumOff val="35000"/>
                  </a:schemeClr>
                </a:solidFill>
              </a:rPr>
              <a:t>untuk melancong..</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② </a:t>
            </a:r>
            <a:r xmlns:a="http://schemas.openxmlformats.org/drawingml/2006/main">
              <a:rPr lang="ms" altLang="ko-KR" sz="2800">
                <a:solidFill>
                  <a:schemeClr val="tx1">
                    <a:lumMod val="65000"/>
                    <a:lumOff val="35000"/>
                  </a:schemeClr>
                </a:solidFill>
              </a:rPr>
              <a:t>pergi ke sekolah..</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③ </a:t>
            </a:r>
            <a:r xmlns:a="http://schemas.openxmlformats.org/drawingml/2006/main">
              <a:rPr lang="ms" altLang="ko-KR" sz="2800">
                <a:solidFill>
                  <a:schemeClr val="tx1">
                    <a:lumMod val="65000"/>
                    <a:lumOff val="35000"/>
                  </a:schemeClr>
                </a:solidFill>
              </a:rPr>
              <a:t>untuk beribadat..</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chemeClr val="tx1">
                    <a:lumMod val="65000"/>
                    <a:lumOff val="35000"/>
                  </a:schemeClr>
                </a:solidFill>
              </a:rPr>
              <a:t>④ </a:t>
            </a:r>
            <a:r xmlns:a="http://schemas.openxmlformats.org/drawingml/2006/main">
              <a:rPr lang="ms" altLang="ko-KR" sz="2800">
                <a:solidFill>
                  <a:schemeClr val="tx1">
                    <a:lumMod val="65000"/>
                    <a:lumOff val="35000"/>
                  </a:schemeClr>
                </a:solidFill>
              </a:rPr>
              <a:t>untuk membina semula tembok Yerusalem..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en-US" sz="2800">
                <a:solidFill>
                  <a:srgbClr val="FF0000"/>
                </a:solidFill>
              </a:rPr>
              <a:t>④ </a:t>
            </a:r>
            <a:r xmlns:a="http://schemas.openxmlformats.org/drawingml/2006/main">
              <a:rPr lang="ms" altLang="ko-KR" sz="2800">
                <a:solidFill>
                  <a:srgbClr val="FF0000"/>
                </a:solidFill>
              </a:rPr>
              <a:t>untuk membina semula tembok Yerusalem..</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s" altLang="ko-KR" sz="4000">
                <a:solidFill>
                  <a:srgbClr val="FF0000"/>
                </a:solidFill>
              </a:rPr>
              <a:t>Firman hari ini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s" altLang="ko-KR" sz="3600">
                <a:solidFill>
                  <a:schemeClr val="bg1">
                    <a:lumMod val="50000"/>
                  </a:schemeClr>
                </a:solidFill>
              </a:rPr>
              <a:t>Jawabku kepada raja: "Jika raja berkenan dan jika hambamu ini mendapat kasih karunia di hadapannya, biarlah dia menyuruh aku ke kota di Yehuda tempat nenek moyangku dikuburkan, supaya aku dapat membangunnya kembali."</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s" altLang="ko-KR" sz="2800">
                <a:solidFill>
                  <a:schemeClr val="tx1">
                    <a:lumMod val="65000"/>
                    <a:lumOff val="35000"/>
                  </a:schemeClr>
                </a:solidFill>
              </a:rPr>
              <a:t>Nehemia</a:t>
            </a:r>
            <a:r xmlns:a="http://schemas.openxmlformats.org/drawingml/2006/main">
              <a:rPr lang="ms" altLang="en-US" sz="2800">
                <a:solidFill>
                  <a:schemeClr val="tx1">
                    <a:lumMod val="65000"/>
                    <a:lumOff val="35000"/>
                  </a:schemeClr>
                </a:solidFill>
              </a:rPr>
              <a:t> </a:t>
            </a:r>
            <a:r xmlns:a="http://schemas.openxmlformats.org/drawingml/2006/main">
              <a:rPr lang="ms"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