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1号</a:t>
            </a:r>
            <a:r xmlns:a="http://schemas.openxmlformats.org/drawingml/2006/main"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这</a:t>
            </a:r>
            <a:r xmlns:a="http://schemas.openxmlformats.org/drawingml/2006/main"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单词</a:t>
            </a:r>
            <a:r xmlns:a="http://schemas.openxmlformats.org/drawingml/2006/main"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的</a:t>
            </a:r>
            <a:r xmlns:a="http://schemas.openxmlformats.org/drawingml/2006/main"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上帝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h-CN" altLang="ko-KR" sz="4400"/>
              <a:t>上帝</a:t>
            </a:r>
          </a:p>
          <a:p>
            <a:pPr xmlns:a="http://schemas.openxmlformats.org/drawingml/2006/main" algn="ctr"/>
            <a:r xmlns:a="http://schemas.openxmlformats.org/drawingml/2006/main">
              <a:rPr lang="zh-CN" altLang="ko-KR" sz="4400"/>
              <a:t>制成</a:t>
            </a:r>
          </a:p>
          <a:p>
            <a:pPr xmlns:a="http://schemas.openxmlformats.org/drawingml/2006/main" algn="ctr"/>
            <a:r xmlns:a="http://schemas.openxmlformats.org/drawingml/2006/main">
              <a:rPr lang="zh-CN" altLang="ko-KR" sz="4400"/>
              <a:t>世界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</a:t>
            </a:r>
            <a:r xmlns:a="http://schemas.openxmlformats.org/drawingml/2006/main">
              <a:rPr lang="zh-C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单词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起初神创造了</a:t>
            </a:r>
          </a:p>
          <a:p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天地。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创世记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以撒的妻子利百加生下了双胞胎。第一个儿子名叫以扫，第二个儿子名叫雅各。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以扫喜欢打猎。所以，他很喜欢户外活动。但是，雅各布是一个安静的人，呆在家里。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有一天，雅各正在煮汤，以扫打猎后饿着肚子回到家。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“给我炖一下！”，“先把你的长子名分卖给我。那我就给你一些。”以扫非常饥饿，为了一碗红汤，他卖掉了长子的名分。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最终，雅各欺骗了他的父亲以获得祝福。最后，他得到了祝福。这一切的发生都是出于神的旨意。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>
                <a:solidFill>
                  <a:srgbClr val="ff0000"/>
                </a:solidFill>
              </a:rPr>
              <a:t>今天的课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以扫认为解决饥饿问题比获得属灵的祝福更重要。</a:t>
            </a:r>
            <a:r xmlns:a="http://schemas.openxmlformats.org/drawingml/2006/main"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最后，</a:t>
            </a:r>
            <a:r xmlns:a="http://schemas.openxmlformats.org/drawingml/2006/main"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雅各布</a:t>
            </a:r>
            <a:r xmlns:a="http://schemas.openxmlformats.org/drawingml/2006/main"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成为</a:t>
            </a:r>
            <a:r xmlns:a="http://schemas.openxmlformats.org/drawingml/2006/main"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这</a:t>
            </a:r>
            <a:r xmlns:a="http://schemas.openxmlformats.org/drawingml/2006/main"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以色列人的祖先。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你认为什么更重要？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成为神的儿女的祝福是任何事物都无法替代的。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200"/>
              <a:t>神是？</a:t>
            </a:r>
            <a:r xmlns:a="http://schemas.openxmlformats.org/drawingml/2006/main">
              <a:rPr lang="zh-C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rgbClr val="c00000"/>
                </a:solidFill>
              </a:rPr>
              <a:t>上帝</a:t>
            </a:r>
            <a:r xmlns:a="http://schemas.openxmlformats.org/drawingml/2006/main">
              <a:rPr lang="zh-CN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zh-CN" altLang="ko-KR" sz="3600">
                <a:solidFill>
                  <a:srgbClr val="c00000"/>
                </a:solidFill>
              </a:rPr>
              <a:t>是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尽管人有错误和虚假，神仍在实现他自己的旨意。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</a:t>
            </a:r>
            <a:r xmlns:a="http://schemas.openxmlformats.org/drawingml/2006/main">
              <a:rPr lang="zh-C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测验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以扫为何出卖长子名分？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面条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面包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肉类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dk1"/>
                </a:solidFill>
              </a:rPr>
              <a:t>④</a:t>
            </a:r>
            <a:r xmlns:a="http://schemas.openxmlformats.org/drawingml/2006/main">
              <a:rPr lang="zh-CN" altLang="ko-KR" sz="2800">
                <a:solidFill>
                  <a:schemeClr val="dk1"/>
                </a:solidFill>
              </a:rPr>
              <a:t>红焖菜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rgbClr val="ff0000"/>
                </a:solidFill>
              </a:rPr>
              <a:t>④</a:t>
            </a:r>
            <a:r xmlns:a="http://schemas.openxmlformats.org/drawingml/2006/main">
              <a:rPr lang="zh-CN" altLang="ko-KR" sz="2800">
                <a:solidFill>
                  <a:srgbClr val="ff0000"/>
                </a:solidFill>
              </a:rPr>
              <a:t>红焖菜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</a:t>
            </a:r>
            <a:r xmlns:a="http://schemas.openxmlformats.org/drawingml/2006/main">
              <a:rPr lang="zh-C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单词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bg1">
                    <a:lumMod val="50000"/>
                  </a:schemeClr>
                </a:solidFill>
              </a:rPr>
              <a:t>然后雅各给了以扫一些面包和一些炖扁豆。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bg1">
                    <a:lumMod val="50000"/>
                  </a:schemeClr>
                </a:solidFill>
              </a:rPr>
              <a:t>他吃饱喝足，然后起身离开。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bg1">
                    <a:lumMod val="50000"/>
                  </a:schemeClr>
                </a:solidFill>
              </a:rPr>
              <a:t>因此，以扫藐视他与生俱来的权利。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创世记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第11章 神的话语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400"/>
              <a:t>雅各布的梦想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《圣经儿童》第 2 期 神的话语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CN" altLang="ko-KR" sz="4000"/>
              <a:t>他们吃了禁果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/>
              <a:t>他做了一个梦，梦见地上有一座阶梯，阶梯的顶端直达天堂，上帝的天使在上面上下。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创世纪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28：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雅各用谎言欺骗了他的兄弟。他害怕被杀。于是，他离家逃往哈兰的叔叔那里。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晚上，他拿着一块石头，枕在头下睡觉。他独自一人在那里，没有家人。所以他感到害怕，感到孤独。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雅各看见上帝的天使在地上的阶梯上上升下降到天堂。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他听到神的声音：“我与你同在，无论你走到哪里，我都会看顾你。”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当他早上醒来时，他敬拜应许与他同在的神，并将荣耀归给神。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就像上帝与害怕孤独的雅各同在一样，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当我们孤独时，我们的天父上帝也会照顾我们。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像雅各一样，我们应该尊荣并归荣耀给永远与我们同在的神。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200"/>
              <a:t>神是？</a:t>
            </a:r>
            <a:r xmlns:a="http://schemas.openxmlformats.org/drawingml/2006/main">
              <a:rPr lang="zh-C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rgbClr val="c00000"/>
                </a:solidFill>
              </a:rPr>
              <a:t>上帝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神随时随地与我们同在。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神一直在照顾我们。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</a:t>
            </a:r>
            <a:r xmlns:a="http://schemas.openxmlformats.org/drawingml/2006/main">
              <a:rPr lang="zh-C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测验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雅各睡觉的时候，拿什么当枕头？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木头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dk1"/>
                </a:solidFill>
              </a:rPr>
              <a:t>②</a:t>
            </a:r>
            <a:r xmlns:a="http://schemas.openxmlformats.org/drawingml/2006/main">
              <a:rPr lang="zh-CN" altLang="ko-KR" sz="2800">
                <a:solidFill>
                  <a:schemeClr val="dk1"/>
                </a:solidFill>
              </a:rPr>
              <a:t>石头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袋子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动物皮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rgbClr val="ff0000"/>
                </a:solidFill>
              </a:rPr>
              <a:t>②</a:t>
            </a:r>
            <a:r xmlns:a="http://schemas.openxmlformats.org/drawingml/2006/main">
              <a:rPr lang="zh-CN" altLang="ko-KR" sz="2800">
                <a:solidFill>
                  <a:srgbClr val="ff0000"/>
                </a:solidFill>
              </a:rPr>
              <a:t>石头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/>
              <a:t>他做了一个梦，梦见地上有一座阶梯，阶梯的顶端直达天堂，上帝的天使在上面上下。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创世纪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28：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神按照自己的形象创造了人，按照神的形象创造了人；</a:t>
            </a:r>
          </a:p>
          <a:p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他创造了男性和女性。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创世纪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12号</a:t>
            </a:r>
            <a:r xmlns:a="http://schemas.openxmlformats.org/drawingml/2006/main"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这</a:t>
            </a:r>
            <a:r xmlns:a="http://schemas.openxmlformats.org/drawingml/2006/main"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单词</a:t>
            </a:r>
            <a:r xmlns:a="http://schemas.openxmlformats.org/drawingml/2006/main"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的</a:t>
            </a:r>
            <a:r xmlns:a="http://schemas.openxmlformats.org/drawingml/2006/main"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上帝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400"/>
              <a:t>约瑟被他的兄弟卖掉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bg1">
                    <a:lumMod val="50000"/>
                  </a:schemeClr>
                </a:solidFill>
              </a:rPr>
              <a:t>“来吧，我们杀了他，把他扔进一个蓄水池里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bg1">
                    <a:lumMod val="50000"/>
                  </a:schemeClr>
                </a:solidFill>
              </a:rPr>
              <a:t>并说有一只凶猛的动物把他吃了。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bg1">
                    <a:lumMod val="50000"/>
                  </a:schemeClr>
                </a:solidFill>
              </a:rPr>
              <a:t>然后我们就会看看他的梦想会发生什么。”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（创世记 37:20）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雅各有十二个儿子。他爱约瑟胜过爱他的其他儿子。于是，他为约瑟做了一件华丽美丽的布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他的兄弟们非常恨他，因为他们的父亲特别爱他。 “我们把约瑟夫卖掉吧。让我们告诉父亲他死了。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他们把约瑟夫作为奴隶卖给了过来的商人。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雅各听了这话，心里非常难过。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约瑟夫作为奴隶过着艰苦的生活。然而，他相信并依靠神，没有犯任何罪。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约瑟夫因莫须有的罪名被送进监狱。</a:t>
            </a:r>
            <a:r xmlns:a="http://schemas.openxmlformats.org/drawingml/2006/main"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然而，即使在监狱里，他也试图在神面前称义。神没有忘记约瑟，并且为他制定了奇妙的计划。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约瑟被自己的兄弟憎恨并卖为奴隶。他还因莫须有的罪名被关进监狱。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然而，他依靠神，更加努力不犯任何罪。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我们可能会面临一些困难。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让我们不要犯任何罪，并向我们的天父祈求帮助，天父上帝愿意垂听我们的祷告。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200"/>
              <a:t>神是？</a:t>
            </a:r>
            <a:r xmlns:a="http://schemas.openxmlformats.org/drawingml/2006/main">
              <a:rPr lang="zh-C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rgbClr val="c00000"/>
                </a:solidFill>
              </a:rPr>
              <a:t>我们的天父上帝..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即使在困难时期，我们的天父上帝也为我们制定了惊人的计划。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今天的测验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雅各在他的十二个儿子中只给了约瑟什么？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玩具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圣经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华丽的布料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rgbClr val="ff0000"/>
                </a:solidFill>
              </a:rPr>
              <a:t>③</a:t>
            </a:r>
            <a:r xmlns:a="http://schemas.openxmlformats.org/drawingml/2006/main">
              <a:rPr lang="zh-CN" altLang="ko-KR" sz="2800">
                <a:solidFill>
                  <a:srgbClr val="ff0000"/>
                </a:solidFill>
              </a:rPr>
              <a:t>华丽的布料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亚当和夏娃是上帝创造的生物中最好的生物。</a:t>
            </a:r>
          </a:p>
          <a:p>
            <a:r xmlns:a="http://schemas.openxmlformats.org/drawingml/2006/main">
              <a:rPr lang="zh-C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因为他们是按照神的形象创造的。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bg1">
                    <a:lumMod val="50000"/>
                  </a:schemeClr>
                </a:solidFill>
              </a:rPr>
              <a:t>“来吧，我们杀了他，把他扔进一个蓄水池里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bg1">
                    <a:lumMod val="50000"/>
                  </a:schemeClr>
                </a:solidFill>
              </a:rPr>
              <a:t>并说有一只凶猛的动物把他吃了。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bg1">
                    <a:lumMod val="50000"/>
                  </a:schemeClr>
                </a:solidFill>
              </a:rPr>
              <a:t>然后我们就会看看他的梦想会发生什么。”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（创世记 37:20）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第13章 神的话语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400"/>
              <a:t>约瑟夫就任埃及总理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/>
              <a:t>法老对约瑟说：“我派你管理埃及全地。”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创世纪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41：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埃及国王法老做了一个梦。 7头肥牛，然后7头丑牛出来了。 7头丑牛吃掉了7头肥牛。这是一个非常奇怪的梦。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宫中无人能解他的梦。约瑟帮助下的酒政总管把他介绍给国王。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神赐给约瑟智慧。因此，他可以解释这个梦的含义并将其告诉国王。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法老非常感动，任命被囚禁的约瑟担任该国第二高的职位。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约瑟成为埃及的宰相，并用上帝赐予他的智慧很好地统治了这片土地。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/>
              <a:t>今天的课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神对约瑟有奇妙的计划。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当我们遇到一些困难的时候，我们也不应该失望，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但应该期待上帝对我们的惊人计划并相信上帝..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200"/>
              <a:t>神是？</a:t>
            </a:r>
            <a:r xmlns:a="http://schemas.openxmlformats.org/drawingml/2006/main">
              <a:rPr lang="zh-C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rgbClr val="c00000"/>
                </a:solidFill>
              </a:rPr>
              <a:t>神按照他的旨意行事。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地位低的人会升格，地位高的人会降卑。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神对人说：</a:t>
            </a:r>
            <a:r xmlns:a="http://schemas.openxmlformats.org/drawingml/2006/main"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“你可以随意吃园中任何一棵树上的果子，但</a:t>
            </a:r>
            <a:r xmlns:a="http://schemas.openxmlformats.org/drawingml/2006/main">
              <a:rPr lang="zh-CN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你不可吃分别善恶树上的果子，因为当你吃了它的时候，你一定会死</a:t>
            </a:r>
            <a:r xmlns:a="http://schemas.openxmlformats.org/drawingml/2006/main">
              <a:rPr lang="zh-CN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。”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今天的测验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法老的梦中出现了哪些动物？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鸟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狗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牛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rgbClr val="ff0000"/>
                </a:solidFill>
              </a:rPr>
              <a:t>④</a:t>
            </a:r>
            <a:r xmlns:a="http://schemas.openxmlformats.org/drawingml/2006/main">
              <a:rPr lang="zh-CN" altLang="ko-KR" sz="2800">
                <a:solidFill>
                  <a:srgbClr val="ff0000"/>
                </a:solidFill>
              </a:rPr>
              <a:t>牛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/>
              <a:t>法老对约瑟说：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/>
              <a:t>“我特此任命你管理埃及全地。”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创世纪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41：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不。</a:t>
            </a:r>
            <a:r xmlns:a="http://schemas.openxmlformats.org/drawingml/2006/main"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神的话语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400"/>
              <a:t>约瑟再次遇见他的兄弟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bg1">
                    <a:lumMod val="50000"/>
                  </a:schemeClr>
                </a:solidFill>
              </a:rPr>
              <a:t>虽然约瑟认出了他的兄弟，但他们却不认得他。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创世纪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42：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法老任命约瑟夫为埃及宰相。约瑟明智地控制了七年的严重饥荒。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然而迦南地却因饥荒而没有粮食。他们必须下埃及去买一些粮食吃。约瑟的兄弟也去埃及买食物。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虽然约瑟认出了他的兄弟，但他们却不认得他。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约瑟夫告诉他们他是谁。他们惊讶地看着他，并感到害怕他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约瑟明白神派他到埃及的原因。他原谅了他的兄弟，并带着全家前往埃及并安全地照顾他们。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约瑟宽恕了那些虐待他的兄弟，并按照神的旨意爱他们。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我们必须原谅我们的家人和朋友并爱他们。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但是，撒但伪装成蛇来引诱夏娃。</a:t>
            </a:r>
          </a:p>
          <a:p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最后，夏娃吃了果子。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200"/>
              <a:t>神是？</a:t>
            </a:r>
            <a:r xmlns:a="http://schemas.openxmlformats.org/drawingml/2006/main">
              <a:rPr lang="zh-C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rgbClr val="c00000"/>
                </a:solidFill>
              </a:rPr>
              <a:t>上帝..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原谅我们并爱我们。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今天的测验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约瑟夫成为哪个国家的首相？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埃及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以色列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波斯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巴比伦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rgbClr val="ff0000"/>
                </a:solidFill>
              </a:rPr>
              <a:t>①</a:t>
            </a:r>
            <a:r xmlns:a="http://schemas.openxmlformats.org/drawingml/2006/main">
              <a:rPr lang="zh-CN" altLang="ko-KR" sz="2800">
                <a:solidFill>
                  <a:srgbClr val="ff0000"/>
                </a:solidFill>
              </a:rPr>
              <a:t>埃及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bg1">
                    <a:lumMod val="50000"/>
                  </a:schemeClr>
                </a:solidFill>
              </a:rPr>
              <a:t>虽然约瑟认出了他的兄弟，但他们却不认得他。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创世纪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42：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神的话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400"/>
              <a:t>从水中被救起的孩子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当孩子长大后，她把他带到法老的女儿那里，他就成了她的儿子。她给他起名叫摩西，说：“我把他从水里拉了出来。”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出埃及记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埃及国王法老下令将所有以色列新生婴儿扔进尼罗河中杀害。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摩西的母亲约基别无奈，只好让儿子被尼罗河漂走。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当时，埃及公主在河里洗澡时偶然看到了婴儿。她一心想让这个男孩长大。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他的妹妹看到公主从篮子里取出男婴。她介绍了他的亲生母亲约基贝德来为她哺乳这个男婴。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当孩子长大后，他被带回公主身边，成为她的儿子。她给他起名叫摩西，说：“我把他从水里拉了出来。摩西在埃及长大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宫。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夏娃又给了亚当一个。</a:t>
            </a:r>
          </a:p>
          <a:p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亚当也吃了。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神拯救了摩西。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神用他惊人的智慧和能力（天意）拯救了我们。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让我们相信上帝的计划永远比我的计划更大、更完美。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200"/>
              <a:t>神是谁？</a:t>
            </a:r>
            <a:r xmlns:a="http://schemas.openxmlformats.org/drawingml/2006/main">
              <a:rPr lang="zh-C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rgbClr val="c00000"/>
                </a:solidFill>
              </a:rPr>
              <a:t>上帝..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他是全能的神，无论有什么阻碍，他都会实现他的旨意。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今天的测验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被水冲走的孩子后来怎么样了？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他被鱼淹死并吃掉了。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鸟儿救了孩子。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上帝从天上救了孩子。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埃及公主看见并救了他。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rgbClr val="ff0000"/>
                </a:solidFill>
              </a:rPr>
              <a:t>④</a:t>
            </a:r>
            <a:r xmlns:a="http://schemas.openxmlformats.org/drawingml/2006/main">
              <a:rPr lang="zh-CN" altLang="ko-KR" sz="2800">
                <a:solidFill>
                  <a:srgbClr val="ff0000"/>
                </a:solidFill>
              </a:rPr>
              <a:t>埃及公主看见并救了他。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当孩子长大后，她把他带到法老的女儿那里，他就成了她的儿子。她给他起名叫摩西，说：“我把他从水里拉了出来。”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出埃及记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神把他们赶出了伊甸园，因为他们不听神的话。</a:t>
            </a:r>
          </a:p>
          <a:p>
            <a:r xmlns:a="http://schemas.openxmlformats.org/drawingml/2006/main">
              <a:rPr lang="zh-C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从那时起，罪就来到了这个世界。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CN" altLang="ko-KR" sz="4000"/>
              <a:t>今天的</a:t>
            </a:r>
            <a:r xmlns:a="http://schemas.openxmlformats.org/drawingml/2006/main">
              <a:rPr lang="zh-CN" altLang="ko-KR" sz="2800" b="1"/>
              <a:t>课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C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罪来到世界是因为亚当和夏娃不遵守神的命令。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h-C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我遵守神的话语吗？</a:t>
            </a:r>
          </a:p>
          <a:p>
            <a:pPr xmlns:a="http://schemas.openxmlformats.org/drawingml/2006/main" algn="ctr"/>
            <a:r xmlns:a="http://schemas.openxmlformats.org/drawingml/2006/main">
              <a:rPr lang="zh-C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如果我信神，我就必须遵守神的话。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CN" altLang="ko-KR" sz="3200"/>
              <a:t>神是？</a:t>
            </a:r>
            <a:r xmlns:a="http://schemas.openxmlformats.org/drawingml/2006/main">
              <a:rPr lang="zh-C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sz="3600">
                <a:solidFill>
                  <a:srgbClr val="C00000"/>
                </a:solidFill>
              </a:rPr>
              <a:t>上帝..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不喜欢不服从。</a:t>
            </a:r>
          </a:p>
          <a:p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遵守他话语的人有福。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h-CN" altLang="ko-KR" sz="4000"/>
              <a:t>今天的</a:t>
            </a:r>
            <a:r xmlns:a="http://schemas.openxmlformats.org/drawingml/2006/main">
              <a:rPr lang="zh-CN" altLang="en-US" sz="4000"/>
              <a:t> </a:t>
            </a:r>
            <a:r xmlns:a="http://schemas.openxmlformats.org/drawingml/2006/main">
              <a:rPr lang="zh-CN" altLang="ko-KR" sz="4000"/>
              <a:t>单词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起初神创造了</a:t>
            </a:r>
          </a:p>
          <a:p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天地。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创世记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今天的测验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神吩咐人类不要吃什么？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水果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肉类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蔬菜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dk1"/>
                </a:solidFill>
              </a:rPr>
              <a:t>④</a:t>
            </a:r>
            <a:r xmlns:a="http://schemas.openxmlformats.org/drawingml/2006/main">
              <a:rPr lang="zh-CN" altLang="ko-KR" sz="2800">
                <a:solidFill>
                  <a:schemeClr val="dk1"/>
                </a:solidFill>
              </a:rPr>
              <a:t>善恶知果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rgbClr val="FF0000"/>
                </a:solidFill>
              </a:rPr>
              <a:t>④</a:t>
            </a:r>
            <a:r xmlns:a="http://schemas.openxmlformats.org/drawingml/2006/main">
              <a:rPr lang="zh-CN" altLang="ko-KR" sz="2800">
                <a:solidFill>
                  <a:srgbClr val="FF0000"/>
                </a:solidFill>
              </a:rPr>
              <a:t>善恶知果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神按照自己的形象创造了人，按照神的形象创造了人；</a:t>
            </a:r>
          </a:p>
          <a:p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他创造了男性和女性。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创世纪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神的话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CN" altLang="ko-KR" sz="4000"/>
              <a:t>诺亚在高山上造了一艘大船（方舟）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CN" altLang="ko-KR" sz="4000"/>
              <a:t>今天的</a:t>
            </a:r>
            <a:r xmlns:a="http://schemas.openxmlformats.org/drawingml/2006/main">
              <a:rPr lang="zh-CN" altLang="en-US" sz="4000"/>
              <a:t> </a:t>
            </a:r>
            <a:r xmlns:a="http://schemas.openxmlformats.org/drawingml/2006/main">
              <a:rPr lang="zh-CN" altLang="ko-KR" sz="4000"/>
              <a:t>单词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耶和华对挪亚说：“你和你的全家都要进入方舟，因为我见你在这世代是义人。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（创世记 7:1）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神看到地上所有的人都败坏了自己的行为。上帝对诺亚说：“我要毁灭人类和地球。在山上造一艘大船！”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诺亚按照上帝的吩咐开始在山上造船。人们认为他疯了。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诺亚按照上帝的吩咐，让各种生物和诺亚的8个家庭成员一起进入了船上。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正如上帝所说，雨水持续降在地上四十天。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最后，大地被水淹没了。地球上所有活动的生物都死了。方舟里只剩下诺亚和那些和他在一起的人了。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CN" altLang="ko-KR" sz="3200">
                <a:solidFill>
                  <a:srgbClr val="FF0000"/>
                </a:solidFill>
              </a:rPr>
              <a:t>今天的课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C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人们没有听诺亚的话，诺亚给了他们从大洪水中拯救出来的机会。</a:t>
            </a:r>
          </a:p>
          <a:p>
            <a:pPr xmlns:a="http://schemas.openxmlformats.org/drawingml/2006/main" algn="ctr"/>
            <a:r xmlns:a="http://schemas.openxmlformats.org/drawingml/2006/main">
              <a:rPr lang="zh-C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他们只说诺亚疯了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h-C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当你向朋友传福音时，他们可能不太听你的。</a:t>
            </a:r>
          </a:p>
          <a:p>
            <a:pPr xmlns:a="http://schemas.openxmlformats.org/drawingml/2006/main" algn="ctr"/>
            <a:r xmlns:a="http://schemas.openxmlformats.org/drawingml/2006/main">
              <a:rPr lang="zh-C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但最终，他们会知道神的话语是真实的。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一开始，地表是黑暗的。</a:t>
            </a:r>
          </a:p>
          <a:p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没有人，没有光。什么都没有。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CN" altLang="ko-KR" sz="3200"/>
              <a:t>上帝 ？</a:t>
            </a:r>
            <a:r xmlns:a="http://schemas.openxmlformats.org/drawingml/2006/main">
              <a:rPr lang="zh-C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sz="3600">
                <a:solidFill>
                  <a:srgbClr val="C00000"/>
                </a:solidFill>
              </a:rPr>
              <a:t>上帝..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神恨恶罪，审判罪。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/>
              <a:t>今天的测验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神吩咐挪亚做什么？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dk1"/>
                </a:solidFill>
              </a:rPr>
              <a:t>①</a:t>
            </a:r>
            <a:r xmlns:a="http://schemas.openxmlformats.org/drawingml/2006/main">
              <a:rPr lang="zh-CN" altLang="ko-KR" sz="2800">
                <a:solidFill>
                  <a:schemeClr val="dk1"/>
                </a:solidFill>
              </a:rPr>
              <a:t>一艘船（方舟）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汽车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房子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自行车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rgbClr val="FF0000"/>
                </a:solidFill>
              </a:rPr>
              <a:t>①</a:t>
            </a:r>
            <a:r xmlns:a="http://schemas.openxmlformats.org/drawingml/2006/main">
              <a:rPr lang="zh-CN" altLang="ko-KR" sz="2800">
                <a:solidFill>
                  <a:srgbClr val="FF0000"/>
                </a:solidFill>
              </a:rPr>
              <a:t>一艘船（方舟）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CN" altLang="ko-KR" sz="4000"/>
              <a:t>今天的话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耶和华对挪亚说：“你和你的全家都要进入方舟，因为我见你在这世代是义人。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创世记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神的话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CN" altLang="ko-KR" sz="4000"/>
              <a:t>彩虹是上帝的契约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CN" altLang="ko-KR" sz="3600">
                <a:solidFill>
                  <a:srgbClr val="FF0000"/>
                </a:solidFill>
              </a:rPr>
              <a:t>今天的</a:t>
            </a: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zh-CN" altLang="ko-KR" sz="3600">
                <a:solidFill>
                  <a:srgbClr val="FF0000"/>
                </a:solidFill>
              </a:rPr>
              <a:t>单词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每当彩虹出现在云中时，我都会看到它，并记住上帝与地球上各种生物之间的永恒之约。”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创世纪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所有的生物都被消灭了，只剩下诺亚和他在方舟里的人。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雨连续下了四十天。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雨停后，诺亚放出了一只鸽子。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鸽子嘴里叼着新鲜的橄榄叶回到了他身边。挪亚知道：“水从地上退了！”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挪亚带着家人出来敬拜神。 “感谢上帝给了我们新世界。”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上帝向他展示了一条彩虹，作为立约和祝福的标志。 “在新世界里快乐地生活！”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神说：“要有光”</a:t>
            </a:r>
          </a:p>
          <a:p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就有光了。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CN" altLang="ko-KR" sz="3200">
                <a:solidFill>
                  <a:srgbClr val="FF0000"/>
                </a:solidFill>
              </a:rPr>
              <a:t>今天的课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C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神拯救了挪亚和他的家人。</a:t>
            </a:r>
          </a:p>
          <a:p>
            <a:pPr xmlns:a="http://schemas.openxmlformats.org/drawingml/2006/main" algn="ctr"/>
            <a:r xmlns:a="http://schemas.openxmlformats.org/drawingml/2006/main">
              <a:rPr lang="zh-C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上帝应许他会祝福他们，并通过他们创造一个新世界。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h-C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神也通过耶稣拯救了我们。</a:t>
            </a:r>
          </a:p>
          <a:p>
            <a:pPr xmlns:a="http://schemas.openxmlformats.org/drawingml/2006/main" algn="ctr"/>
            <a:r xmlns:a="http://schemas.openxmlformats.org/drawingml/2006/main">
              <a:rPr lang="zh-C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我们必须相信神会通过我们创造他的新世界。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CN" altLang="ko-KR" sz="3200"/>
              <a:t>耶和华神？</a:t>
            </a:r>
            <a:r xmlns:a="http://schemas.openxmlformats.org/drawingml/2006/main">
              <a:rPr lang="zh-C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sz="3600">
                <a:solidFill>
                  <a:srgbClr val="C00000"/>
                </a:solidFill>
              </a:rPr>
              <a:t>耶和华神..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耶和华神是我们的父亲，当我们相信他时，他就会拯救并祝福他心爱的孩子们。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/>
              <a:t>今天的测验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挪亚发出什么来让大地干涸呢？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鹰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麻雀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dk1"/>
                </a:solidFill>
              </a:rPr>
              <a:t>③</a:t>
            </a:r>
            <a:r xmlns:a="http://schemas.openxmlformats.org/drawingml/2006/main">
              <a:rPr lang="zh-CN" altLang="ko-KR" sz="2800">
                <a:solidFill>
                  <a:schemeClr val="dk1"/>
                </a:solidFill>
              </a:rPr>
              <a:t>鸽子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鸭子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rgbClr val="FF0000"/>
                </a:solidFill>
              </a:rPr>
              <a:t>③</a:t>
            </a:r>
            <a:r xmlns:a="http://schemas.openxmlformats.org/drawingml/2006/main">
              <a:rPr lang="zh-CN" altLang="ko-KR" sz="2800">
                <a:solidFill>
                  <a:srgbClr val="FF0000"/>
                </a:solidFill>
              </a:rPr>
              <a:t>鸽子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CN" altLang="ko-KR" sz="3600"/>
              <a:t>今天的话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每当彩虹出现在云中时，我都会看到它，并记住上帝与地球上各种生物之间的永恒之约。”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创世纪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5号</a:t>
            </a:r>
            <a:r xmlns:a="http://schemas.openxmlformats.org/drawingml/2006/main"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这</a:t>
            </a:r>
            <a:r xmlns:a="http://schemas.openxmlformats.org/drawingml/2006/main"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单词</a:t>
            </a:r>
            <a:r xmlns:a="http://schemas.openxmlformats.org/drawingml/2006/main"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的</a:t>
            </a:r>
            <a:r xmlns:a="http://schemas.openxmlformats.org/drawingml/2006/main"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上帝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CN" altLang="ko-KR" sz="3600"/>
              <a:t>建造的人们</a:t>
            </a:r>
          </a:p>
          <a:p>
            <a:pPr xmlns:a="http://schemas.openxmlformats.org/drawingml/2006/main" algn="ctr"/>
            <a:r xmlns:a="http://schemas.openxmlformats.org/drawingml/2006/main">
              <a:rPr lang="zh-CN" altLang="ko-KR" sz="3600"/>
              <a:t>巴别塔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这就是为什么它被称为巴别——因为耶和华在那里迷惑了</a:t>
            </a:r>
          </a:p>
          <a:p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全世界的语言。耶和华使他们从那里分散</a:t>
            </a:r>
          </a:p>
          <a:p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覆盖整个地球表面。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创世纪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人们想要比上帝更伟大、更出名。于是，他们开始建造一座高塔。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因此，他们一起建造了这座塔。</a:t>
            </a:r>
          </a:p>
          <a:p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“让我们向世界展示我们自己。我们真是太棒了！”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然而，当上帝看到他们的傲慢时，他混淆了他们的语言，使他们无法互相理解。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sz="5400" b="1">
                <a:solidFill>
                  <a:srgbClr val="C00000"/>
                </a:solidFill>
              </a:rPr>
              <a:t>？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sz="4000" b="1">
                <a:solidFill>
                  <a:srgbClr val="C00000"/>
                </a:solidFill>
              </a:rPr>
              <a:t>？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因为彼此无法理解，所以无法一起工作。最后，他们散落在地球表面。到目前为止，世界上的语言彼此不同。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第一天，神将光与暗分开。他用六天的时间创造了整个世界。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zh-CN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zh-CN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zh-CN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zh-CN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zh-CN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zh-CN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/>
              <a:t>今天的课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人们想要比神更伟大、更高。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这种心称为“傲慢”。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神讨厌“傲慢”。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傲慢的反义词是“谦虚”。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我们应该在神面前“谦卑”，以讨他的喜悦。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h-CN" altLang="ko-KR" sz="3200"/>
              <a:t>耶和华神？</a:t>
            </a:r>
            <a:r xmlns:a="http://schemas.openxmlformats.org/drawingml/2006/main">
              <a:rPr lang="zh-C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sz="3600">
                <a:solidFill>
                  <a:srgbClr val="C00000"/>
                </a:solidFill>
              </a:rPr>
              <a:t>耶和华神..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耶和华上帝比我们更伟大、更有智慧。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即使我们把所有的智慧结合在一起，我们也不可能比上帝更聪明。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今天的测验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为什么他们不能完成这座塔？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上帝在创造洪水时就引发了洪水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当他们生火时，上帝就生火了。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当他们制造地震时，上帝就制造了地震。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dk1"/>
                </a:solidFill>
              </a:rPr>
              <a:t>④</a:t>
            </a:r>
            <a:r xmlns:a="http://schemas.openxmlformats.org/drawingml/2006/main">
              <a:rPr lang="zh-CN" altLang="ko-KR" sz="2800">
                <a:solidFill>
                  <a:schemeClr val="dk1"/>
                </a:solidFill>
              </a:rPr>
              <a:t>上帝让他们在创造的时候就无法互相理解。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rgbClr val="FF0000"/>
                </a:solidFill>
              </a:rPr>
              <a:t>④</a:t>
            </a:r>
            <a:r xmlns:a="http://schemas.openxmlformats.org/drawingml/2006/main">
              <a:rPr lang="zh-CN" altLang="ko-KR" sz="2800">
                <a:solidFill>
                  <a:srgbClr val="FF0000"/>
                </a:solidFill>
              </a:rPr>
              <a:t>上帝让他们在创造的时候就无法互相理解。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</a:t>
            </a:r>
            <a:r xmlns:a="http://schemas.openxmlformats.org/drawingml/2006/main">
              <a:rPr lang="zh-C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单词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这就是为什么它被称为巴别——因为耶和华在那里迷惑了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全世界的语言。耶和华使他们从那里分散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覆盖整个地球表面。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创世纪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神的话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400"/>
              <a:t>神呼召亚伯拉罕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耶和华对亚伯兰说：“你要离开你的国家、你的人民、你的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父亲的家人，到我将要指给你看的地方去。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创世记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迦勒底人的吾珥是崇拜偶像的城市。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亚伯拉罕出生并居住在那里。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有一天，主上帝对他说：“离开你的国家，我会祝福你。”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亚伯拉罕虽然不知道该往哪里去，但他还是听从了神的话，照着主吩咐的走了。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他在旅途中遭遇了许多困难，但上帝保佑他平安。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h-CN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地上、海洋、天空中，各种动植物、鸟类和鱼类都充满了。上帝看着他所创造的一切，说：“很好！”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最后，亚伯拉罕到达了迦南地。他住在那里。 “感谢上帝。”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</a:t>
            </a:r>
            <a:r xmlns:a="http://schemas.openxmlformats.org/drawingml/2006/main">
              <a:rPr lang="zh-C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亚伯拉罕遵照神的话离开了家乡。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像这样，我们</a:t>
            </a:r>
            <a:r xmlns:a="http://schemas.openxmlformats.org/drawingml/2006/main"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应该相信神并遵守他的话。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我们无论何时都应该有遵行神话语的愿望。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200"/>
              <a:t>耶和华神是？</a:t>
            </a:r>
            <a:r xmlns:a="http://schemas.openxmlformats.org/drawingml/2006/main">
              <a:rPr lang="zh-C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rgbClr val="c00000"/>
                </a:solidFill>
              </a:rPr>
              <a:t>耶和华</a:t>
            </a:r>
            <a:r xmlns:a="http://schemas.openxmlformats.org/drawingml/2006/main">
              <a:rPr lang="zh-CN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zh-CN" altLang="ko-KR" sz="3600">
                <a:solidFill>
                  <a:srgbClr val="c00000"/>
                </a:solidFill>
              </a:rPr>
              <a:t>上帝…。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他是我们的天父，不惜一切代价信守诺言。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今天的测验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亚伯拉罕出生在哪里？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迦南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哈兰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以色列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dk1"/>
                </a:solidFill>
              </a:rPr>
              <a:t>④</a:t>
            </a:r>
            <a:r xmlns:a="http://schemas.openxmlformats.org/drawingml/2006/main">
              <a:rPr lang="zh-CN" altLang="ko-KR" sz="2800">
                <a:solidFill>
                  <a:schemeClr val="dk1"/>
                </a:solidFill>
              </a:rPr>
              <a:t>迦勒底人的吾珥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rgbClr val="ff0000"/>
                </a:solidFill>
              </a:rPr>
              <a:t>④</a:t>
            </a:r>
            <a:r xmlns:a="http://schemas.openxmlformats.org/drawingml/2006/main">
              <a:rPr lang="zh-CN" altLang="ko-KR" sz="2800">
                <a:solidFill>
                  <a:srgbClr val="ff0000"/>
                </a:solidFill>
              </a:rPr>
              <a:t>迦勒底人的吾珥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</a:t>
            </a:r>
            <a:r xmlns:a="http://schemas.openxmlformats.org/drawingml/2006/main">
              <a:rPr lang="zh-C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单词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主上帝对亚伯兰说：“你要离开你的国家、你的人民、你的父家，往我所要指示你的地方去。”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创世记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第七章 神的话语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4400"/>
              <a:t>以撒，应许之子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</a:t>
            </a:r>
            <a:r xmlns:a="http://schemas.openxmlformats.org/drawingml/2006/main">
              <a:rPr lang="zh-C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单词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当亚伯拉罕一百岁的时候，他生下了儿子以撒。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创世纪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神向亚伯拉罕许诺，神会赐他子孙，如同夜空中的星星一样多。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但是，他直到100岁才生下孩子。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一天晚上，神把亚伯拉罕带到外面。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“抬头看看天。你能数数星星吗？”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上帝也应许给他这片美丽的土地。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h-CN" altLang="ko-KR" sz="3600"/>
              <a:t>今天的</a:t>
            </a:r>
            <a:r xmlns:a="http://schemas.openxmlformats.org/drawingml/2006/main">
              <a:rPr lang="zh-CN" altLang="ko-KR" sz="4000"/>
              <a:t>课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谁创造了世界？</a:t>
            </a:r>
          </a:p>
          <a:p>
            <a:pPr xmlns:a="http://schemas.openxmlformats.org/drawingml/2006/main" algn="ctr"/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上帝创造了世界。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谁维持世界秩序？</a:t>
            </a:r>
          </a:p>
          <a:p>
            <a:pPr xmlns:a="http://schemas.openxmlformats.org/drawingml/2006/main" algn="ctr"/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上帝维持世界秩序。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世界不是自己创造的。</a:t>
            </a:r>
          </a:p>
          <a:p>
            <a:pPr xmlns:a="http://schemas.openxmlformats.org/drawingml/2006/main" algn="ctr"/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世界无法自行移动。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我们应该记住，上帝创造了整个世界，并且仍然控制着它们。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“你的子孙将多如天上的星、海边的沙。”亚伯拉罕相信了主的应许。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神信守了他的诺言。撒拉给亚伯拉罕生了一个儿子。亚伯拉罕给他起名叫</a:t>
            </a:r>
            <a:r xmlns:a="http://schemas.openxmlformats.org/drawingml/2006/main">
              <a:rPr lang="zh-CN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以撒</a:t>
            </a:r>
            <a:r xmlns:a="http://schemas.openxmlformats.org/drawingml/2006/main">
              <a:rPr lang="zh-C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，意思是</a:t>
            </a:r>
            <a:r xmlns:a="http://schemas.openxmlformats.org/drawingml/2006/main">
              <a:rPr lang="zh-CN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“喜乐” </a:t>
            </a:r>
            <a:r xmlns:a="http://schemas.openxmlformats.org/drawingml/2006/main">
              <a:rPr lang="zh-C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</a:t>
            </a:r>
            <a:r xmlns:a="http://schemas.openxmlformats.org/drawingml/2006/main">
              <a:rPr lang="zh-C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亚伯拉罕确实相信神的应许，尽管这在他看来是不可能的。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神看到亚伯拉罕的信心，非常高兴。神赐给他应许的儿子以撒。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神确实实现了他的应许，尽管这对我们来说似乎是不可能的。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200"/>
              <a:t>神是…</a:t>
            </a:r>
            <a:r xmlns:a="http://schemas.openxmlformats.org/drawingml/2006/main">
              <a:rPr lang="zh-C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rgbClr val="c00000"/>
                </a:solidFill>
              </a:rPr>
              <a:t>神是...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万能（无所不能）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今天的测验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亚伯拉罕生以撒时几岁？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zh-CN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当亚伯拉罕一百岁的时候，他生下了儿子以撒。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（创世记 21：5）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第 8 章 神的话语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900"/>
              <a:t>亚伯拉罕将以撒献给神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然后上帝说：“带着你的儿子，你唯一的儿子，你所爱的以撒，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并前往摩利亚地区。把他当作燔祭献在那里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我会告诉你在其中一座山上。”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创世记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有一天，神对亚伯拉罕说：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“把你唯一的儿子献给我作为燔祭。”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亚伯拉罕非常爱以撒，以至于当他听到神的声音时，他变得很刚硬。但他决定顺服上帝。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h-CN" altLang="ko-KR" sz="3200"/>
              <a:t>神是谁？</a:t>
            </a:r>
            <a:r xmlns:a="http://schemas.openxmlformats.org/drawingml/2006/main">
              <a:rPr lang="zh-C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h-CN" altLang="ko-KR" sz="3600">
                <a:solidFill>
                  <a:srgbClr val="C00000"/>
                </a:solidFill>
              </a:rPr>
              <a:t>他是...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创造了包括我在内的整个世界的创造者。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亚伯拉罕捆绑以撒，把他放在祭坛上，并试图杀死他。就在那一刻，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“亚伯拉罕，亚伯拉罕，不要杀他。不要对他做任何事。现在，我知道你敬畏神、爱神。”这就是神对亚伯拉罕所做的试验。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“感谢上帝！”神欣然接受了亚伯拉罕的信心。神使他成为所有信徒的祖先。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/>
              <a:t>今天的课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亚伯拉罕非常爱以撒，但对他来说遵守神的话语更重要。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我应该爱上帝胜过爱任何其他事物，也胜过爱世界上任何其他人。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200"/>
              <a:t>神是？</a:t>
            </a:r>
            <a:r xmlns:a="http://schemas.openxmlformats.org/drawingml/2006/main">
              <a:rPr lang="zh-C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rgbClr val="c00000"/>
                </a:solidFill>
              </a:rPr>
              <a:t>神是..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我们的父亲通过考验使我们的信心更加坚定。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/>
              <a:t>今天的</a:t>
            </a:r>
            <a:r xmlns:a="http://schemas.openxmlformats.org/drawingml/2006/main">
              <a:rPr lang="zh-CN" altLang="en-US" sz="4000"/>
              <a:t> </a:t>
            </a:r>
            <a:r xmlns:a="http://schemas.openxmlformats.org/drawingml/2006/main">
              <a:rPr lang="zh-CN" altLang="ko-KR" sz="4000"/>
              <a:t>测验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神吩咐亚伯拉罕献上什么作为燔祭？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dk1"/>
                </a:solidFill>
              </a:rPr>
              <a:t>①</a:t>
            </a:r>
            <a:r xmlns:a="http://schemas.openxmlformats.org/drawingml/2006/main">
              <a:rPr lang="zh-CN" altLang="ko-KR" sz="2800">
                <a:solidFill>
                  <a:schemeClr val="dk1"/>
                </a:solidFill>
              </a:rPr>
              <a:t>儿子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妻子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狗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羊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rgbClr val="ff0000"/>
                </a:solidFill>
              </a:rPr>
              <a:t>①</a:t>
            </a:r>
            <a:r xmlns:a="http://schemas.openxmlformats.org/drawingml/2006/main">
              <a:rPr lang="zh-CN" altLang="ko-KR" sz="2800">
                <a:solidFill>
                  <a:srgbClr val="ff0000"/>
                </a:solidFill>
              </a:rPr>
              <a:t>儿子</a:t>
            </a:r>
            <a:r xmlns:a="http://schemas.openxmlformats.org/drawingml/2006/main">
              <a:rPr lang="zh-CN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然后上帝说：“带着你的儿子，你唯一的儿子，你所爱的以撒，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并前往摩利亚地区。把他当作燔祭献在那里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我会告诉你在其中一座山上。”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创世记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9号</a:t>
            </a:r>
            <a:r xmlns:a="http://schemas.openxmlformats.org/drawingml/2006/main"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这</a:t>
            </a:r>
            <a:r xmlns:a="http://schemas.openxmlformats.org/drawingml/2006/main"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单词</a:t>
            </a:r>
            <a:r xmlns:a="http://schemas.openxmlformats.org/drawingml/2006/main"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的</a:t>
            </a:r>
            <a:r xmlns:a="http://schemas.openxmlformats.org/drawingml/2006/main"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上帝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400"/>
              <a:t>艾萨克没有吵架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bg1">
                    <a:lumMod val="50000"/>
                  </a:schemeClr>
                </a:solidFill>
              </a:rPr>
              <a:t>他又从那里挖了一口井，没有人为这口井吵架。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bg1">
                    <a:lumMod val="50000"/>
                  </a:schemeClr>
                </a:solidFill>
              </a:rPr>
              <a:t>他给它起名叫利河伯，说：“现在耶和华给了我们空间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bg1">
                    <a:lumMod val="50000"/>
                  </a:schemeClr>
                </a:solidFill>
              </a:rPr>
              <a:t>我们将在这片土地上蓬勃发展。”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创世纪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26：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这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井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所以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重要的，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因为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他们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可以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得到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新鲜的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水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在沙漠里。以撒拥有他父亲继承的水井。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今天的测验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上帝用什么创造了世界？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石头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水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灰尘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词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rgbClr val="FF0000"/>
                </a:solidFill>
              </a:rPr>
              <a:t>④</a:t>
            </a:r>
            <a:r xmlns:a="http://schemas.openxmlformats.org/drawingml/2006/main">
              <a:rPr lang="zh-CN" altLang="ko-KR" sz="2800">
                <a:solidFill>
                  <a:srgbClr val="FF0000"/>
                </a:solidFill>
              </a:rPr>
              <a:t>词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然而，非利士人却嫉妒他。于是，他们用土填满了井。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但是，艾萨克并没有与他们争吵。他搬走并挖了井。他发现了一口淡水井。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这时，其他人从以撒手中夺走了这口井。不过，他也没有跟他们吵架。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神祝福以撒。他又挖了一口井。上帝从那里给了他淡水。以撒建造了一座祭坛并献上感谢祭。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以撒并没有与那些夺走他水井的人争吵。</a:t>
            </a:r>
            <a:r xmlns:a="http://schemas.openxmlformats.org/drawingml/2006/main"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神祝福以撒。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我们也不必与他人争吵。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我们必须爱别人、宽恕别人。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200"/>
              <a:t>神是？？</a:t>
            </a:r>
            <a:r xmlns:a="http://schemas.openxmlformats.org/drawingml/2006/main">
              <a:rPr lang="zh-C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rgbClr val="c00000"/>
                </a:solidFill>
              </a:rPr>
              <a:t>上帝 …。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他讨厌那些与别人争吵的人。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他爱那些彼此相爱的人。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今天的测验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以撒因为什么而经历了一段艰难的时期？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房子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羊肉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dk1"/>
                </a:solidFill>
              </a:rPr>
              <a:t>③</a:t>
            </a:r>
            <a:r xmlns:a="http://schemas.openxmlformats.org/drawingml/2006/main">
              <a:rPr lang="zh-CN" altLang="ko-KR" sz="2800">
                <a:solidFill>
                  <a:schemeClr val="dk1"/>
                </a:solidFill>
              </a:rPr>
              <a:t>井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家庭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en-US" sz="2800">
                <a:solidFill>
                  <a:srgbClr val="ff0000"/>
                </a:solidFill>
              </a:rPr>
              <a:t>③</a:t>
            </a:r>
            <a:r xmlns:a="http://schemas.openxmlformats.org/drawingml/2006/main">
              <a:rPr lang="zh-CN" altLang="ko-KR" sz="2800">
                <a:solidFill>
                  <a:srgbClr val="ff0000"/>
                </a:solidFill>
              </a:rPr>
              <a:t>井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今天的话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bg1">
                    <a:lumMod val="50000"/>
                  </a:schemeClr>
                </a:solidFill>
              </a:rPr>
              <a:t>他又从那里挖了一口井，没有人为这口井吵架。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bg1">
                    <a:lumMod val="50000"/>
                  </a:schemeClr>
                </a:solidFill>
              </a:rPr>
              <a:t>他给它起名叫利河伯，说：“现在耶和华给了我们空间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bg1">
                    <a:lumMod val="50000"/>
                  </a:schemeClr>
                </a:solidFill>
              </a:rPr>
              <a:t>我们将在这片土地上蓬勃发展。”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创世纪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26：</a:t>
            </a:r>
            <a:r xmlns:a="http://schemas.openxmlformats.org/drawingml/2006/main"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h-C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10号</a:t>
            </a:r>
            <a:r xmlns:a="http://schemas.openxmlformats.org/drawingml/2006/main"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这</a:t>
            </a:r>
            <a:r xmlns:a="http://schemas.openxmlformats.org/drawingml/2006/main"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单词</a:t>
            </a:r>
            <a:r xmlns:a="http://schemas.openxmlformats.org/drawingml/2006/main"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的</a:t>
            </a:r>
            <a:r xmlns:a="http://schemas.openxmlformats.org/drawingml/2006/main"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h-C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上帝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/>
              <a:t>以扫卖掉了长子的名分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3600"/>
              <a:t>为了一碗红炖菜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zh-CN" altLang="ko-KR" sz="4000">
                <a:solidFill>
                  <a:srgbClr val="ff0000"/>
                </a:solidFill>
              </a:rPr>
              <a:t>今天的话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bg1">
                    <a:lumMod val="50000"/>
                  </a:schemeClr>
                </a:solidFill>
              </a:rPr>
              <a:t>然后雅各给了以扫一些面包和一些炖扁豆。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bg1">
                    <a:lumMod val="50000"/>
                  </a:schemeClr>
                </a:solidFill>
              </a:rPr>
              <a:t>他吃饱喝足，然后起身离开。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bg1">
                    <a:lumMod val="50000"/>
                  </a:schemeClr>
                </a:solidFill>
              </a:rPr>
              <a:t>因此，以扫藐视他与生俱来的权利。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zh-CN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zh-CN" altLang="ko-KR" sz="2800">
                <a:solidFill>
                  <a:schemeClr val="bg1">
                    <a:lumMod val="50000"/>
                  </a:schemeClr>
                </a:solidFill>
              </a:rPr>
              <a:t>创世记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