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1號</a:t>
            </a:r>
            <a:r xmlns:a="http://schemas.openxmlformats.org/drawingml/2006/main">
              <a:rPr lang="zh-T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這</a:t>
            </a:r>
            <a:r xmlns:a="http://schemas.openxmlformats.org/drawingml/2006/main">
              <a:rPr lang="zh-T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單字</a:t>
            </a:r>
            <a:r xmlns:a="http://schemas.openxmlformats.org/drawingml/2006/main">
              <a:rPr lang="zh-T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 xmlns:a="http://schemas.openxmlformats.org/drawingml/2006/main">
              <a:rPr lang="zh-T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上帝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TW" altLang="ko-KR" sz="4400"/>
              <a:t>上帝</a:t>
            </a:r>
          </a:p>
          <a:p>
            <a:pPr xmlns:a="http://schemas.openxmlformats.org/drawingml/2006/main" algn="ctr"/>
            <a:r xmlns:a="http://schemas.openxmlformats.org/drawingml/2006/main">
              <a:rPr lang="zh-TW" altLang="ko-KR" sz="4400"/>
              <a:t>製成</a:t>
            </a:r>
          </a:p>
          <a:p>
            <a:pPr xmlns:a="http://schemas.openxmlformats.org/drawingml/2006/main" algn="ctr"/>
            <a:r xmlns:a="http://schemas.openxmlformats.org/drawingml/2006/main">
              <a:rPr lang="zh-TW" altLang="ko-KR" sz="4400"/>
              <a:t>世界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</a:t>
            </a:r>
            <a:r xmlns:a="http://schemas.openxmlformats.org/drawingml/2006/main">
              <a:rPr lang="zh-T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單字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起初神創造了</a:t>
            </a:r>
          </a:p>
          <a:p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天地。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創世記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以撒的妻子利百加生下了雙胞胎。第一個兒子名叫以掃，第二個兒子名叫雅各。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以掃喜歡打獵。所以，他很喜歡戶外活動。但是，雅各是一個安靜的人，待在家裡。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有一天，雅各正在煮湯，以掃打獵後餓著肚子回到家。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“給我燉一下！”，“先把你的長子名分賣給我。那我就給你一些。”以掃非常飢餓，為了一碗紅湯，他賣掉了長子的名分。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最終，雅各欺騙了他的父親以獲得祝福。最後，他得到了祝福。這一切的發生都是出於神的旨意。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rgbClr val="ff0000"/>
                </a:solidFill>
              </a:rPr>
              <a:t>今天的課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以掃認為解決飢餓問題比獲得屬靈的祝福更重要。</a:t>
            </a:r>
            <a:r xmlns:a="http://schemas.openxmlformats.org/drawingml/2006/main">
              <a:rPr lang="zh-T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最後，</a:t>
            </a:r>
            <a:r xmlns:a="http://schemas.openxmlformats.org/drawingml/2006/main">
              <a:rPr lang="zh-T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雅各</a:t>
            </a:r>
            <a:r xmlns:a="http://schemas.openxmlformats.org/drawingml/2006/main">
              <a:rPr lang="zh-T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成為</a:t>
            </a:r>
            <a:r xmlns:a="http://schemas.openxmlformats.org/drawingml/2006/main">
              <a:rPr lang="zh-T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這</a:t>
            </a:r>
            <a:r xmlns:a="http://schemas.openxmlformats.org/drawingml/2006/main">
              <a:rPr lang="zh-T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以色列人的祖先。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你認為什麼更重要？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成為神的兒女的祝福是任何事物都無法取代的。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200"/>
              <a:t>神是？</a:t>
            </a:r>
            <a:r xmlns:a="http://schemas.openxmlformats.org/drawingml/2006/main">
              <a:rPr lang="zh-T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rgbClr val="c00000"/>
                </a:solidFill>
              </a:rPr>
              <a:t>上帝</a:t>
            </a:r>
            <a:r xmlns:a="http://schemas.openxmlformats.org/drawingml/2006/main">
              <a:rPr lang="zh-TW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zh-TW" altLang="ko-KR" sz="3600">
                <a:solidFill>
                  <a:srgbClr val="c00000"/>
                </a:solidFill>
              </a:rPr>
              <a:t>是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儘管人有錯誤和虛假，神仍在實現自己的旨意。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</a:t>
            </a:r>
            <a:r xmlns:a="http://schemas.openxmlformats.org/drawingml/2006/main">
              <a:rPr lang="zh-T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測驗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以掃為何出賣長子名分？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麵條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麵包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肉類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dk1"/>
                </a:solidFill>
              </a:rPr>
              <a:t>④</a:t>
            </a:r>
            <a:r xmlns:a="http://schemas.openxmlformats.org/drawingml/2006/main">
              <a:rPr lang="zh-TW" altLang="ko-KR" sz="2800">
                <a:solidFill>
                  <a:schemeClr val="dk1"/>
                </a:solidFill>
              </a:rPr>
              <a:t>紅燜菜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rgbClr val="ff0000"/>
                </a:solidFill>
              </a:rPr>
              <a:t>④</a:t>
            </a:r>
            <a:r xmlns:a="http://schemas.openxmlformats.org/drawingml/2006/main">
              <a:rPr lang="zh-TW" altLang="ko-KR" sz="2800">
                <a:solidFill>
                  <a:srgbClr val="ff0000"/>
                </a:solidFill>
              </a:rPr>
              <a:t>紅燜菜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</a:t>
            </a:r>
            <a:r xmlns:a="http://schemas.openxmlformats.org/drawingml/2006/main">
              <a:rPr lang="zh-T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單字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bg1">
                    <a:lumMod val="50000"/>
                  </a:schemeClr>
                </a:solidFill>
              </a:rPr>
              <a:t>然後雅各給了以掃一些麵包和一些燉扁豆。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bg1">
                    <a:lumMod val="50000"/>
                  </a:schemeClr>
                </a:solidFill>
              </a:rPr>
              <a:t>他吃飽喝足，然後起身離開。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bg1">
                    <a:lumMod val="50000"/>
                  </a:schemeClr>
                </a:solidFill>
              </a:rPr>
              <a:t>因此，以掃藐視他與生俱來的權利。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創世記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第11章 神的話語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400"/>
              <a:t>雅各的夢想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《聖經兒童》第 2 期 神的話語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TW" altLang="ko-KR" sz="4000"/>
              <a:t>他們吃了禁果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今天的話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/>
              <a:t>他做了一個夢，夢見地上有一座階梯，階梯的頂端直達天堂，上帝的天使在上面上下。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創世紀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28：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雅各用謊言欺騙了他的兄弟。他害怕被殺。於是，他離家逃往哈蘭的叔叔那裡。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晚上，他拿著一塊石頭，枕在頭下睡覺。他獨自一人在那裡，沒有家人。所以他感到害怕，感到孤單。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雅各看見上帝的天使在地上的階梯上上升下降到天堂。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他聽到神的聲音：“我與你同在，無論你走到哪裡，我都會看顧你。”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當他早上醒來時，他敬拜應許與他同在的神，並將榮耀歸給神。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就像上帝與害怕孤獨的雅各同在一樣，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當我們孤獨時，我們的天父上帝也會照顧我們。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像雅各一樣，我們應該尊榮歸榮耀給永遠與我們同在的神。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200"/>
              <a:t>神是？</a:t>
            </a:r>
            <a:r xmlns:a="http://schemas.openxmlformats.org/drawingml/2006/main">
              <a:rPr lang="zh-T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rgbClr val="c00000"/>
                </a:solidFill>
              </a:rPr>
              <a:t>上帝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神隨時隨地與我們同在。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神一直在照顧我們。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</a:t>
            </a:r>
            <a:r xmlns:a="http://schemas.openxmlformats.org/drawingml/2006/main">
              <a:rPr lang="zh-T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測驗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雅各睡覺的時候，拿什麼當枕頭？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木頭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dk1"/>
                </a:solidFill>
              </a:rPr>
              <a:t>②</a:t>
            </a:r>
            <a:r xmlns:a="http://schemas.openxmlformats.org/drawingml/2006/main">
              <a:rPr lang="zh-TW" altLang="ko-KR" sz="2800">
                <a:solidFill>
                  <a:schemeClr val="dk1"/>
                </a:solidFill>
              </a:rPr>
              <a:t>石頭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袋子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動物皮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rgbClr val="ff0000"/>
                </a:solidFill>
              </a:rPr>
              <a:t>②</a:t>
            </a:r>
            <a:r xmlns:a="http://schemas.openxmlformats.org/drawingml/2006/main">
              <a:rPr lang="zh-TW" altLang="ko-KR" sz="2800">
                <a:solidFill>
                  <a:srgbClr val="ff0000"/>
                </a:solidFill>
              </a:rPr>
              <a:t>石頭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今天的話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/>
              <a:t>他做了一個夢，夢見地上有一座階梯，階梯的頂端直達天堂，上帝的天使在上面上下。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創世紀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28：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今天的話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神按照自己的形象創造了人，按照神的形象創造了人；</a:t>
            </a:r>
          </a:p>
          <a:p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他創造了男性和女性。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創世紀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12號</a:t>
            </a:r>
            <a:r xmlns:a="http://schemas.openxmlformats.org/drawingml/2006/main">
              <a:rPr lang="zh-T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這</a:t>
            </a:r>
            <a:r xmlns:a="http://schemas.openxmlformats.org/drawingml/2006/main">
              <a:rPr lang="zh-T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單字</a:t>
            </a:r>
            <a:r xmlns:a="http://schemas.openxmlformats.org/drawingml/2006/main">
              <a:rPr lang="zh-T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 xmlns:a="http://schemas.openxmlformats.org/drawingml/2006/main">
              <a:rPr lang="zh-T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上帝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400"/>
              <a:t>約瑟被他的兄弟賣掉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今天的話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bg1">
                    <a:lumMod val="50000"/>
                  </a:schemeClr>
                </a:solidFill>
              </a:rPr>
              <a:t>「來吧，我們殺了他，把他丟進一個蓄水池裡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bg1">
                    <a:lumMod val="50000"/>
                  </a:schemeClr>
                </a:solidFill>
              </a:rPr>
              <a:t>並說有一隻兇猛的動物把他吃了。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bg1">
                    <a:lumMod val="50000"/>
                  </a:schemeClr>
                </a:solidFill>
              </a:rPr>
              <a:t>然後我們就會看看他的夢想會發生什麼。”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（創 37:20）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雅各有十二個兒子。他愛約瑟勝過愛他的其他兒子。於是，他為約瑟做了一件華麗美麗的布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他的兄弟們非常恨他，因為他們的父親特別愛他。 「我們把約瑟賣掉吧。讓我們告訴父親他死了。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他們把約瑟夫當奴隸賣給了過來的商人。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雅各聽了這話，心裡非常難過。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約瑟夫作為奴隸過著艱苦的生活。然而，他相信並依靠神，沒有犯任何罪。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約瑟夫因莫須有的罪名被送進監獄。</a:t>
            </a:r>
            <a:r xmlns:a="http://schemas.openxmlformats.org/drawingml/2006/main">
              <a:rPr lang="zh-TW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然而，即使在監獄裡，他也試圖在神面前稱義。神沒有忘記約瑟，並且為他訂定了奇妙的計劃。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約瑟被自己的兄弟憎恨並賣為奴隸。他也因莫須有的罪名被關進監獄。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然而，他依靠神，更努力不犯任何罪。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我們可能會面臨一些困難。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讓我們不要犯任何罪，並向我們的天父祈求幫助，天父上帝願意聽我們的禱告。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200"/>
              <a:t>神是？</a:t>
            </a:r>
            <a:r xmlns:a="http://schemas.openxmlformats.org/drawingml/2006/main">
              <a:rPr lang="zh-T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rgbClr val="c00000"/>
                </a:solidFill>
              </a:rPr>
              <a:t>我們的天父上帝..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即使在困難時期，我們的天父上帝也為我們制定了驚人的計劃。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今天的測驗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雅各在他的十二個兒子中只給了約瑟什麼？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玩具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聖經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華麗的布料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rgbClr val="ff0000"/>
                </a:solidFill>
              </a:rPr>
              <a:t>③</a:t>
            </a:r>
            <a:r xmlns:a="http://schemas.openxmlformats.org/drawingml/2006/main">
              <a:rPr lang="zh-TW" altLang="ko-KR" sz="2800">
                <a:solidFill>
                  <a:srgbClr val="ff0000"/>
                </a:solidFill>
              </a:rPr>
              <a:t>華麗的布料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亞當和夏娃是上帝創造的生物中最好的生物。</a:t>
            </a:r>
          </a:p>
          <a:p>
            <a:r xmlns:a="http://schemas.openxmlformats.org/drawingml/2006/main">
              <a:rPr lang="zh-T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因為他們是按照神的形象創造的。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今天的話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bg1">
                    <a:lumMod val="50000"/>
                  </a:schemeClr>
                </a:solidFill>
              </a:rPr>
              <a:t>「來吧，我們殺了他，把他丟進一個蓄水池裡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bg1">
                    <a:lumMod val="50000"/>
                  </a:schemeClr>
                </a:solidFill>
              </a:rPr>
              <a:t>並說有一隻兇猛的動物把他吃了。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bg1">
                    <a:lumMod val="50000"/>
                  </a:schemeClr>
                </a:solidFill>
              </a:rPr>
              <a:t>然後我們就會看看他的夢想會發生什麼。”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（創 37:20）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第13章 神的話語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400"/>
              <a:t>約瑟就任埃及總理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今天的話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/>
              <a:t>法老對約瑟說：“我派你去管理埃及全地。”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創世紀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41：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埃及國王法老王做了一個夢。 7頭肥牛，然後7頭醜牛出來了。 7頭醜牛吃掉了7頭肥牛。這是一個非常奇怪的夢。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宮中無人能解他的夢。約瑟幫助下的酒政總管把他介紹給國王。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神賜給約瑟智慧。因此，他可以解釋這個夢的含義並將其告訴國王。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法老非常感動，任命被囚禁的約瑟擔任全國第二高的職位。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約瑟成為埃及的宰相，並用上帝給他的智慧很好地統治了這片土地。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/>
              <a:t>今天的課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神對約瑟有奇妙的計劃。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當我們遇到一些困難的時候，我們也不應該失望，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但應該期待上帝對我們的驚人計劃並相信上帝..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200"/>
              <a:t>神是？</a:t>
            </a:r>
            <a:r xmlns:a="http://schemas.openxmlformats.org/drawingml/2006/main">
              <a:rPr lang="zh-T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rgbClr val="c00000"/>
                </a:solidFill>
              </a:rPr>
              <a:t>神按照祂的旨意行事。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地位低的人會升格，地位高的人會降卑。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神對人說：</a:t>
            </a:r>
            <a:r xmlns:a="http://schemas.openxmlformats.org/drawingml/2006/main">
              <a:rPr lang="zh-TW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“你可以隨意吃園中任何一棵樹上的果子，但</a:t>
            </a:r>
            <a:r xmlns:a="http://schemas.openxmlformats.org/drawingml/2006/main">
              <a:rPr lang="zh-TW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你不可吃分別善惡樹上的果子，因為當你吃了它的時候，你一定會死</a:t>
            </a:r>
            <a:r xmlns:a="http://schemas.openxmlformats.org/drawingml/2006/main">
              <a:rPr lang="zh-TW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。”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今天的測驗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法老的夢中出現了哪些動物？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狗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牛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rgbClr val="ff0000"/>
                </a:solidFill>
              </a:rPr>
              <a:t>④</a:t>
            </a:r>
            <a:r xmlns:a="http://schemas.openxmlformats.org/drawingml/2006/main">
              <a:rPr lang="zh-TW" altLang="ko-KR" sz="2800">
                <a:solidFill>
                  <a:srgbClr val="ff0000"/>
                </a:solidFill>
              </a:rPr>
              <a:t>牛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今天的話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/>
              <a:t>法老對約瑟說：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/>
              <a:t>“我特此任命你管理埃及全地。”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創世紀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41：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不。</a:t>
            </a:r>
            <a:r xmlns:a="http://schemas.openxmlformats.org/drawingml/2006/main">
              <a:rPr lang="zh-T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zh-T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神的話語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400"/>
              <a:t>約瑟再次遇見他的兄弟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今天的話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bg1">
                    <a:lumMod val="50000"/>
                  </a:schemeClr>
                </a:solidFill>
              </a:rPr>
              <a:t>雖然約瑟認出了他的兄弟，但他們卻不認得他。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創世紀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42：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法老任命約瑟為埃及宰相。約瑟明智地控制了七年的嚴重飢荒。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然而迦南地卻因飢荒而沒有糧食。他們必須下埃及去買一些糧食來吃。約瑟的兄弟也去埃及買食物。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雖然約瑟認出了他的兄弟，但他們卻不認得他。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約瑟夫告訴他們他是誰。他們驚訝地看著他，並感到害怕他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約瑟明白神派他到埃及的原因。他原諒了他的兄弟，並帶著全家前往埃及並安全地照顧他們。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約瑟寬恕了那些虐待他的兄弟，並按照神的旨意愛他們。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我們必須原諒我們的家人和朋友並愛他們。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但是，撒但偽裝成蛇來引誘夏娃。</a:t>
            </a:r>
          </a:p>
          <a:p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最後，夏娃吃了果子。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200"/>
              <a:t>神是？</a:t>
            </a:r>
            <a:r xmlns:a="http://schemas.openxmlformats.org/drawingml/2006/main">
              <a:rPr lang="zh-T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rgbClr val="c00000"/>
                </a:solidFill>
              </a:rPr>
              <a:t>上帝..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原諒我們並愛我們。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今天的測驗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約瑟夫成為哪個國家的首相？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埃及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以色列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波斯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巴比倫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rgbClr val="ff0000"/>
                </a:solidFill>
              </a:rPr>
              <a:t>①</a:t>
            </a:r>
            <a:r xmlns:a="http://schemas.openxmlformats.org/drawingml/2006/main">
              <a:rPr lang="zh-TW" altLang="ko-KR" sz="2800">
                <a:solidFill>
                  <a:srgbClr val="ff0000"/>
                </a:solidFill>
              </a:rPr>
              <a:t>埃及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今天的話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bg1">
                    <a:lumMod val="50000"/>
                  </a:schemeClr>
                </a:solidFill>
              </a:rPr>
              <a:t>雖然約瑟認出了他的兄弟，但他們卻不認得他。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創世紀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42：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神的話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400"/>
              <a:t>從水中被救起的孩子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今天的話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當孩子長大後，她把他帶到法老的女兒那裡，他就成了她的兒子。她給他起名叫摩西，說：“我把他從水中拉了出來。”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出埃及記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埃及國王法老王下令將所有以色列新生嬰兒丟進尼羅河殺害。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摩西的母親約基別無奈，只好讓兒子被尼羅河漂走。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當時，埃及公主在河裡洗澡時偶然看到了嬰兒。她一心想讓男孩長大。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他的妹妹看到公主從籃子裡取出男嬰。她介紹了他的親生母親約基貝德來為她哺乳這個男嬰。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當孩子長大後，他被帶回公主身邊，成為她的兒子。她給他起名叫摩西，說：「我把他從水裡拉了出來。摩西在埃及長大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宮。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夏娃又給了亞當一個。</a:t>
            </a:r>
          </a:p>
          <a:p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亞當也吃了。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神拯救了摩西。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神用祂驚人的智慧和能力（天意）拯救了我們。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讓我們相信上帝的計劃永遠比我的計劃更大、更完美。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200"/>
              <a:t>神是誰？</a:t>
            </a:r>
            <a:r xmlns:a="http://schemas.openxmlformats.org/drawingml/2006/main">
              <a:rPr lang="zh-T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rgbClr val="c00000"/>
                </a:solidFill>
              </a:rPr>
              <a:t>上帝..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祂是全能的神，無論有什麼阻礙，祂都會實現祂的旨意。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今天的測驗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被水沖走的孩子後來怎麼了？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他被魚淹死並吃掉了。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鳥兒救了孩子。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上帝從天上救了孩子。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埃及公主看見並救了他。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rgbClr val="ff0000"/>
                </a:solidFill>
              </a:rPr>
              <a:t>④</a:t>
            </a:r>
            <a:r xmlns:a="http://schemas.openxmlformats.org/drawingml/2006/main">
              <a:rPr lang="zh-TW" altLang="ko-KR" sz="2800">
                <a:solidFill>
                  <a:srgbClr val="ff0000"/>
                </a:solidFill>
              </a:rPr>
              <a:t>埃及公主看見並救了他。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今天的話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當孩子長大後，她把他帶到法老的女兒那裡，他就成了她的兒子。她給他起名叫摩西，說：“我把他從水中拉了出來。”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出埃及記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神把他們趕出了伊甸園，因為他們不聽神的話。</a:t>
            </a:r>
          </a:p>
          <a:p>
            <a:r xmlns:a="http://schemas.openxmlformats.org/drawingml/2006/main">
              <a:rPr lang="zh-T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從那時起，罪就來到了這個世界。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TW" altLang="ko-KR" sz="4000"/>
              <a:t>今天的</a:t>
            </a:r>
            <a:r xmlns:a="http://schemas.openxmlformats.org/drawingml/2006/main">
              <a:rPr lang="zh-TW" altLang="ko-KR" sz="2800" b="1"/>
              <a:t>課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T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罪來到世界是因為亞當和夏娃不遵守神的命令。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h-T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我遵守神的話語嗎？</a:t>
            </a:r>
          </a:p>
          <a:p>
            <a:pPr xmlns:a="http://schemas.openxmlformats.org/drawingml/2006/main" algn="ctr"/>
            <a:r xmlns:a="http://schemas.openxmlformats.org/drawingml/2006/main">
              <a:rPr lang="zh-T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如果我信靠神，我就必須遵守神的話。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TW" altLang="ko-KR" sz="3200"/>
              <a:t>神是？</a:t>
            </a:r>
            <a:r xmlns:a="http://schemas.openxmlformats.org/drawingml/2006/main">
              <a:rPr lang="zh-T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3600">
                <a:solidFill>
                  <a:srgbClr val="C00000"/>
                </a:solidFill>
              </a:rPr>
              <a:t>上帝..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不喜歡不服從。</a:t>
            </a:r>
          </a:p>
          <a:p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遵守祂話語的人有福。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TW" altLang="ko-KR" sz="4000"/>
              <a:t>今天的</a:t>
            </a:r>
            <a:r xmlns:a="http://schemas.openxmlformats.org/drawingml/2006/main">
              <a:rPr lang="zh-TW" altLang="en-US" sz="4000"/>
              <a:t> </a:t>
            </a:r>
            <a:r xmlns:a="http://schemas.openxmlformats.org/drawingml/2006/main">
              <a:rPr lang="zh-TW" altLang="ko-KR" sz="4000"/>
              <a:t>單字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起初神創造了</a:t>
            </a:r>
          </a:p>
          <a:p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天地。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創世記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今天的測驗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神吩咐人類不要吃什麼？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水果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肉類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蔬菜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dk1"/>
                </a:solidFill>
              </a:rPr>
              <a:t>④</a:t>
            </a:r>
            <a:r xmlns:a="http://schemas.openxmlformats.org/drawingml/2006/main">
              <a:rPr lang="zh-TW" altLang="ko-KR" sz="2800">
                <a:solidFill>
                  <a:schemeClr val="dk1"/>
                </a:solidFill>
              </a:rPr>
              <a:t>善惡知果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rgbClr val="FF0000"/>
                </a:solidFill>
              </a:rPr>
              <a:t>④</a:t>
            </a:r>
            <a:r xmlns:a="http://schemas.openxmlformats.org/drawingml/2006/main">
              <a:rPr lang="zh-TW" altLang="ko-KR" sz="2800">
                <a:solidFill>
                  <a:srgbClr val="FF0000"/>
                </a:solidFill>
              </a:rPr>
              <a:t>善惡知果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今天的話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神按照自己的形象創造了人，按照神的形象創造了人；</a:t>
            </a:r>
          </a:p>
          <a:p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他創造了男性和女性。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創世紀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神的話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TW" altLang="ko-KR" sz="4000"/>
              <a:t>諾亞在高山上造了一艘大船（方舟）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TW" altLang="ko-KR" sz="4000"/>
              <a:t>今天的</a:t>
            </a:r>
            <a:r xmlns:a="http://schemas.openxmlformats.org/drawingml/2006/main">
              <a:rPr lang="zh-TW" altLang="en-US" sz="4000"/>
              <a:t> </a:t>
            </a:r>
            <a:r xmlns:a="http://schemas.openxmlformats.org/drawingml/2006/main">
              <a:rPr lang="zh-TW" altLang="ko-KR" sz="4000"/>
              <a:t>單字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耶和華對挪亞說：「你和你的全家都要進入方舟，因為我看見你在這世代是個義人。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（創 7:1）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神看到地上所有的人都敗壞了自己的行為。上帝對諾亞說：「我要毀滅人類和地球。在山上造一艘大船！”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諾亞按照上帝的吩咐開始在山上造船。人們認為他瘋了。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諾亞按照上帝的吩咐，讓各種生物和諾亞的8個家庭成員一起進入了船上。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正如上帝所說，雨水持續降在地上四十天。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最後，大地被水淹沒了。地球上所有活動的生物都死了。方舟裡只剩下諾亞和那些和他在一起的人了。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TW" altLang="ko-KR" sz="3200">
                <a:solidFill>
                  <a:srgbClr val="FF0000"/>
                </a:solidFill>
              </a:rPr>
              <a:t>今天的課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T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人們沒有聽諾亞的話，諾亞給了他們從大洪水中拯救出來的機會。</a:t>
            </a:r>
          </a:p>
          <a:p>
            <a:pPr xmlns:a="http://schemas.openxmlformats.org/drawingml/2006/main" algn="ctr"/>
            <a:r xmlns:a="http://schemas.openxmlformats.org/drawingml/2006/main">
              <a:rPr lang="zh-T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他們只說諾亞瘋了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h-T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當你向朋友傳福音時，他們可能不太聽你的。</a:t>
            </a:r>
          </a:p>
          <a:p>
            <a:pPr xmlns:a="http://schemas.openxmlformats.org/drawingml/2006/main" algn="ctr"/>
            <a:r xmlns:a="http://schemas.openxmlformats.org/drawingml/2006/main">
              <a:rPr lang="zh-T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但最終，他們會知道神的話是真實的。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一開始，地表是黑暗的。</a:t>
            </a:r>
          </a:p>
          <a:p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沒有人，沒有光。什麼都沒有。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TW" altLang="ko-KR" sz="3200"/>
              <a:t>上帝 ？</a:t>
            </a:r>
            <a:r xmlns:a="http://schemas.openxmlformats.org/drawingml/2006/main">
              <a:rPr lang="zh-T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3600">
                <a:solidFill>
                  <a:srgbClr val="C00000"/>
                </a:solidFill>
              </a:rPr>
              <a:t>上帝..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神恨惡罪，審判罪。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/>
              <a:t>今天的測驗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神吩咐挪亞做什麼？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dk1"/>
                </a:solidFill>
              </a:rPr>
              <a:t>①</a:t>
            </a:r>
            <a:r xmlns:a="http://schemas.openxmlformats.org/drawingml/2006/main">
              <a:rPr lang="zh-TW" altLang="ko-KR" sz="2800">
                <a:solidFill>
                  <a:schemeClr val="dk1"/>
                </a:solidFill>
              </a:rPr>
              <a:t>一艘船（方舟）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汽車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房子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自行車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rgbClr val="FF0000"/>
                </a:solidFill>
              </a:rPr>
              <a:t>①</a:t>
            </a:r>
            <a:r xmlns:a="http://schemas.openxmlformats.org/drawingml/2006/main">
              <a:rPr lang="zh-TW" altLang="ko-KR" sz="2800">
                <a:solidFill>
                  <a:srgbClr val="FF0000"/>
                </a:solidFill>
              </a:rPr>
              <a:t>一艘船（方舟）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TW" altLang="ko-KR" sz="4000"/>
              <a:t>今天的話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耶和華對挪亞說：「你和你的全家都要進入方舟，因為我看見你在這世代是個義人。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創世記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神的話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TW" altLang="ko-KR" sz="4000"/>
              <a:t>彩虹是上帝的契約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TW" altLang="ko-KR" sz="3600">
                <a:solidFill>
                  <a:srgbClr val="FF0000"/>
                </a:solidFill>
              </a:rPr>
              <a:t>今天的</a:t>
            </a: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h-TW" altLang="ko-KR" sz="3600">
                <a:solidFill>
                  <a:srgbClr val="FF0000"/>
                </a:solidFill>
              </a:rPr>
              <a:t>單字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每當彩虹出現在雲中時，我都會看到它，並記住上帝與地球上各種生物之間的永恆之約。”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創世紀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所有的生物都被消滅了，只剩下諾亞和他在方舟裡的人。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雨連續下了四十天。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雨停後，諾亞放出了一隻鴿子。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鴿子嘴裡叼著新鮮的橄欖葉回到了他身邊。挪亞知道：“水從地上退了！”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挪亞帶著家人出來敬拜神。 “感謝上帝給了我們新世界。”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上帝向他展示了一條彩虹，作為立約和祝福的記號。 “在新世界裡快樂地生活！”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神說：“要有光”</a:t>
            </a:r>
          </a:p>
          <a:p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就有光了。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TW" altLang="ko-KR" sz="3200">
                <a:solidFill>
                  <a:srgbClr val="FF0000"/>
                </a:solidFill>
              </a:rPr>
              <a:t>今天的課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T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神拯救了挪亞和他的家人。</a:t>
            </a:r>
          </a:p>
          <a:p>
            <a:pPr xmlns:a="http://schemas.openxmlformats.org/drawingml/2006/main" algn="ctr"/>
            <a:r xmlns:a="http://schemas.openxmlformats.org/drawingml/2006/main">
              <a:rPr lang="zh-T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上帝應許祂會祝福他們，並透過他們創造一個新世界。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h-T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神也透過耶穌拯救了我們。</a:t>
            </a:r>
          </a:p>
          <a:p>
            <a:pPr xmlns:a="http://schemas.openxmlformats.org/drawingml/2006/main" algn="ctr"/>
            <a:r xmlns:a="http://schemas.openxmlformats.org/drawingml/2006/main">
              <a:rPr lang="zh-T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我們必須相信神會透過我們創造祂的新世界。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TW" altLang="ko-KR" sz="3200"/>
              <a:t>耶和華神？</a:t>
            </a:r>
            <a:r xmlns:a="http://schemas.openxmlformats.org/drawingml/2006/main">
              <a:rPr lang="zh-T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3600">
                <a:solidFill>
                  <a:srgbClr val="C00000"/>
                </a:solidFill>
              </a:rPr>
              <a:t>耶和華神..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耶和華神是我們的父親，當我們相信祂時，祂就會拯救並祝福祂心愛的孩子。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/>
              <a:t>今天的測驗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挪亞發出什麼來讓大地乾涸呢？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鷹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麻雀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dk1"/>
                </a:solidFill>
              </a:rPr>
              <a:t>③</a:t>
            </a:r>
            <a:r xmlns:a="http://schemas.openxmlformats.org/drawingml/2006/main">
              <a:rPr lang="zh-TW" altLang="ko-KR" sz="2800">
                <a:solidFill>
                  <a:schemeClr val="dk1"/>
                </a:solidFill>
              </a:rPr>
              <a:t>鴿子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鴨子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rgbClr val="FF0000"/>
                </a:solidFill>
              </a:rPr>
              <a:t>③</a:t>
            </a:r>
            <a:r xmlns:a="http://schemas.openxmlformats.org/drawingml/2006/main">
              <a:rPr lang="zh-TW" altLang="ko-KR" sz="2800">
                <a:solidFill>
                  <a:srgbClr val="FF0000"/>
                </a:solidFill>
              </a:rPr>
              <a:t>鴿子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TW" altLang="ko-KR" sz="3600"/>
              <a:t>今天的話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每當彩虹出現在雲中時，我都會看到它，並記住上帝與地球上各種生物之間的永恆之約。”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創世紀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5號</a:t>
            </a:r>
            <a:r xmlns:a="http://schemas.openxmlformats.org/drawingml/2006/main">
              <a:rPr lang="zh-T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這</a:t>
            </a:r>
            <a:r xmlns:a="http://schemas.openxmlformats.org/drawingml/2006/main">
              <a:rPr lang="zh-T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單字</a:t>
            </a:r>
            <a:r xmlns:a="http://schemas.openxmlformats.org/drawingml/2006/main">
              <a:rPr lang="zh-T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 xmlns:a="http://schemas.openxmlformats.org/drawingml/2006/main">
              <a:rPr lang="zh-T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上帝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TW" altLang="ko-KR" sz="3600"/>
              <a:t>建造的人們</a:t>
            </a:r>
          </a:p>
          <a:p>
            <a:pPr xmlns:a="http://schemas.openxmlformats.org/drawingml/2006/main" algn="ctr"/>
            <a:r xmlns:a="http://schemas.openxmlformats.org/drawingml/2006/main">
              <a:rPr lang="zh-TW" altLang="ko-KR" sz="3600"/>
              <a:t>巴別塔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今天的話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這就是為什麼它被稱為巴別——因為耶和華在那裡迷惑了</a:t>
            </a:r>
          </a:p>
          <a:p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全世界的語言。耶和華使他們從那裡分散</a:t>
            </a:r>
          </a:p>
          <a:p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覆蓋整個地球表面。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創世紀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人們想要比上帝更偉大、更有名。於是，他們開始建造一座高塔。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因此，他們一起建造了這座塔。</a:t>
            </a:r>
          </a:p>
          <a:p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「讓我們向世界展示我們自己。我們真是太棒了！”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然而，當上帝看到他們的傲慢時，他混淆了他們的語言，使他們無法互相理解。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5400" b="1">
                <a:solidFill>
                  <a:srgbClr val="C00000"/>
                </a:solidFill>
              </a:rPr>
              <a:t>？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4000" b="1">
                <a:solidFill>
                  <a:srgbClr val="C00000"/>
                </a:solidFill>
              </a:rPr>
              <a:t>？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因為彼此無法理解，所以無法一起工作。最後，他們散落在地球表面。到目前為止，世界上的語言彼此不同。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第一天，神將光與暗分開。他用六天的時間創造了整個世界。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zh-TW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zh-TW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zh-TW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zh-TW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zh-TW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zh-TW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/>
              <a:t>今天的課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人們想要比神更偉大、更高。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這種心稱為「傲慢」。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神討厭「傲慢」。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傲慢的反義詞是「謙虛」。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我們應該在神面前“謙卑”，以討他的喜悅。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TW" altLang="ko-KR" sz="3200"/>
              <a:t>耶和華神？</a:t>
            </a:r>
            <a:r xmlns:a="http://schemas.openxmlformats.org/drawingml/2006/main">
              <a:rPr lang="zh-T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3600">
                <a:solidFill>
                  <a:srgbClr val="C00000"/>
                </a:solidFill>
              </a:rPr>
              <a:t>耶和華神..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耶和華上帝比我們更偉大、更有智慧。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即使我們把所有的智慧結合在一起，我們也不可能比上帝更聰明。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今天的測驗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為什麼他們不能完成這座塔？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上帝在創造洪水時就引發了洪水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當他們生火時，上帝就生火了。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當他們製造地震時，上帝就製造了地震。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dk1"/>
                </a:solidFill>
              </a:rPr>
              <a:t>④</a:t>
            </a:r>
            <a:r xmlns:a="http://schemas.openxmlformats.org/drawingml/2006/main">
              <a:rPr lang="zh-TW" altLang="ko-KR" sz="2800">
                <a:solidFill>
                  <a:schemeClr val="dk1"/>
                </a:solidFill>
              </a:rPr>
              <a:t>上帝讓他們在創造的時候就無法互相理解。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rgbClr val="FF0000"/>
                </a:solidFill>
              </a:rPr>
              <a:t>④</a:t>
            </a:r>
            <a:r xmlns:a="http://schemas.openxmlformats.org/drawingml/2006/main">
              <a:rPr lang="zh-TW" altLang="ko-KR" sz="2800">
                <a:solidFill>
                  <a:srgbClr val="FF0000"/>
                </a:solidFill>
              </a:rPr>
              <a:t>上帝讓他們在創造的時候就無法互相理解。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</a:t>
            </a:r>
            <a:r xmlns:a="http://schemas.openxmlformats.org/drawingml/2006/main">
              <a:rPr lang="zh-T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單字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這就是為什麼它被稱為巴別——因為耶和華在那裡迷惑了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全世界的語言。耶和華使他們從那裡分散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覆蓋整個地球表面。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創世紀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神的話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400"/>
              <a:t>神呼召亞伯拉罕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今天的話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耶和華對亞伯蘭說：「你要離開你的國家、你的百姓、你的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父親的家人，到我將要指給你們看的地方去。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創世記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迦勒底人的吾珥是崇拜偶像的城市。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亞伯拉罕出生並居住在那裡。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有一天，主上帝對他說：“離開你的國家，我會祝福你。”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亞伯拉罕雖然不知道該往哪裡去，但他還是聽從了神的話，照著主所吩咐的走了。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他在旅途中遭遇了許多困難，但上帝保佑他平安。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h-TW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地上、海洋、天空中，各種動植物、鳥類和魚類都充滿了。上帝看著他所創造的一切，說：“很好！”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最後，亞伯拉罕到達了迦南地。他住在那裡。 “感謝上帝。”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</a:t>
            </a:r>
            <a:r xmlns:a="http://schemas.openxmlformats.org/drawingml/2006/main">
              <a:rPr lang="zh-T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亞伯拉罕遵照神的話離開了家鄉。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像這樣，我們</a:t>
            </a:r>
            <a:r xmlns:a="http://schemas.openxmlformats.org/drawingml/2006/main">
              <a:rPr lang="zh-T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應該相信神並遵守祂的話。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我們無論何時都應該有遵行神話語的願望。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200"/>
              <a:t>耶和華神是？</a:t>
            </a:r>
            <a:r xmlns:a="http://schemas.openxmlformats.org/drawingml/2006/main">
              <a:rPr lang="zh-T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rgbClr val="c00000"/>
                </a:solidFill>
              </a:rPr>
              <a:t>耶和華</a:t>
            </a:r>
            <a:r xmlns:a="http://schemas.openxmlformats.org/drawingml/2006/main">
              <a:rPr lang="zh-TW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zh-TW" altLang="ko-KR" sz="3600">
                <a:solidFill>
                  <a:srgbClr val="c00000"/>
                </a:solidFill>
              </a:rPr>
              <a:t>上帝…。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祂是我們的天父，不惜一切代價信守諾言。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今天的測驗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亞伯拉罕出生在哪裡？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迦南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哈蘭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以色列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dk1"/>
                </a:solidFill>
              </a:rPr>
              <a:t>④</a:t>
            </a:r>
            <a:r xmlns:a="http://schemas.openxmlformats.org/drawingml/2006/main">
              <a:rPr lang="zh-TW" altLang="ko-KR" sz="2800">
                <a:solidFill>
                  <a:schemeClr val="dk1"/>
                </a:solidFill>
              </a:rPr>
              <a:t>迦勒底人的吾珥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rgbClr val="ff0000"/>
                </a:solidFill>
              </a:rPr>
              <a:t>④</a:t>
            </a:r>
            <a:r xmlns:a="http://schemas.openxmlformats.org/drawingml/2006/main">
              <a:rPr lang="zh-TW" altLang="ko-KR" sz="2800">
                <a:solidFill>
                  <a:srgbClr val="ff0000"/>
                </a:solidFill>
              </a:rPr>
              <a:t>迦勒底人的吾珥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</a:t>
            </a:r>
            <a:r xmlns:a="http://schemas.openxmlformats.org/drawingml/2006/main">
              <a:rPr lang="zh-T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單字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主上帝對亞伯蘭說：“你要離開你的國家、你的人民、你的父家，往我所要指示你的地方去。”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創世記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第七章 神的話語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4400"/>
              <a:t>以撒，應許之子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</a:t>
            </a:r>
            <a:r xmlns:a="http://schemas.openxmlformats.org/drawingml/2006/main">
              <a:rPr lang="zh-T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單字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當亞伯拉罕一百歲的時候，他生下了兒子以撒。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創世紀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神向亞伯拉罕許諾，神會賜他子孫，如同夜空中的星星一樣多。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但是，他直到100歲才生下孩子。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一天晚上，神把亞伯拉罕帶到外面。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“抬頭看看天。你能數星星嗎？”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上帝也應許給祂這美麗的土地。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TW" altLang="ko-KR" sz="3600"/>
              <a:t>今天的</a:t>
            </a:r>
            <a:r xmlns:a="http://schemas.openxmlformats.org/drawingml/2006/main">
              <a:rPr lang="zh-TW" altLang="ko-KR" sz="4000"/>
              <a:t>課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誰創造了世界？</a:t>
            </a:r>
          </a:p>
          <a:p>
            <a:pPr xmlns:a="http://schemas.openxmlformats.org/drawingml/2006/main" algn="ctr"/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上帝創造了世界。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誰維持世界秩序？</a:t>
            </a:r>
          </a:p>
          <a:p>
            <a:pPr xmlns:a="http://schemas.openxmlformats.org/drawingml/2006/main" algn="ctr"/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上帝維持世界秩序。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世界不是自己創造的。</a:t>
            </a:r>
          </a:p>
          <a:p>
            <a:pPr xmlns:a="http://schemas.openxmlformats.org/drawingml/2006/main" algn="ctr"/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世界無法自行移動。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我們應該記住，上帝創造了整個世界，並且仍然控制著它們。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「祢的子孫將多如天上的星、海邊的沙。」亞伯拉罕相信了主的應許。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神信守了他的諾言。撒拉為亞伯拉罕生了一個兒子。亞伯拉罕給他起名叫</a:t>
            </a:r>
            <a:r xmlns:a="http://schemas.openxmlformats.org/drawingml/2006/main">
              <a:rPr lang="zh-TW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以撒</a:t>
            </a:r>
            <a:r xmlns:a="http://schemas.openxmlformats.org/drawingml/2006/main">
              <a:rPr lang="zh-T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，意思是</a:t>
            </a:r>
            <a:r xmlns:a="http://schemas.openxmlformats.org/drawingml/2006/main">
              <a:rPr lang="zh-TW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「喜樂」 </a:t>
            </a:r>
            <a:r xmlns:a="http://schemas.openxmlformats.org/drawingml/2006/main">
              <a:rPr lang="zh-T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</a:t>
            </a:r>
            <a:r xmlns:a="http://schemas.openxmlformats.org/drawingml/2006/main">
              <a:rPr lang="zh-T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亞伯拉罕確實相信神的應許，儘管這在他看來是不可能的。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神看到亞伯拉罕的信心，非常高興。神賜給他應許的兒子以撒。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神確實實現了祂的應許，儘管這對我們來說似乎是不可能的。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200"/>
              <a:t>神是…</a:t>
            </a:r>
            <a:r xmlns:a="http://schemas.openxmlformats.org/drawingml/2006/main">
              <a:rPr lang="zh-T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rgbClr val="c00000"/>
                </a:solidFill>
              </a:rPr>
              <a:t>神是...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萬能（無所不能）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今天的測驗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亞伯拉罕生以撒時幾歲？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zh-TW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今天的話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當亞伯拉罕一百歲的時候，他生下了兒子以撒。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（創 21：5）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第 8 章 神的話語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900"/>
              <a:t>亞伯拉罕將以撒獻給神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今天的話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然後上帝說：「帶著你的兒子，你唯一的兒子，你所愛的以撒，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並前往摩利亞地區。把他當作燔祭獻在那裡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我會告訴你在其中一座山上。”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創世記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有一天，神對亞伯拉罕說：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“把你唯一的兒子獻給我作為燔祭。”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亞伯拉罕非常愛以撒，以至於當他聽到神的聲音時，他變得很剛硬。但他決定順服上帝。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TW" altLang="ko-KR" sz="3200"/>
              <a:t>神是誰？</a:t>
            </a:r>
            <a:r xmlns:a="http://schemas.openxmlformats.org/drawingml/2006/main">
              <a:rPr lang="zh-T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h-TW" altLang="ko-KR" sz="3600">
                <a:solidFill>
                  <a:srgbClr val="C00000"/>
                </a:solidFill>
              </a:rPr>
              <a:t>他是...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創造了包括我在內的整個世界的創造者。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亞伯拉罕捆綁以撒，把他放在祭壇上，並試圖殺死他。就在那一刻，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「亞伯拉罕，亞伯拉罕，不要殺他。不要對他做任何事。現在，我知道你敬畏神、愛神。”這就是神對亞伯拉罕所做的試驗。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“感謝上帝！”神欣然接受了亞伯拉罕的信心。神使他成為所有信徒的祖先。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/>
              <a:t>今天的課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亞伯拉罕非常愛以撒，但對他來說遵守神的話更重要。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我應該愛上帝勝過愛任何其他事物，也勝過愛世界上任何其他人。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200"/>
              <a:t>神是？</a:t>
            </a:r>
            <a:r xmlns:a="http://schemas.openxmlformats.org/drawingml/2006/main">
              <a:rPr lang="zh-T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rgbClr val="c00000"/>
                </a:solidFill>
              </a:rPr>
              <a:t>神是..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我們的父親透過考驗使我們的信心更加堅定。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/>
              <a:t>今天的</a:t>
            </a:r>
            <a:r xmlns:a="http://schemas.openxmlformats.org/drawingml/2006/main">
              <a:rPr lang="zh-TW" altLang="en-US" sz="4000"/>
              <a:t> </a:t>
            </a:r>
            <a:r xmlns:a="http://schemas.openxmlformats.org/drawingml/2006/main">
              <a:rPr lang="zh-TW" altLang="ko-KR" sz="4000"/>
              <a:t>測驗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神吩咐亞伯拉罕獻上什麼作為燔祭？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dk1"/>
                </a:solidFill>
              </a:rPr>
              <a:t>①</a:t>
            </a:r>
            <a:r xmlns:a="http://schemas.openxmlformats.org/drawingml/2006/main">
              <a:rPr lang="zh-TW" altLang="ko-KR" sz="2800">
                <a:solidFill>
                  <a:schemeClr val="dk1"/>
                </a:solidFill>
              </a:rPr>
              <a:t>兒子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妻子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狗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rgbClr val="ff0000"/>
                </a:solidFill>
              </a:rPr>
              <a:t>①</a:t>
            </a:r>
            <a:r xmlns:a="http://schemas.openxmlformats.org/drawingml/2006/main">
              <a:rPr lang="zh-TW" altLang="ko-KR" sz="2800">
                <a:solidFill>
                  <a:srgbClr val="ff0000"/>
                </a:solidFill>
              </a:rPr>
              <a:t>兒子</a:t>
            </a:r>
            <a:r xmlns:a="http://schemas.openxmlformats.org/drawingml/2006/main">
              <a:rPr lang="zh-TW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今天的話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然後上帝說：「帶著你的兒子，你唯一的兒子，你所愛的以撒，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並前往摩利亞地區。把他當作燔祭獻在那裡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我會告訴你在其中一座山上。”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創世記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9號</a:t>
            </a:r>
            <a:r xmlns:a="http://schemas.openxmlformats.org/drawingml/2006/main">
              <a:rPr lang="zh-T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這</a:t>
            </a:r>
            <a:r xmlns:a="http://schemas.openxmlformats.org/drawingml/2006/main">
              <a:rPr lang="zh-T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單字</a:t>
            </a:r>
            <a:r xmlns:a="http://schemas.openxmlformats.org/drawingml/2006/main">
              <a:rPr lang="zh-T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 xmlns:a="http://schemas.openxmlformats.org/drawingml/2006/main">
              <a:rPr lang="zh-T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上帝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400"/>
              <a:t>艾薩克沒有吵架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今天的話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bg1">
                    <a:lumMod val="50000"/>
                  </a:schemeClr>
                </a:solidFill>
              </a:rPr>
              <a:t>他又從那裡挖了一口井，沒有人為這口井吵架。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bg1">
                    <a:lumMod val="50000"/>
                  </a:schemeClr>
                </a:solidFill>
              </a:rPr>
              <a:t>他給它起名叫利河伯，說：「現在耶和華給了我們空間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bg1">
                    <a:lumMod val="50000"/>
                  </a:schemeClr>
                </a:solidFill>
              </a:rPr>
              <a:t>我們將在這片土地上蓬勃發展。”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創世紀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26：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這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井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所以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重要的，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因為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他們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可以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得到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新鮮的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水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在沙漠裡。以撒擁有他父親繼承的水井。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今天的測驗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上帝用什麼創造了世界？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石頭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灰塵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詞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rgbClr val="FF0000"/>
                </a:solidFill>
              </a:rPr>
              <a:t>④</a:t>
            </a:r>
            <a:r xmlns:a="http://schemas.openxmlformats.org/drawingml/2006/main">
              <a:rPr lang="zh-TW" altLang="ko-KR" sz="2800">
                <a:solidFill>
                  <a:srgbClr val="FF0000"/>
                </a:solidFill>
              </a:rPr>
              <a:t>詞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然而，非利士人卻嫉妒他。於是，他們用土填滿了井。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但是，艾薩克並沒有與他們爭吵。他搬走並挖了井。他發現了一口淡水井。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這時，其他人從以撒手中奪走了這口井。不過，他也沒有跟他們吵架。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神祝福以撒。他又挖了一口井。上帝從那裡給了祂淡水。以撒建造了一座祭壇並獻上感恩祭。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以撒並沒有與那些奪走他水井的人爭吵。</a:t>
            </a:r>
            <a:r xmlns:a="http://schemas.openxmlformats.org/drawingml/2006/main">
              <a:rPr lang="zh-T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神祝福以撒。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我們也不必與他人爭吵。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我們必須愛別人、寬恕別人。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200"/>
              <a:t>神是？？</a:t>
            </a:r>
            <a:r xmlns:a="http://schemas.openxmlformats.org/drawingml/2006/main">
              <a:rPr lang="zh-T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rgbClr val="c00000"/>
                </a:solidFill>
              </a:rPr>
              <a:t>上帝 …。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他討厭那些與別人爭吵的人。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他愛那些彼此相愛的人。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今天的測驗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以撒因為什麼而經歷了一段艱難的時期？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房子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羊肉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dk1"/>
                </a:solidFill>
              </a:rPr>
              <a:t>③</a:t>
            </a:r>
            <a:r xmlns:a="http://schemas.openxmlformats.org/drawingml/2006/main">
              <a:rPr lang="zh-TW" altLang="ko-KR" sz="2800">
                <a:solidFill>
                  <a:schemeClr val="dk1"/>
                </a:solidFill>
              </a:rPr>
              <a:t>井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家庭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en-US" sz="2800">
                <a:solidFill>
                  <a:srgbClr val="ff0000"/>
                </a:solidFill>
              </a:rPr>
              <a:t>③</a:t>
            </a:r>
            <a:r xmlns:a="http://schemas.openxmlformats.org/drawingml/2006/main">
              <a:rPr lang="zh-TW" altLang="ko-KR" sz="2800">
                <a:solidFill>
                  <a:srgbClr val="ff0000"/>
                </a:solidFill>
              </a:rPr>
              <a:t>井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今天的話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bg1">
                    <a:lumMod val="50000"/>
                  </a:schemeClr>
                </a:solidFill>
              </a:rPr>
              <a:t>他又從那裡挖了一口井，沒有人為這口井吵架。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bg1">
                    <a:lumMod val="50000"/>
                  </a:schemeClr>
                </a:solidFill>
              </a:rPr>
              <a:t>他給它起名叫利河伯，說：「現在耶和華給了我們空間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bg1">
                    <a:lumMod val="50000"/>
                  </a:schemeClr>
                </a:solidFill>
              </a:rPr>
              <a:t>我們將在這片土地上蓬勃發展。”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創世紀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26：</a:t>
            </a:r>
            <a:r xmlns:a="http://schemas.openxmlformats.org/drawingml/2006/main">
              <a:rPr lang="zh-T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T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10號</a:t>
            </a:r>
            <a:r xmlns:a="http://schemas.openxmlformats.org/drawingml/2006/main">
              <a:rPr lang="zh-T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這</a:t>
            </a:r>
            <a:r xmlns:a="http://schemas.openxmlformats.org/drawingml/2006/main">
              <a:rPr lang="zh-T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單字</a:t>
            </a:r>
            <a:r xmlns:a="http://schemas.openxmlformats.org/drawingml/2006/main">
              <a:rPr lang="zh-T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 xmlns:a="http://schemas.openxmlformats.org/drawingml/2006/main">
              <a:rPr lang="zh-T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T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上帝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/>
              <a:t>以掃賣掉了長子的名分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3600"/>
              <a:t>為了一碗紅燉菜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TW" altLang="ko-KR" sz="4000">
                <a:solidFill>
                  <a:srgbClr val="ff0000"/>
                </a:solidFill>
              </a:rPr>
              <a:t>今天的話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bg1">
                    <a:lumMod val="50000"/>
                  </a:schemeClr>
                </a:solidFill>
              </a:rPr>
              <a:t>然後雅各給了以掃一些麵包和一些燉扁豆。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bg1">
                    <a:lumMod val="50000"/>
                  </a:schemeClr>
                </a:solidFill>
              </a:rPr>
              <a:t>他吃飽喝足，然後起身離開。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bg1">
                    <a:lumMod val="50000"/>
                  </a:schemeClr>
                </a:solidFill>
              </a:rPr>
              <a:t>因此，以掃藐視他與生俱來的權利。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TW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TW" altLang="ko-KR" sz="2800">
                <a:solidFill>
                  <a:schemeClr val="bg1">
                    <a:lumMod val="50000"/>
                  </a:schemeClr>
                </a:solidFill>
              </a:rPr>
              <a:t>創世記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