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h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br.1</a:t>
            </a:r>
            <a:r xmlns:a="http://schemas.openxmlformats.org/drawingml/2006/main">
              <a:rPr lang="h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h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Riječ</a:t>
            </a:r>
            <a:r xmlns:a="http://schemas.openxmlformats.org/drawingml/2006/main">
              <a:rPr lang="h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od</a:t>
            </a:r>
            <a:r xmlns:a="http://schemas.openxmlformats.org/drawingml/2006/main">
              <a:rPr lang="h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Bog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r" altLang="ko-KR" sz="4400"/>
              <a:t>Bog</a:t>
            </a:r>
          </a:p>
          <a:p>
            <a:pPr xmlns:a="http://schemas.openxmlformats.org/drawingml/2006/main" algn="ctr"/>
            <a:r xmlns:a="http://schemas.openxmlformats.org/drawingml/2006/main">
              <a:rPr lang="hr" altLang="ko-KR" sz="4400"/>
              <a:t>napravljeno</a:t>
            </a:r>
          </a:p>
          <a:p>
            <a:pPr xmlns:a="http://schemas.openxmlformats.org/drawingml/2006/main" algn="ctr"/>
            <a:r xmlns:a="http://schemas.openxmlformats.org/drawingml/2006/main">
              <a:rPr lang="hr" altLang="ko-KR" sz="4400"/>
              <a:t>Svijet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Današnji</a:t>
            </a:r>
            <a:r xmlns:a="http://schemas.openxmlformats.org/drawingml/2006/main">
              <a:rPr lang="hr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 početku stvori Bog</a:t>
            </a:r>
          </a:p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nebesa i zemlju.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Postanak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Izakova žena Rebeka rodila je blizance. Prvi sin zvao se Ezav, a drugi Jakov.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Ezav je volio lov. Dakle, volio je aktivnosti na otvorenom. Ali, Jacob je bio miran čovjek, ostao je kod kuće.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Jednog dana, kad je Jakov kuhao gulaš, Ezav se vratio kući gladan nakon lova.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“Daj mi gulaš!”, “Prvo mi prodaj svoje prvorodstvo. Onda ću ti dati malo.” Ezav je bio toliko gladan da je prodao svoje prvorodstvo za jednu zdjelu crvenog paprikaša.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Na kraju je Jakov prevario svog oca kako bi dobio blagoslov. Napokon je dobio blagoslov. Sve se to dogodilo po providnosti Božjoj.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3600">
                <a:solidFill>
                  <a:srgbClr val="ff0000"/>
                </a:solidFill>
              </a:rPr>
              <a:t>Današnja lekcija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Ezav je smatrao da je rješavanje problema gladi važnije od dobivanja duhovnog blagoslova.</a:t>
            </a:r>
            <a:r xmlns:a="http://schemas.openxmlformats.org/drawingml/2006/main">
              <a:rPr lang="h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Konačno,</a:t>
            </a:r>
            <a:r xmlns:a="http://schemas.openxmlformats.org/drawingml/2006/main">
              <a:rPr lang="h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Jakovu</a:t>
            </a:r>
            <a:r xmlns:a="http://schemas.openxmlformats.org/drawingml/2006/main">
              <a:rPr lang="h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postao</a:t>
            </a:r>
            <a:r xmlns:a="http://schemas.openxmlformats.org/drawingml/2006/main">
              <a:rPr lang="h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 xmlns:a="http://schemas.openxmlformats.org/drawingml/2006/main">
              <a:rPr lang="h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praotac Izraelaca.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Što mislite da je važnije?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Blagoslov da budemo djeca Božja ne može se ničim zamijeniti.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3200"/>
              <a:t>Bog je?</a:t>
            </a:r>
            <a:r xmlns:a="http://schemas.openxmlformats.org/drawingml/2006/main">
              <a:rPr lang="h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rgbClr val="c00000"/>
                </a:solidFill>
              </a:rPr>
              <a:t>Bog</a:t>
            </a:r>
            <a:r xmlns:a="http://schemas.openxmlformats.org/drawingml/2006/main">
              <a:rPr lang="hr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hr" altLang="ko-KR" sz="3600">
                <a:solidFill>
                  <a:srgbClr val="c00000"/>
                </a:solidFill>
              </a:rPr>
              <a:t>je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ispunjava svoju vlastitu volju usprkos ljudskim pogreškama i lažima.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današnji</a:t>
            </a:r>
            <a:r xmlns:a="http://schemas.openxmlformats.org/drawingml/2006/main">
              <a:rPr lang="hr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Zbog čega je Ezav prodao svoje prvorodstvo?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rezanci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kruh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meso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hr" altLang="ko-KR" sz="2800">
                <a:solidFill>
                  <a:schemeClr val="dk1"/>
                </a:solidFill>
              </a:rPr>
              <a:t>crveni paprikaš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r" altLang="ko-KR" sz="2800">
                <a:solidFill>
                  <a:srgbClr val="ff0000"/>
                </a:solidFill>
              </a:rPr>
              <a:t>crveni paprikaš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Današnji</a:t>
            </a:r>
            <a:r xmlns:a="http://schemas.openxmlformats.org/drawingml/2006/main">
              <a:rPr lang="hr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bg1">
                    <a:lumMod val="50000"/>
                  </a:schemeClr>
                </a:solidFill>
              </a:rPr>
              <a:t>Tada je Jakov dao Ezavu malo kruha i malo variva od leće.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bg1">
                    <a:lumMod val="50000"/>
                  </a:schemeClr>
                </a:solidFill>
              </a:rPr>
              <a:t>Jeo je i pio, a zatim ustao i otišao.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bg1">
                    <a:lumMod val="50000"/>
                  </a:schemeClr>
                </a:solidFill>
              </a:rPr>
              <a:t>Dakle, Ezav je prezreo svoje prvorodstvo.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Postanak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Broj 11 Riječ Božja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4400"/>
              <a:t>Jakovljev san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Bible Kids No.2 Riječ Božja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000"/>
              <a:t>Pojeli su zabranjeno voće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/>
              <a:t>Usnio je san u kojem je vidio stepenice koje se oslanjaju na zemlju, a vrh im seže do neba, a Božji anđeli penju se i spuštaju po njima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Geneza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Jakov je prevario brata laži. Bojao se da će ga ubiti. Stoga je pobjegao od kuće svome stricu u Haran.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Noću, uzevši tamo kamen, spavao je stavljajući ga pod glavu kao jastuk. Ondje je bio sam bez obitelji. Stoga se bojao i osjećao se usamljeno.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Jakov je vidio Božje anđele kako se uspinju i spuštaju stepenicama na zemlju do neba.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Čuo je Božji glas: "Ja sam s tobom i čuvat ću te kamo god pošao."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Kad se ujutro probudio, poklonio se Bogu koji je obećao da će biti s njim i dao je slavu Bogu.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Kao što je Bog bio s Jakovom koji se bojao biti sam,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Naš Otac Bog također se brine za nas kada smo sami.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Poput Jakova, trebamo častiti i slaviti Boga koji je uvijek s nama.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3200"/>
              <a:t>Bog je?</a:t>
            </a:r>
            <a:r xmlns:a="http://schemas.openxmlformats.org/drawingml/2006/main">
              <a:rPr lang="h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rgbClr val="c00000"/>
                </a:solidFill>
              </a:rPr>
              <a:t>Bog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je s nama bilo gdje i bilo kada.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se uvijek brine za nas.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Današnji</a:t>
            </a:r>
            <a:r xmlns:a="http://schemas.openxmlformats.org/drawingml/2006/main">
              <a:rPr lang="hr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Kad je Jakov spavao, što je uzeo kao jastuk?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drvo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hr" altLang="ko-KR" sz="2800">
                <a:solidFill>
                  <a:schemeClr val="dk1"/>
                </a:solidFill>
              </a:rPr>
              <a:t>kamen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vrećica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životinjska koža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hr" altLang="ko-KR" sz="2800">
                <a:solidFill>
                  <a:srgbClr val="ff0000"/>
                </a:solidFill>
              </a:rPr>
              <a:t>kamen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/>
              <a:t>Usnio je san u kojem je vidio stepenice koje se oslanjaju na zemlju, a vrh im seže do neba, a Božji anđeli penju se i spuštaju po njima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Geneza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stvori čovjeka na svoju sliku, na sliku Božju stvori ga;</a:t>
            </a:r>
          </a:p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muško i žensko stvori ih.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Geneza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br.12</a:t>
            </a:r>
            <a:r xmlns:a="http://schemas.openxmlformats.org/drawingml/2006/main">
              <a:rPr lang="h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h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Riječ</a:t>
            </a:r>
            <a:r xmlns:a="http://schemas.openxmlformats.org/drawingml/2006/main">
              <a:rPr lang="h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od</a:t>
            </a:r>
            <a:r xmlns:a="http://schemas.openxmlformats.org/drawingml/2006/main">
              <a:rPr lang="h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Bog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4400"/>
              <a:t>Josipa prodala njegova braća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bg1">
                    <a:lumMod val="50000"/>
                  </a:schemeClr>
                </a:solidFill>
              </a:rPr>
              <a:t>“Hajde sada, ubijmo ga i bacimo u jednu od ovih cisterni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bg1">
                    <a:lumMod val="50000"/>
                  </a:schemeClr>
                </a:solidFill>
              </a:rPr>
              <a:t>i reći da ga je pojela divlja životinja.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bg1">
                    <a:lumMod val="50000"/>
                  </a:schemeClr>
                </a:solidFill>
              </a:rPr>
              <a:t>Onda ćemo vidjeti što će biti od njegovih snova."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(Postanak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Jakov je imao dvanaest sinova. Volio je Josipa više od svih svojih sinova. Tako je napravio bogato lijepu tkaninu za Josipa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Njegova su ga braća jako mrzila jer ga je njihov otac posebno volio. “Hajde da prodamo Josipa. Recimo ocu da je umro.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Prodali su Josipa kao roba trgovcima koji su naišli.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Kad je to čuo, Jakov se duboko ražalostio.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Josip je živio teškim životom roba. Međutim, on je vjerovao i oslanjao se na Boga bez ikakvog grijeha.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Josip je poslan u zatvor pod lažnom optužbom.</a:t>
            </a:r>
            <a:r xmlns:a="http://schemas.openxmlformats.org/drawingml/2006/main">
              <a:rPr lang="hr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No, i u zatvoru se trudio biti pravedan pred Bogom. Bog nije zaboravio Josipa i Bog je imao nevjerojatne planove za njega.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Josipa su vlastita braća mrzila i prodala kao roba. Također je stavljen u zatvor pod lažnom optužbom.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No, uzdao se u Boga i sve više se trudio ne počiniti nikakav grijeh.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Možda ćemo se suočiti s nekim poteškoćama.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Nemojmo činiti nikakav grijeh i zamolimo pomoć Oca Boga koji spremno sluša našu molitvu.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3200"/>
              <a:t>Bog je?</a:t>
            </a:r>
            <a:r xmlns:a="http://schemas.openxmlformats.org/drawingml/2006/main">
              <a:rPr lang="h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rgbClr val="c00000"/>
                </a:solidFill>
              </a:rPr>
              <a:t>Oče naš Bože..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Naš Otac Bog ima nevjerojatne planove za nas čak iu teškim vremenima.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Što je Jakov dao samo Josipu među svojih dvanaest sinova?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igračke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Biblija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bogato lijepa tkanina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novac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hr" altLang="ko-KR" sz="2800">
                <a:solidFill>
                  <a:srgbClr val="ff0000"/>
                </a:solidFill>
              </a:rPr>
              <a:t>bogato lijepa tkanina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Adam i Eva bili su najbolja stvorenja među Božjim stvorenjima.</a:t>
            </a:r>
          </a:p>
          <a:p>
            <a:r xmlns:a="http://schemas.openxmlformats.org/drawingml/2006/main">
              <a:rPr lang="h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Jer oni su stvoreni prema Božjoj slici.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bg1">
                    <a:lumMod val="50000"/>
                  </a:schemeClr>
                </a:solidFill>
              </a:rPr>
              <a:t>“Hajde sada, ubijmo ga i bacimo u jednu od ovih cisterni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bg1">
                    <a:lumMod val="50000"/>
                  </a:schemeClr>
                </a:solidFill>
              </a:rPr>
              <a:t>i reći da ga je pojela divlja životinja.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bg1">
                    <a:lumMod val="50000"/>
                  </a:schemeClr>
                </a:solidFill>
              </a:rPr>
              <a:t>Onda ćemo vidjeti što će biti od njegovih snova."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(Postanak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Br. 13 Riječ Božja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4400"/>
              <a:t>Joseph je postao premijer u Egiptu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/>
              <a:t>Stoga je faraon rekao Josipu: "Ovim te postavljam za upravitelja cijele egipatske zemlje."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Geneza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Faraon, kralj Egipta, usnio je san. Izašlo je 7 debelih krava i nakon toga 7 ružnih krava. 7 ružnih krava pojelo je 7 debelih krava. Bio je to vrlo čudan san.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Nitko nije mogao protumačiti njegov san u palači. Glavni peharnik kojemu je Josip pomagao predstavio ga je kralju.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Bog je Josipu dao mudrost. Tako je mogao protumačiti značenje sna i ispričao ga kralju.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Faraon je bio toliko dirnut da je imenovao Josipa koji je bio zatvorenik na drugi najviši položaj u zemlji.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Josip je postao premijer Egipta i dobro je vladao zemljom s mudrošću koju mu je Bog dao.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4000"/>
              <a:t>Današnja 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je imao nevjerojatne planove za Josipa.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Kada se suočimo s nekim poteškoćama, također ne bismo trebali biti razočarani,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ali trebamo očekivati nevjerojatne Božje planove za nas i vjerovati u Boga..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3200"/>
              <a:t>Bog je?</a:t>
            </a:r>
            <a:r xmlns:a="http://schemas.openxmlformats.org/drawingml/2006/main">
              <a:rPr lang="h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rgbClr val="c00000"/>
                </a:solidFill>
              </a:rPr>
              <a:t>Bog čini po svojoj volji.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Niski će biti uzvišeni, a uzvišeni će biti poniženi.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Bog je rekao čovjeku,</a:t>
            </a:r>
            <a:r xmlns:a="http://schemas.openxmlformats.org/drawingml/2006/main">
              <a:rPr lang="hr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"Slobodni ste jesti s bilo kojeg drveta u vrtu; ali </a:t>
            </a:r>
            <a:r xmlns:a="http://schemas.openxmlformats.org/drawingml/2006/main">
              <a:rPr lang="hr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ne smijete jesti sa stabla spoznaje dobra i zla, jer kada jedete s njega sigurno ćete umrijeti </a:t>
            </a:r>
            <a:r xmlns:a="http://schemas.openxmlformats.org/drawingml/2006/main">
              <a:rPr lang="hr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Koje su se životinje pojavile u faraonovom snu?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ptica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konj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krava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r" altLang="ko-KR" sz="2800">
                <a:solidFill>
                  <a:srgbClr val="ff0000"/>
                </a:solidFill>
              </a:rPr>
              <a:t>krava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/>
              <a:t>Faraon reče Josipu: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/>
              <a:t>"Ovime te postavljam da upravljaš cijelom zemljom Egiptom."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Geneza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Ne.</a:t>
            </a:r>
            <a:r xmlns:a="http://schemas.openxmlformats.org/drawingml/2006/main">
              <a:rPr lang="h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h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Riječ Božja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4400"/>
              <a:t>Josip je ponovno sreo svoju braću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bg1">
                    <a:lumMod val="50000"/>
                  </a:schemeClr>
                </a:solidFill>
              </a:rPr>
              <a:t>Iako je Josip prepoznao svoju braću, oni nisu prepoznali njega.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Geneza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Faraon je imenovao Josipa za premijera Egipta. Josip je mudro kontrolirao 7 godina teške gladi.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Međutim, u Kanaanu nije bilo žita zbog gladi. Morali su otići u Egipat po žito za jelo. Josipova su braća također otišla u Egipat kupiti hranu.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Iako je Josip prepoznao svoju braću, oni nisu prepoznali njega.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Josip im je rekao tko je on. Zaprepašteno su ga gledali i bojali ga se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Josip je prepoznao zašto ga je Bog poslao u Egipat. Oprostio je svojoj braći i odveo svu svoju obitelj u Egipat i pobrinuo se za njih na sigurnom.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Josip je oprostio svojoj braći koja su prema njemu loše postupala i volio ih je po Božjoj volji.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Moramo oprostiti svojoj obitelji i prijateljima i voljeti ih.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Ali, Sotona prerušen u zmiju iskušao je Evu.</a:t>
            </a:r>
          </a:p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kraju je Eva pojela voće.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3200"/>
              <a:t>Bog je?</a:t>
            </a:r>
            <a:r xmlns:a="http://schemas.openxmlformats.org/drawingml/2006/main">
              <a:rPr lang="h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rgbClr val="c00000"/>
                </a:solidFill>
              </a:rPr>
              <a:t>Bog..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Oprašta nam i voli nas.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Premijer koje je zemlje Joseph postao?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Egipat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Izrael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Perzija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Babilon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hr" altLang="ko-KR" sz="2800">
                <a:solidFill>
                  <a:srgbClr val="ff0000"/>
                </a:solidFill>
              </a:rPr>
              <a:t>Egipat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bg1">
                    <a:lumMod val="50000"/>
                  </a:schemeClr>
                </a:solidFill>
              </a:rPr>
              <a:t>Iako je Josip prepoznao svoju braću, oni nisu prepoznali njega.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Geneza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br.15 Riječ Božja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4400"/>
              <a:t>Dijete koje je spašeno iz vode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Kad je dijete naraslo, odvela ga je faraonovoj kćeri i on je postao njezin sin. Dala mu je ime Mojsije, rekavši: "Ja sam ga izvukla iz vode."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Egzodus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Egipatski kralj, faraon, naredio je da se sva izraelska novorođena djeca bace u rijeku Nil i pusti da budu ubijeni.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Jokebeda, Mojsijeva majka, nije imala drugog izbora nego dopustiti da njezin sin bude odnesen rijekom Nil.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Tada je egipatska princeza slučajno ugledala bebu dok se kupala u rijeci. Imala je na umu uzgojiti dječaka.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Njegova je sestra vidjela kako princeza vadi dječaka iz košare. Predstavila je njegovu pravu majku Jokebedu da doji dječaka za nju.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Kad je dijete odraslo, vraćeno je k princezi da postane njezin sin. Dala mu je ime Mojsije, rekavši: “Izvukla sam ga iz vode. Mojsije je rastao u Egiptu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Palača.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Eva je dala drugu Adamu.</a:t>
            </a:r>
          </a:p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Adam je to pojeo.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je spasio Mojsija.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nas je spasio svojom nevjerojatnom mudrošću i snagom (providnošću).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Vjerujmo da su Božji planovi uvijek veći i savršeniji od mojih.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3200"/>
              <a:t>Tko je Bog?</a:t>
            </a:r>
            <a:r xmlns:a="http://schemas.openxmlformats.org/drawingml/2006/main">
              <a:rPr lang="h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rgbClr val="c00000"/>
                </a:solidFill>
              </a:rPr>
              <a:t>Bog..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On je svemogući Bog koji ostvaruje svoju volju usprkos svim preprekama.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Što se dogodilo s djetetom koje je odnijela voda?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Utopio se i pojele su ga ribe.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Ptice su spasile dijete.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Bog je spasio dijete s neba.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Egipatska princeza ga je vidjela i spasila.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r" altLang="ko-KR" sz="2800">
                <a:solidFill>
                  <a:srgbClr val="ff0000"/>
                </a:solidFill>
              </a:rPr>
              <a:t>Egipatska princeza ga je vidjela i spasila.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Kad je dijete naraslo, odvela ga je faraonovoj kćeri i on je postao njezin sin. Dala mu je ime Mojsije, rekavši: "Ja sam ga izvukla iz vode."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Egzodus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Bog ih je istjerao iz Edena jer nisu slušali Boga.</a:t>
            </a:r>
          </a:p>
          <a:p>
            <a:r xmlns:a="http://schemas.openxmlformats.org/drawingml/2006/main">
              <a:rPr lang="h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Od tog vremena Sin je došao na svijet.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000"/>
              <a:t>Današnja </a:t>
            </a:r>
            <a:r xmlns:a="http://schemas.openxmlformats.org/drawingml/2006/main">
              <a:rPr lang="hr" altLang="ko-KR" sz="2800" b="1"/>
              <a:t>lekcija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Grijeh je došao na svijet jer Adam i Eva nisu poslušali Božju zapovijed.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Slušam li Božju riječ?</a:t>
            </a:r>
          </a:p>
          <a:p>
            <a:pPr xmlns:a="http://schemas.openxmlformats.org/drawingml/2006/main" algn="ctr"/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Ako vjerujem u Boga, moram slušati Božju riječ.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3200"/>
              <a:t>Bog je?</a:t>
            </a:r>
            <a:r xmlns:a="http://schemas.openxmlformats.org/drawingml/2006/main">
              <a:rPr lang="h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rgbClr val="C00000"/>
                </a:solidFill>
              </a:rPr>
              <a:t>Bog..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 voli neposlušnost.</a:t>
            </a:r>
          </a:p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Blagoslovi čovjeka koji sluša Njegovu riječ.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r" altLang="ko-KR" sz="4000"/>
              <a:t>Današnji</a:t>
            </a:r>
            <a:r xmlns:a="http://schemas.openxmlformats.org/drawingml/2006/main">
              <a:rPr lang="hr" altLang="en-US" sz="4000"/>
              <a:t> </a:t>
            </a:r>
            <a:r xmlns:a="http://schemas.openxmlformats.org/drawingml/2006/main">
              <a:rPr lang="hr" altLang="ko-KR" sz="4000"/>
              <a:t>Riječ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 početku stvori Bog</a:t>
            </a:r>
          </a:p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nebesa i zemlju.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Postanak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Što je Bog rekao da se ne jede čovječanstvu?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voće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meso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povrće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hr" altLang="ko-KR" sz="2800">
                <a:solidFill>
                  <a:schemeClr val="dk1"/>
                </a:solidFill>
              </a:rPr>
              <a:t>plod spoznaje dobra i zla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r" altLang="ko-KR" sz="2800">
                <a:solidFill>
                  <a:srgbClr val="FF0000"/>
                </a:solidFill>
              </a:rPr>
              <a:t>plod spoznaje dobra i zla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stvori čovjeka na svoju sliku, na sliku Božju stvori ga;</a:t>
            </a:r>
          </a:p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muško i žensko stvori ih.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Geneza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Br.3 Riječ Božja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000"/>
              <a:t>Noa je napravio veliku lađu (kovčeg) na Visokoj gori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000"/>
              <a:t>Današnji</a:t>
            </a:r>
            <a:r xmlns:a="http://schemas.openxmlformats.org/drawingml/2006/main">
              <a:rPr lang="hr" altLang="en-US" sz="4000"/>
              <a:t> </a:t>
            </a:r>
            <a:r xmlns:a="http://schemas.openxmlformats.org/drawingml/2006/main">
              <a:rPr lang="hr" altLang="ko-KR" sz="4000"/>
              <a:t>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Jahve tada reče Noi: "Uđi u korablju, ti i sav tvoj rod, jer sam te našao pravednim u ovom naraštaju.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(Postanak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Bog je vidio da su svi ljudi na zemlji pokvarili svoje putove. Bog je rekao Noi: “Uništit ću i ljude i zemlju . Napravite veliki brod na planini!“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Noa je počeo praviti brod na gori baš kako mu je Bog naredio. Ljudi su mislili da je lud.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Noa je dopustio svakoj vrsti stvorenja da uđu u brod s Noinih 8 članova obitelji kako je Bog naredio.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Kiša je padala na zemlju 40 dana kako je Bog rekao.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kraju je zemlja bila prekrivena vodom. Sve živo što se kretalo po zemlji je umrlo. Ostao je samo Noa i oni s njim u korablji.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3200">
                <a:solidFill>
                  <a:srgbClr val="FF0000"/>
                </a:solidFill>
              </a:rPr>
              <a:t>Današnja lekcija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Ljudi nisu poslušali Nou koji im je dao priliku da se spase od velikog potopa.</a:t>
            </a:r>
          </a:p>
          <a:p>
            <a:pPr xmlns:a="http://schemas.openxmlformats.org/drawingml/2006/main" algn="ctr"/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Rekli su samo da je Noah bio lud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Kada prenosite evanđelje prijateljima, možda vas neće dobro slušati.</a:t>
            </a:r>
          </a:p>
          <a:p>
            <a:pPr xmlns:a="http://schemas.openxmlformats.org/drawingml/2006/main" algn="ctr"/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Ali, na kraju će znati da je Božja riječ istinita.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 početku je tama bila nad površinom.</a:t>
            </a:r>
          </a:p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Nije bilo čovjeka, nije bilo svjetla. Nije bilo ničega.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3200"/>
              <a:t>Bog?</a:t>
            </a:r>
            <a:r xmlns:a="http://schemas.openxmlformats.org/drawingml/2006/main">
              <a:rPr lang="h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rgbClr val="C00000"/>
                </a:solidFill>
              </a:rPr>
              <a:t>Bog..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mrzi grijeh i sudi mu.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4000"/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Što je Bog rekao Noi da napravi?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hr" altLang="ko-KR" sz="2800">
                <a:solidFill>
                  <a:schemeClr val="dk1"/>
                </a:solidFill>
              </a:rPr>
              <a:t>Brod (Kovčeg)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Auto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Kuća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Bicikl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hr" altLang="ko-KR" sz="2800">
                <a:solidFill>
                  <a:srgbClr val="FF0000"/>
                </a:solidFill>
              </a:rPr>
              <a:t>Brod (Kovčeg)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000"/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Jahve tada reče Noi: "Uđi u korablju, ti i sav tvoj rod, jer sam te našao pravednim u ovom naraštaju.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Postanak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Br.4 Riječ Božja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000"/>
              <a:t>Duga je bila Božji Savez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3600">
                <a:solidFill>
                  <a:srgbClr val="FF0000"/>
                </a:solidFill>
              </a:rPr>
              <a:t>Današnji</a:t>
            </a:r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hr" altLang="ko-KR" sz="3600">
                <a:solidFill>
                  <a:srgbClr val="FF0000"/>
                </a:solidFill>
              </a:rPr>
              <a:t>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Kad god se duga pojavi u oblacima, vidjet ću je i sjetiti se vječnog saveza između Boga i svih živih stvorenja svake vrste na zemlji."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Geneza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Istrebljeno je sve živo, ostali su samo Noa i oni s njim u arci.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Kiša je padala na zemlju 40 dana.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Nakon što je kiša prestala, Noa je poslao golubicu.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Golub mu se vratio sa svježim maslinovim listom u kljunu. Noa je znao: "Voda se povukla sa zemlje!"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Noa je izašao sa svojom obitelji i poklonio se Bogu. “Hvala ti Bože što si nam dao novi svijet.”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Bog mu je pokazao dugu kao znak saveza i blagoslova. “Živite sretno u novom svijetu!”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Bog je rekao: "Neka bude svjetlost,"</a:t>
            </a:r>
          </a:p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bijaše svjetlost.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3200">
                <a:solidFill>
                  <a:srgbClr val="FF0000"/>
                </a:solidFill>
              </a:rPr>
              <a:t>Današnja lekcija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Bog je spasio Nou i njegovu obitelj.</a:t>
            </a:r>
          </a:p>
          <a:p>
            <a:pPr xmlns:a="http://schemas.openxmlformats.org/drawingml/2006/main" algn="ctr"/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Bog je obećao da će ih blagosloviti i kroz njih stvoriti novi svijet.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Bog nas je također spasio po Isusu.</a:t>
            </a:r>
          </a:p>
          <a:p>
            <a:pPr xmlns:a="http://schemas.openxmlformats.org/drawingml/2006/main" algn="ctr"/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Moramo vjerovati da će Bog preko nas stvoriti svoj novi svijet.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3200"/>
              <a:t>Jahve Bog?</a:t>
            </a:r>
            <a:r xmlns:a="http://schemas.openxmlformats.org/drawingml/2006/main">
              <a:rPr lang="h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rgbClr val="C00000"/>
                </a:solidFill>
              </a:rPr>
              <a:t>Jahve Bože..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Jahve Bog je naš Otac koji spašava i obilno blagoslivlja svoju ljubljenu djecu kada vjerujemo u Njega.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4000"/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Što je Noa poslao da vidi kako se zemlja osušila?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Orao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Vrabac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hr" altLang="ko-KR" sz="2800">
                <a:solidFill>
                  <a:schemeClr val="dk1"/>
                </a:solidFill>
              </a:rPr>
              <a:t>Golubica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Patka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hr" altLang="ko-KR" sz="2800">
                <a:solidFill>
                  <a:srgbClr val="FF0000"/>
                </a:solidFill>
              </a:rPr>
              <a:t>Golubica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3600"/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Kad god se duga pojavi u oblacima, vidjet ću je i sjetiti se vječnog saveza između Boga i svih živih stvorenja svake vrste na zemlji."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Geneza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br.5</a:t>
            </a:r>
            <a:r xmlns:a="http://schemas.openxmlformats.org/drawingml/2006/main">
              <a:rPr lang="h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h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Riječ</a:t>
            </a:r>
            <a:r xmlns:a="http://schemas.openxmlformats.org/drawingml/2006/main">
              <a:rPr lang="h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od</a:t>
            </a:r>
            <a:r xmlns:a="http://schemas.openxmlformats.org/drawingml/2006/main">
              <a:rPr lang="h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Bog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3600"/>
              <a:t>Ljudi koji su gradili</a:t>
            </a:r>
          </a:p>
          <a:p>
            <a:pPr xmlns:a="http://schemas.openxmlformats.org/drawingml/2006/main" algn="ctr"/>
            <a:r xmlns:a="http://schemas.openxmlformats.org/drawingml/2006/main">
              <a:rPr lang="hr" altLang="ko-KR" sz="3600"/>
              <a:t>Babilonska kula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Zato se prozva Babilon - jer je ondje Jahve zbunio</a:t>
            </a:r>
          </a:p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jezik cijeloga svijeta. Odatle ih Jahve rasprši</a:t>
            </a:r>
          </a:p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nad licem cijele zemlje.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Geneza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Ljudi su htjeli biti veći i slavniji od Boga. Tako su počeli graditi visoku kulu.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Dakle, kulu su gradili u cijelosti.</a:t>
            </a:r>
          </a:p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“Pokažimo se svijetu. Baš smo super!”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Međutim, kad je Bog vidio njihovu oholost, pobrkao im je jezik da se ne razumiju.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Budući da se nisu mogli razumjeti, nisu mogli raditi zajedno. Na kraju su se razišli po licu zemlje. Do sada su se svjetski jezici međusobno razlikovali.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Prvoga je dana Bog razdvojio svjetlo od tame. Stvorio je cijeli svijet šest dana.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hr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hr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hr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hr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hr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hr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4000"/>
              <a:t>Današnja 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Ljudi žele biti veći i viši od Boga.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Ovaj um se naziva "arogancija".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mrzi 'oholost'.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Suprotnost aroganciji je 'poniznost'.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Trebali bismo biti 'ponizni' pred Bogom da bismo mu ugodili.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r" altLang="ko-KR" sz="3200"/>
              <a:t>Jahve Bog?</a:t>
            </a:r>
            <a:r xmlns:a="http://schemas.openxmlformats.org/drawingml/2006/main">
              <a:rPr lang="h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rgbClr val="C00000"/>
                </a:solidFill>
              </a:rPr>
              <a:t>Jahve Bože..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Jahve Bog je veći i mudriji od nas.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 možemo biti mudriji od Boga iako ujedinjujemo svu svoju mudrost.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Zašto nisu mogli dovršiti toranj?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Bog je izazvao potop kada su ga oni napravili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Bog je napravio vatru koja je izbila kad su je napravili.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Bog je napravio potres kad su ga oni napravili.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hr" altLang="ko-KR" sz="2800">
                <a:solidFill>
                  <a:schemeClr val="dk1"/>
                </a:solidFill>
              </a:rPr>
              <a:t>Bog ih je stvorio da se ne razumiju kad su to učinili.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r" altLang="ko-KR" sz="2800">
                <a:solidFill>
                  <a:srgbClr val="FF0000"/>
                </a:solidFill>
              </a:rPr>
              <a:t>Bog ih je stvorio da se ne razumiju kad su to učinili.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Današnji</a:t>
            </a:r>
            <a:r xmlns:a="http://schemas.openxmlformats.org/drawingml/2006/main">
              <a:rPr lang="hr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Riječ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Zato se prozva Babilon - jer je ondje Jahve zbunio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jezik cijeloga svijeta. Odatle ih Jahve rasprši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nad licem cijele zemlje.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Geneza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Br.6 Riječ Božja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4400"/>
              <a:t>Bog je pozvao Abrahama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Jahve je rekao Abramu: "Napusti svoju zemlju, svoj narod i svoje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očevu kuću i idi u zemlju koju ću ti pokazati.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Postanak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Kaldejski Ur bio je grad obožavanja idola.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 je tamo rođen i živio.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Jednog dana, Gospodin Bog mu je rekao: "Napusti svoju zemlju i ja ću te blagosloviti."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Iako Abraham nije znao kamo da ide, poslušao je Božju riječ i otišao kako mu je Gospodin rekao.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Mnogo je teških stvari pretrpio dok je putovao, ali Bog ga je sigurno zaštitio.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r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Svih vrsta životinja i biljaka, ptica i riba puno je na zemlji, u moru i na nebu. Bog je pogledao sve što je napravio i rekao: "Jako dobro!"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Konačno, Abraham je stigao u zemlju Kanaan. Tamo je živio. "Hvala ti Bože."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Današnji</a:t>
            </a:r>
            <a:r xmlns:a="http://schemas.openxmlformats.org/drawingml/2006/main">
              <a:rPr lang="hr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je napustio svoj rodni grad slušajući Božju riječ.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Ovako, mi</a:t>
            </a:r>
            <a:r xmlns:a="http://schemas.openxmlformats.org/drawingml/2006/main">
              <a:rPr lang="h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treba vjerovati u Boga i slušati njegovu riječ.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Trebamo imati želju poslušati Božju riječ u svakom trenutku.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3200"/>
              <a:t>Jahve Bog je?</a:t>
            </a:r>
            <a:r xmlns:a="http://schemas.openxmlformats.org/drawingml/2006/main">
              <a:rPr lang="h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rgbClr val="c00000"/>
                </a:solidFill>
              </a:rPr>
              <a:t>Jahve</a:t>
            </a:r>
            <a:r xmlns:a="http://schemas.openxmlformats.org/drawingml/2006/main">
              <a:rPr lang="hr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hr" altLang="ko-KR" sz="3600">
                <a:solidFill>
                  <a:srgbClr val="c00000"/>
                </a:solidFill>
              </a:rPr>
              <a:t>Bog….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On je naš Otac koji drži svoje obećanje pod svaku cijenu.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Gdje je Abraham rođen?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Kanaan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Haran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Izrael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hr" altLang="ko-KR" sz="2800">
                <a:solidFill>
                  <a:schemeClr val="dk1"/>
                </a:solidFill>
              </a:rPr>
              <a:t>Ur kaldejski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r" altLang="ko-KR" sz="2800">
                <a:solidFill>
                  <a:srgbClr val="ff0000"/>
                </a:solidFill>
              </a:rPr>
              <a:t>Ur kaldejski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Današnji</a:t>
            </a:r>
            <a:r xmlns:a="http://schemas.openxmlformats.org/drawingml/2006/main">
              <a:rPr lang="hr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Gospodin Bog je rekao Abramu: "Ostavi svoju zemlju, svoj narod i dom svoga oca i idi u zemlju koju ću ti pokazati."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Postanak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br. 7 Riječ Božja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4400"/>
              <a:t>Izak, obećani sin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Današnji</a:t>
            </a:r>
            <a:r xmlns:a="http://schemas.openxmlformats.org/drawingml/2006/main">
              <a:rPr lang="hr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Abrahamu je bilo sto godina kad mu se rodio sin Izak.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Geneza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Bog je obećao Abrahamu da će mu Bog dati djece koliko je zvijezda na noćnom nebu.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No, nije imao djece do svoje 100. godine.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Jednog dana, Bog je noću izveo Abrahama van.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“Pogledaj u nebesa. Znaš li brojati zvijezde?"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Bog mu je obećao dati i prekrasnu zemlju.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r" altLang="ko-KR" sz="3600"/>
              <a:t>Današnja </a:t>
            </a:r>
            <a:r xmlns:a="http://schemas.openxmlformats.org/drawingml/2006/main">
              <a:rPr lang="hr" altLang="ko-KR" sz="4000"/>
              <a:t>lekcija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Tko je stvorio svijet?</a:t>
            </a:r>
          </a:p>
          <a:p>
            <a:pPr xmlns:a="http://schemas.openxmlformats.org/drawingml/2006/main" algn="ctr"/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Bog je stvorio svijet.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Tko održava svijet u redu?</a:t>
            </a:r>
          </a:p>
          <a:p>
            <a:pPr xmlns:a="http://schemas.openxmlformats.org/drawingml/2006/main" algn="ctr"/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Bog održava svijet u redu.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Svijet nije nastao sam od sebe.</a:t>
            </a:r>
          </a:p>
          <a:p>
            <a:pPr xmlns:a="http://schemas.openxmlformats.org/drawingml/2006/main" algn="ctr"/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Svijet se ne može pokrenuti sam od sebe.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Trebali bismo zapamtiti da je Bog stvorio cijeli svijet i još uvijek kontrolira sve njih.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“Bit će vaše djece koliko je zvijezda na nebu i pijeska na obali morskoj.” Abraham je povjerovao u Gospodinovo obećanje.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Bog je održao svoje obećanje. Sara je Abrahamu rodila sina. Abraham je dao ime </a:t>
            </a:r>
            <a:r xmlns:a="http://schemas.openxmlformats.org/drawingml/2006/main">
              <a:rPr lang="hr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Izak </a:t>
            </a:r>
            <a:r xmlns:a="http://schemas.openxmlformats.org/drawingml/2006/main">
              <a:rPr lang="h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što znači </a:t>
            </a:r>
            <a:r xmlns:a="http://schemas.openxmlformats.org/drawingml/2006/main">
              <a:rPr lang="hr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Radost </a:t>
            </a:r>
            <a:r xmlns:a="http://schemas.openxmlformats.org/drawingml/2006/main">
              <a:rPr lang="h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Današnji</a:t>
            </a:r>
            <a:r xmlns:a="http://schemas.openxmlformats.org/drawingml/2006/main">
              <a:rPr lang="hr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je doista vjerovao u Božje obećanje iako mu je to izgledalo nemoguće.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je bio vrlo sretan kad je vidio Abrahamovo vjerovanje. Bog mu je dao Izaka, obećanog sina.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je sigurno ispunio svoje obećanje, iako je to nama izgledalo nemoguće.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3200"/>
              <a:t>Bog je…</a:t>
            </a:r>
            <a:r xmlns:a="http://schemas.openxmlformats.org/drawingml/2006/main">
              <a:rPr lang="h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rgbClr val="c00000"/>
                </a:solidFill>
              </a:rPr>
              <a:t>Bog je...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Svemogući (sposoban učiniti sve)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Koliko je Abraham imao godina kad je dobio Izaka?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r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Abrahamu je bilo sto godina kad mu se rodio sin Izak.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(Postanak 21:5)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Br. 8 Riječ Božja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900"/>
              <a:t>Abraham je ponudio Izaka Bogu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Tada reče Bog: "Uzmi svoga sina jedinca Izaka, kojega voliš,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idi u kraj Morije. Ondje ga prinesi kao žrtvu paljenicu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jednoj od planina o kojima ću ti pričati."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Postanak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Jednog dana, Bog je rekao Abrahamu,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"Prinesi Mi svog sina jedinca kao žrtvu paljenicu."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 je toliko volio Izaka da mu je bilo teško kad je čuo od Boga. Ali odlučio je poslušati Boga.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r" altLang="ko-KR" sz="3200"/>
              <a:t>Tko je Bog?</a:t>
            </a:r>
            <a:r xmlns:a="http://schemas.openxmlformats.org/drawingml/2006/main">
              <a:rPr lang="h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r" altLang="ko-KR" sz="3600">
                <a:solidFill>
                  <a:srgbClr val="C00000"/>
                </a:solidFill>
              </a:rPr>
              <a:t>On je...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kreator koji je stvorio cijeli svijet uključujući i mene.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 je svezao Izaka i položio ga na žrtvenik, a on ga je pokušao ubiti. U tom trenutku,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“Abrahame, Abrahame, nemoj ga ubiti. Nemojte mu ništa učiniti. Sada znam da se bojiš i voliš Boga.” Ovo je bio ispit koji je Bog učinio Abrahamu.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"Hvala ti Bože!" Bog je rado prihvatio Abrahamovu vjeru. Bog ga je učinio praocem svih vjernika.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4000"/>
              <a:t>Današnja 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Abraham je toliko volio Izaka, ali bilo mu je važnije poslušati Božju Riječ.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Trebao bih voljeti Boga više nego bilo što drugo, i više nego bilo koju drugu osobu na svijetu.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3200"/>
              <a:t>Bog je?</a:t>
            </a:r>
            <a:r xmlns:a="http://schemas.openxmlformats.org/drawingml/2006/main">
              <a:rPr lang="h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rgbClr val="c00000"/>
                </a:solidFill>
              </a:rPr>
              <a:t>Bog je..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Oče naš koji kušnjom jača našu vjeru.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4000"/>
              <a:t>Današnji</a:t>
            </a:r>
            <a:r xmlns:a="http://schemas.openxmlformats.org/drawingml/2006/main">
              <a:rPr lang="hr" altLang="en-US" sz="4000"/>
              <a:t> </a:t>
            </a:r>
            <a:r xmlns:a="http://schemas.openxmlformats.org/drawingml/2006/main">
              <a:rPr lang="hr" altLang="ko-KR" sz="4000"/>
              <a:t>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Što je Bog rekao Abrahamu da prinese kao žrtvu paljenicu?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hr" altLang="ko-KR" sz="2800">
                <a:solidFill>
                  <a:schemeClr val="dk1"/>
                </a:solidFill>
              </a:rPr>
              <a:t>Sin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Supruga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Ovce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hr" altLang="ko-KR" sz="2800">
                <a:solidFill>
                  <a:srgbClr val="ff0000"/>
                </a:solidFill>
              </a:rPr>
              <a:t>Sin</a:t>
            </a:r>
            <a:r xmlns:a="http://schemas.openxmlformats.org/drawingml/2006/main">
              <a:rPr lang="hr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Tada reče Bog: "Uzmi svoga sina jedinca Izaka, kojega voliš,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idi u kraj Morije. Ondje ga prinesi kao žrtvu paljenicu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jednoj od planina o kojima ću ti pričati."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Postanak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br.9</a:t>
            </a:r>
            <a:r xmlns:a="http://schemas.openxmlformats.org/drawingml/2006/main">
              <a:rPr lang="h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h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Riječ</a:t>
            </a:r>
            <a:r xmlns:a="http://schemas.openxmlformats.org/drawingml/2006/main">
              <a:rPr lang="h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od</a:t>
            </a:r>
            <a:r xmlns:a="http://schemas.openxmlformats.org/drawingml/2006/main">
              <a:rPr lang="h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Bog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4400"/>
              <a:t>Isaac se nije svađao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bg1">
                    <a:lumMod val="50000"/>
                  </a:schemeClr>
                </a:solidFill>
              </a:rPr>
              <a:t>Odatle je otišao dalje i iskopao još jedan bunar, i oko njega se nitko nije svađao.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bg1">
                    <a:lumMod val="50000"/>
                  </a:schemeClr>
                </a:solidFill>
              </a:rPr>
              <a:t>Nazvao ga je Rehobot, rekavši: "Sada nam je Jahve dao mjesta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bg1">
                    <a:lumMod val="50000"/>
                  </a:schemeClr>
                </a:solidFill>
              </a:rPr>
              <a:t>i cvjetat ćemo u zemlji."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Geneza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bunari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bili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tako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važno,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jer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oni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mogao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dobiti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svježe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voda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 pustinji. Isaac je bunare naslijedio njegov otac.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Čime je Bog stvorio svijet?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kamen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voda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prašina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riječ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r" altLang="ko-KR" sz="2800">
                <a:solidFill>
                  <a:srgbClr val="FF0000"/>
                </a:solidFill>
              </a:rPr>
              <a:t>riječ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Međutim, Filistejci su mu zavidjeli. Pa su bunare napunili zemljom.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No, Isaac se s njima nije svađao. Odmaknuo se i iskopao bunar. Otkrio je bunar slatke vode.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 to su vrijeme drugi ljudi uzeli bunar od Izaka. No, ni s njima se nije posvađao.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Bog je blagoslovio Izaka. Opet je iskopao još jedan bunar. Bog mu je odande dao svježu vodu. Izak je sagradio oltar i prinio žrtvu zahvalnicu.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Izak se nije svađao s onima koji su mu uzeli bunare.</a:t>
            </a:r>
            <a:r xmlns:a="http://schemas.openxmlformats.org/drawingml/2006/main">
              <a:rPr lang="h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je blagoslovio Izaka.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Također se ne trebamo svađati s drugima.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Moramo voljeti i opraštati drugima.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3200"/>
              <a:t>Bog je??</a:t>
            </a:r>
            <a:r xmlns:a="http://schemas.openxmlformats.org/drawingml/2006/main">
              <a:rPr lang="h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rgbClr val="c00000"/>
                </a:solidFill>
              </a:rPr>
              <a:t>Bože….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Mrzi one koji se svađaju s drugima.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Voli one koji vole one koji se vole.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Zbog čega je Isaac teško prošao?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kuća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janjetina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hr" altLang="ko-KR" sz="2800">
                <a:solidFill>
                  <a:schemeClr val="dk1"/>
                </a:solidFill>
              </a:rPr>
              <a:t>dobro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obitelj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hr" altLang="ko-KR" sz="2800">
                <a:solidFill>
                  <a:srgbClr val="ff0000"/>
                </a:solidFill>
              </a:rPr>
              <a:t>dobro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bg1">
                    <a:lumMod val="50000"/>
                  </a:schemeClr>
                </a:solidFill>
              </a:rPr>
              <a:t>Odatle je otišao dalje i iskopao još jedan bunar, i oko njega se nitko nije svađao.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bg1">
                    <a:lumMod val="50000"/>
                  </a:schemeClr>
                </a:solidFill>
              </a:rPr>
              <a:t>Nazvao ga je Rehobot, rekavši: "Sada nam je Jahve dao mjesta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bg1">
                    <a:lumMod val="50000"/>
                  </a:schemeClr>
                </a:solidFill>
              </a:rPr>
              <a:t>i cvjetat ćemo u zemlji."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Geneza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h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br.10</a:t>
            </a:r>
            <a:r xmlns:a="http://schemas.openxmlformats.org/drawingml/2006/main">
              <a:rPr lang="h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h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Riječ</a:t>
            </a:r>
            <a:r xmlns:a="http://schemas.openxmlformats.org/drawingml/2006/main">
              <a:rPr lang="h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od</a:t>
            </a:r>
            <a:r xmlns:a="http://schemas.openxmlformats.org/drawingml/2006/main">
              <a:rPr lang="h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Bog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3600"/>
              <a:t>Ezav je prodao prvorodstvo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3600"/>
              <a:t>za jednu zdjelu crvenog paprikaša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hr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bg1">
                    <a:lumMod val="50000"/>
                  </a:schemeClr>
                </a:solidFill>
              </a:rPr>
              <a:t>Tada je Jakov dao Ezavu malo kruha i malo variva od leće.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bg1">
                    <a:lumMod val="50000"/>
                  </a:schemeClr>
                </a:solidFill>
              </a:rPr>
              <a:t>Jeo je i pio, a zatim ustao i otišao.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bg1">
                    <a:lumMod val="50000"/>
                  </a:schemeClr>
                </a:solidFill>
              </a:rPr>
              <a:t>Dakle, Ezav je prezreo svoje prvorodstvo.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hr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hr" altLang="ko-KR" sz="2800">
                <a:solidFill>
                  <a:schemeClr val="bg1">
                    <a:lumMod val="50000"/>
                  </a:schemeClr>
                </a:solidFill>
              </a:rPr>
              <a:t>Postanak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