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b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b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b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b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bn"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bn" altLang="ko-KR" b="1">
                <a:solidFill>
                  <a:schemeClr val="tx1">
                    <a:lumMod val="50000"/>
                    <a:lumOff val="50000"/>
                  </a:schemeClr>
                </a:solidFill>
              </a:rPr>
              <a:t>নং 1</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দ্য</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শব্দ</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এর</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সৃষ্টিকর্তা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bn" altLang="ko-KR" sz="4400"/>
              <a:t>সৃষ্টিকর্তা</a:t>
            </a:r>
          </a:p>
          <a:p>
            <a:pPr xmlns:a="http://schemas.openxmlformats.org/drawingml/2006/main" algn="ctr"/>
            <a:r xmlns:a="http://schemas.openxmlformats.org/drawingml/2006/main">
              <a:rPr lang="bn" altLang="ko-KR" sz="4400"/>
              <a:t>তৈরি</a:t>
            </a:r>
          </a:p>
          <a:p>
            <a:pPr xmlns:a="http://schemas.openxmlformats.org/drawingml/2006/main" algn="ctr"/>
            <a:r xmlns:a="http://schemas.openxmlformats.org/drawingml/2006/main">
              <a:rPr lang="bn" altLang="ko-KR" sz="4400"/>
              <a:t>বিশ্ব</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শুরুতে ঈশ্বর সৃষ্টি করেছেন</a:t>
            </a:r>
          </a:p>
          <a:p>
            <a:r xmlns:a="http://schemas.openxmlformats.org/drawingml/2006/main">
              <a:rPr lang="bn" altLang="ko-KR" sz="3600">
                <a:solidFill>
                  <a:schemeClr val="tx1">
                    <a:lumMod val="65000"/>
                    <a:lumOff val="35000"/>
                  </a:schemeClr>
                </a:solidFill>
              </a:rPr>
              <a:t>আকাশ ও পৃথিবী।</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bn" altLang="ko-KR" sz="2800">
                <a:solidFill>
                  <a:schemeClr val="tx1">
                    <a:lumMod val="65000"/>
                    <a:lumOff val="35000"/>
                  </a:schemeClr>
                </a:solidFill>
              </a:rPr>
              <a:t>জেনেসিস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আইজ্যাকের স্ত্রী, রেবেকা যমজ সন্তানের জন্ম দেন। প্রথম পুত্রের নাম এষৌ এবং দ্বিতীয় পুত্রের নাম জ্যাকব।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এষৌ শিকার পছন্দ করতেন। তাই, তিনি বাইরের কার্যকলাপ পছন্দ করতেন। কিন্তু, জ্যাকব একজন শান্ত মানুষ ছিলেন, বাড়িতেই থাকতেন।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একদিন, জ্যাকব যখন কিছু স্টু রান্না করছিলেন, তখন এষৌ শিকার করে ক্ষুধার্ত অবস্থায় বাড়ি ফিরে এলেন।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bn" altLang="ko-KR" sz="2400">
                <a:solidFill>
                  <a:schemeClr val="tx1">
                    <a:lumMod val="65000"/>
                    <a:lumOff val="35000"/>
                  </a:schemeClr>
                </a:solidFill>
              </a:rPr>
              <a:t>"আমাকে কিছু স্টু দাও!", "আগে আমাকে তোমার জন্মগত অধিকার বিক্রি কর। তারপর আমি তোমাকে কিছু দেব।" এষৌ এতটাই ক্ষুধার্ত ছিলেন যে তিনি এক বাটি লাল স্টুর জন্য তার জন্মগত অধিকার বিক্রি করেছিলেন।</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অবশেষে, জ্যাকব আশীর্বাদ পেতে তার বাবাকে প্রতারিত করেছিল। অবশেষে তিনি আশীর্বাদ পেলেন। এই সব ঘটনা ঈশ্বরের প্রদেশ দ্বারা ঘটেছে.</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rgbClr val="ff0000"/>
                </a:solidFill>
              </a:rPr>
              <a:t>আজকের পাঠ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ইসাউ ভেবেছিলেন যে আধ্যাত্মিক আশীর্বাদ পাওয়ার চেয়ে ক্ষুধার্ত সমস্যার সমাধান করা আরও গুরুত্বপূর্ণ।</a:t>
            </a:r>
            <a:r xmlns:a="http://schemas.openxmlformats.org/drawingml/2006/main">
              <a:rPr lang="b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অবশেষে,</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জ্যাকব</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হয়ে ওঠে</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দ্য</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ইস্রায়েলীয়দের পূর্বপুরুষ।</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আপনি কি আরো গুরুত্বপূর্ণ মনে করেন?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ঈশ্বরের সন্তান হওয়ার আশীর্বাদ কোন কিছুর প্রতিস্থাপিত হতে পারে 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সৃষ্টিকর্তা</a:t>
            </a:r>
            <a:r xmlns:a="http://schemas.openxmlformats.org/drawingml/2006/main">
              <a:rPr lang="bn" altLang="en-US" sz="3600">
                <a:solidFill>
                  <a:srgbClr val="c00000"/>
                </a:solidFill>
              </a:rPr>
              <a:t> </a:t>
            </a:r>
            <a:r xmlns:a="http://schemas.openxmlformats.org/drawingml/2006/main">
              <a:rPr lang="bn" altLang="ko-KR" sz="3600">
                <a:solidFill>
                  <a:srgbClr val="c00000"/>
                </a:solidFill>
              </a:rPr>
              <a:t>হয়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মানুষের ভুল এবং মিথ্যা সত্ত্বেও ঈশ্বর তার নিজের ইচ্ছা পূরণ করছেন।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কিসের জন্য এষৌ তার জন্মগত অধিকার বিক্রি করেছিল?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নুডল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রুটি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মাংস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dk1"/>
                </a:solidFill>
              </a:rPr>
              <a:t>④ </a:t>
            </a:r>
            <a:r xmlns:a="http://schemas.openxmlformats.org/drawingml/2006/main">
              <a:rPr lang="bn" altLang="ko-KR" sz="2800">
                <a:solidFill>
                  <a:schemeClr val="dk1"/>
                </a:solidFill>
              </a:rPr>
              <a:t>লাল স্টু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লাল স্টু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তারপর যাকোব এষৌকে কিছু রুটি এবং কিছু মসুর ডাল দিলেন।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তিনি খাওয়া-দাওয়া করলেন, তারপর উঠে চলে গেলেন।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তাই, এষৌ তার জন্মগত অধিকারকে অবজ্ঞা করেছিলেন।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11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জ্যাকবের স্বপ্ন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বাইবেল কিডস নং 2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তারা নিষিদ্ধ ফল খেয়েছে</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bn" altLang="ko-KR" sz="3600"/>
              <a:t>তিনি একটি স্বপ্ন দেখেছিলেন যেখানে তিনি দেখেছিলেন যে একটি সিঁড়ি পৃথিবীতে বিশ্রাম নিচ্ছে, যার শীর্ষটি স্বর্গে পৌঁছেছে এবং ঈশ্বরের ফেরেশতারা তার উপরে উঠছেন এবং নামছেন।</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28:</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জ্যাকব তার ভাইকে মিথ্যা বলে প্রতারিত করেছিল। তাকে হত্যার ভয় ছিল। তাই, সে বাড়ি থেকে হারানে তার চাচার কাছে পালিয়ে যায়।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রাতে সেখানে একটি পাথর নিয়ে মাথার নিচে বালিশের মতো রেখে ঘুমিয়ে পড়েন। পরিবার ছাড়া তিনি সেখানে একা ছিলেন। তাই তিনি ভয় পেয়েছিলেন এবং একাকী বোধ করেছিলেন।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জ্যাকব ঈশ্বরের ফেরেশতাদের স্বর্গে পৃথিবীতে একটি সিঁড়ি দিয়ে উঠতে ও নামতে দেখেছিলেন।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তিনি ঈশ্বরের কণ্ঠস্বর শুনতে পেলেন, "আমি তোমার সাথে আছি এবং তুমি যেখানেই যাও আমি তোমার প্রতি নজর রাখব।"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সকালে যখন তিনি জেগে উঠলেন, তিনি ঈশ্বরের উপাসনা করলেন যিনি প্রতিশ্রুতি দিয়েছিলেন যে তিনি তাঁর সাথে থাকবেন এবং তিনি ঈশ্বরের গৌরব করলেন।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ঈশ্বর যেমন জ্যাকবের সাথে ছিলেন যিনি একা থাকতে ভয় পেতেন,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আমাদের পিতা ঈশ্বরও আমাদের যত্ন নেন যখন আমরা একা থাকি।</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জ্যাকবের মতো, আমাদের উচিত ঈশ্বরকে সম্মান করা এবং গৌরব দেওয়া, যিনি সর্বদা আমাদের সাথে থাকেন।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ঈশ্বর যে কোন স্থানে এবং যে কোন সময় আমাদের সাথে আছেন।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ঈশ্বর সর্বদা আমাদের যত্ন নিচ্ছেন।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জ্যাকব যখন ঘুমিয়েছিলেন, তখন তিনি বালিশ হিসাবে কী নিয়েছিলেন?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কাঠ</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dk1"/>
                </a:solidFill>
              </a:rPr>
              <a:t>② </a:t>
            </a:r>
            <a:r xmlns:a="http://schemas.openxmlformats.org/drawingml/2006/main">
              <a:rPr lang="bn" altLang="ko-KR" sz="2800">
                <a:solidFill>
                  <a:schemeClr val="dk1"/>
                </a:solidFill>
              </a:rPr>
              <a:t>পাথর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ব্যাগ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পশুর চামড়া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② </a:t>
            </a:r>
            <a:r xmlns:a="http://schemas.openxmlformats.org/drawingml/2006/main">
              <a:rPr lang="bn" altLang="ko-KR" sz="2800">
                <a:solidFill>
                  <a:srgbClr val="ff0000"/>
                </a:solidFill>
              </a:rPr>
              <a:t>পাথর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bn" altLang="ko-KR" sz="3600"/>
              <a:t>তিনি একটি স্বপ্ন দেখেছিলেন যেখানে তিনি দেখেছিলেন যে একটি সিঁড়ি পৃথিবীতে বিশ্রাম নিচ্ছে, যার শীর্ষটি স্বর্গে পৌঁছেছে এবং ঈশ্বরের ফেরেশতারা তার উপরে উঠছেন এবং নামছেন।</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28:</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মানুষকে তার নিজের মূর্তিতে সৃষ্টি করেছেন, ঈশ্বরের মূর্তিতে তিনি তাকে সৃষ্টি করেছেন;</a:t>
            </a:r>
          </a:p>
          <a:p>
            <a:r xmlns:a="http://schemas.openxmlformats.org/drawingml/2006/main">
              <a:rPr lang="bn" altLang="ko-KR" sz="3600">
                <a:solidFill>
                  <a:schemeClr val="tx1">
                    <a:lumMod val="65000"/>
                    <a:lumOff val="35000"/>
                  </a:schemeClr>
                </a:solidFill>
              </a:rPr>
              <a:t>পুরুষ ও নারী তিনি তাদের সৃষ্টি করেছেন।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12</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দ্য</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শব্দ</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এর</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সৃষ্টিকর্তা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জোসেফ তার ভাইদের দ্বারা বিক্রি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"এখন এসো, ওকে মেরে এই কুন্ডের মধ্যে একটাতে ফেলে দিই</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এবং বলুন যে একটি হিংস্র প্রাণী তাকে গ্রাস করেছে।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তারপর আমরা দেখব তার স্বপ্ন কি আসে।"</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ইয়াকুবের বারোটি ছেলে ছিল। তিনি জোসেফকে তার অন্য ছেলেদের চেয়ে বেশি ভালোবাসতেন। তাই, তিনি যোষেফের জন্য একটি প্রচুর সুন্দর কাপড় তৈরি করলেন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তার ভাইয়েরা তাকে অনেক ঘৃণা করত কারণ তাদের বাবা তাকে বিশেষভাবে ভালোবাসতেন। “এর জোসেফ বিক্রি করা যাক. বাবাকে বলি সে মারা গেছে।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তারা জোসেফকে ক্রীতদাস হিসেবে বিক্রি করে দিয়ে আসা ব্যবসায়ীদের কাছে।</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bn" altLang="ko-KR" sz="2800">
                <a:solidFill>
                  <a:schemeClr val="tx1">
                    <a:lumMod val="65000"/>
                    <a:lumOff val="35000"/>
                  </a:schemeClr>
                </a:solidFill>
              </a:rPr>
              <a:t>একথা শুনে জ্যাকব খুব দুঃখ পেলেন।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জোসেফ একজন ক্রীতদাস হিসেবে কঠিন জীবনযাপন করেছিলেন। যাইহোক, তিনি বিশ্বাস করতেন এবং কোন পাপ না করেই আল্লাহর উপর নির্ভর করতেন।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bn" altLang="ko-KR" sz="2400">
                <a:solidFill>
                  <a:schemeClr val="tx1">
                    <a:lumMod val="65000"/>
                    <a:lumOff val="35000"/>
                  </a:schemeClr>
                </a:solidFill>
              </a:rPr>
              <a:t>মিথ্যা অভিযোগে জোসেফকে কারাগারে পাঠানো হয়েছিল।</a:t>
            </a:r>
            <a:r xmlns:a="http://schemas.openxmlformats.org/drawingml/2006/main">
              <a:rPr lang="bn" altLang="en-US" sz="2400">
                <a:solidFill>
                  <a:schemeClr val="tx1">
                    <a:lumMod val="65000"/>
                    <a:lumOff val="35000"/>
                  </a:schemeClr>
                </a:solidFill>
              </a:rPr>
              <a:t> </a:t>
            </a:r>
            <a:r xmlns:a="http://schemas.openxmlformats.org/drawingml/2006/main">
              <a:rPr lang="bn" altLang="ko-KR" sz="2400">
                <a:solidFill>
                  <a:schemeClr val="tx1">
                    <a:lumMod val="65000"/>
                    <a:lumOff val="35000"/>
                  </a:schemeClr>
                </a:solidFill>
              </a:rPr>
              <a:t>যাইহোক, তিনি কারাগারেও ঈশ্বরের সামনে ধার্মিক হওয়ার চেষ্টা করেছিলেন। ঈশ্বর জোসেফকে ভুলে যাননি এবং তাঁর জন্য ঈশ্বরের একটি আশ্চর্যজনক পরিকল্পনা ছিল।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solidFill>
                  <a:schemeClr val="tx1">
                    <a:lumMod val="65000"/>
                    <a:lumOff val="35000"/>
                  </a:schemeClr>
                </a:solidFill>
              </a:rPr>
              <a:t>জোসেফকে ঘৃণা করা হয়েছিল এবং তার নিজের ভাইদের দ্বারা ক্রীতদাস হিসাবে বিক্রি করা হয়েছিল। মিথ্যা অভিযোগে তাকে কারাগারেও রাখা হয়েছে।</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bn" altLang="ko-KR" sz="3200">
                <a:solidFill>
                  <a:schemeClr val="tx1">
                    <a:lumMod val="65000"/>
                    <a:lumOff val="35000"/>
                  </a:schemeClr>
                </a:solidFill>
              </a:rPr>
              <a:t>যাইহোক, তিনি ঈশ্বরের উপর নির্ভর করেছিলেন এবং আরও কোনো পাপ না করার চেষ্টা করেছিলেন।</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bn" altLang="ko-KR" sz="3200">
                <a:solidFill>
                  <a:schemeClr val="tx1">
                    <a:lumMod val="65000"/>
                    <a:lumOff val="35000"/>
                  </a:schemeClr>
                </a:solidFill>
              </a:rPr>
              <a:t>আমরা কিছু অসুবিধার সম্মুখীন হতে পারি।</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bn" altLang="ko-KR" sz="3200">
                <a:solidFill>
                  <a:schemeClr val="tx1">
                    <a:lumMod val="65000"/>
                    <a:lumOff val="35000"/>
                  </a:schemeClr>
                </a:solidFill>
              </a:rPr>
              <a:t>আসুন আমরা কোন পাপ না করি এবং আমাদের পিতা ঈশ্বরের কাছে সাহায্য প্রার্থনা করি যিনি স্বেচ্ছায় আমাদের প্রার্থনা শুনছেন।</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আমাদের পিতা ঈশ্বর..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আমাদের পিতা ঈশ্বর একটি কঠিন সময়ে আমাদের জন্য একটি আশ্চর্যজনক পরিকল্পনা আছে.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জ্যাকব তার বারো ছেলের মধ্যে কেবল জোসেফকে কী দিয়েছিলেন?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খেলনা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বাইবেল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প্রচুর সুন্দর কাপড়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টাকা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③ </a:t>
            </a:r>
            <a:r xmlns:a="http://schemas.openxmlformats.org/drawingml/2006/main">
              <a:rPr lang="bn" altLang="ko-KR" sz="2800">
                <a:solidFill>
                  <a:srgbClr val="ff0000"/>
                </a:solidFill>
              </a:rPr>
              <a:t>প্রচুর সুন্দর কাপড়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আদম এবং ইভ ছিলেন ঈশ্বরের সৃষ্টির মধ্যে শ্রেষ্ঠ জীব।</a:t>
            </a:r>
          </a:p>
          <a:p>
            <a:r xmlns:a="http://schemas.openxmlformats.org/drawingml/2006/main">
              <a:rPr lang="bn" altLang="ko-KR" sz="2400">
                <a:solidFill>
                  <a:schemeClr val="tx1">
                    <a:lumMod val="65000"/>
                    <a:lumOff val="35000"/>
                  </a:schemeClr>
                </a:solidFill>
              </a:rPr>
              <a:t>কারণ তারা ঈশ্বরের প্রতিমূর্তি অনুসারে সৃষ্টি হয়েছে৷</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"এখন এসো, ওকে মেরে এই কুন্ডের মধ্যে একটাতে ফেলে দিই</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এবং বলুন যে একটি হিংস্র প্রাণী তাকে গ্রাস করেছে।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তারপর আমরা দেখব তার স্বপ্ন কি আসে।"</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13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মিশরে প্রধানমন্ত্রী হন জোসেফ</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bn" altLang="ko-KR" sz="3600"/>
              <a:t>তাই ফেরাউন যোষেফকে বললেন, "আমি তোমাকে সমগ্র মিশর দেশের দায়িত্বে নিযুক্ত করেছি।"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41:</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মিসরের রাজা ফেরাউন একটি স্বপ্ন দেখেছিলেন। ৭টি মোটাতাজা গরু এবং তার পর ৭টি কুৎসিত গরু বের হলো। 7টি কুৎসিত গরু 7টি মোটা গরু খেয়ে ফেলেছে। এটা খুব অদ্ভুত স্বপ্ন ছিল.</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bn" altLang="ko-KR" sz="2400">
                <a:solidFill>
                  <a:schemeClr val="tx1">
                    <a:lumMod val="65000"/>
                    <a:lumOff val="35000"/>
                  </a:schemeClr>
                </a:solidFill>
              </a:rPr>
              <a:t>প্রাসাদে কেউ তার স্বপ্নের ব্যাখ্যা করতে পারেনি। প্রধান পানপাত্রী যাকে জোসেফ সাহায্য করেছিল সে তাকে রাজার সাথে পরিচয় করিয়ে দিল।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ঈশ্বর জোসেফ জ্ঞান দিয়েছেন. তাই, সে স্বপ্নের অর্থ ব্যাখ্যা করে রাজাকে জানাতে পারে।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ফেরাউন এতটাই অনুপ্রাণিত হয়েছিলেন যে তিনি জোসেফকে নিযুক্ত করেছিলেন যিনি একজন বন্দী ছিলেন দেশের দ্বিতীয় সর্বোচ্চ পদে।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জোসেফ মিশরের প্রধানমন্ত্রী হয়েছিলেন এবং ঈশ্বর তাকে যে বুদ্ধি দিয়েছিলেন তা দিয়ে তিনি দেশটির উপর ভালভাবে শাসন করেছিলেন।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জোসেফের জন্য ঈশ্বরের আশ্চর্যজনক পরিকল্পনা ছিল।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যখন আমরা কিছু সমস্যার সম্মুখীন হই, তখন আমাদেরও হতাশ হওয়া উচিত নয়,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কিন্তু আমাদের জন্য ঈশ্বরের আশ্চর্যজনক পরিকল্পনা আশা করা উচিত এবং ঈশ্বরে বিশ্বাস করা উচিত..</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ঈশ্বর তাঁর ইচ্ছা অনুযায়ী করেন।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নীচদেরকে উন্নীত করা হবে এবং উচ্চদেরকে নীচু করা হবে।</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000">
                <a:solidFill>
                  <a:schemeClr val="tx1">
                    <a:lumMod val="65000"/>
                    <a:lumOff val="35000"/>
                  </a:schemeClr>
                </a:solidFill>
              </a:rPr>
              <a:t>ঈশ্বর লোকটিকে বললেন,</a:t>
            </a:r>
            <a:r xmlns:a="http://schemas.openxmlformats.org/drawingml/2006/main">
              <a:rPr lang="bn" altLang="en-US" sz="2000">
                <a:solidFill>
                  <a:schemeClr val="tx1">
                    <a:lumMod val="65000"/>
                    <a:lumOff val="35000"/>
                  </a:schemeClr>
                </a:solidFill>
              </a:rPr>
              <a:t> </a:t>
            </a:r>
            <a:r xmlns:a="http://schemas.openxmlformats.org/drawingml/2006/main">
              <a:rPr lang="bn" altLang="ko-KR" sz="2000">
                <a:solidFill>
                  <a:schemeClr val="tx1">
                    <a:lumMod val="65000"/>
                    <a:lumOff val="35000"/>
                  </a:schemeClr>
                </a:solidFill>
              </a:rPr>
              <a:t>""আপনি বাগানের যে কোনও গাছের ফল খেতে স্বাধীন; তবে </a:t>
            </a:r>
            <a:r xmlns:a="http://schemas.openxmlformats.org/drawingml/2006/main">
              <a:rPr lang="bn" altLang="ko-KR" sz="2000" u="sng">
                <a:solidFill>
                  <a:schemeClr val="tx1">
                    <a:lumMod val="65000"/>
                    <a:lumOff val="35000"/>
                  </a:schemeClr>
                </a:solidFill>
              </a:rPr>
              <a:t>ভাল মন্দের জ্ঞানের গাছের ফল খাবেন না, কারণ যখন আপনি এটি খাবেন তখন আপনি অবশ্যই মারা যাবেন। </a:t>
            </a:r>
            <a:r xmlns:a="http://schemas.openxmlformats.org/drawingml/2006/main">
              <a:rPr lang="bn"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ফেরাউনের স্বপ্নে কোন প্রাণী দেখা গেল?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পাখি</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কুকুর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ঘোড়া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গরু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গরু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bn" altLang="ko-KR" sz="3600"/>
              <a:t>তাই ফেরাউন ইউসুফকে বললেন,</a:t>
            </a:r>
            <a:endParaRPr xmlns:a="http://schemas.openxmlformats.org/drawingml/2006/main" lang="en-US" altLang="ko-KR" sz="3600"/>
          </a:p>
          <a:p>
            <a:pPr xmlns:a="http://schemas.openxmlformats.org/drawingml/2006/main" lvl="0">
              <a:defRPr/>
            </a:pPr>
            <a:r xmlns:a="http://schemas.openxmlformats.org/drawingml/2006/main">
              <a:rPr lang="bn" altLang="ko-KR" sz="3600"/>
              <a:t>"আমি এইভাবে আপনাকে সমগ্র মিশর দেশের দায়িত্বে নিযুক্ত করেছি।"</a:t>
            </a:r>
            <a:endParaRPr xmlns:a="http://schemas.openxmlformats.org/drawingml/2006/main" lang="en-US" altLang="ko-KR" sz="3600"/>
          </a:p>
          <a:p>
            <a:pPr xmlns:a="http://schemas.openxmlformats.org/drawingml/2006/main" lvl="0">
              <a:defRPr/>
            </a:pPr>
            <a:r xmlns:a="http://schemas.openxmlformats.org/drawingml/2006/main">
              <a:rPr lang="bn"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41:</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14</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জোসেফ তার ভাইদের সাথে আবার দেখা করলেন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ইউসুফ তার ভাইদের চিনতে পারলেও তারা তাকে চিনতে পারেনি।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42:</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ফেরাউন জোসেফকে মিশরের প্রধানমন্ত্রী নিযুক্ত করেছিলেন। জোসেফ বুদ্ধিমানের সাথে 7 বছরের তীব্র দুর্ভিক্ষ নিয়ন্ত্রণ করেছিলেন।</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তবে, দুর্ভিক্ষের কারণে কেনানে কোন শস্য ছিল না। খাবারের জন্য কিছু শস্য আনতে তাদের মিশরে যেতে হয়েছিল। ইউসুফের ভাইরাও খাবার কিনতে মিশরে গেলেন।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ইউসুফ তার ভাইদের চিনতে পারলেও তারা তাকে চিনতে পারেনি।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যোষেফ তাদের বললেন তিনি কে। তারা তার দিকে তাকিয়ে চমকে উঠল এবং তাকে ভয় পেল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জোসেফ বুঝতে পেরেছিলেন কেন ঈশ্বর তাকে মিশরে পাঠিয়েছিলেন। তিনি তার ভাইদের ক্ষমা করে দেন এবং তার পরিবারের সবাইকে মিশরে নিয়ে যান এবং নিরাপদে তাদের যত্ন নেন।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জোসেফ তার ভাইদের ক্ষমা করেছিলেন যারা তার সাথে খারাপ ব্যবহার করেছিল এবং ঈশ্বরের ইচ্ছা অনুযায়ী তাদের ভালবাসত।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আমাদের পরিবার এবং বন্ধুদের ক্ষমা করতে হবে এবং তাদের ভালবাসতে হবে।</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কিন্তু, সাপের ছদ্মবেশে শয়তান ইভকে প্রলুব্ধ করেছিল।</a:t>
            </a:r>
          </a:p>
          <a:p>
            <a:r xmlns:a="http://schemas.openxmlformats.org/drawingml/2006/main">
              <a:rPr lang="bn" altLang="ko-KR" sz="2800">
                <a:solidFill>
                  <a:schemeClr val="tx1">
                    <a:lumMod val="65000"/>
                    <a:lumOff val="35000"/>
                  </a:schemeClr>
                </a:solidFill>
              </a:rPr>
              <a:t>অবশেষে, ইভ ফল খেয়েছে।</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আমাদের ক্ষমা করেন এবং আমাদের ভালবাসেন।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জোসেফ কোন দেশের প্রধানমন্ত্রী হন?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মিশর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ইসরাইল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পারস্য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ব্যাবিলন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① </a:t>
            </a:r>
            <a:r xmlns:a="http://schemas.openxmlformats.org/drawingml/2006/main">
              <a:rPr lang="bn" altLang="ko-KR" sz="2800">
                <a:solidFill>
                  <a:srgbClr val="ff0000"/>
                </a:solidFill>
              </a:rPr>
              <a:t>মিশর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ইউসুফ তার ভাইদের চিনতে পারলেও তারা তাকে চিনতে পারেনি।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42:</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15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জল থেকে রক্ষা করা একটি শিশু</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শিশুটি বড় হলে তিনি তাকে ফেরাউনের কন্যার কাছে নিয়ে গেলেন এবং সে তার পুত্র হল। তিনি তার নাম মূসা রাখলেন, বললেন, "আমি তাকে পানি থেকে বের করে এনেছি।"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এক্সোডাস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মিশরের রাজা, ফেরাউন, সমস্ত ইস্রায়েলীয় নবজাতক ছেলেদের নীল নদীতে ফেলে দিতে এবং তাদের হত্যা করার নির্দেশ দেন।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মূসার মা জোচেবেডের কাছে তার ছেলেকে নীল নদে নিয়ে যাওয়া ছাড়া আর কোনো উপায় ছিল 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সেই সময়, মিশরের রাজকুমারী নদীতে গোসল করার সময় শিশুটিকে দেখতে পান। ছেলেকে বড় করার চিন্তা ছিল তার।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তার বোন রাজকন্যাকে বাচ্চা ছেলেটিকে ঝুড়ি থেকে বের করতে দেখেছিল। তিনি তার আসল মা, জোচেবেডের সাথে পরিচয় করিয়ে দিয়েছিলেন, তার জন্য শিশুটিকে দুধ খাওয়ানোর জন্য।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শিশুটি বড় হয়ে গেলে, তাকে তার পুত্র হওয়ার জন্য রাজকুমারীর কাছে ফিরিয়ে নেওয়া হয়েছিল। সে তার নাম মূসা রাখল, বলল, “আমি তাকে জল থেকে বের করে এনেছিলাম। মূসা মিশরে বেড়ে ওঠেন</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প্রাসাদ।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আর ইভ আদমকে আরেকটি দিয়েছিলেন।</a:t>
            </a:r>
          </a:p>
          <a:p>
            <a:r xmlns:a="http://schemas.openxmlformats.org/drawingml/2006/main">
              <a:rPr lang="bn" altLang="ko-KR" sz="2800">
                <a:solidFill>
                  <a:schemeClr val="tx1">
                    <a:lumMod val="65000"/>
                    <a:lumOff val="35000"/>
                  </a:schemeClr>
                </a:solidFill>
              </a:rPr>
              <a:t>আদমও তা খেয়েছে।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ঈশ্বর মুসাকে উদ্ধার করলেন।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 তাঁর আশ্চর্যজনক জ্ঞান এবং শক্তি (প্রভিডেন্স) দিয়ে আমাদের রক্ষা করেছেন।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আসুন বিশ্বাস করি যে ঈশ্বরের পরিকল্পনাগুলি আমার চেয়ে বড় এবং আরও নিখুঁত।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তিনি হলেন সর্বশক্তিমান ঈশ্বর যিনি যেকোনো বাধা সত্ত্বেও তাঁর ইচ্ছা পূরণ করেন।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পানিতে ভেসে যাওয়া শিশুটির কী হলো?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তিনি ডুবে গিয়ে মাছ খেয়েছিলেন।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পাখি শিশুটিকে উদ্ধার করেছে।</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ঈশ্বর শিশুটিকে আকাশ থেকে উদ্ধার করেছেন।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মিশরের রাজকুমারী তাকে দেখেছিলেন এবং উদ্ধার করেছিলেন।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মিশরের রাজকুমারী তাকে দেখেছিলেন এবং উদ্ধার করেছিলেন।</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শিশুটি বড় হলে তিনি তাকে ফেরাউনের কন্যার কাছে নিয়ে গেলেন এবং সে তার পুত্র হল। তিনি তার নাম মূসা রাখলেন, বললেন, "আমি তাকে পানি থেকে বের করে এনেছি।"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এক্সোডাস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400">
                <a:solidFill>
                  <a:schemeClr val="tx1">
                    <a:lumMod val="65000"/>
                    <a:lumOff val="35000"/>
                  </a:schemeClr>
                </a:solidFill>
              </a:rPr>
              <a:t>ঈশ্বর তাদের এডেন থেকে তাড়িয়ে দিয়েছেন কারণ তারা ঈশ্বরের কথা শোনেনি৷</a:t>
            </a:r>
          </a:p>
          <a:p>
            <a:r xmlns:a="http://schemas.openxmlformats.org/drawingml/2006/main">
              <a:rPr lang="bn" altLang="ko-KR" sz="2400">
                <a:solidFill>
                  <a:schemeClr val="tx1">
                    <a:lumMod val="65000"/>
                    <a:lumOff val="35000"/>
                  </a:schemeClr>
                </a:solidFill>
              </a:rPr>
              <a:t>তখন থেকেই পৃথিবীতে পাপের আগমন।</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আজকের </a:t>
            </a:r>
            <a:r xmlns:a="http://schemas.openxmlformats.org/drawingml/2006/main">
              <a:rPr lang="bn" altLang="ko-KR" sz="2800" b="1"/>
              <a:t>পাঠ</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পাপ পৃথিবীতে এসেছিল কারণ আদম এবং ইভ ঈশ্বরের আদেশ পালন করেননি।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আমি কি ঈশ্বরের বাণী মানি?</a:t>
            </a:r>
          </a:p>
          <a:p>
            <a:pPr xmlns:a="http://schemas.openxmlformats.org/drawingml/2006/main" algn="ctr"/>
            <a:r xmlns:a="http://schemas.openxmlformats.org/drawingml/2006/main">
              <a:rPr lang="bn" altLang="ko-KR" sz="3200">
                <a:solidFill>
                  <a:schemeClr val="tx1">
                    <a:lumMod val="65000"/>
                    <a:lumOff val="35000"/>
                  </a:schemeClr>
                </a:solidFill>
              </a:rPr>
              <a:t>আমি যদি ঈশ্বরে বিশ্বাস করি, তাহলে আমাকে অবশ্যই ঈশ্বরের বাক্য মানতে হবে।</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অবাধ্যতা অপছন্দ করে।</a:t>
            </a:r>
          </a:p>
          <a:p>
            <a:r xmlns:a="http://schemas.openxmlformats.org/drawingml/2006/main">
              <a:rPr lang="bn" altLang="ko-KR" sz="3600">
                <a:solidFill>
                  <a:schemeClr val="tx1">
                    <a:lumMod val="65000"/>
                    <a:lumOff val="35000"/>
                  </a:schemeClr>
                </a:solidFill>
              </a:rPr>
              <a:t>যে ব্যক্তি তাঁর কথা মেনে চলে তাকে আশীর্বাদ করে।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4000"/>
              <a:t>আজকের</a:t>
            </a:r>
            <a:r xmlns:a="http://schemas.openxmlformats.org/drawingml/2006/main">
              <a:rPr lang="bn" altLang="en-US" sz="4000"/>
              <a:t> </a:t>
            </a:r>
            <a:r xmlns:a="http://schemas.openxmlformats.org/drawingml/2006/main">
              <a:rPr lang="bn" altLang="ko-KR" sz="4000"/>
              <a:t>শব্দ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শুরুতে ঈশ্বর সৃষ্টি করেছেন</a:t>
            </a:r>
          </a:p>
          <a:p>
            <a:r xmlns:a="http://schemas.openxmlformats.org/drawingml/2006/main">
              <a:rPr lang="bn" altLang="ko-KR" sz="3600">
                <a:solidFill>
                  <a:schemeClr val="tx1">
                    <a:lumMod val="65000"/>
                    <a:lumOff val="35000"/>
                  </a:schemeClr>
                </a:solidFill>
              </a:rPr>
              <a:t>আকাশ ও পৃথিবী।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bn" altLang="ko-KR" sz="2800">
                <a:solidFill>
                  <a:schemeClr val="tx1">
                    <a:lumMod val="65000"/>
                    <a:lumOff val="35000"/>
                  </a:schemeClr>
                </a:solidFill>
              </a:rPr>
              <a:t>জেনেসিস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3200">
                <a:solidFill>
                  <a:schemeClr val="tx1">
                    <a:lumMod val="65000"/>
                    <a:lumOff val="35000"/>
                  </a:schemeClr>
                </a:solidFill>
              </a:rPr>
              <a:t>ভগবান কি বলেছেন মানবজাতিকে না খেতে?</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ফল</a:t>
            </a:r>
            <a:r xmlns:a="http://schemas.openxmlformats.org/drawingml/2006/main">
              <a:rPr lang="b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মাংস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সবজি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dk1"/>
                </a:solidFill>
              </a:rPr>
              <a:t>④ </a:t>
            </a:r>
            <a:r xmlns:a="http://schemas.openxmlformats.org/drawingml/2006/main">
              <a:rPr lang="bn" altLang="ko-KR" sz="2800">
                <a:solidFill>
                  <a:schemeClr val="dk1"/>
                </a:solidFill>
              </a:rPr>
              <a:t>ভালো মন্দ জ্ঞানের ফল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ভালো মন্দ জ্ঞানের ফল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মানুষকে তার নিজের মূর্তিতে সৃষ্টি করেছেন, ঈশ্বরের মূর্তিতে তিনি তাকে সৃষ্টি করেছেন;</a:t>
            </a:r>
          </a:p>
          <a:p>
            <a:r xmlns:a="http://schemas.openxmlformats.org/drawingml/2006/main">
              <a:rPr lang="bn" altLang="ko-KR" sz="3600">
                <a:solidFill>
                  <a:schemeClr val="tx1">
                    <a:lumMod val="65000"/>
                    <a:lumOff val="35000"/>
                  </a:schemeClr>
                </a:solidFill>
              </a:rPr>
              <a:t>পুরুষ ও নারী তিনি তাদের সৃষ্টি করেছেন।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3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নূহ উঁচু পাহাড়ে একটি বড় জাহাজ (একটি জাহাজ) তৈরি করেছিলেন</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আজকের</a:t>
            </a:r>
            <a:r xmlns:a="http://schemas.openxmlformats.org/drawingml/2006/main">
              <a:rPr lang="bn" altLang="en-US" sz="4000"/>
              <a:t> </a:t>
            </a:r>
            <a:r xmlns:a="http://schemas.openxmlformats.org/drawingml/2006/main">
              <a:rPr lang="bn" altLang="ko-KR" sz="4000"/>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তখন সদাপ্রভু নোহকে বললেন, “তুমি ও তোমার সমস্ত পরিবার জাহাজে যাও, কারণ এই প্রজন্মের মধ্যে আমি তোমাকে ধার্মিক পেয়েছি।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2800">
                <a:solidFill>
                  <a:schemeClr val="tx1">
                    <a:lumMod val="65000"/>
                    <a:lumOff val="35000"/>
                  </a:schemeClr>
                </a:solidFill>
              </a:rPr>
              <a:t>ঈশ্বর দেখলেন যে পৃথিবীর সমস্ত লোক তাদের পথকে কলুষিত করেছে। ঈশ্বর নোহকে বলেছিলেন, “আমি মানুষ ও পৃথিবী উভয়কেই ধ্বংস করব। পাহাড়ে একটা বড় জাহাজ তৈরি কর!</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নূহ পাহাড়ের উপর একটি জাহাজ তৈরি করতে শুরু করেছিলেন যেভাবে ঈশ্বর তাকে আদেশ করেছিলেন। মানুষ ভেবেছিল সে পাগল।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নোহ ঈশ্বরের আদেশ অনুসারে নোহের 8 পরিবারের সদস্যদের সাথে জাহাজে সমস্ত ধরণের প্রাণীকে আসতে দিন।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ঈশ্বরের কথামতো চল্লিশ দিন ধরে বৃষ্টি হচ্ছিল পৃথিবীতে।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2800">
                <a:solidFill>
                  <a:schemeClr val="tx1">
                    <a:lumMod val="65000"/>
                    <a:lumOff val="35000"/>
                  </a:schemeClr>
                </a:solidFill>
              </a:rPr>
              <a:t>শেষ পর্যন্ত পৃথিবী জলে ঢেকে গেল। পৃথিবীতে চলাফেরা করা প্রতিটি জীবই মারা গেল। শুধু নোহ এবং জাহাজে তার সঙ্গীরা বাকি 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rgbClr val="FF0000"/>
                </a:solidFill>
              </a:rPr>
              <a:t>আজকের পাঠ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লোকেরা নোহের কথা শোনেনি যিনি তাদের একটি বড় বন্যা থেকে রক্ষা পাওয়ার সুযোগ দিয়েছিলেন।</a:t>
            </a:r>
          </a:p>
          <a:p>
            <a:pPr xmlns:a="http://schemas.openxmlformats.org/drawingml/2006/main" algn="ctr"/>
            <a:r xmlns:a="http://schemas.openxmlformats.org/drawingml/2006/main">
              <a:rPr lang="bn" altLang="ko-KR" sz="3200">
                <a:solidFill>
                  <a:schemeClr val="tx1">
                    <a:lumMod val="65000"/>
                    <a:lumOff val="35000"/>
                  </a:schemeClr>
                </a:solidFill>
              </a:rPr>
              <a:t>তারা শুধু বলেছিল যে নূহ পাগল 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আপনি যখন বন্ধুদের কাছে সুসমাচার প্রদান করেন, তারা আপনার কথা ভালোভাবে নাও শুনতে পারে।</a:t>
            </a:r>
          </a:p>
          <a:p>
            <a:pPr xmlns:a="http://schemas.openxmlformats.org/drawingml/2006/main" algn="ctr"/>
            <a:r xmlns:a="http://schemas.openxmlformats.org/drawingml/2006/main">
              <a:rPr lang="bn" altLang="ko-KR" sz="3200">
                <a:solidFill>
                  <a:schemeClr val="tx1">
                    <a:lumMod val="65000"/>
                    <a:lumOff val="35000"/>
                  </a:schemeClr>
                </a:solidFill>
              </a:rPr>
              <a:t>কিন্তু, শেষ পর্যন্ত, তারা জানতে পারবে যে ঈশ্বরের বাক্য সত্য।</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প্রথম দিকে, অন্ধকার ছিল পৃষ্ঠের উপর।</a:t>
            </a:r>
          </a:p>
          <a:p>
            <a:r xmlns:a="http://schemas.openxmlformats.org/drawingml/2006/main">
              <a:rPr lang="bn" altLang="ko-KR" sz="2800">
                <a:solidFill>
                  <a:schemeClr val="tx1">
                    <a:lumMod val="65000"/>
                    <a:lumOff val="35000"/>
                  </a:schemeClr>
                </a:solidFill>
              </a:rPr>
              <a:t>মানুষ ছিল না, আলো ছিল না। সেখানে কিছু ছিল 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সৃষ্টিকর্তা ?</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ঈশ্বর পাপকে ঘৃণা করেন এবং পাপের বিচার করেন।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3200">
                <a:solidFill>
                  <a:schemeClr val="tx1">
                    <a:lumMod val="65000"/>
                    <a:lumOff val="35000"/>
                  </a:schemeClr>
                </a:solidFill>
              </a:rPr>
              <a:t>ঈশ্বর নূহকে কি করতে বলেছিলেন?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dk1"/>
                </a:solidFill>
              </a:rPr>
              <a:t>① </a:t>
            </a:r>
            <a:r xmlns:a="http://schemas.openxmlformats.org/drawingml/2006/main">
              <a:rPr lang="bn" altLang="ko-KR" sz="2800">
                <a:solidFill>
                  <a:schemeClr val="dk1"/>
                </a:solidFill>
              </a:rPr>
              <a:t>একটি জাহাজ (একটি সিন্দুক)</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একটি গাড়ি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একটি বাড়ি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একটি বাইক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rgbClr val="FF0000"/>
                </a:solidFill>
              </a:rPr>
              <a:t>① </a:t>
            </a:r>
            <a:r xmlns:a="http://schemas.openxmlformats.org/drawingml/2006/main">
              <a:rPr lang="bn" altLang="ko-KR" sz="2800">
                <a:solidFill>
                  <a:srgbClr val="FF0000"/>
                </a:solidFill>
              </a:rPr>
              <a:t>একটি জাহাজ (একটি সিন্দুক)</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তখন সদাপ্রভু নোহকে বললেন, “তুমি ও তোমার সমস্ত পরিবার জাহাজে যাও, কারণ এই প্রজন্মের মধ্যে আমি তোমাকে ধার্মিক পেয়েছি।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4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t>রংধনু ছিল ঈশ্বরের চুক্তি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solidFill>
                  <a:srgbClr val="FF0000"/>
                </a:solidFill>
              </a:rPr>
              <a:t>আজকের</a:t>
            </a:r>
            <a:r xmlns:a="http://schemas.openxmlformats.org/drawingml/2006/main">
              <a:rPr lang="bn" altLang="ko-KR" sz="4000">
                <a:solidFill>
                  <a:srgbClr val="FF0000"/>
                </a:solidFill>
              </a:rPr>
              <a:t> </a:t>
            </a:r>
            <a:r xmlns:a="http://schemas.openxmlformats.org/drawingml/2006/main">
              <a:rPr lang="bn" altLang="ko-KR" sz="36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যখনই মেঘের মধ্যে রংধনু আবির্ভূত হবে, আমি তা দেখব এবং ঈশ্বর এবং পৃথিবীর সমস্ত জীবন্ত প্রাণীর মধ্যে চিরস্থায়ী চুক্তির কথা মনে রাখব।"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৯:১৬</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সমস্ত জীবন্ত জিনিস নিশ্চিহ্ন করা হয়েছিল, শুধুমাত্র নোহ এবং জাহাজে তার সাথে যারা ছিল তারা অবশিষ্ট 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পৃথিবীতে 40 দিন ধরে বৃষ্টি আসতে থাকে।</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2800">
                <a:solidFill>
                  <a:schemeClr val="tx1">
                    <a:lumMod val="65000"/>
                    <a:lumOff val="35000"/>
                  </a:schemeClr>
                </a:solidFill>
              </a:rPr>
              <a:t>বৃষ্টি থামার পর নূহ একটি ঘুঘুকে পাঠালেন।</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bn" altLang="ko-KR" sz="2800">
                <a:solidFill>
                  <a:schemeClr val="tx1">
                    <a:lumMod val="65000"/>
                    <a:lumOff val="35000"/>
                  </a:schemeClr>
                </a:solidFill>
              </a:rPr>
              <a:t>ঘুঘুটি তার চঞ্চুতে জলপাইয়ের তাজা পাতা নিয়ে তার কাছে ফিরে এল। নোহ জানতেন, "জল পৃথিবী থেকে সরে গেছে!"</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নোহ তার পরিবারের সাথে বেরিয়ে এলেন, এবং ঈশ্বরের উপাসনা করলেন। "আমাদের নতুন পৃথিবী দেওয়ার জন্য ঈশ্বরকে ধন্যবাদ।"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2800">
                <a:solidFill>
                  <a:schemeClr val="tx1">
                    <a:lumMod val="65000"/>
                    <a:lumOff val="35000"/>
                  </a:schemeClr>
                </a:solidFill>
              </a:rPr>
              <a:t>ঈশ্বর তাকে চুক্তি এবং আশীর্বাদের চিহ্ন হিসাবে একটি রংধনু দেখিয়েছিলেন। "নতুন পৃথিবীতে সুখে বাস করুন!"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ঈশ্বর বললেন, "আলো হোক"</a:t>
            </a:r>
          </a:p>
          <a:p>
            <a:r xmlns:a="http://schemas.openxmlformats.org/drawingml/2006/main">
              <a:rPr lang="bn" altLang="ko-KR" sz="2800">
                <a:solidFill>
                  <a:schemeClr val="tx1">
                    <a:lumMod val="65000"/>
                    <a:lumOff val="35000"/>
                  </a:schemeClr>
                </a:solidFill>
              </a:rPr>
              <a:t>এবং আলো ছিল.</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rgbClr val="FF0000"/>
                </a:solidFill>
              </a:rPr>
              <a:t>আজকের পাঠ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solidFill>
                  <a:schemeClr val="tx1">
                    <a:lumMod val="65000"/>
                    <a:lumOff val="35000"/>
                  </a:schemeClr>
                </a:solidFill>
              </a:rPr>
              <a:t>ঈশ্বর নূহ ও তার পরিবারকে রক্ষা করেছেন।</a:t>
            </a:r>
          </a:p>
          <a:p>
            <a:pPr xmlns:a="http://schemas.openxmlformats.org/drawingml/2006/main" algn="ctr"/>
            <a:r xmlns:a="http://schemas.openxmlformats.org/drawingml/2006/main">
              <a:rPr lang="bn" altLang="ko-KR" sz="3200">
                <a:solidFill>
                  <a:schemeClr val="tx1">
                    <a:lumMod val="65000"/>
                    <a:lumOff val="35000"/>
                  </a:schemeClr>
                </a:solidFill>
              </a:rPr>
              <a:t>ঈশ্বর প্রতিজ্ঞা করেছিলেন যে তিনি তাদের আশীর্বাদ করবেন এবং তাদের মাধ্যমে একটি নতুন পৃথিবী তৈরি করবেন।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3200">
                <a:solidFill>
                  <a:schemeClr val="tx1">
                    <a:lumMod val="65000"/>
                    <a:lumOff val="35000"/>
                  </a:schemeClr>
                </a:solidFill>
              </a:rPr>
              <a:t>ঈশ্বরও যীশুর মাধ্যমে আমাদের রক্ষা করেছেন।</a:t>
            </a:r>
          </a:p>
          <a:p>
            <a:pPr xmlns:a="http://schemas.openxmlformats.org/drawingml/2006/main" algn="ctr"/>
            <a:r xmlns:a="http://schemas.openxmlformats.org/drawingml/2006/main">
              <a:rPr lang="bn" altLang="ko-KR" sz="3200">
                <a:solidFill>
                  <a:schemeClr val="tx1">
                    <a:lumMod val="65000"/>
                    <a:lumOff val="35000"/>
                  </a:schemeClr>
                </a:solidFill>
              </a:rPr>
              <a:t>আমাদের বিশ্বাস করতে হবে যে ঈশ্বর আমাদের মাধ্যমে তাঁর নতুন পৃথিবী তৈরি করবেন।</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যিহোবা ঈশ্বর?</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প্রভু ঈশ্বর..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যিহোবা ঈশ্বর হলেন আমাদের পিতা যিনি তাঁর প্রিয় সন্তানদের রক্ষা করেন এবং আশীর্বাদ করেন যখন আমরা তাঁকে বিশ্বাস করি।</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3200">
                <a:solidFill>
                  <a:schemeClr val="tx1">
                    <a:lumMod val="65000"/>
                    <a:lumOff val="35000"/>
                  </a:schemeClr>
                </a:solidFill>
              </a:rPr>
              <a:t>পৃথিবী শুকিয়ে গেছে দেখতে নূহ কী পাঠিয়েছিলেন?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ঈগল</a:t>
            </a:r>
            <a:r xmlns:a="http://schemas.openxmlformats.org/drawingml/2006/main">
              <a:rPr lang="b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চড়ুই</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dk1"/>
                </a:solidFill>
              </a:rPr>
              <a:t>③ </a:t>
            </a:r>
            <a:r xmlns:a="http://schemas.openxmlformats.org/drawingml/2006/main">
              <a:rPr lang="bn" altLang="ko-KR" sz="2800">
                <a:solidFill>
                  <a:schemeClr val="dk1"/>
                </a:solidFill>
              </a:rPr>
              <a:t>ঘুঘু</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হাঁস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rgbClr val="FF0000"/>
                </a:solidFill>
              </a:rPr>
              <a:t>③ </a:t>
            </a:r>
            <a:r xmlns:a="http://schemas.openxmlformats.org/drawingml/2006/main">
              <a:rPr lang="bn" altLang="ko-KR" sz="2800">
                <a:solidFill>
                  <a:srgbClr val="FF0000"/>
                </a:solidFill>
              </a:rPr>
              <a:t>ঘুঘু</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যখনই মেঘের মধ্যে রংধনু আবির্ভূত হবে, আমি তা দেখব এবং ঈশ্বর এবং পৃথিবীর সমস্ত জীবন্ত প্রাণীর মধ্যে চিরস্থায়ী চুক্তির কথা মনে রাখব।"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৯:১৬</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b="1">
                <a:solidFill>
                  <a:schemeClr val="tx1">
                    <a:lumMod val="50000"/>
                    <a:lumOff val="50000"/>
                  </a:schemeClr>
                </a:solidFill>
              </a:rPr>
              <a:t>নং 5</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দ্য</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শব্দ</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এর</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সৃষ্টিকর্তা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600"/>
              <a:t>যারা নির্মাণ করেছেন</a:t>
            </a:r>
          </a:p>
          <a:p>
            <a:pPr xmlns:a="http://schemas.openxmlformats.org/drawingml/2006/main" algn="ctr"/>
            <a:r xmlns:a="http://schemas.openxmlformats.org/drawingml/2006/main">
              <a:rPr lang="bn" altLang="ko-KR" sz="3600"/>
              <a:t>বাবেলের টাওয়ার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সেইজন্য এটিকে বাবেল বলা হয় -- কারণ সেখানে প্রভু বিভ্রান্ত করেছিলেন</a:t>
            </a:r>
          </a:p>
          <a:p>
            <a:r xmlns:a="http://schemas.openxmlformats.org/drawingml/2006/main">
              <a:rPr lang="bn" altLang="ko-KR" sz="3600">
                <a:solidFill>
                  <a:schemeClr val="tx1">
                    <a:lumMod val="65000"/>
                    <a:lumOff val="35000"/>
                  </a:schemeClr>
                </a:solidFill>
              </a:rPr>
              <a:t>সমগ্র বিশ্বের ভাষা। সেখান থেকে প্রভু তাদের ছড়িয়ে দিলেন</a:t>
            </a:r>
          </a:p>
          <a:p>
            <a:r xmlns:a="http://schemas.openxmlformats.org/drawingml/2006/main">
              <a:rPr lang="bn" altLang="ko-KR" sz="3600">
                <a:solidFill>
                  <a:schemeClr val="tx1">
                    <a:lumMod val="65000"/>
                    <a:lumOff val="35000"/>
                  </a:schemeClr>
                </a:solidFill>
              </a:rPr>
              <a:t>সমগ্র পৃথিবীর মুখের উপর।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মানুষ ঈশ্বরের চেয়ে বড় ও বিখ্যাত হতে চেয়েছিল। সুতরাং, তারা একটি উচ্চ টাওয়ার নির্মাণ শুরু.</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এইভাবে, তারা সম্পূর্ণভাবে টাওয়ার তৈরি করছিল।</a:t>
            </a:r>
          </a:p>
          <a:p>
            <a:r xmlns:a="http://schemas.openxmlformats.org/drawingml/2006/main">
              <a:rPr lang="bn" altLang="ko-KR" sz="2800">
                <a:solidFill>
                  <a:schemeClr val="tx1">
                    <a:lumMod val="65000"/>
                    <a:lumOff val="35000"/>
                  </a:schemeClr>
                </a:solidFill>
              </a:rPr>
              <a:t>“আসুন বিশ্বের কাছে নিজেদের দেখাই। আমরা অনেক মহান!"</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2800">
                <a:solidFill>
                  <a:schemeClr val="tx1">
                    <a:lumMod val="65000"/>
                    <a:lumOff val="35000"/>
                  </a:schemeClr>
                </a:solidFill>
              </a:rPr>
              <a:t>যাইহোক, যখন ঈশ্বর তাদের অহংকার দেখেছিলেন, তখন তিনি তাদের ভাষাকে বিভ্রান্ত করেছিলেন যাতে তারা একে অপরকে বুঝতে না পারে।</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2800">
                <a:solidFill>
                  <a:schemeClr val="tx1">
                    <a:lumMod val="65000"/>
                    <a:lumOff val="35000"/>
                  </a:schemeClr>
                </a:solidFill>
              </a:rPr>
              <a:t>কারণ তারা একে অপরকে বুঝতে পারেনি, একসঙ্গে কাজ করতে পারেনি। অবশেষে, তারা পৃথিবীর মুখের উপর ছড়িয়ে পড়ে. এখন পর্যন্ত বিশ্বের ভাষা একে অপরের থেকে আলাদা।</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bn" altLang="ko-KR" sz="2800">
                <a:solidFill>
                  <a:schemeClr val="tx1">
                    <a:lumMod val="65000"/>
                    <a:lumOff val="35000"/>
                  </a:schemeClr>
                </a:solidFill>
              </a:rPr>
              <a:t>প্রথম দিনেই ঈশ্বর অন্ধকার থেকে আলোকে আলাদা করলেন। তিনি ছয় দিনের জন্য পুরো পৃথিবী তৈরি করেছিলেন।</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bn"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3600">
                <a:solidFill>
                  <a:schemeClr val="tx1">
                    <a:lumMod val="65000"/>
                    <a:lumOff val="35000"/>
                  </a:schemeClr>
                </a:solidFill>
              </a:rPr>
              <a:t>মানুষ ঈশ্বরের চেয়ে বড় এবং উচ্চতর হতে চায়।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এই মনকে "অহংকার" বলা হয়।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 'অহংকার' ঘৃণা করেন।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অহংকারের বিপরীত হল 'নম্রতা'।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ঈশ্বরকে খুশি করার জন্য আমাদের 'নম্র' হওয়া উচিত।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bn" altLang="ko-KR" sz="3200"/>
              <a:t>যিহোবা ঈশ্বর?</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rgbClr val="C00000"/>
                </a:solidFill>
              </a:rPr>
              <a:t>প্রভু ঈশ্বর..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bn" altLang="ko-KR" sz="3600">
                <a:solidFill>
                  <a:schemeClr val="tx1">
                    <a:lumMod val="65000"/>
                    <a:lumOff val="35000"/>
                  </a:schemeClr>
                </a:solidFill>
              </a:rPr>
              <a:t>যিহোবা ঈশ্বর আমাদের চেয়ে মহান এবং জ্ঞানী।</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bn" altLang="ko-KR" sz="3600">
                <a:solidFill>
                  <a:schemeClr val="tx1">
                    <a:lumMod val="65000"/>
                    <a:lumOff val="35000"/>
                  </a:schemeClr>
                </a:solidFill>
              </a:rPr>
              <a:t>আমরা আমাদের সমস্ত জ্ঞান একত্রিত করেও ঈশ্বরের চেয়ে জ্ঞানী হতে পারি না।</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3600">
                <a:solidFill>
                  <a:schemeClr val="tx1">
                    <a:lumMod val="65000"/>
                    <a:lumOff val="35000"/>
                  </a:schemeClr>
                </a:solidFill>
              </a:rPr>
              <a:t>কেন তারা টাওয়ার শেষ করতে পারেনি?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তারা যখন এটি তৈরি করেছিল তখন ঈশ্বর বন্যা সৃষ্টি করেছিলেন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তারা যখন এটি তৈরি করেছিল তখন ঈশ্বর একটি অগ্নিকুণ্ড তৈরি করেছিলেন।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তারা যখন এটি তৈরি করেছিল তখন ঈশ্বর একটি ভূমিকম্প করেছিলেন।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chemeClr val="dk1"/>
                </a:solidFill>
              </a:rPr>
              <a:t>④ </a:t>
            </a:r>
            <a:r xmlns:a="http://schemas.openxmlformats.org/drawingml/2006/main">
              <a:rPr lang="bn" altLang="ko-KR" sz="2800">
                <a:solidFill>
                  <a:schemeClr val="dk1"/>
                </a:solidFill>
              </a:rPr>
              <a:t>ঈশ্বর তাদের তৈরি করেছেন যখন তারা একে অপরকে বুঝতে পারবে না।</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ঈশ্বর তাদের তৈরি করেছেন যখন তারা একে অপরকে বুঝতে পারবে না।</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শব্দ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bn" altLang="ko-KR" sz="3600">
                <a:solidFill>
                  <a:schemeClr val="tx1">
                    <a:lumMod val="65000"/>
                    <a:lumOff val="35000"/>
                  </a:schemeClr>
                </a:solidFill>
              </a:rPr>
              <a:t>সেইজন্য এটিকে বাবেল বলা হয় -- কারণ সেখানে প্রভু বিভ্রান্ত করেছিলেন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সমগ্র বিশ্বের ভাষা। সেখান থেকে প্রভু তাদের ছড়িয়ে দিলেন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সমগ্র পৃথিবীর মুখের উপর।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6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ঈশ্বর ইব্রাহিমকে ডেকেছিলেন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সদাপ্রভু অব্রামকে বলেছিলেন, “তোমার দেশ, তোমার প্রজা ও তোমার দেশ ত্যাগ কর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বাবার বাড়ীতে যাও আমি তোমাকে দেখাবো।</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ক্যালদীয়দের উর ছিল প্রতিমা পূজার শহর।</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bn" altLang="ko-KR" sz="2800">
                <a:solidFill>
                  <a:schemeClr val="tx1">
                    <a:lumMod val="65000"/>
                    <a:lumOff val="35000"/>
                  </a:schemeClr>
                </a:solidFill>
              </a:rPr>
              <a:t>আব্রাহাম জন্মগ্রহণ করেন এবং সেখানে বসবাস করেন।</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একদিন, প্রভু ঈশ্বর তাকে বলেছিলেন, "তোমার দেশ ছেড়ে যাও, আমি তোমাকে আশীর্বাদ করব।"</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যদিও আব্রাহাম কোথায় যাবেন তা জানত না, তবুও সে ঈশ্বরের কথা মেনে চলে গেল এবং প্রভুর কথামত চলে গেল।</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তিনি ভ্রমণের সময় অনেক কঠিন বিষয় ভোগ করেছিলেন কিন্তু ঈশ্বর তাকে নিরাপদে রক্ষা করেছিলেন।</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bn" altLang="ko-KR" sz="2500">
                <a:solidFill>
                  <a:schemeClr val="tx1">
                    <a:lumMod val="65000"/>
                    <a:lumOff val="35000"/>
                  </a:schemeClr>
                </a:solidFill>
              </a:rPr>
              <a:t>পৃথিবীতে, সাগরে ও আকাশে সব ধরনের প্রাণী ও উদ্ভিদ, পাখি ও মাছে ভরপুর। ভগবান তার সব কিছু দেখে বললেন, "খুব ভালো!"</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অবশেষে, আব্রাহাম কেনান দেশে পৌঁছেছেন। তিনি সেখানে থাকতেন। "ধন্যবাদ আল্লাহ্."</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আব্রাহাম ঈশ্বরের বাক্য মেনে নিয়ে তার শহর ছেড়ে চলে গেলেন।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এই মত, আমরা</a:t>
            </a:r>
            <a:r xmlns:a="http://schemas.openxmlformats.org/drawingml/2006/main">
              <a:rPr lang="bn" altLang="en-US" sz="3600">
                <a:solidFill>
                  <a:schemeClr val="tx1">
                    <a:lumMod val="65000"/>
                    <a:lumOff val="35000"/>
                  </a:schemeClr>
                </a:solidFill>
              </a:rPr>
              <a:t> </a:t>
            </a:r>
            <a:r xmlns:a="http://schemas.openxmlformats.org/drawingml/2006/main">
              <a:rPr lang="bn" altLang="ko-KR" sz="3600">
                <a:solidFill>
                  <a:schemeClr val="tx1">
                    <a:lumMod val="65000"/>
                    <a:lumOff val="35000"/>
                  </a:schemeClr>
                </a:solidFill>
              </a:rPr>
              <a:t>ঈশ্বরে বিশ্বাস করা উচিত এবং তাঁর কথা মেনে চলা উচিত।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আমাদের যে কোনো সময়ে ঈশ্বরের বাক্য মেনে চলার ইচ্ছা থাকা উচিত।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যিহোবা 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ইয়াহওয়েহ</a:t>
            </a:r>
            <a:r xmlns:a="http://schemas.openxmlformats.org/drawingml/2006/main">
              <a:rPr lang="bn" altLang="en-US" sz="3600">
                <a:solidFill>
                  <a:srgbClr val="c00000"/>
                </a:solidFill>
              </a:rPr>
              <a:t> </a:t>
            </a:r>
            <a:r xmlns:a="http://schemas.openxmlformats.org/drawingml/2006/main">
              <a:rPr lang="bn" altLang="ko-KR" sz="3600">
                <a:solidFill>
                  <a:srgbClr val="c00000"/>
                </a:solidFill>
              </a:rPr>
              <a:t>সৃষ্টিকর্তা….</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তিনি আমাদের পিতা যিনি যেকোনো মূল্যে তাঁর প্রতিশ্রুতি রক্ষা করেন।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আব্রাহাম কোথায় জন্মগ্রহণ করেন?</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কেনান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হারান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ইসরাইল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dk1"/>
                </a:solidFill>
              </a:rPr>
              <a:t>④ </a:t>
            </a:r>
            <a:r xmlns:a="http://schemas.openxmlformats.org/drawingml/2006/main">
              <a:rPr lang="bn" altLang="ko-KR" sz="2800">
                <a:solidFill>
                  <a:schemeClr val="dk1"/>
                </a:solidFill>
              </a:rPr>
              <a:t>ক্যালদীয়দের উর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ক্যালদীয়দের উর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প্রভু ঈশ্বর অব্রামকে বলেছিলেন, "তোমার দেশ, তোমার প্রজা এবং তোমার পিতার পরিবার পরিত্যাগ কর এবং আমি তোমাকে যে দেশ দেখাব সেই দেশে যাও।"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7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bn" altLang="ko-KR" sz="4400"/>
              <a:t>ইসহাক, প্রতিশ্রুত পুত্র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ইব্রাহিমের বয়স যখন একশত বছর তখন তার পুত্র ইসহাক জন্মগ্রহণ করেন।</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ঈশ্বর ইব্রাহিমকে প্রতিশ্রুতি দিয়েছিলেন যে ঈশ্বর তাকে রাতের আকাশে যত তারার মতো সন্তান দেবেন।</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bn" altLang="ko-KR" sz="2600">
                <a:solidFill>
                  <a:schemeClr val="tx1">
                    <a:lumMod val="65000"/>
                    <a:lumOff val="35000"/>
                  </a:schemeClr>
                </a:solidFill>
              </a:rPr>
              <a:t>কিন্তু, 100 বছর বয়স পর্যন্ত তার কোন সন্তান ছিল না।</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একদিন, ঈশ্বর ইব্রাহিমকে রাতে বাইরে নিয়ে গেলেন।</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bn" altLang="ko-KR" sz="2800">
                <a:solidFill>
                  <a:schemeClr val="tx1">
                    <a:lumMod val="65000"/>
                    <a:lumOff val="35000"/>
                  </a:schemeClr>
                </a:solidFill>
              </a:rPr>
              <a:t>"স্বর্গের দিকে তাকাও। আপনি কি তারা গণনা করতে পারেন?"</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ঈশ্বর তাকে সুন্দর জমি দেওয়ার প্রতিশ্রুতি দিয়েছিলেন।</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bn" altLang="ko-KR" sz="3600"/>
              <a:t>আজকের </a:t>
            </a:r>
            <a:r xmlns:a="http://schemas.openxmlformats.org/drawingml/2006/main">
              <a:rPr lang="bn" altLang="ko-KR" sz="4000"/>
              <a:t>পাঠ</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bn" altLang="ko-KR" sz="2800">
                <a:solidFill>
                  <a:schemeClr val="tx1">
                    <a:lumMod val="65000"/>
                    <a:lumOff val="35000"/>
                  </a:schemeClr>
                </a:solidFill>
              </a:rPr>
              <a:t>পৃথিবী কে বানিয়েছে?</a:t>
            </a:r>
          </a:p>
          <a:p>
            <a:pPr xmlns:a="http://schemas.openxmlformats.org/drawingml/2006/main" algn="ctr"/>
            <a:r xmlns:a="http://schemas.openxmlformats.org/drawingml/2006/main">
              <a:rPr lang="bn" altLang="ko-KR" sz="2800">
                <a:solidFill>
                  <a:schemeClr val="tx1">
                    <a:lumMod val="65000"/>
                    <a:lumOff val="35000"/>
                  </a:schemeClr>
                </a:solidFill>
              </a:rPr>
              <a:t>ঈশ্বর পৃথিবী তৈরি করেছেন।</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কে পৃথিবীকে শৃঙ্খলায় রাখে?</a:t>
            </a:r>
          </a:p>
          <a:p>
            <a:pPr xmlns:a="http://schemas.openxmlformats.org/drawingml/2006/main" algn="ctr"/>
            <a:r xmlns:a="http://schemas.openxmlformats.org/drawingml/2006/main">
              <a:rPr lang="bn" altLang="ko-KR" sz="2800">
                <a:solidFill>
                  <a:schemeClr val="tx1">
                    <a:lumMod val="65000"/>
                    <a:lumOff val="35000"/>
                  </a:schemeClr>
                </a:solidFill>
              </a:rPr>
              <a:t>ঈশ্বর পৃথিবীকে শৃঙ্খলায় রাখেন।</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পৃথিবী নিজে তৈরি হয়নি।</a:t>
            </a:r>
          </a:p>
          <a:p>
            <a:pPr xmlns:a="http://schemas.openxmlformats.org/drawingml/2006/main" algn="ctr"/>
            <a:r xmlns:a="http://schemas.openxmlformats.org/drawingml/2006/main">
              <a:rPr lang="bn" altLang="ko-KR" sz="2800">
                <a:solidFill>
                  <a:schemeClr val="tx1">
                    <a:lumMod val="65000"/>
                    <a:lumOff val="35000"/>
                  </a:schemeClr>
                </a:solidFill>
              </a:rPr>
              <a:t>পৃথিবী নিজে থেকে চলতে পারে 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bn" altLang="ko-KR" sz="2800">
                <a:solidFill>
                  <a:schemeClr val="tx1">
                    <a:lumMod val="65000"/>
                    <a:lumOff val="35000"/>
                  </a:schemeClr>
                </a:solidFill>
              </a:rPr>
              <a:t>আমাদের মনে রাখা উচিত যে ঈশ্বর সমগ্র জগৎ সৃষ্টি করেছেন এবং এখনও তাদের সকলকে নিয়ন্ত্রণ করেছেন।</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"আপনার সন্তানেরা হবে আকাশের তারার মতো, এবং সমুদ্রের তীরে বালির মতো।" আব্রাহাম প্রভুর প্রতিশ্রুতিতে বিশ্বাস করেছিলেন।</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ঈশ্বর তাঁর প্রতিশ্রুতি রক্ষা করেছেন। সারা আব্রাহামের একটি পুত্রের জন্ম দেন। আব্রাহাম </a:t>
            </a:r>
            <a:r xmlns:a="http://schemas.openxmlformats.org/drawingml/2006/main">
              <a:rPr lang="bn" altLang="ko-KR" sz="2600" b="1">
                <a:solidFill>
                  <a:schemeClr val="tx1">
                    <a:lumMod val="65000"/>
                    <a:lumOff val="35000"/>
                  </a:schemeClr>
                </a:solidFill>
              </a:rPr>
              <a:t>আইজ্যাক </a:t>
            </a:r>
            <a:r xmlns:a="http://schemas.openxmlformats.org/drawingml/2006/main">
              <a:rPr lang="bn" altLang="ko-KR" sz="2600">
                <a:solidFill>
                  <a:schemeClr val="tx1">
                    <a:lumMod val="65000"/>
                    <a:lumOff val="35000"/>
                  </a:schemeClr>
                </a:solidFill>
              </a:rPr>
              <a:t>নাম দিয়েছেন </a:t>
            </a:r>
            <a:r xmlns:a="http://schemas.openxmlformats.org/drawingml/2006/main">
              <a:rPr lang="bn" altLang="ko-KR" sz="2600">
                <a:solidFill>
                  <a:schemeClr val="tx1">
                    <a:lumMod val="65000"/>
                    <a:lumOff val="35000"/>
                  </a:schemeClr>
                </a:solidFill>
              </a:rPr>
              <a:t>যার অর্থ </a:t>
            </a:r>
            <a:r xmlns:a="http://schemas.openxmlformats.org/drawingml/2006/main">
              <a:rPr lang="bn" altLang="ko-KR" sz="2600" b="1">
                <a:solidFill>
                  <a:schemeClr val="tx1">
                    <a:lumMod val="65000"/>
                    <a:lumOff val="35000"/>
                  </a:schemeClr>
                </a:solidFill>
              </a:rPr>
              <a:t>জয় </a:t>
            </a:r>
            <a:r xmlns:a="http://schemas.openxmlformats.org/drawingml/2006/main">
              <a:rPr lang="bn"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a:t>
            </a:r>
            <a:r xmlns:a="http://schemas.openxmlformats.org/drawingml/2006/main">
              <a:rPr lang="bn" altLang="en-US" sz="4000">
                <a:solidFill>
                  <a:srgbClr val="ff0000"/>
                </a:solidFill>
              </a:rPr>
              <a:t> </a:t>
            </a:r>
            <a:r xmlns:a="http://schemas.openxmlformats.org/drawingml/2006/main">
              <a:rPr lang="bn" altLang="ko-KR" sz="4000">
                <a:solidFill>
                  <a:srgbClr val="ff0000"/>
                </a:solidFill>
              </a:rPr>
              <a:t>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অব্রাহাম সত্যিই ঈশ্বরের প্রতিশ্রুতিতে বিশ্বাস করেছিলেন যদিও এটি তার কাছে অসম্ভব বলে মনে হয়েছিল।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ইব্রাহিমের বিশ্বাস দেখে ঈশ্বর খুব খুশি হলেন। ঈশ্বর তাকে প্রতিশ্রুত পুত্র ইসহাক দিয়েছিলেন।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 অবশ্যই তাঁর প্রতিশ্রুতি পূরণ করেন, যদিও এটি আমাদের পক্ষে অসম্ভব বলে মনে হয়েছিল।</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সর্বশক্তিমান (সব কিছু করতে সক্ষম)</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আব্রাহামের বয়স কত ছিল যখন তার আইজ্যাক 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ইব্রাহিমের বয়স যখন একশত বছর তখন তার পুত্র ইসহাক জন্মগ্রহণ করেন।</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8 ঈশ্বরের শব্দ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bn" altLang="ko-KR" sz="3900"/>
              <a:t>আব্রাহাম ঈশ্বরের কাছে ইসহাককে অর্পণ করেছিলেন</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তখন ঈশ্বর বললেন, “তোমার ছেলেকে নিয়ে নাও, তোমার একমাত্র ছেলে ইসহাক, যাকে তুমি ভালোবাসো।</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এবং মোরিয়া অঞ্চলে যান। সেখানে তাকে হোমবলি হিসেবে বলি দাও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কোন এক পাহাড়ের কথা আমি তোমাকে বলব।"</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একদিন ঈশ্বর ইব্রাহিমকে বললেন,</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bn" altLang="ko-KR" sz="2800">
                <a:solidFill>
                  <a:schemeClr val="tx1">
                    <a:lumMod val="65000"/>
                    <a:lumOff val="35000"/>
                  </a:schemeClr>
                </a:solidFill>
              </a:rPr>
              <a:t>"তোমার একমাত্র ছেলেকে পোড়ানো-উৎসর্গ হিসাবে আমাকে উৎসর্গ কর।"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আব্রাহাম আইজ্যাককে এতটাই ভালবাসতেন যে তিনি ঈশ্বরের কাছ থেকে শুনেছিলেন তখন তিনি কঠিন হয়েছিলেন। কিন্তু তিনি ঈশ্বরের আনুগত্য করার সিদ্ধান্ত নেন।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bn" altLang="ko-KR" sz="3200"/>
              <a:t>ঈশ্বর কে?</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bn" altLang="ko-KR" sz="3600">
                <a:solidFill>
                  <a:srgbClr val="C00000"/>
                </a:solidFill>
              </a:rPr>
              <a:t>তিনি...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bn" altLang="ko-KR" sz="3600">
                <a:solidFill>
                  <a:schemeClr val="tx1">
                    <a:lumMod val="65000"/>
                    <a:lumOff val="35000"/>
                  </a:schemeClr>
                </a:solidFill>
              </a:rPr>
              <a:t>যে সৃষ্টিকর্তা আমাকে সহ সমগ্র পৃথিবী সৃষ্টি করেছেন।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অব্রাহাম ইসহাককে বেঁধে রেখেছিলেন এবং তাকে হত্যা করার চেষ্টা করেছিলেন। ঠিক সেই মুহূর্তে,</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“ইব্রাহিম, আব্রাহাম, তাকে হত্যা করো না। তার কিছু করবেন না। এখন, আমি জানি যে আপনি ঈশ্বরকে ভয় করেন এবং ভালবাসেন।" ঈশ্বর অব্রাহামের প্রতি এই পরীক্ষাটি করেছিলেন।</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"ধন্যবাদ আল্লাহ্!" ঈশ্বর ইব্রাহিমের বিশ্বাসকে সানন্দে গ্রহণ করেছিলেন। ঈশ্বর তাকে সমস্ত বিশ্বাসীদের পূর্বপুরুষ বানিয়েছেন।</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solidFill>
                  <a:schemeClr val="tx1">
                    <a:lumMod val="65000"/>
                    <a:lumOff val="35000"/>
                  </a:schemeClr>
                </a:solidFill>
              </a:rPr>
              <a:t>আব্রাহাম আইজ্যাককে অনেক ভালোবাসতেন, কিন্তু ঈশ্বরের বাক্য মেনে চলা তার জন্য আরও গুরুত্বপূর্ণ ছিল।</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bn" altLang="ko-KR" sz="3200">
                <a:solidFill>
                  <a:schemeClr val="tx1">
                    <a:lumMod val="65000"/>
                    <a:lumOff val="35000"/>
                  </a:schemeClr>
                </a:solidFill>
              </a:rPr>
              <a:t>আমি ঈশ্বরকে অন্য যেকোনো জিনিসের চেয়ে বেশি ভালোবাসি, এবং বিশ্বের অন্য যেকোনো ব্যক্তির চেয়েও বেশি।</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উপাস্য নেই..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আমাদের পিতা যিনি পরীক্ষার মাধ্যমে আমাদের বিশ্বাসকে শক্তিশালী করেন।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t>আজকের</a:t>
            </a:r>
            <a:r xmlns:a="http://schemas.openxmlformats.org/drawingml/2006/main">
              <a:rPr lang="bn" altLang="en-US" sz="4000"/>
              <a:t> </a:t>
            </a:r>
            <a:r xmlns:a="http://schemas.openxmlformats.org/drawingml/2006/main">
              <a:rPr lang="bn" altLang="ko-KR" sz="4000"/>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bn" altLang="ko-KR" sz="3200">
                <a:solidFill>
                  <a:schemeClr val="tx1">
                    <a:lumMod val="65000"/>
                    <a:lumOff val="35000"/>
                  </a:schemeClr>
                </a:solidFill>
              </a:rPr>
              <a:t>ঈশ্বর ইব্রাহিমকে হোমবলির জন্য কী বলেছিলেন?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dk1"/>
                </a:solidFill>
              </a:rPr>
              <a:t>① </a:t>
            </a:r>
            <a:r xmlns:a="http://schemas.openxmlformats.org/drawingml/2006/main">
              <a:rPr lang="bn" altLang="ko-KR" sz="2800">
                <a:solidFill>
                  <a:schemeClr val="dk1"/>
                </a:solidFill>
              </a:rPr>
              <a:t>ছেলে</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স্ত্রী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কুকুর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ভেড়া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① </a:t>
            </a:r>
            <a:r xmlns:a="http://schemas.openxmlformats.org/drawingml/2006/main">
              <a:rPr lang="bn" altLang="ko-KR" sz="2800">
                <a:solidFill>
                  <a:srgbClr val="ff0000"/>
                </a:solidFill>
              </a:rPr>
              <a:t>ছেলে</a:t>
            </a:r>
            <a:r xmlns:a="http://schemas.openxmlformats.org/drawingml/2006/main">
              <a:rPr lang="bn"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তখন ঈশ্বর বললেন, “তোমার ছেলেকে নিয়ে নাও, তোমার একমাত্র ছেলে ইসহাক, যাকে তুমি ভালোবাসো।</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এবং মোরিয়া অঞ্চলে যান। সেখানে তাকে হোমবলি হিসেবে বলি দাও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কোন এক পাহাড়ের কথা আমি তোমাকে বলব।"</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9</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দ্য</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শব্দ</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এর</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সৃষ্টিকর্তা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bn" altLang="ko-KR" sz="4400"/>
              <a:t>আইজ্যাক ঝগড়া করেনি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তিনি সেখান থেকে এগিয়ে গিয়ে আরেকটি কূপ খনন করলেন, তাতে কেউ ঝগড়া করল 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তিনি এর নাম রহোবোৎ রেখে বললেন, “এখন মাবুদ আমাদের জায়গা দিয়েছেন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এবং আমরা দেশে উন্নতি করব।"</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26:</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দ্য</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কূপ</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ছিল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তাই</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গুরুত্বপূর্ণ,</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কারণ</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তারা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পারে</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পাওয়া</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তাজা</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জল</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মরুভূমিতে. আইজ্যাক তার পিতার উত্তরাধিকারসূত্রে প্রাপ্ত কূপগুলো ছিল।</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আল্লাহ কি দিয়ে পৃথিবী সৃষ্টি করেছেন?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পাথর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জল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③ </a:t>
            </a:r>
            <a:r xmlns:a="http://schemas.openxmlformats.org/drawingml/2006/main">
              <a:rPr lang="bn" altLang="ko-KR" sz="2800">
                <a:solidFill>
                  <a:schemeClr val="tx1">
                    <a:lumMod val="65000"/>
                    <a:lumOff val="35000"/>
                  </a:schemeClr>
                </a:solidFill>
              </a:rPr>
              <a:t>ধুলো</a:t>
            </a:r>
            <a:r xmlns:a="http://schemas.openxmlformats.org/drawingml/2006/main">
              <a:rPr lang="bn"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শব্দ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④ </a:t>
            </a:r>
            <a:r xmlns:a="http://schemas.openxmlformats.org/drawingml/2006/main">
              <a:rPr lang="bn" altLang="ko-KR" sz="2800">
                <a:solidFill>
                  <a:srgbClr val="FF0000"/>
                </a:solidFill>
              </a:rPr>
              <a:t>শব্দ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যাইহোক, পলেষ্টীয়রা তাকে হিংসা করত। সুতরাং, তারা মাটি দিয়ে কূপ ভরাট.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কিন্তু, ইসহাক তাদের সাথে ঝগড়া করেননি। তিনি সরে গিয়ে কূপ খনন করলেন। তিনি একটি মিষ্টি পানির কূপ আবিষ্কার করেন।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bn" altLang="ko-KR" sz="2800">
                <a:solidFill>
                  <a:schemeClr val="tx1">
                    <a:lumMod val="65000"/>
                    <a:lumOff val="35000"/>
                  </a:schemeClr>
                </a:solidFill>
              </a:rPr>
              <a:t>এ সময় অন্যান্যরা ইসহাকের কাছ থেকে কুয়াটি নিয়ে নেয়। কিন্তু, তিনি তাদের সাথে ঝগড়া করেননি।</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bn" altLang="ko-KR" sz="2600">
                <a:solidFill>
                  <a:schemeClr val="tx1">
                    <a:lumMod val="65000"/>
                    <a:lumOff val="35000"/>
                  </a:schemeClr>
                </a:solidFill>
              </a:rPr>
              <a:t>ঈশ্বর ইসহাক আশীর্বাদ. তিনি আবার আরেকটি কূপ খনন করলেন। ঈশ্বর তাকে সেখান থেকে বিশুদ্ধ পানি দিলেন। আইজ্যাক একটি পাল্টা নির্মাণ এবং ধন্যবাদ নৈবেদ্য প্রদান.</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solidFill>
                  <a:schemeClr val="tx1">
                    <a:lumMod val="65000"/>
                    <a:lumOff val="35000"/>
                  </a:schemeClr>
                </a:solidFill>
              </a:rPr>
              <a:t>যারা তার কূপ কেড়ে নিয়েছিল তাদের সাথে ইসহাক ঝগড়া করেননি।</a:t>
            </a:r>
            <a:r xmlns:a="http://schemas.openxmlformats.org/drawingml/2006/main">
              <a:rPr lang="bn"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ঈশ্বর ইসহাক আশীর্বাদ.</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আমাদেরও অন্যের সাথে ঝগড়া করতে হবে 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bn" altLang="ko-KR" sz="3600">
                <a:solidFill>
                  <a:schemeClr val="tx1">
                    <a:lumMod val="65000"/>
                    <a:lumOff val="35000"/>
                  </a:schemeClr>
                </a:solidFill>
              </a:rPr>
              <a:t>আমাদের অন্যকে ভালবাসতে হবে এবং ক্ষমা করতে হবে।</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bn" altLang="ko-KR" sz="3200"/>
              <a:t>উপাস্য নেই??</a:t>
            </a:r>
            <a:r xmlns:a="http://schemas.openxmlformats.org/drawingml/2006/main">
              <a:rPr lang="b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rgbClr val="c00000"/>
                </a:solidFill>
              </a:rPr>
              <a:t>সৃষ্টিকর্তা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যারা অন্যদের সাথে ঝগড়া করে তাদের তিনি ঘৃণা করেন।</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bn" altLang="ko-KR" sz="3600">
                <a:solidFill>
                  <a:schemeClr val="tx1">
                    <a:lumMod val="65000"/>
                    <a:lumOff val="35000"/>
                  </a:schemeClr>
                </a:solidFill>
              </a:rPr>
              <a:t>তিনি তাদের ভালোবাসেন যারা একে অপরকে ভালোবাসেন।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tx1">
                    <a:lumMod val="65000"/>
                    <a:lumOff val="35000"/>
                  </a:schemeClr>
                </a:solidFill>
              </a:rPr>
              <a:t>কিসের কারণে ইসহাক কঠিন সময়ে ভোগেন?</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① </a:t>
            </a:r>
            <a:r xmlns:a="http://schemas.openxmlformats.org/drawingml/2006/main">
              <a:rPr lang="bn" altLang="ko-KR" sz="2800">
                <a:solidFill>
                  <a:schemeClr val="tx1">
                    <a:lumMod val="65000"/>
                    <a:lumOff val="35000"/>
                  </a:schemeClr>
                </a:solidFill>
              </a:rPr>
              <a:t>বাড়ি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② </a:t>
            </a:r>
            <a:r xmlns:a="http://schemas.openxmlformats.org/drawingml/2006/main">
              <a:rPr lang="bn" altLang="ko-KR" sz="2800">
                <a:solidFill>
                  <a:schemeClr val="tx1">
                    <a:lumMod val="65000"/>
                    <a:lumOff val="35000"/>
                  </a:schemeClr>
                </a:solidFill>
              </a:rPr>
              <a:t>মেষশাবক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dk1"/>
                </a:solidFill>
              </a:rPr>
              <a:t>③ </a:t>
            </a:r>
            <a:r xmlns:a="http://schemas.openxmlformats.org/drawingml/2006/main">
              <a:rPr lang="bn" altLang="ko-KR" sz="2800">
                <a:solidFill>
                  <a:schemeClr val="dk1"/>
                </a:solidFill>
              </a:rPr>
              <a:t>ভাল</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chemeClr val="tx1">
                    <a:lumMod val="65000"/>
                    <a:lumOff val="35000"/>
                  </a:schemeClr>
                </a:solidFill>
              </a:rPr>
              <a:t>④ </a:t>
            </a:r>
            <a:r xmlns:a="http://schemas.openxmlformats.org/drawingml/2006/main">
              <a:rPr lang="bn" altLang="ko-KR" sz="2800">
                <a:solidFill>
                  <a:schemeClr val="tx1">
                    <a:lumMod val="65000"/>
                    <a:lumOff val="35000"/>
                  </a:schemeClr>
                </a:solidFill>
              </a:rPr>
              <a:t>পরিবার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bn" altLang="en-US" sz="2800">
                <a:solidFill>
                  <a:srgbClr val="ff0000"/>
                </a:solidFill>
              </a:rPr>
              <a:t>③ </a:t>
            </a:r>
            <a:r xmlns:a="http://schemas.openxmlformats.org/drawingml/2006/main">
              <a:rPr lang="bn" altLang="ko-KR" sz="2800">
                <a:solidFill>
                  <a:srgbClr val="ff0000"/>
                </a:solidFill>
              </a:rPr>
              <a:t>ভাল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কথা</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তিনি সেখান থেকে এগিয়ে গিয়ে আরেকটি কূপ খনন করলেন, তাতে কেউ ঝগড়া করল 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তিনি এর নাম রহোবোৎ রেখে বললেন, “এখন মাবুদ আমাদের জায়গা দিয়েছেন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এবং আমরা দেশে উন্নতি করব।"</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tx1">
                    <a:lumMod val="65000"/>
                    <a:lumOff val="35000"/>
                  </a:schemeClr>
                </a:solidFill>
              </a:rPr>
              <a:t>জেনেসিস</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26:</a:t>
            </a:r>
            <a:r xmlns:a="http://schemas.openxmlformats.org/drawingml/2006/main">
              <a:rPr lang="bn" altLang="en-US" sz="2800">
                <a:solidFill>
                  <a:schemeClr val="tx1">
                    <a:lumMod val="65000"/>
                    <a:lumOff val="35000"/>
                  </a:schemeClr>
                </a:solidFill>
              </a:rPr>
              <a:t> </a:t>
            </a:r>
            <a:r xmlns:a="http://schemas.openxmlformats.org/drawingml/2006/main">
              <a:rPr lang="b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bn" altLang="ko-KR" b="1">
                <a:solidFill>
                  <a:schemeClr val="tx1">
                    <a:lumMod val="50000"/>
                    <a:lumOff val="50000"/>
                  </a:schemeClr>
                </a:solidFill>
              </a:rPr>
              <a:t>নং 10</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দ্য</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শব্দ</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এর</a:t>
            </a:r>
            <a:r xmlns:a="http://schemas.openxmlformats.org/drawingml/2006/main">
              <a:rPr lang="bn" altLang="en-US" b="1">
                <a:solidFill>
                  <a:schemeClr val="tx1">
                    <a:lumMod val="50000"/>
                    <a:lumOff val="50000"/>
                  </a:schemeClr>
                </a:solidFill>
              </a:rPr>
              <a:t> </a:t>
            </a:r>
            <a:r xmlns:a="http://schemas.openxmlformats.org/drawingml/2006/main">
              <a:rPr lang="bn" altLang="ko-KR" b="1">
                <a:solidFill>
                  <a:schemeClr val="tx1">
                    <a:lumMod val="50000"/>
                    <a:lumOff val="50000"/>
                  </a:schemeClr>
                </a:solidFill>
              </a:rPr>
              <a:t>সৃষ্টিকর্তা</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bn" altLang="ko-KR" sz="3600"/>
              <a:t>এষৌ জন্মগত অধিকার বিক্রি করেছিল</a:t>
            </a:r>
            <a:endParaRPr xmlns:a="http://schemas.openxmlformats.org/drawingml/2006/main" lang="en-US" altLang="ko-KR" sz="3600"/>
          </a:p>
          <a:p>
            <a:pPr xmlns:a="http://schemas.openxmlformats.org/drawingml/2006/main" algn="ctr">
              <a:defRPr/>
            </a:pPr>
            <a:r xmlns:a="http://schemas.openxmlformats.org/drawingml/2006/main">
              <a:rPr lang="bn" altLang="ko-KR" sz="3600"/>
              <a:t>এক বাটি লাল স্টু জন্য</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bn" altLang="ko-KR" sz="4000">
                <a:solidFill>
                  <a:srgbClr val="ff0000"/>
                </a:solidFill>
              </a:rPr>
              <a:t>আজকের 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bn" altLang="ko-KR" sz="3600">
                <a:solidFill>
                  <a:schemeClr val="bg1">
                    <a:lumMod val="50000"/>
                  </a:schemeClr>
                </a:solidFill>
              </a:rPr>
              <a:t>তারপর যাকোব এষৌকে কিছু রুটি এবং কিছু মসুর ডাল দিলেন।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তিনি খাওয়া-দাওয়া করলেন, তারপর উঠে চলে গেলেন।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তাই, এষৌ তার জন্মগত অধিকারকে অবজ্ঞা করেছিলেন।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bn"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bn" altLang="ko-KR" sz="2800">
                <a:solidFill>
                  <a:schemeClr val="bg1">
                    <a:lumMod val="50000"/>
                  </a:schemeClr>
                </a:solidFill>
              </a:rPr>
              <a:t>জেনেসিস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