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c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ca"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ca" altLang="ko-KR" b="1">
                <a:solidFill>
                  <a:schemeClr val="tx1">
                    <a:lumMod val="50000"/>
                    <a:lumOff val="50000"/>
                  </a:schemeClr>
                </a:solidFill>
              </a:rPr>
              <a:t>No.</a:t>
            </a:r>
            <a:r xmlns:a="http://schemas.openxmlformats.org/drawingml/2006/main">
              <a:rPr lang="ca" altLang="en-US" b="1">
                <a:solidFill>
                  <a:schemeClr val="tx1">
                    <a:lumMod val="50000"/>
                    <a:lumOff val="50000"/>
                  </a:schemeClr>
                </a:solidFill>
              </a:rPr>
              <a:t> </a:t>
            </a:r>
            <a:r xmlns:a="http://schemas.openxmlformats.org/drawingml/2006/main">
              <a:rPr lang="ca" altLang="ko-KR" b="1">
                <a:solidFill>
                  <a:schemeClr val="tx1">
                    <a:lumMod val="50000"/>
                    <a:lumOff val="50000"/>
                  </a:schemeClr>
                </a:solidFill>
              </a:rPr>
              <a:t>31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ca" altLang="ko-KR" sz="4000"/>
              <a:t>Jonathan,</a:t>
            </a:r>
          </a:p>
          <a:p>
            <a:pPr xmlns:a="http://schemas.openxmlformats.org/drawingml/2006/main" algn="ctr"/>
            <a:r xmlns:a="http://schemas.openxmlformats.org/drawingml/2006/main">
              <a:rPr lang="ca" altLang="ko-KR" sz="4000"/>
              <a:t>El bon amic de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ca" altLang="ko-KR" sz="3200">
                <a:solidFill>
                  <a:schemeClr val="tx1">
                    <a:lumMod val="65000"/>
                    <a:lumOff val="35000"/>
                  </a:schemeClr>
                </a:solidFill>
              </a:rPr>
              <a:t>Què no li va donar Jonathan a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espasa</a:t>
            </a:r>
            <a:r xmlns:a="http://schemas.openxmlformats.org/drawingml/2006/main">
              <a:rPr lang="ca"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escut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fletxa </a:t>
            </a:r>
            <a:endParaRPr xmlns:a="http://schemas.openxmlformats.org/drawingml/2006/main" lang="ko-KR" altLang="en-US" sz="2800">
              <a:solidFill>
                <a:schemeClr val="tx1">
                  <a:lumMod val="65000"/>
                  <a:lumOff val="35000"/>
                </a:schemeClr>
              </a:solidFill>
            </a:endParaRPr>
            <a:r xmlns:a="http://schemas.openxmlformats.org/drawingml/2006/main">
              <a:rPr lang="ca" altLang="en-US" sz="2800">
                <a:solidFill>
                  <a:schemeClr val="tx1">
                    <a:lumMod val="65000"/>
                    <a:lumOff val="35000"/>
                  </a:schemeClr>
                </a:solidFill>
              </a:rPr>
              <a:t>③</a:t>
            </a: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roba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ca" altLang="en-US" sz="2800">
                <a:solidFill>
                  <a:srgbClr val="FF0000"/>
                </a:solidFill>
              </a:rPr>
              <a:t>② </a:t>
            </a:r>
            <a:r xmlns:a="http://schemas.openxmlformats.org/drawingml/2006/main">
              <a:rPr lang="ca" altLang="ko-KR" sz="2800">
                <a:solidFill>
                  <a:srgbClr val="FF0000"/>
                </a:solidFill>
              </a:rPr>
              <a:t>escut</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40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El coratge de la reina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Llavors el rei va preguntar: "Què és, reina Ester? Quina és la teva petició? Fins i tot la meitat del regne, se't donarà".</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Esther</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Era l'època en què una sàvia jueva Ester era la reina de Pèrsia. Tanmateix, Haman va conspirar per destruir els jueus utilitzant la llei del rei.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Va pensar: "Pot ser que em matin si m'apropo al rei sense que el rei cridi". No obstant això, va decidir anar al rei per demanar que el seu poble es salvés, tot i que era contrari a la llei.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Però, quan va veure la reina Ester a la cort, va quedar molt content amb ella i li va dir: "Quina és la teva petició? te'l donaré."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 complot d'Aman per destruir els jueus va ser revelat pel rei. Com a resultat, va ser odiat pel rei i va ser assassinat.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"Gràcies, Senyor, per protegir-nos!" A causa del coratge de la reina Ester, els jueus van ser protegits.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solidFill>
                  <a:schemeClr val="tx1">
                    <a:lumMod val="65000"/>
                    <a:lumOff val="35000"/>
                  </a:schemeClr>
                </a:solidFill>
              </a:rPr>
              <a:t>Tot i que Esther havia de ser assassinada, va pregar a Déu que salvés el seu poble amb valentia.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Déu va salvar els jueus de la crisi mitjançant l'oració d'Esther amb la seva meravellosa saviesa i força.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Creiem i esperem la meravellosa ajuda i salvació de Déu en la nostra vida diària.</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qui manté i ajuda el seu poble fins al final.</a:t>
            </a:r>
            <a:r xmlns:a="http://schemas.openxmlformats.org/drawingml/2006/main">
              <a:rPr lang="ca"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ca" altLang="ko-KR" sz="3600">
                <a:solidFill>
                  <a:schemeClr val="tx1">
                    <a:lumMod val="65000"/>
                    <a:lumOff val="35000"/>
                  </a:schemeClr>
                </a:solidFill>
              </a:rPr>
              <a:t>Déu m'està guardant i ajudant-me fins a la fi del món.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200">
                <a:solidFill>
                  <a:schemeClr val="tx1">
                    <a:lumMod val="65000"/>
                    <a:lumOff val="35000"/>
                  </a:schemeClr>
                </a:solidFill>
              </a:rPr>
              <a:t>Què li va passar a l'Esther quan es va acostar al rei sense ser cridada?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L'havien de matar.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Va ser expulsada.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No va poder conèixer el rei.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Podia dir al rei el que volia demanar.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④ </a:t>
            </a:r>
            <a:r xmlns:a="http://schemas.openxmlformats.org/drawingml/2006/main">
              <a:rPr lang="ca" altLang="ko-KR" sz="2800">
                <a:solidFill>
                  <a:srgbClr val="FF0000"/>
                </a:solidFill>
              </a:rPr>
              <a:t>Podia dir al rei el que volia demanar.</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Quan David va acabar de parlar amb Saül, Jonatan es va convertir en un esperit amb David, i ell l'estimava com a ell mateix.</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a" altLang="ko-KR" sz="2800">
                <a:solidFill>
                  <a:schemeClr val="tx1">
                    <a:lumMod val="65000"/>
                    <a:lumOff val="35000"/>
                  </a:schemeClr>
                </a:solidFill>
              </a:rPr>
              <a:t>1 Samuel 18:</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Llavors el rei va preguntar: "Què és, reina Ester? Quina és la teva petició? Fins i tot la meitat del regne, se't donarà".</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Esther</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ca" altLang="ko-KR" b="1">
                <a:solidFill>
                  <a:schemeClr val="tx1">
                    <a:lumMod val="50000"/>
                    <a:lumOff val="50000"/>
                  </a:schemeClr>
                </a:solidFill>
              </a:rPr>
              <a:t>Núm. 41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ca" altLang="ko-KR" sz="4400"/>
              <a:t>Job que va ser beneït per Déu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A la terra d'Uz hi vivia un home que es deia Job. Aquest home era intachable i recte; tenia por de Déu i va evitar el mal.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a" altLang="ko-KR" sz="2800">
                <a:solidFill>
                  <a:schemeClr val="tx1">
                    <a:lumMod val="65000"/>
                    <a:lumOff val="35000"/>
                  </a:schemeClr>
                </a:solidFill>
              </a:rPr>
              <a:t>Treball</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Job que vivia a la terra d'Uz de la terra oriental era el més ric. Temia Déu i sense culpa i recte.</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“Com que vas beneir Job, ell et va temer! Job tem Déu per res?” Satanàs va conspirar per provar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ca" altLang="ko-KR" sz="2400">
                <a:solidFill>
                  <a:schemeClr val="tx1">
                    <a:lumMod val="65000"/>
                    <a:lumOff val="35000"/>
                  </a:schemeClr>
                </a:solidFill>
              </a:rPr>
              <a:t>Satanàs es va emportar tot de la nit al dia, els seus fills i totes les seves propietats. Es va convertir en l'home més miserable del món.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ca" altLang="ko-KR" sz="2600">
                <a:solidFill>
                  <a:schemeClr val="tx1">
                    <a:lumMod val="65000"/>
                    <a:lumOff val="35000"/>
                  </a:schemeClr>
                </a:solidFill>
              </a:rPr>
              <a:t>La seva dona se'n va anar dient: "Maleu Déu i mor! Els amics de Job van venir i el van culpar, però Job va confiar en Déu com sempre.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ca" altLang="ko-KR" sz="2600">
                <a:solidFill>
                  <a:schemeClr val="tx1">
                    <a:lumMod val="65000"/>
                    <a:lumOff val="35000"/>
                  </a:schemeClr>
                </a:solidFill>
              </a:rPr>
              <a:t>Eren els temps de misèria i amargor. Tanmateix, Job va superar la prova i Déu li va donar una benedicció molt més gran que abans. Es va convertir en un home que tenia por de Déu més que mai.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ca" altLang="ko-KR" sz="3200">
                <a:solidFill>
                  <a:schemeClr val="tx1">
                    <a:lumMod val="65000"/>
                    <a:lumOff val="35000"/>
                  </a:schemeClr>
                </a:solidFill>
              </a:rPr>
              <a:t>Tot i que Job era un home recte, Satanàs li va causar problemes.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Malgrat les dificultats, Job creia en Déu i tenia paciència amb Déu.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Aquestes dificultats ens poden venir.</a:t>
            </a:r>
          </a:p>
          <a:p>
            <a:pPr xmlns:a="http://schemas.openxmlformats.org/drawingml/2006/main" algn="ctr"/>
            <a:r xmlns:a="http://schemas.openxmlformats.org/drawingml/2006/main">
              <a:rPr lang="ca" altLang="ko-KR" sz="3200">
                <a:solidFill>
                  <a:schemeClr val="tx1">
                    <a:lumMod val="65000"/>
                    <a:lumOff val="35000"/>
                  </a:schemeClr>
                </a:solidFill>
              </a:rPr>
              <a:t>En aquell moment, hem de creure en Déu i ser pacients amb Déu.</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ca" altLang="ko-KR" sz="3200"/>
              <a:t>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Déu és l'únic</a:t>
            </a:r>
          </a:p>
          <a:p>
            <a:r xmlns:a="http://schemas.openxmlformats.org/drawingml/2006/main">
              <a:rPr lang="ca" altLang="ko-KR" sz="3600">
                <a:solidFill>
                  <a:schemeClr val="tx1">
                    <a:lumMod val="65000"/>
                    <a:lumOff val="35000"/>
                  </a:schemeClr>
                </a:solidFill>
              </a:rPr>
              <a:t>qui ens pot fer rics o pobres segons la seva pròpia voluntat.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32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Salomó que va rebre la saviesa com a regal.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Quina és incorrecta sobre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Era ric.</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Vivia a la terra de l'est.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Era un rei.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Temia Déu.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ca" altLang="en-US" sz="2800">
                <a:solidFill>
                  <a:srgbClr val="FF0000"/>
                </a:solidFill>
              </a:rPr>
              <a:t>③ </a:t>
            </a:r>
            <a:r xmlns:a="http://schemas.openxmlformats.org/drawingml/2006/main">
              <a:rPr lang="ca" altLang="ko-KR" sz="2800">
                <a:solidFill>
                  <a:srgbClr val="FF0000"/>
                </a:solidFill>
              </a:rPr>
              <a:t>Era un rei.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A la terra d'Uz hi vivia un home que es deia Job. Aquest home era intachable i recte; tenia por de Déu i va evitar el mal.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a" altLang="ko-KR" sz="2800">
                <a:solidFill>
                  <a:schemeClr val="tx1">
                    <a:lumMod val="65000"/>
                    <a:lumOff val="35000"/>
                  </a:schemeClr>
                </a:solidFill>
              </a:rPr>
              <a:t>Treball</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NO. 42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Daniel es va negar a menjar el menjar de King.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Però Daniel va decidir no contaminar-se amb el menjar i el vi reials, i va demanar permís al cap de govern per no contaminar-se així.</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Daniel</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500">
                <a:solidFill>
                  <a:schemeClr val="tx1">
                    <a:lumMod val="65000"/>
                    <a:lumOff val="35000"/>
                  </a:schemeClr>
                </a:solidFill>
              </a:rPr>
              <a:t>Daniel i els seus tres amics van ser portats presoners a Babilònia. El rei va ordenar als seus funcionaris que els ensenyessin a donar-los el menjar i el vi del rei.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400">
                <a:solidFill>
                  <a:schemeClr val="tx1">
                    <a:lumMod val="65000"/>
                    <a:lumOff val="35000"/>
                  </a:schemeClr>
                </a:solidFill>
              </a:rPr>
              <a:t>"No volem menjar aliments prohibits per la llei de Déu!" Daniel i els seus tres amics van demanar permís al cap oficial per no contaminar-se d'aquesta manera.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En Daniel i els seus tres amics van menjar verdures i aigua en lloc de menjar el menjar ofert a l'Idol. Déu els va valorar i els va donar més saviesa.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500">
                <a:solidFill>
                  <a:schemeClr val="tx1">
                    <a:lumMod val="65000"/>
                    <a:lumOff val="35000"/>
                  </a:schemeClr>
                </a:solidFill>
              </a:rPr>
              <a:t>"Que savis que són!" El rei no podia deixar d'estranyar-se que semblaven més sans i més savis que qualsevol altre jove que menjava el menjar reial.</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Des de llavors Daniel i els seus tres amics es van fer càrrec de les coses importants de Babilònia i es van santificar davant Déu.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200">
                <a:solidFill>
                  <a:schemeClr val="tx1">
                    <a:lumMod val="65000"/>
                    <a:lumOff val="35000"/>
                  </a:schemeClr>
                </a:solidFill>
              </a:rPr>
              <a:t>Daniel i els seus tres amics van decidir mantenir la llei de Déu fins i tot sota la situació de presoner.</a:t>
            </a:r>
          </a:p>
          <a:p>
            <a:r xmlns:a="http://schemas.openxmlformats.org/drawingml/2006/main">
              <a:rPr lang="ca" altLang="ko-KR" sz="3200">
                <a:solidFill>
                  <a:schemeClr val="tx1">
                    <a:lumMod val="65000"/>
                    <a:lumOff val="35000"/>
                  </a:schemeClr>
                </a:solidFill>
              </a:rPr>
              <a:t>Aleshores, es van tornar més sans i més savis que qualsevol altre home que menjava el menjar reial.</a:t>
            </a:r>
          </a:p>
          <a:p>
            <a:r xmlns:a="http://schemas.openxmlformats.org/drawingml/2006/main">
              <a:rPr lang="ca" altLang="ko-KR" sz="3200">
                <a:solidFill>
                  <a:schemeClr val="tx1">
                    <a:lumMod val="65000"/>
                    <a:lumOff val="35000"/>
                  </a:schemeClr>
                </a:solidFill>
              </a:rPr>
              <a:t>Hem d'obeir Déu sota qualsevol circumstància.</a:t>
            </a:r>
          </a:p>
          <a:p>
            <a:r xmlns:a="http://schemas.openxmlformats.org/drawingml/2006/main">
              <a:rPr lang="ca" altLang="ko-KR" sz="3200">
                <a:solidFill>
                  <a:schemeClr val="tx1">
                    <a:lumMod val="65000"/>
                    <a:lumOff val="35000"/>
                  </a:schemeClr>
                </a:solidFill>
              </a:rPr>
              <a:t>No hi ha res important que estimar Déu.</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El rei Salomó era més gran en riquesa i saviesa que tots els altres reis de la terra.</a:t>
            </a:r>
            <a:r xmlns:a="http://schemas.openxmlformats.org/drawingml/2006/main">
              <a:rPr lang="c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2 Cròniques 9:</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OMS</a:t>
            </a:r>
            <a:r xmlns:a="http://schemas.openxmlformats.org/drawingml/2006/main">
              <a:rPr lang="ca" altLang="en-US" sz="3200"/>
              <a:t> </a:t>
            </a:r>
            <a:r xmlns:a="http://schemas.openxmlformats.org/drawingml/2006/main">
              <a:rPr lang="ca" altLang="ko-KR" sz="3200"/>
              <a:t>és</a:t>
            </a:r>
            <a:r xmlns:a="http://schemas.openxmlformats.org/drawingml/2006/main">
              <a:rPr lang="ca" altLang="en-US" sz="3200"/>
              <a:t> </a:t>
            </a:r>
            <a:r xmlns:a="http://schemas.openxmlformats.org/drawingml/2006/main">
              <a:rPr lang="ca" altLang="ko-KR" sz="3200"/>
              <a:t>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qui pot estar en tots els llocs alhora (omnipresència). I ell és totpoderós.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Quin menjar menjaven Daniel i els seus tres amics en comptes del menjar del rei?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aigua i verdures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galeta i coca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fideus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arròs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① </a:t>
            </a:r>
            <a:r xmlns:a="http://schemas.openxmlformats.org/drawingml/2006/main">
              <a:rPr lang="ca" altLang="ko-KR" sz="2800">
                <a:solidFill>
                  <a:srgbClr val="FF0000"/>
                </a:solidFill>
              </a:rPr>
              <a:t>aigua i verdures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Però Daniel va decidir no contaminar-se amb el menjar i el vi reials, i va demanar permís al cap de govern per no contaminar-se així.</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Daniel</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43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Daniel del cau dels lleons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El rei es va alegrar i va donar ordres de treure Daniel del cau. I quan Daniel va ser aixecat del cau, no se li va trobar cap ferida, perquè havia confiat en el seu Déu.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Daniel</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6:</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500">
                <a:solidFill>
                  <a:schemeClr val="tx1">
                    <a:lumMod val="65000"/>
                    <a:lumOff val="35000"/>
                  </a:schemeClr>
                </a:solidFill>
              </a:rPr>
              <a:t>Hi havia gent a Babilònia que odiava Daniel, que va ser portat en captivitat i es va convertir en primer ministre. Volien matar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400">
                <a:solidFill>
                  <a:schemeClr val="tx1">
                    <a:lumMod val="65000"/>
                    <a:lumOff val="35000"/>
                  </a:schemeClr>
                </a:solidFill>
              </a:rPr>
              <a:t>''Qui s'inclini davant d'una altra cosa que no sigui el rei serà llençat al cau dels lleons!' Daniel no parava de resar tres vegades al dia, tot i que ho sabia.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Així que al final, Daniel va ser llançat al cau dels lleons.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500">
                <a:solidFill>
                  <a:schemeClr val="tx1">
                    <a:lumMod val="65000"/>
                    <a:lumOff val="35000"/>
                  </a:schemeClr>
                </a:solidFill>
              </a:rPr>
              <a:t>El rei va arribar al cau dels lleons l'endemà d'hora al matí i va preguntar: «Daniel! Estàs segur? De fet, el rei volia que Daniel no morís perquè l'estimava molt.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"Estic bé que Déu em protegeixi!" Daniel no es va fer mal. El rei també va lloar el Déu de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Salomó es va convertir en el tercer rei d'Israel després del rei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solidFill>
                  <a:schemeClr val="tx1">
                    <a:lumMod val="65000"/>
                    <a:lumOff val="35000"/>
                  </a:schemeClr>
                </a:solidFill>
              </a:rPr>
              <a:t>Daniel, que no es va inclinar davant els ídols,</a:t>
            </a:r>
          </a:p>
          <a:p>
            <a:pPr xmlns:a="http://schemas.openxmlformats.org/drawingml/2006/main" algn="ctr"/>
            <a:r xmlns:a="http://schemas.openxmlformats.org/drawingml/2006/main">
              <a:rPr lang="ca" altLang="ko-KR" sz="3200">
                <a:solidFill>
                  <a:schemeClr val="tx1">
                    <a:lumMod val="65000"/>
                    <a:lumOff val="35000"/>
                  </a:schemeClr>
                </a:solidFill>
              </a:rPr>
              <a:t>finalment, va ser llençat al cau dels lleons, però estava segur.</a:t>
            </a:r>
          </a:p>
          <a:p>
            <a:pPr xmlns:a="http://schemas.openxmlformats.org/drawingml/2006/main" algn="ctr"/>
            <a:r xmlns:a="http://schemas.openxmlformats.org/drawingml/2006/main">
              <a:rPr lang="ca" altLang="ko-KR" sz="3200">
                <a:solidFill>
                  <a:schemeClr val="tx1">
                    <a:lumMod val="65000"/>
                    <a:lumOff val="35000"/>
                  </a:schemeClr>
                </a:solidFill>
              </a:rPr>
              <a:t>A causa de la fe de Daniel, el rei de Babilònia també va lloar Déu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Hem de adorar només Déu i</a:t>
            </a:r>
          </a:p>
          <a:p>
            <a:pPr xmlns:a="http://schemas.openxmlformats.org/drawingml/2006/main" algn="ctr"/>
            <a:r xmlns:a="http://schemas.openxmlformats.org/drawingml/2006/main">
              <a:rPr lang="ca" altLang="ko-KR" sz="3200">
                <a:solidFill>
                  <a:schemeClr val="tx1">
                    <a:lumMod val="65000"/>
                    <a:lumOff val="35000"/>
                  </a:schemeClr>
                </a:solidFill>
              </a:rPr>
              <a:t>hem de fer una fe que no serveix als ídols!</a:t>
            </a:r>
          </a:p>
          <a:p>
            <a:pPr xmlns:a="http://schemas.openxmlformats.org/drawingml/2006/main" algn="ctr"/>
            <a:r xmlns:a="http://schemas.openxmlformats.org/drawingml/2006/main">
              <a:rPr lang="ca" altLang="ko-KR" sz="3200">
                <a:solidFill>
                  <a:schemeClr val="tx1">
                    <a:lumMod val="65000"/>
                    <a:lumOff val="35000"/>
                  </a:schemeClr>
                </a:solidFill>
              </a:rPr>
              <a:t>Aquest tipus de fe pot fer que altres persones creguin en Déu.</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Déu és?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 l'únic..</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un de confiança</a:t>
            </a:r>
            <a:r xmlns:a="http://schemas.openxmlformats.org/drawingml/2006/main">
              <a:rPr lang="ca" altLang="en-US" sz="3600">
                <a:solidFill>
                  <a:schemeClr val="tx1">
                    <a:lumMod val="65000"/>
                    <a:lumOff val="35000"/>
                  </a:schemeClr>
                </a:solidFill>
              </a:rPr>
              <a:t> </a:t>
            </a:r>
            <a:r xmlns:a="http://schemas.openxmlformats.org/drawingml/2006/main">
              <a:rPr lang="ca" altLang="ko-KR" sz="3600">
                <a:solidFill>
                  <a:schemeClr val="tx1">
                    <a:lumMod val="65000"/>
                    <a:lumOff val="35000"/>
                  </a:schemeClr>
                </a:solidFill>
              </a:rPr>
              <a:t>qui pot salvar els que realment creuen en Ell i el serveixen.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Per què</a:t>
            </a:r>
            <a:r xmlns:a="http://schemas.openxmlformats.org/drawingml/2006/main">
              <a:rPr lang="ca" altLang="en-US" sz="3600">
                <a:solidFill>
                  <a:schemeClr val="tx1">
                    <a:lumMod val="65000"/>
                    <a:lumOff val="35000"/>
                  </a:schemeClr>
                </a:solidFill>
              </a:rPr>
              <a:t> </a:t>
            </a:r>
            <a:r xmlns:a="http://schemas.openxmlformats.org/drawingml/2006/main">
              <a:rPr lang="ca" altLang="ko-KR" sz="3600">
                <a:solidFill>
                  <a:schemeClr val="tx1">
                    <a:lumMod val="65000"/>
                    <a:lumOff val="35000"/>
                  </a:schemeClr>
                </a:solidFill>
              </a:rPr>
              <a:t>era</a:t>
            </a:r>
            <a:r xmlns:a="http://schemas.openxmlformats.org/drawingml/2006/main">
              <a:rPr lang="ca" altLang="en-US" sz="3600">
                <a:solidFill>
                  <a:schemeClr val="tx1">
                    <a:lumMod val="65000"/>
                    <a:lumOff val="35000"/>
                  </a:schemeClr>
                </a:solidFill>
              </a:rPr>
              <a:t> </a:t>
            </a:r>
            <a:r xmlns:a="http://schemas.openxmlformats.org/drawingml/2006/main">
              <a:rPr lang="ca" altLang="ko-KR" sz="3600">
                <a:solidFill>
                  <a:schemeClr val="tx1">
                    <a:lumMod val="65000"/>
                    <a:lumOff val="35000"/>
                  </a:schemeClr>
                </a:solidFill>
              </a:rPr>
              <a:t>Daniel, llançat al cau dels lleons?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Perquè va mentir al rei.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Perquè no es va inclinar davant l'ídol del rei.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Perquè anava a matar el rei.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Perquè no adorava bé Déu.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② </a:t>
            </a:r>
            <a:r xmlns:a="http://schemas.openxmlformats.org/drawingml/2006/main">
              <a:rPr lang="ca" altLang="ko-KR" sz="2800">
                <a:solidFill>
                  <a:srgbClr val="FF0000"/>
                </a:solidFill>
              </a:rPr>
              <a:t>Perquè no es va inclinar davant l'ídol del rei.</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El rei es va alegrar i va donar ordres de treure Daniel del cau. I quan Daniel va ser aixecat del cau, no se li va trobar cap ferida, perquè havia confiat en el seu Déu.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Daniel</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6:</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44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Jonàs, que estava dins del gran peix</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Però el Senyor va oferir un gran peix per empassar Jonàs, i Jonàs va estar dins del peix tres dies i tres nits.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Jonàs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500">
                <a:solidFill>
                  <a:schemeClr val="tx1">
                    <a:lumMod val="65000"/>
                    <a:lumOff val="35000"/>
                  </a:schemeClr>
                </a:solidFill>
              </a:rPr>
              <a:t>Un dia Déu es va aparèixer a Jonàs i li va dir:</a:t>
            </a:r>
          </a:p>
          <a:p>
            <a:r xmlns:a="http://schemas.openxmlformats.org/drawingml/2006/main">
              <a:rPr lang="ca" altLang="ko-KR" sz="2500">
                <a:solidFill>
                  <a:schemeClr val="tx1">
                    <a:lumMod val="65000"/>
                    <a:lumOff val="35000"/>
                  </a:schemeClr>
                </a:solidFill>
              </a:rPr>
              <a:t>“Vés a la gran ciutat de Nínive i predica contra ella! Els rescataré de la seva maldat".</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Jonàs no volia obeir Déu. Va marxar a l'estranger i va navegar cap a Tarsis per fugir de Déu.</a:t>
            </a:r>
            <a:r xmlns:a="http://schemas.openxmlformats.org/drawingml/2006/main">
              <a:rPr lang="ca"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400">
                <a:solidFill>
                  <a:schemeClr val="tx1">
                    <a:lumMod val="65000"/>
                    <a:lumOff val="35000"/>
                  </a:schemeClr>
                </a:solidFill>
              </a:rPr>
              <a:t>Però Déu va enviar un gran vent i tots havien de morir. Els mariners van llençar Jonàs al mar. Va venir un gran peix i se'l va empassar.</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Jonàs es va penedir dels seus pecats durant 3 dies dins del peix.</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"Dóna'm la saviesa per dirigir bé el meu poble". Déu es va agradar que Salomó hagués demanat això. Així doncs, Déu li va donar el que Salomó va demanar.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400">
                <a:solidFill>
                  <a:schemeClr val="tx1">
                    <a:lumMod val="65000"/>
                    <a:lumOff val="35000"/>
                  </a:schemeClr>
                </a:solidFill>
              </a:rPr>
              <a:t>El peix el va vomitar a terra seca. Va anar a Nínive i els va cridar el missatge de Déu de mala gana.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500">
                <a:solidFill>
                  <a:schemeClr val="tx1">
                    <a:lumMod val="65000"/>
                    <a:lumOff val="35000"/>
                  </a:schemeClr>
                </a:solidFill>
              </a:rPr>
              <a:t>En sentir l'advertència de Déu, els ninivetes es van penedir i van buscar la gràcia de Déu. Déu va perdonar la gent de Nínive.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solidFill>
                  <a:schemeClr val="tx1">
                    <a:lumMod val="65000"/>
                    <a:lumOff val="35000"/>
                  </a:schemeClr>
                </a:solidFill>
              </a:rPr>
              <a:t>Jonàs va desobeir la Paraula de Déu.</a:t>
            </a:r>
          </a:p>
          <a:p>
            <a:pPr xmlns:a="http://schemas.openxmlformats.org/drawingml/2006/main" algn="ctr"/>
            <a:r xmlns:a="http://schemas.openxmlformats.org/drawingml/2006/main">
              <a:rPr lang="ca" altLang="ko-KR" sz="3200">
                <a:solidFill>
                  <a:schemeClr val="tx1">
                    <a:lumMod val="65000"/>
                    <a:lumOff val="35000"/>
                  </a:schemeClr>
                </a:solidFill>
              </a:rPr>
              <a:t>Però Déu va utilitzar Jonàs per desobeir i finalment va salvar els ninivetes.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Hi ha moments en què la voluntat de Déu és diferent del que penso.</a:t>
            </a:r>
          </a:p>
          <a:p>
            <a:pPr xmlns:a="http://schemas.openxmlformats.org/drawingml/2006/main" algn="ctr"/>
            <a:r xmlns:a="http://schemas.openxmlformats.org/drawingml/2006/main">
              <a:rPr lang="ca" altLang="ko-KR" sz="3200">
                <a:solidFill>
                  <a:schemeClr val="tx1">
                    <a:lumMod val="65000"/>
                    <a:lumOff val="35000"/>
                  </a:schemeClr>
                </a:solidFill>
              </a:rPr>
              <a:t>Però la voluntat de Déu sempre és correcta.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Hem de ser sempre obedients a la voluntat de Déu.</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Qui és 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qui salva els que es penedeixen sincerament dels seus pecats i demanen perdó.</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A la panxa de qui va estar Jonàs durant 3 dies?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Lleó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Elefant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Gos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Peix</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④ </a:t>
            </a:r>
            <a:r xmlns:a="http://schemas.openxmlformats.org/drawingml/2006/main">
              <a:rPr lang="ca" altLang="ko-KR" sz="2800">
                <a:solidFill>
                  <a:srgbClr val="FF0000"/>
                </a:solidFill>
              </a:rPr>
              <a:t>Peix</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Però el Senyor va oferir un gran peix per empassar Jonàs, i Jonàs va estar dins del peix tres dies i tres nits.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Jonàs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Un dia, dues dones van venir a Salomó amb un nadó petit. Van lluitar perquè el nadó era el seu nadó abans que el rei.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 rei va dir: "Com que dues dones insisteixen que el nen és el seu fill, talleu el nen en dos i doneu la meitat a l'un i la meitat a l'altre!"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Una dona estava plena de compassió pel seu fill. Així que va dir: "Dóna-li el nadó viu. No el matis!” En escoltar això, Salomó va decidir que la dona era la seva veritable mare. King va dir: "Dóna-li el nadó. És una autèntica mare!"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600">
                <a:solidFill>
                  <a:schemeClr val="tx1">
                    <a:lumMod val="65000"/>
                    <a:lumOff val="35000"/>
                  </a:schemeClr>
                </a:solidFill>
              </a:rPr>
              <a:t>Salomó va demanar un cor savi i no riquesa o poder</a:t>
            </a:r>
          </a:p>
          <a:p>
            <a:pPr xmlns:a="http://schemas.openxmlformats.org/drawingml/2006/main" algn="ctr"/>
            <a:r xmlns:a="http://schemas.openxmlformats.org/drawingml/2006/main">
              <a:rPr lang="ca" altLang="ko-KR" sz="3600">
                <a:solidFill>
                  <a:schemeClr val="tx1">
                    <a:lumMod val="65000"/>
                    <a:lumOff val="35000"/>
                  </a:schemeClr>
                </a:solidFill>
              </a:rPr>
              <a:t>per governar el seu país.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ca" altLang="ko-KR" sz="3600">
                <a:solidFill>
                  <a:schemeClr val="tx1">
                    <a:lumMod val="65000"/>
                    <a:lumOff val="35000"/>
                  </a:schemeClr>
                </a:solidFill>
              </a:rPr>
              <a:t>Hem de pregar a Déu no només per nosaltres mateixos, sinó també per servir els altres.</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Quan David va acabar de parlar amb Saül, Jonatan es va convertir en un esperit amb David, i ell l'estimava com a ell mateix.</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a" altLang="ko-KR" sz="2800">
                <a:solidFill>
                  <a:schemeClr val="tx1">
                    <a:lumMod val="65000"/>
                    <a:lumOff val="35000"/>
                  </a:schemeClr>
                </a:solidFill>
              </a:rPr>
              <a:t>1 Samuel 18:</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aquell que ens pot donar saviesa que no podeu obtenir del món.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Què va demanar Salomó a Déu?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menjar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riquesa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salut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saviesa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④ </a:t>
            </a:r>
            <a:r xmlns:a="http://schemas.openxmlformats.org/drawingml/2006/main">
              <a:rPr lang="ca" altLang="ko-KR" sz="2800">
                <a:solidFill>
                  <a:srgbClr val="FF0000"/>
                </a:solidFill>
              </a:rPr>
              <a:t>saviesa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El rei Salomó era més gran en riquesa i saviesa que tots els altres reis de la terra.</a:t>
            </a:r>
            <a:r xmlns:a="http://schemas.openxmlformats.org/drawingml/2006/main">
              <a:rPr lang="c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2 Cròniques 9:</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33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El temple del nom de Déu</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Salomó va ordenar que es construís un temple al nom del Senyor i un palau reial per a ell.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2 Cròniques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Salomó desitjava construir un temple per a Déu, tal com va ordenar el seu pare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Així doncs, va ordenar als fusters experts que portéssin els millors arbres per al temple.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Va preparar pedres per al temple. Va demanar als artesans experts que portéssin pedres grans, magnífiques i fortes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Alguns artesans decoraven el temple de Déu amb roba de colors i fil d'or.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Quan es va acabar el temple de Déu, Salomó i tots els homes d'Israel van adorar Déu amb gran alegria.</a:t>
            </a:r>
            <a:r xmlns:a="http://schemas.openxmlformats.org/drawingml/2006/main">
              <a:rPr lang="ca" altLang="en-US" sz="2600">
                <a:solidFill>
                  <a:schemeClr val="tx1">
                    <a:lumMod val="65000"/>
                    <a:lumOff val="35000"/>
                  </a:schemeClr>
                </a:solidFill>
              </a:rPr>
              <a:t> </a:t>
            </a:r>
            <a:r xmlns:a="http://schemas.openxmlformats.org/drawingml/2006/main">
              <a:rPr lang="ca" altLang="ko-KR" sz="2600">
                <a:solidFill>
                  <a:schemeClr val="tx1">
                    <a:lumMod val="65000"/>
                    <a:lumOff val="35000"/>
                  </a:schemeClr>
                </a:solidFill>
              </a:rPr>
              <a:t>“Oh Senyor Déu! Vine i regna'ns aquí!"</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David es va tornar a quedar al palau. Va conèixer Jonatan, que era fill del rei Saül.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600">
                <a:solidFill>
                  <a:schemeClr val="tx1">
                    <a:lumMod val="65000"/>
                    <a:lumOff val="35000"/>
                  </a:schemeClr>
                </a:solidFill>
              </a:rPr>
              <a:t>Salomó i el seu poble van mostrar el seu cor d'amor per Déu construint un bell temple per al Senyor Déu.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ca" altLang="ko-KR" sz="3600">
                <a:solidFill>
                  <a:schemeClr val="tx1">
                    <a:lumMod val="65000"/>
                    <a:lumOff val="35000"/>
                  </a:schemeClr>
                </a:solidFill>
              </a:rPr>
              <a:t>L'església és un lloc on ens trobem amb Déu i podem mostrar el nostre cor d'amor per Déu.</a:t>
            </a:r>
          </a:p>
          <a:p>
            <a:pPr xmlns:a="http://schemas.openxmlformats.org/drawingml/2006/main" algn="ctr"/>
            <a:r xmlns:a="http://schemas.openxmlformats.org/drawingml/2006/main">
              <a:rPr lang="ca" altLang="ko-KR" sz="3600">
                <a:solidFill>
                  <a:schemeClr val="tx1">
                    <a:lumMod val="65000"/>
                    <a:lumOff val="35000"/>
                  </a:schemeClr>
                </a:solidFill>
              </a:rPr>
              <a:t>Hem d'estimar la nostra església.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aquell que busca els adoradors i els beneeix.</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a" altLang="ko-KR" sz="4000">
                <a:solidFill>
                  <a:srgbClr val="FF0000"/>
                </a:solidFill>
              </a:rPr>
              <a:t>El qüestionari d'avui</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a" altLang="en-US" sz="3600">
                <a:solidFill>
                  <a:schemeClr val="tx1">
                    <a:lumMod val="65000"/>
                    <a:lumOff val="35000"/>
                  </a:schemeClr>
                </a:solidFill>
              </a:rPr>
              <a:t>Què van fer Salomó i Israel per expressar el seu amor per Déu?</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a" altLang="en-US" sz="2800">
                <a:solidFill>
                  <a:schemeClr val="tx1">
                    <a:lumMod val="65000"/>
                    <a:lumOff val="35000"/>
                  </a:schemeClr>
                </a:solidFill>
              </a:rPr>
              <a:t>① </a:t>
            </a:r>
            <a:r xmlns:a="http://schemas.openxmlformats.org/drawingml/2006/main">
              <a:rPr lang="ca" altLang="en-US" sz="2800">
                <a:solidFill>
                  <a:schemeClr val="tx1">
                    <a:lumMod val="65000"/>
                    <a:lumOff val="35000"/>
                  </a:schemeClr>
                </a:solidFill>
              </a:rPr>
              <a:t>Ídol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a" altLang="en-US" sz="2800">
                <a:solidFill>
                  <a:schemeClr val="tx1">
                    <a:lumMod val="65000"/>
                    <a:lumOff val="35000"/>
                  </a:schemeClr>
                </a:solidFill>
              </a:rPr>
              <a:t>② </a:t>
            </a:r>
            <a:r xmlns:a="http://schemas.openxmlformats.org/drawingml/2006/main">
              <a:rPr lang="ca" altLang="en-US" sz="2800">
                <a:solidFill>
                  <a:schemeClr val="tx1">
                    <a:lumMod val="65000"/>
                    <a:lumOff val="35000"/>
                  </a:schemeClr>
                </a:solidFill>
              </a:rPr>
              <a:t>Palau</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a" altLang="en-US" sz="2800">
                <a:solidFill>
                  <a:schemeClr val="tx1">
                    <a:lumMod val="65000"/>
                    <a:lumOff val="35000"/>
                  </a:schemeClr>
                </a:solidFill>
              </a:rPr>
              <a:t>③ </a:t>
            </a:r>
            <a:r xmlns:a="http://schemas.openxmlformats.org/drawingml/2006/main">
              <a:rPr lang="ca" altLang="en-US" sz="2800">
                <a:solidFill>
                  <a:schemeClr val="tx1">
                    <a:lumMod val="65000"/>
                    <a:lumOff val="35000"/>
                  </a:schemeClr>
                </a:solidFill>
              </a:rPr>
              <a:t>ciutat</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a" altLang="en-US" sz="2800">
                <a:solidFill>
                  <a:schemeClr val="tx1">
                    <a:lumMod val="65000"/>
                    <a:lumOff val="35000"/>
                  </a:schemeClr>
                </a:solidFill>
              </a:rPr>
              <a:t>④ </a:t>
            </a:r>
            <a:r xmlns:a="http://schemas.openxmlformats.org/drawingml/2006/main">
              <a:rPr lang="ca" altLang="en-US" sz="2800">
                <a:solidFill>
                  <a:schemeClr val="tx1">
                    <a:lumMod val="65000"/>
                    <a:lumOff val="35000"/>
                  </a:schemeClr>
                </a:solidFill>
              </a:rPr>
              <a:t>santuari</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a" altLang="en-US" sz="2800">
                <a:solidFill>
                  <a:srgbClr val="FF0000"/>
                </a:solidFill>
              </a:rPr>
              <a:t>④ </a:t>
            </a:r>
            <a:r xmlns:a="http://schemas.openxmlformats.org/drawingml/2006/main">
              <a:rPr lang="ca" altLang="en-US" sz="2800">
                <a:solidFill>
                  <a:srgbClr val="FF0000"/>
                </a:solidFill>
              </a:rPr>
              <a:t>santuari</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Salomó va ordenar que es construís un temple al nom del Senyor i un palau reial per a ell.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2 Cròniques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34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Corbs que portaven pa i carn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t>Beuràs del rierol, i jo he manat als corbs que t'alimentin allà.</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1 reis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700">
                <a:solidFill>
                  <a:schemeClr val="tx1">
                    <a:lumMod val="65000"/>
                    <a:lumOff val="35000"/>
                  </a:schemeClr>
                </a:solidFill>
              </a:rPr>
              <a:t>Hi havia un rei anomenat Acab que era molt dolent davant Déu. Un profeta Elies va lliurar la paraula de Déu a Acab.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"No hi haurà pluja a la terra!" Aleshores, Acab va intentar matar-lo. Déu el va fer amagar del rei Acab.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Elies va fugir a la terra on Déu havia dit.</a:t>
            </a:r>
          </a:p>
          <a:p>
            <a:r xmlns:a="http://schemas.openxmlformats.org/drawingml/2006/main">
              <a:rPr lang="ca" altLang="ko-KR" sz="2800">
                <a:solidFill>
                  <a:schemeClr val="tx1">
                    <a:lumMod val="65000"/>
                    <a:lumOff val="35000"/>
                  </a:schemeClr>
                </a:solidFill>
              </a:rPr>
              <a:t>No obstant això, no va poder aconseguir menjar allà.</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Déu va ordenar als corbs que hi alimentessin Elies. Els corbs li portaven pa i carn al matí i al vespre, i bevia del rierol.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A Jonathan li agradava molt David. Jonatan es va convertir en un esperit amb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Elies va obeir la paraula de Déu a risc de la seva vida i va tenir una experiència sorprenent de la protecció de Déu.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2800">
                <a:solidFill>
                  <a:schemeClr val="tx1">
                    <a:lumMod val="65000"/>
                    <a:lumOff val="35000"/>
                  </a:schemeClr>
                </a:solidFill>
              </a:rPr>
              <a:t>El malvat rei, Ahab no li agradava obeir la paraula de Déu. Així doncs, va intentar matar el profeta de Déu, Elies, que havia dit la paraula de Déu.</a:t>
            </a:r>
            <a:r xmlns:a="http://schemas.openxmlformats.org/drawingml/2006/main">
              <a:rPr lang="ca"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ca" altLang="ko-KR" sz="2800">
                <a:solidFill>
                  <a:schemeClr val="tx1">
                    <a:lumMod val="65000"/>
                    <a:lumOff val="35000"/>
                  </a:schemeClr>
                </a:solidFill>
              </a:rPr>
              <a:t>Però Déu va protegir i cuidar d'Elies d'una manera increïble!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ca" altLang="ko-KR" sz="2800">
                <a:solidFill>
                  <a:schemeClr val="tx1">
                    <a:lumMod val="65000"/>
                    <a:lumOff val="35000"/>
                  </a:schemeClr>
                </a:solidFill>
              </a:rPr>
              <a:t>Hem d'obeir i proclamar la paraula de Déu en qualsevol circumstància com Elies.</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ca" altLang="ko-KR" sz="2800">
                <a:solidFill>
                  <a:schemeClr val="tx1">
                    <a:lumMod val="65000"/>
                    <a:lumOff val="35000"/>
                  </a:schemeClr>
                </a:solidFill>
              </a:rPr>
              <a:t>De ben segur que Déu ens protegirà</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Qui és 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aquell que té cura dels qui obeeixen i guarden les seves paraules d'una manera sorprenent.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Qui va portar alguna cosa de menjar a Elies?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cavall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àguila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drac</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corb</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④ </a:t>
            </a:r>
            <a:r xmlns:a="http://schemas.openxmlformats.org/drawingml/2006/main">
              <a:rPr lang="ca" altLang="ko-KR" sz="2800">
                <a:solidFill>
                  <a:srgbClr val="FF0000"/>
                </a:solidFill>
              </a:rPr>
              <a:t>corb</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t>Beuràs del rierol, i jo he manat als corbs que t'alimentin allà.</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1 reis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35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La Farina i l'oli</a:t>
            </a:r>
          </a:p>
          <a:p>
            <a:pPr xmlns:a="http://schemas.openxmlformats.org/drawingml/2006/main" algn="ctr"/>
            <a:r xmlns:a="http://schemas.openxmlformats.org/drawingml/2006/main">
              <a:rPr lang="ca" altLang="ko-KR" sz="4400"/>
              <a:t>no es va esgotar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Aneu de seguida a Sarepta de Sidó i romangueu-hi. He manat a una vídua d'aquell lloc que us proveeixi de menjar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1 reis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No hi va haver pluja a Israel, com va dir el Senyor Déu. Així que no hi havia menjar per a la gent.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 Senyor Déu va enviar Elies a una vídua que vivia a Sarepta.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Elies li va demanar que es fes pa amb només un grapat de farina i una mica d'oli que li quedava.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Jonatan va donar a David la seva pròpia espasa i fletxa. Significava que realment creia en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Encara que no tenia prou farina i oli amb què vivien, segons diu Elies, va fer un pa i el va donar primer a Elies i es va fer per ells mateixos.</a:t>
            </a:r>
            <a:r xmlns:a="http://schemas.openxmlformats.org/drawingml/2006/main">
              <a:rPr lang="ca" altLang="en-US" sz="2600">
                <a:solidFill>
                  <a:schemeClr val="tx1">
                    <a:lumMod val="65000"/>
                    <a:lumOff val="35000"/>
                  </a:schemeClr>
                </a:solidFill>
              </a:rPr>
              <a:t> </a:t>
            </a:r>
            <a:r xmlns:a="http://schemas.openxmlformats.org/drawingml/2006/main">
              <a:rPr lang="ca" altLang="ko-KR" sz="2600">
                <a:solidFill>
                  <a:schemeClr val="tx1">
                    <a:lumMod val="65000"/>
                    <a:lumOff val="35000"/>
                  </a:schemeClr>
                </a:solidFill>
              </a:rPr>
              <a:t>Aleshores, sorprenentment, el pot de farina i el pot d'oli estaven</a:t>
            </a:r>
            <a:r xmlns:a="http://schemas.openxmlformats.org/drawingml/2006/main">
              <a:rPr lang="ca" altLang="en-US" sz="2600">
                <a:solidFill>
                  <a:schemeClr val="tx1">
                    <a:lumMod val="65000"/>
                    <a:lumOff val="35000"/>
                  </a:schemeClr>
                </a:solidFill>
              </a:rPr>
              <a:t> </a:t>
            </a:r>
            <a:r xmlns:a="http://schemas.openxmlformats.org/drawingml/2006/main">
              <a:rPr lang="ca" altLang="ko-KR" sz="2600">
                <a:solidFill>
                  <a:schemeClr val="tx1">
                    <a:lumMod val="65000"/>
                    <a:lumOff val="35000"/>
                  </a:schemeClr>
                </a:solidFill>
              </a:rPr>
              <a:t>no esgotat.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Un dia el seu fill va morir. Però el Senyor Déu va deixar que la vida del nen li tornés i visqué. Ella va donar glòria a Déu.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solidFill>
                  <a:schemeClr val="tx1">
                    <a:lumMod val="65000"/>
                    <a:lumOff val="35000"/>
                  </a:schemeClr>
                </a:solidFill>
              </a:rPr>
              <a:t>La vídua va oferir una mica de farina i oli</a:t>
            </a:r>
          </a:p>
          <a:p>
            <a:pPr xmlns:a="http://schemas.openxmlformats.org/drawingml/2006/main" algn="ctr"/>
            <a:r xmlns:a="http://schemas.openxmlformats.org/drawingml/2006/main">
              <a:rPr lang="ca" altLang="ko-KR" sz="3200">
                <a:solidFill>
                  <a:schemeClr val="tx1">
                    <a:lumMod val="65000"/>
                    <a:lumOff val="35000"/>
                  </a:schemeClr>
                </a:solidFill>
              </a:rPr>
              <a:t>a Déu.</a:t>
            </a:r>
            <a:r xmlns:a="http://schemas.openxmlformats.org/drawingml/2006/main">
              <a:rPr lang="ca"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Aleshores, va rebre molta benedicció</a:t>
            </a:r>
          </a:p>
          <a:p>
            <a:pPr xmlns:a="http://schemas.openxmlformats.org/drawingml/2006/main" algn="ctr"/>
            <a:r xmlns:a="http://schemas.openxmlformats.org/drawingml/2006/main">
              <a:rPr lang="ca" altLang="ko-KR" sz="3200">
                <a:solidFill>
                  <a:schemeClr val="tx1">
                    <a:lumMod val="65000"/>
                    <a:lumOff val="35000"/>
                  </a:schemeClr>
                </a:solidFill>
              </a:rPr>
              <a:t>més enllà de la imaginació.</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De vegades, hi haurà un moment que haurem de donar alguna cosa important a Déu.</a:t>
            </a:r>
          </a:p>
          <a:p>
            <a:pPr xmlns:a="http://schemas.openxmlformats.org/drawingml/2006/main" algn="ctr"/>
            <a:r xmlns:a="http://schemas.openxmlformats.org/drawingml/2006/main">
              <a:rPr lang="ca" altLang="ko-KR" sz="3200">
                <a:solidFill>
                  <a:schemeClr val="tx1">
                    <a:lumMod val="65000"/>
                    <a:lumOff val="35000"/>
                  </a:schemeClr>
                </a:solidFill>
              </a:rPr>
              <a:t>Aleshores, Déu ens beneeix molt a través d'aquesta ofrena i sacrifici.</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Qui és 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aquell que ens proporciona tot el que necessitem per viure: menjar, roba i casa, etc.</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200">
                <a:solidFill>
                  <a:schemeClr val="tx1">
                    <a:lumMod val="65000"/>
                    <a:lumOff val="35000"/>
                  </a:schemeClr>
                </a:solidFill>
              </a:rPr>
              <a:t>A qui va dir Déu a Elies que anés??</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rei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sacerdot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vídua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general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③ </a:t>
            </a:r>
            <a:r xmlns:a="http://schemas.openxmlformats.org/drawingml/2006/main">
              <a:rPr lang="ca" altLang="ko-KR" sz="2800">
                <a:solidFill>
                  <a:srgbClr val="FF0000"/>
                </a:solidFill>
              </a:rPr>
              <a:t>vídua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Aneu de seguida a Sarepta de Sidó i romangueu-hi. He manat a una vídua d'aquell lloc que us proveeixi de menjar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1 reis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ca" altLang="ko-KR" b="1">
                <a:solidFill>
                  <a:schemeClr val="tx1">
                    <a:lumMod val="50000"/>
                    <a:lumOff val="50000"/>
                  </a:schemeClr>
                </a:solidFill>
              </a:rPr>
              <a:t>Núm. 36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ca" altLang="ko-KR" sz="4400"/>
              <a:t>El foc va caure del cel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Llavors va caure el foc del Senyor i va cremar el sacrifici, la fusta, les pedres i la terra, i va llepar també l'aigua de la rasa.</a:t>
            </a:r>
            <a:r xmlns:a="http://schemas.openxmlformats.org/drawingml/2006/main">
              <a:rPr lang="c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a" altLang="ko-KR" sz="2800">
                <a:solidFill>
                  <a:schemeClr val="tx1">
                    <a:lumMod val="65000"/>
                    <a:lumOff val="35000"/>
                  </a:schemeClr>
                </a:solidFill>
              </a:rPr>
              <a:t>1 reis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Déu va enviar Elies al malvat rei Acab d'Israel. "Coneixeràs qui és el veritable Déu!"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Elies ha lluitat contra 850 falsos profetes adoradors d'ídols. "El déu que respon amb el foc és el veritable Déu!"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Jonatan va donar la seva roba preciosa a David. Mostrava la profunda amistat de Jonathan amb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850 profetes van cridar el nom del seu déu i van ballar al voltant de l'altar, però no hi va haver cap resposta de foc.</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ca" altLang="ko-KR" sz="2800">
                <a:solidFill>
                  <a:schemeClr val="tx1">
                    <a:lumMod val="65000"/>
                    <a:lumOff val="35000"/>
                  </a:schemeClr>
                </a:solidFill>
              </a:rPr>
              <a:t>Va ser el torn d'Elies. Elies va pregar cap al cel. Aleshores, el foc de Déu va caure i va cremar el sacrifici sobre l'altar.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ca" altLang="ko-KR" sz="2600">
                <a:solidFill>
                  <a:schemeClr val="tx1">
                    <a:lumMod val="65000"/>
                    <a:lumOff val="35000"/>
                  </a:schemeClr>
                </a:solidFill>
              </a:rPr>
              <a:t>"Jehovà és el veritable Déu!" El poble d'Israel es va penedir dels seus pecats i va donar glòria a Déu.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ca" altLang="ko-KR" sz="3200">
                <a:solidFill>
                  <a:schemeClr val="tx1">
                    <a:lumMod val="65000"/>
                    <a:lumOff val="35000"/>
                  </a:schemeClr>
                </a:solidFill>
              </a:rPr>
              <a:t>Els falsos déus no podien fer res.</a:t>
            </a:r>
          </a:p>
          <a:p>
            <a:pPr xmlns:a="http://schemas.openxmlformats.org/drawingml/2006/main" algn="ctr"/>
            <a:r xmlns:a="http://schemas.openxmlformats.org/drawingml/2006/main">
              <a:rPr lang="ca" altLang="ko-KR" sz="3200">
                <a:solidFill>
                  <a:schemeClr val="tx1">
                    <a:lumMod val="65000"/>
                    <a:lumOff val="35000"/>
                  </a:schemeClr>
                </a:solidFill>
              </a:rPr>
              <a:t>Per</a:t>
            </a:r>
            <a:r xmlns:a="http://schemas.openxmlformats.org/drawingml/2006/main">
              <a:rPr lang="ca" altLang="en-US" sz="3200">
                <a:solidFill>
                  <a:schemeClr val="tx1">
                    <a:lumMod val="65000"/>
                    <a:lumOff val="35000"/>
                  </a:schemeClr>
                </a:solidFill>
              </a:rPr>
              <a:t> </a:t>
            </a:r>
            <a:r xmlns:a="http://schemas.openxmlformats.org/drawingml/2006/main">
              <a:rPr lang="ca" altLang="ko-KR" sz="3200">
                <a:solidFill>
                  <a:schemeClr val="tx1">
                    <a:lumMod val="65000"/>
                    <a:lumOff val="35000"/>
                  </a:schemeClr>
                </a:solidFill>
              </a:rPr>
              <a:t>ells</a:t>
            </a:r>
            <a:r xmlns:a="http://schemas.openxmlformats.org/drawingml/2006/main">
              <a:rPr lang="ca" altLang="en-US" sz="3200">
                <a:solidFill>
                  <a:schemeClr val="tx1">
                    <a:lumMod val="65000"/>
                    <a:lumOff val="35000"/>
                  </a:schemeClr>
                </a:solidFill>
              </a:rPr>
              <a:t> </a:t>
            </a:r>
            <a:r xmlns:a="http://schemas.openxmlformats.org/drawingml/2006/main">
              <a:rPr lang="ca" altLang="ko-KR" sz="3200">
                <a:solidFill>
                  <a:schemeClr val="tx1">
                    <a:lumMod val="65000"/>
                    <a:lumOff val="35000"/>
                  </a:schemeClr>
                </a:solidFill>
              </a:rPr>
              <a:t>tenia</a:t>
            </a:r>
            <a:r xmlns:a="http://schemas.openxmlformats.org/drawingml/2006/main">
              <a:rPr lang="ca" altLang="en-US" sz="3200">
                <a:solidFill>
                  <a:schemeClr val="tx1">
                    <a:lumMod val="65000"/>
                    <a:lumOff val="35000"/>
                  </a:schemeClr>
                </a:solidFill>
              </a:rPr>
              <a:t> </a:t>
            </a:r>
            <a:r xmlns:a="http://schemas.openxmlformats.org/drawingml/2006/main">
              <a:rPr lang="ca" altLang="ko-KR" sz="3200">
                <a:solidFill>
                  <a:schemeClr val="tx1">
                    <a:lumMod val="65000"/>
                    <a:lumOff val="35000"/>
                  </a:schemeClr>
                </a:solidFill>
              </a:rPr>
              <a:t>no</a:t>
            </a:r>
            <a:r xmlns:a="http://schemas.openxmlformats.org/drawingml/2006/main">
              <a:rPr lang="ca" altLang="en-US" sz="3200">
                <a:solidFill>
                  <a:schemeClr val="tx1">
                    <a:lumMod val="65000"/>
                    <a:lumOff val="35000"/>
                  </a:schemeClr>
                </a:solidFill>
              </a:rPr>
              <a:t> </a:t>
            </a:r>
            <a:r xmlns:a="http://schemas.openxmlformats.org/drawingml/2006/main">
              <a:rPr lang="ca" altLang="ko-KR" sz="3200">
                <a:solidFill>
                  <a:schemeClr val="tx1">
                    <a:lumMod val="65000"/>
                    <a:lumOff val="35000"/>
                  </a:schemeClr>
                </a:solidFill>
              </a:rPr>
              <a:t>poder.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Déu és Totpoderós.</a:t>
            </a:r>
          </a:p>
          <a:p>
            <a:pPr xmlns:a="http://schemas.openxmlformats.org/drawingml/2006/main" algn="ctr"/>
            <a:r xmlns:a="http://schemas.openxmlformats.org/drawingml/2006/main">
              <a:rPr lang="ca" altLang="ko-KR" sz="3200">
                <a:solidFill>
                  <a:schemeClr val="tx1">
                    <a:lumMod val="65000"/>
                    <a:lumOff val="35000"/>
                  </a:schemeClr>
                </a:solidFill>
              </a:rPr>
              <a:t>Podem experimentar els seus meravellosos miracles quan confiem i creiem en Ell.</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ca" altLang="ko-KR" sz="3200"/>
              <a:t>Qui és Déu?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Ell és el Déu real, viu i treballador que és diferent dels falsos ídols.</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ca" altLang="ko-KR" sz="3200">
                <a:solidFill>
                  <a:schemeClr val="tx1">
                    <a:lumMod val="65000"/>
                    <a:lumOff val="35000"/>
                  </a:schemeClr>
                </a:solidFill>
              </a:rPr>
              <a:t>Què va caure del cel quan Elies va pregar?</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neu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pluja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pedra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foc</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ca" altLang="en-US" sz="2800">
                <a:solidFill>
                  <a:srgbClr val="FF0000"/>
                </a:solidFill>
              </a:rPr>
              <a:t>④ </a:t>
            </a:r>
            <a:r xmlns:a="http://schemas.openxmlformats.org/drawingml/2006/main">
              <a:rPr lang="ca" altLang="ko-KR" sz="2800">
                <a:solidFill>
                  <a:srgbClr val="FF0000"/>
                </a:solidFill>
              </a:rPr>
              <a:t>foc</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Llavors va caure el foc del Senyor i va cremar el sacrifici, la fusta, les pedres i la terra, i va llepar també l'aigua de la rasa.</a:t>
            </a:r>
            <a:r xmlns:a="http://schemas.openxmlformats.org/drawingml/2006/main">
              <a:rPr lang="c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a" altLang="ko-KR" sz="2800">
                <a:solidFill>
                  <a:schemeClr val="tx1">
                    <a:lumMod val="65000"/>
                    <a:lumOff val="35000"/>
                  </a:schemeClr>
                </a:solidFill>
              </a:rPr>
              <a:t>1 reis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NO. 37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Naaman curat de la lepra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Llavors va baixar i es va submergir al Jordà set vegades, tal com l'home de Déu li havia dit, i la seva carn va ser restaurada i es va netejar com la d'un nen jove.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2 Reis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400">
                <a:solidFill>
                  <a:schemeClr val="tx1">
                    <a:lumMod val="65000"/>
                    <a:lumOff val="35000"/>
                  </a:schemeClr>
                </a:solidFill>
              </a:rPr>
              <a:t>Naaman era el cap de l'exèrcit del rei d'Aram, però tenia lepra. Va anar a trobar Eliseu, que era el profeta d'Israel per ser restaurat.</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ca" altLang="ko-KR" sz="2600">
                <a:solidFill>
                  <a:schemeClr val="tx1">
                    <a:lumMod val="65000"/>
                    <a:lumOff val="35000"/>
                  </a:schemeClr>
                </a:solidFill>
              </a:rPr>
              <a:t>David va estar en situacions perilloses de mort diverses vegades, perquè el rei Saül va intentar matar-lo. No obstant això, podria escapar d'aquests perills amb l'ajuda de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Eliseu no es va trobar amb ell, sinó que li va dir: "Vés a rentar-te set vegades al riu Jordà".</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Naaman es va enfadar contra la paraula d'Eliseu. Però els seus servents li van dir: "Vés al riu i mulla el teu cos, si us plau".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Naaman es va submergir al Jordà set vegades com deien Eliseu i els seus servents.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500">
                <a:solidFill>
                  <a:schemeClr val="tx1">
                    <a:lumMod val="65000"/>
                    <a:lumOff val="35000"/>
                  </a:schemeClr>
                </a:solidFill>
              </a:rPr>
              <a:t>Aleshores, sorprenentment, la seva carn va ser restaurada i es va tornar neta.</a:t>
            </a:r>
          </a:p>
          <a:p>
            <a:r xmlns:a="http://schemas.openxmlformats.org/drawingml/2006/main">
              <a:rPr lang="ca" altLang="ko-KR" sz="2500">
                <a:solidFill>
                  <a:schemeClr val="tx1">
                    <a:lumMod val="65000"/>
                    <a:lumOff val="35000"/>
                  </a:schemeClr>
                </a:solidFill>
              </a:rPr>
              <a:t>Naaman va tornar a trobar Eliseu i va donar glòria a Déu.</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solidFill>
                  <a:schemeClr val="tx1">
                    <a:lumMod val="65000"/>
                    <a:lumOff val="35000"/>
                  </a:schemeClr>
                </a:solidFill>
              </a:rPr>
              <a:t>Quan Naaman va escoltar Eliseu, que era l'home de Déu, i va obeir la seva paraula, va ser beneït per ser purificat de la seva lepra.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No hem de viure per la nostra pròpia voluntat,</a:t>
            </a:r>
          </a:p>
          <a:p>
            <a:pPr xmlns:a="http://schemas.openxmlformats.org/drawingml/2006/main" algn="ctr"/>
            <a:r xmlns:a="http://schemas.openxmlformats.org/drawingml/2006/main">
              <a:rPr lang="ca" altLang="ko-KR" sz="3200">
                <a:solidFill>
                  <a:schemeClr val="tx1">
                    <a:lumMod val="65000"/>
                    <a:lumOff val="35000"/>
                  </a:schemeClr>
                </a:solidFill>
              </a:rPr>
              <a:t>sinó per la voluntat de Déu.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Quan vivim i obeïm la paraula de Déu,</a:t>
            </a:r>
          </a:p>
          <a:p>
            <a:pPr xmlns:a="http://schemas.openxmlformats.org/drawingml/2006/main" algn="ctr"/>
            <a:r xmlns:a="http://schemas.openxmlformats.org/drawingml/2006/main">
              <a:rPr lang="ca" altLang="ko-KR" sz="3200">
                <a:solidFill>
                  <a:schemeClr val="tx1">
                    <a:lumMod val="65000"/>
                    <a:lumOff val="35000"/>
                  </a:schemeClr>
                </a:solidFill>
              </a:rPr>
              <a:t>Podem ser beneïts amb abundants benediccions que Déu ens pot proporcionar.</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solidFill>
                  <a:srgbClr val="FF0000"/>
                </a:solidFill>
              </a:rPr>
              <a:t>Déu?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qui pot curar totes les malalties. Ell és el Déu Totpoderós que ens pot curar.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Quantes vegades es va submergir Naaman al riu Jordà?</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tres vegades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una vegada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cinc vegades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set</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vegades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④ </a:t>
            </a:r>
            <a:r xmlns:a="http://schemas.openxmlformats.org/drawingml/2006/main">
              <a:rPr lang="ca" altLang="ko-KR" sz="2800">
                <a:solidFill>
                  <a:srgbClr val="FF0000"/>
                </a:solidFill>
              </a:rPr>
              <a:t>set vegades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Llavors va baixar i es va submergir al Jordà set vegades, tal com l'home de Déu li havia dit, i la seva carn va ser restaurada i es va netejar com la d'un nen jove.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2 Reis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38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400"/>
              <a:t>Reparació del temple de Déu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bg1">
                    <a:lumMod val="50000"/>
                  </a:schemeClr>
                </a:solidFill>
              </a:rPr>
              <a:t>Per això el rei Joaix va cridar el sacerdot Jehoiada i els altres sacerdots i els va preguntar: "Per què no repareu els danys causats al temple? No preneu més diners dels vostres tresorers, sinó que els doneu per reparar el temple".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2 Reis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ca" altLang="ko-KR" sz="3200">
                <a:solidFill>
                  <a:schemeClr val="tx1">
                    <a:lumMod val="65000"/>
                    <a:lumOff val="35000"/>
                  </a:schemeClr>
                </a:solidFill>
              </a:rPr>
              <a:t>Jonatan no va triar el seu desig egoista, sinó el seu amic,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a" altLang="ko-KR" sz="3200">
                <a:solidFill>
                  <a:schemeClr val="tx1">
                    <a:lumMod val="65000"/>
                    <a:lumOff val="35000"/>
                  </a:schemeClr>
                </a:solidFill>
              </a:rPr>
              <a:t>Com Jonathan,</a:t>
            </a:r>
          </a:p>
          <a:p>
            <a:pPr xmlns:a="http://schemas.openxmlformats.org/drawingml/2006/main" algn="ctr"/>
            <a:r xmlns:a="http://schemas.openxmlformats.org/drawingml/2006/main">
              <a:rPr lang="ca" altLang="ko-KR" sz="3200">
                <a:solidFill>
                  <a:schemeClr val="tx1">
                    <a:lumMod val="65000"/>
                    <a:lumOff val="35000"/>
                  </a:schemeClr>
                </a:solidFill>
              </a:rPr>
              <a:t>siguem un bon amic del nostre amic.</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err="1">
                <a:solidFill>
                  <a:schemeClr val="tx1">
                    <a:lumMod val="65000"/>
                    <a:lumOff val="35000"/>
                  </a:schemeClr>
                </a:solidFill>
              </a:rPr>
              <a:t>Joaix, el rei de Judà, tenia la intenció de reparar el temple de Déu, que va quedar malmès.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Tanmateix, el pressupost no va ser suficient per reparar el temple. Joaix va decidir rebre l'ofrena per reparar el temple de Déu.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Les persones que estimaven Déu sincerament oferien diners per reparar el temple.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Els diners recaptats per la reparació del temple es van donar als obrers, i ells van reparar el temple amb total honestedat.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“Uau! Quin temple més bonic que és!" Joaix es va alegrar de pensar que Déu agradaria.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600" err="1">
                <a:solidFill>
                  <a:schemeClr val="tx1">
                    <a:lumMod val="65000"/>
                    <a:lumOff val="35000"/>
                  </a:schemeClr>
                </a:solidFill>
              </a:rPr>
              <a:t>Joaix considerava el temple de Déu com un lloc preciós, on la gent adorava Déu.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ca" altLang="ko-KR" sz="3600">
                <a:solidFill>
                  <a:schemeClr val="tx1">
                    <a:lumMod val="65000"/>
                    <a:lumOff val="35000"/>
                  </a:schemeClr>
                </a:solidFill>
              </a:rPr>
              <a:t>L'església és el lloc on Déu és present quan l'adorem.</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ca" altLang="ko-KR" sz="3600">
                <a:solidFill>
                  <a:schemeClr val="tx1">
                    <a:lumMod val="65000"/>
                    <a:lumOff val="35000"/>
                  </a:schemeClr>
                </a:solidFill>
              </a:rPr>
              <a:t>Per tant, hem d'estimar l'església i tenir-la molt en compte.</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solidFill>
                  <a:srgbClr val="FF0000"/>
                </a:solidFill>
              </a:rPr>
              <a:t>Déu?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ens estableix a cadascun de nosaltres com el seu temple sant.</a:t>
            </a:r>
          </a:p>
          <a:p>
            <a:endParaRPr lang="en-US" altLang="ko-KR" sz="3600">
              <a:solidFill>
                <a:schemeClr val="tx1">
                  <a:lumMod val="65000"/>
                  <a:lumOff val="35000"/>
                </a:schemeClr>
              </a:solidFill>
            </a:endParaRPr>
          </a:p>
          <a:p>
            <a:r xmlns:a="http://schemas.openxmlformats.org/drawingml/2006/main">
              <a:rPr lang="ca" altLang="ko-KR" sz="3600">
                <a:solidFill>
                  <a:schemeClr val="tx1">
                    <a:lumMod val="65000"/>
                    <a:lumOff val="35000"/>
                  </a:schemeClr>
                </a:solidFill>
              </a:rPr>
              <a:t>Déu es troba amb els qui l'adoren.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Què va decidir arreglar Joash?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palau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seu</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habitació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escola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Temple Sagrat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④ </a:t>
            </a:r>
            <a:r xmlns:a="http://schemas.openxmlformats.org/drawingml/2006/main">
              <a:rPr lang="ca" altLang="ko-KR" sz="2800">
                <a:solidFill>
                  <a:srgbClr val="FF0000"/>
                </a:solidFill>
              </a:rPr>
              <a:t>Temple Sagrat</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bg1">
                    <a:lumMod val="50000"/>
                  </a:schemeClr>
                </a:solidFill>
              </a:rPr>
              <a:t>Per això el rei Joaix va cridar el sacerdot Jehoiada i els altres sacerdots i els va preguntar: "Per què no repareu els danys causats al temple? No preneu més diners dels vostres tresorers, sinó que els doneu per reparar el temple".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2 Reis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b="1">
                <a:solidFill>
                  <a:schemeClr val="tx1">
                    <a:lumMod val="50000"/>
                    <a:lumOff val="50000"/>
                  </a:schemeClr>
                </a:solidFill>
              </a:rPr>
              <a:t>Núm. 39 La Paraula de Déu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600"/>
              <a:t>Nehemies, que va reconstruir la muralla de Jerusalem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ca" altLang="ko-KR" sz="3200"/>
              <a:t>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ca" altLang="ko-KR" sz="3600">
                <a:solidFill>
                  <a:srgbClr val="C00000"/>
                </a:solidFill>
              </a:rPr>
              <a:t>Déu..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ca" altLang="ko-KR" sz="3600">
                <a:solidFill>
                  <a:schemeClr val="tx1">
                    <a:lumMod val="65000"/>
                    <a:lumOff val="35000"/>
                  </a:schemeClr>
                </a:solidFill>
              </a:rPr>
              <a:t>Ell és qui ens fa bons amics.</a:t>
            </a:r>
          </a:p>
          <a:p>
            <a:endParaRPr lang="en-US" altLang="ko-KR" sz="3600">
              <a:solidFill>
                <a:schemeClr val="tx1">
                  <a:lumMod val="65000"/>
                  <a:lumOff val="35000"/>
                </a:schemeClr>
              </a:solidFill>
            </a:endParaRPr>
          </a:p>
          <a:p>
            <a:r xmlns:a="http://schemas.openxmlformats.org/drawingml/2006/main">
              <a:rPr lang="ca" altLang="ko-KR" sz="3600">
                <a:solidFill>
                  <a:schemeClr val="tx1">
                    <a:lumMod val="65000"/>
                    <a:lumOff val="35000"/>
                  </a:schemeClr>
                </a:solidFill>
              </a:rPr>
              <a:t>Doneu gràcies a Déu per donar-nos bons amics!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bg1">
                    <a:lumMod val="50000"/>
                  </a:schemeClr>
                </a:solidFill>
              </a:rPr>
              <a:t>Vaig respondre al rei: "Si al rei li agrada i si el teu servent ha trobat favor als seus ulls, que m'enviï a la ciutat de Judà on estan enterrats els meus pares, perquè la reconstrueixi".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Nehemies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El rei persa va donar permís al coper del rei Nehemies per reconstruir la ciutat i la ciutadella que estava arruïnada.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Nehemies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va tornar a Jerusalem amb molts israelites i va reconstruir la muralla de Jerusalem amb ells.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600">
                <a:solidFill>
                  <a:schemeClr val="tx1">
                    <a:lumMod val="65000"/>
                    <a:lumOff val="35000"/>
                  </a:schemeClr>
                </a:solidFill>
              </a:rPr>
              <a:t>Tanmateix, van ser molestats per altres tribus que no els agradava el ressorgiment dels israelites. A més, molts israelites van esclatar en queixes.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Nehemies va demanar ajuda a Déu. Déu li va donar poder i coratge per fer l'obra.</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2800">
                <a:solidFill>
                  <a:schemeClr val="tx1">
                    <a:lumMod val="65000"/>
                    <a:lumOff val="35000"/>
                  </a:schemeClr>
                </a:solidFill>
              </a:rPr>
              <a:t>Per fi, Nehemies va completar la reconstrucció del mur de Jerusalem amb els israelites. Després d'acabar el mur, ell i el seu poble van adorar Déu amb alegria.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Lliçó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600">
                <a:solidFill>
                  <a:schemeClr val="tx1">
                    <a:lumMod val="65000"/>
                    <a:lumOff val="35000"/>
                  </a:schemeClr>
                </a:solidFill>
              </a:rPr>
              <a:t>Nehemies va completar la reconstrucció del mur amb l'ajuda de Déu tot i que hi va haver molts disturbis.</a:t>
            </a:r>
          </a:p>
          <a:p>
            <a:pPr xmlns:a="http://schemas.openxmlformats.org/drawingml/2006/main" algn="ctr"/>
            <a:r xmlns:a="http://schemas.openxmlformats.org/drawingml/2006/main">
              <a:rPr lang="ca" altLang="ko-KR" sz="3600">
                <a:solidFill>
                  <a:schemeClr val="tx1">
                    <a:lumMod val="65000"/>
                    <a:lumOff val="35000"/>
                  </a:schemeClr>
                </a:solidFill>
              </a:rPr>
              <a:t>Quan fem l'obra de Déu, podem enfrontar-nos a situacions difícils.</a:t>
            </a:r>
          </a:p>
          <a:p>
            <a:pPr xmlns:a="http://schemas.openxmlformats.org/drawingml/2006/main" algn="ctr"/>
            <a:r xmlns:a="http://schemas.openxmlformats.org/drawingml/2006/main">
              <a:rPr lang="ca" altLang="ko-KR" sz="3600">
                <a:solidFill>
                  <a:schemeClr val="tx1">
                    <a:lumMod val="65000"/>
                    <a:lumOff val="35000"/>
                  </a:schemeClr>
                </a:solidFill>
              </a:rPr>
              <a:t>Tanmateix, si Déu està amb nosaltres i nosaltres estem amb Ell, podem superar totes aquestes dificultats.</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3200"/>
              <a:t>Déu?</a:t>
            </a:r>
            <a:r xmlns:a="http://schemas.openxmlformats.org/drawingml/2006/main">
              <a:rPr lang="c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rgbClr val="C00000"/>
                </a:solidFill>
              </a:rPr>
              <a:t>Déu és..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Déu és qui ens ajuda i ens dóna poder i coratge quan preguem i demanem ajuda en situacions difícils.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Quiz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tx1">
                    <a:lumMod val="65000"/>
                    <a:lumOff val="35000"/>
                  </a:schemeClr>
                </a:solidFill>
              </a:rPr>
              <a:t>Per què Nehemies va tornar a la ciutat natal?</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① </a:t>
            </a:r>
            <a:r xmlns:a="http://schemas.openxmlformats.org/drawingml/2006/main">
              <a:rPr lang="ca" altLang="ko-KR" sz="2800">
                <a:solidFill>
                  <a:schemeClr val="tx1">
                    <a:lumMod val="65000"/>
                    <a:lumOff val="35000"/>
                  </a:schemeClr>
                </a:solidFill>
              </a:rPr>
              <a:t>per viatjar..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② </a:t>
            </a:r>
            <a:r xmlns:a="http://schemas.openxmlformats.org/drawingml/2006/main">
              <a:rPr lang="ca" altLang="ko-KR" sz="2800">
                <a:solidFill>
                  <a:schemeClr val="tx1">
                    <a:lumMod val="65000"/>
                    <a:lumOff val="35000"/>
                  </a:schemeClr>
                </a:solidFill>
              </a:rPr>
              <a:t>per anar a l'escola..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③ </a:t>
            </a:r>
            <a:r xmlns:a="http://schemas.openxmlformats.org/drawingml/2006/main">
              <a:rPr lang="ca" altLang="ko-KR" sz="2800">
                <a:solidFill>
                  <a:schemeClr val="tx1">
                    <a:lumMod val="65000"/>
                    <a:lumOff val="35000"/>
                  </a:schemeClr>
                </a:solidFill>
              </a:rPr>
              <a:t>per adorar..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chemeClr val="tx1">
                    <a:lumMod val="65000"/>
                    <a:lumOff val="35000"/>
                  </a:schemeClr>
                </a:solidFill>
              </a:rPr>
              <a:t>④ </a:t>
            </a:r>
            <a:r xmlns:a="http://schemas.openxmlformats.org/drawingml/2006/main">
              <a:rPr lang="ca" altLang="ko-KR" sz="2800">
                <a:solidFill>
                  <a:schemeClr val="tx1">
                    <a:lumMod val="65000"/>
                    <a:lumOff val="35000"/>
                  </a:schemeClr>
                </a:solidFill>
              </a:rPr>
              <a:t>per reconstruir la muralla de Jerusalem..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en-US" sz="2800">
                <a:solidFill>
                  <a:srgbClr val="FF0000"/>
                </a:solidFill>
              </a:rPr>
              <a:t>④ </a:t>
            </a:r>
            <a:r xmlns:a="http://schemas.openxmlformats.org/drawingml/2006/main">
              <a:rPr lang="ca" altLang="ko-KR" sz="2800">
                <a:solidFill>
                  <a:srgbClr val="FF0000"/>
                </a:solidFill>
              </a:rPr>
              <a:t>per reconstruir la muralla de Jerusalem..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a" altLang="ko-KR" sz="4000">
                <a:solidFill>
                  <a:srgbClr val="FF0000"/>
                </a:solidFill>
              </a:rPr>
              <a:t>Paraula d'avui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a" altLang="ko-KR" sz="3600">
                <a:solidFill>
                  <a:schemeClr val="bg1">
                    <a:lumMod val="50000"/>
                  </a:schemeClr>
                </a:solidFill>
              </a:rPr>
              <a:t>Vaig respondre al rei: "Si al rei li agrada i si el teu servent ha trobat favor als seus ulls, que m'enviï a la ciutat de Judà on estan enterrats els meus pares, perquè la reconstrueixi".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a" altLang="ko-KR" sz="2800">
                <a:solidFill>
                  <a:schemeClr val="tx1">
                    <a:lumMod val="65000"/>
                    <a:lumOff val="35000"/>
                  </a:schemeClr>
                </a:solidFill>
              </a:rPr>
              <a:t>Nehemies</a:t>
            </a:r>
            <a:r xmlns:a="http://schemas.openxmlformats.org/drawingml/2006/main">
              <a:rPr lang="ca" altLang="en-US" sz="2800">
                <a:solidFill>
                  <a:schemeClr val="tx1">
                    <a:lumMod val="65000"/>
                    <a:lumOff val="35000"/>
                  </a:schemeClr>
                </a:solidFill>
              </a:rPr>
              <a:t> </a:t>
            </a:r>
            <a:r xmlns:a="http://schemas.openxmlformats.org/drawingml/2006/main">
              <a:rPr lang="c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