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zh-TW"/>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zh-TW" altLang="en-US" err="1"/>
              <a:t>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zh-TW" altLang="ko-KR" b="1">
                <a:solidFill>
                  <a:schemeClr val="tx1">
                    <a:lumMod val="50000"/>
                    <a:lumOff val="50000"/>
                  </a:schemeClr>
                </a:solidFill>
              </a:rPr>
              <a:t>不。</a:t>
            </a:r>
            <a:r xmlns:a="http://schemas.openxmlformats.org/drawingml/2006/main">
              <a:rPr lang="zh-TW" altLang="en-US" b="1">
                <a:solidFill>
                  <a:schemeClr val="tx1">
                    <a:lumMod val="50000"/>
                    <a:lumOff val="50000"/>
                  </a:schemeClr>
                </a:solidFill>
              </a:rPr>
              <a:t> </a:t>
            </a:r>
            <a:r xmlns:a="http://schemas.openxmlformats.org/drawingml/2006/main">
              <a:rPr lang="zh-TW" altLang="ko-KR" b="1">
                <a:solidFill>
                  <a:schemeClr val="tx1">
                    <a:lumMod val="50000"/>
                    <a:lumOff val="50000"/>
                  </a:schemeClr>
                </a:solidFill>
              </a:rPr>
              <a:t>31 神的話語</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zh-TW" altLang="ko-KR" sz="4000"/>
              <a:t>喬納森，</a:t>
            </a:r>
          </a:p>
          <a:p>
            <a:pPr xmlns:a="http://schemas.openxmlformats.org/drawingml/2006/main" algn="ctr"/>
            <a:r xmlns:a="http://schemas.openxmlformats.org/drawingml/2006/main">
              <a:rPr lang="zh-TW" altLang="ko-KR" sz="4000"/>
              <a:t>大衛的好朋友</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zh-TW" altLang="ko-KR" sz="4000">
                <a:solidFill>
                  <a:srgbClr val="FF0000"/>
                </a:solidFill>
              </a:rPr>
              <a:t>今天的測驗</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zh-TW" altLang="ko-KR" sz="3200">
                <a:solidFill>
                  <a:schemeClr val="tx1">
                    <a:lumMod val="65000"/>
                    <a:lumOff val="35000"/>
                  </a:schemeClr>
                </a:solidFill>
              </a:rPr>
              <a:t>約拿單沒有給大衛什麼？</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zh-TW" altLang="en-US" sz="2800">
                <a:solidFill>
                  <a:schemeClr val="tx1">
                    <a:lumMod val="65000"/>
                    <a:lumOff val="35000"/>
                  </a:schemeClr>
                </a:solidFill>
              </a:rPr>
              <a:t>①</a:t>
            </a:r>
            <a:r xmlns:a="http://schemas.openxmlformats.org/drawingml/2006/main">
              <a:rPr lang="zh-TW" altLang="ko-KR" sz="2800">
                <a:solidFill>
                  <a:schemeClr val="tx1">
                    <a:lumMod val="65000"/>
                    <a:lumOff val="35000"/>
                  </a:schemeClr>
                </a:solidFill>
              </a:rPr>
              <a:t>劍</a:t>
            </a:r>
            <a:r xmlns:a="http://schemas.openxmlformats.org/drawingml/2006/main">
              <a:rPr lang="zh-TW"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zh-TW" altLang="en-US" sz="2800">
                <a:solidFill>
                  <a:schemeClr val="tx1">
                    <a:lumMod val="65000"/>
                    <a:lumOff val="35000"/>
                  </a:schemeClr>
                </a:solidFill>
              </a:rPr>
              <a:t>②</a:t>
            </a:r>
            <a:r xmlns:a="http://schemas.openxmlformats.org/drawingml/2006/main">
              <a:rPr lang="zh-TW" altLang="ko-KR" sz="2800">
                <a:solidFill>
                  <a:schemeClr val="tx1">
                    <a:lumMod val="65000"/>
                    <a:lumOff val="35000"/>
                  </a:schemeClr>
                </a:solidFill>
              </a:rPr>
              <a:t>盾牌</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zh-TW" altLang="en-US" sz="2800">
                <a:solidFill>
                  <a:schemeClr val="tx1">
                    <a:lumMod val="65000"/>
                    <a:lumOff val="35000"/>
                  </a:schemeClr>
                </a:solidFill>
              </a:rPr>
              <a:t>③</a:t>
            </a:r>
            <a:r xmlns:a="http://schemas.openxmlformats.org/drawingml/2006/main">
              <a:rPr lang="zh-TW" altLang="ko-KR" sz="2800">
                <a:solidFill>
                  <a:schemeClr val="tx1">
                    <a:lumMod val="65000"/>
                    <a:lumOff val="35000"/>
                  </a:schemeClr>
                </a:solidFill>
              </a:rPr>
              <a:t>箭頭</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zh-TW" altLang="en-US" sz="2800">
                <a:solidFill>
                  <a:schemeClr val="tx1">
                    <a:lumMod val="65000"/>
                    <a:lumOff val="35000"/>
                  </a:schemeClr>
                </a:solidFill>
              </a:rPr>
              <a:t>④</a:t>
            </a:r>
            <a:r xmlns:a="http://schemas.openxmlformats.org/drawingml/2006/main">
              <a:rPr lang="zh-TW" altLang="ko-KR" sz="2800">
                <a:solidFill>
                  <a:schemeClr val="tx1">
                    <a:lumMod val="65000"/>
                    <a:lumOff val="35000"/>
                  </a:schemeClr>
                </a:solidFill>
              </a:rPr>
              <a:t>衣服</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zh-TW" altLang="en-US" sz="2800">
                <a:solidFill>
                  <a:srgbClr val="FF0000"/>
                </a:solidFill>
              </a:rPr>
              <a:t>②</a:t>
            </a:r>
            <a:r xmlns:a="http://schemas.openxmlformats.org/drawingml/2006/main">
              <a:rPr lang="zh-TW" altLang="ko-KR" sz="2800">
                <a:solidFill>
                  <a:srgbClr val="FF0000"/>
                </a:solidFill>
              </a:rPr>
              <a:t>盾牌</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b="1">
                <a:solidFill>
                  <a:schemeClr val="tx1">
                    <a:lumMod val="50000"/>
                    <a:lumOff val="50000"/>
                  </a:schemeClr>
                </a:solidFill>
              </a:rPr>
              <a:t>第 40 章 神的話</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400"/>
              <a:t>以斯帖王后的勇氣。</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國王問：“以斯帖王后，你有什麼要求嗎？哪怕是半個王國，我都會賜給你。”</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TW" altLang="ko-KR" sz="2800">
                <a:solidFill>
                  <a:schemeClr val="tx1">
                    <a:lumMod val="65000"/>
                    <a:lumOff val="35000"/>
                  </a:schemeClr>
                </a:solidFill>
              </a:rPr>
              <a:t>以斯帖</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當時，一位聰明的猶太婦女以斯帖是波斯女王。然而，哈曼密謀利用國王的法律消滅猶太人。</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她想：“如果我沒有得到國王的召喚就接近國王，我可能會被殺。”然而，她決定去見國王，請求拯救她的人民，儘管這是違法的。</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但是，當他看到以斯帖王后站在宮廷裡時，他對她很滿意，說：「你有什麼要求嗎？我會將它交給你。”</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哈曼消滅猶太人的陰謀被國王揭露了。結果，他被國王憎恨並被殺。</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600">
                <a:solidFill>
                  <a:schemeClr val="tx1">
                    <a:lumMod val="65000"/>
                    <a:lumOff val="35000"/>
                  </a:schemeClr>
                </a:solidFill>
              </a:rPr>
              <a:t>“感謝主啊，保護了我們！”由於王后以斯帖的勇氣，猶太人受到了保護。</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3200">
                <a:solidFill>
                  <a:schemeClr val="tx1">
                    <a:lumMod val="65000"/>
                    <a:lumOff val="35000"/>
                  </a:schemeClr>
                </a:solidFill>
              </a:rPr>
              <a:t>儘管以斯帖將被處死，她仍勇敢地祈求上帝拯救她的人民。</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TW" altLang="ko-KR" sz="3200">
                <a:solidFill>
                  <a:schemeClr val="tx1">
                    <a:lumMod val="65000"/>
                    <a:lumOff val="35000"/>
                  </a:schemeClr>
                </a:solidFill>
              </a:rPr>
              <a:t>神以祂奇妙的智慧和力量，透過以斯帖的禱告，將猶太人從危機中拯救出來。</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TW" altLang="ko-KR" sz="3200">
                <a:solidFill>
                  <a:schemeClr val="tx1">
                    <a:lumMod val="65000"/>
                    <a:lumOff val="35000"/>
                  </a:schemeClr>
                </a:solidFill>
              </a:rPr>
              <a:t>讓我們相信並期待神在我們日常生活中奇妙的幫助和拯救。</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3200"/>
              <a:t>上帝？</a:t>
            </a:r>
            <a:r xmlns:a="http://schemas.openxmlformats.org/drawingml/2006/main">
              <a:rPr lang="zh-T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rgbClr val="C00000"/>
                </a:solidFill>
              </a:rPr>
              <a:t>神是..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神是保守並幫助祂的子民到底的那一位。</a:t>
            </a:r>
            <a:r xmlns:a="http://schemas.openxmlformats.org/drawingml/2006/main">
              <a:rPr lang="zh-TW"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zh-TW" altLang="ko-KR" sz="3600">
                <a:solidFill>
                  <a:schemeClr val="tx1">
                    <a:lumMod val="65000"/>
                    <a:lumOff val="35000"/>
                  </a:schemeClr>
                </a:solidFill>
              </a:rPr>
              <a:t>上帝一直保守並幫助我直到世界末日。</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今天的測驗</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200">
                <a:solidFill>
                  <a:schemeClr val="tx1">
                    <a:lumMod val="65000"/>
                    <a:lumOff val="35000"/>
                  </a:schemeClr>
                </a:solidFill>
              </a:rPr>
              <a:t>當以斯帖在沒有被召喚的情況下接近國王時，發生了什麼事？</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①</a:t>
            </a:r>
            <a:r xmlns:a="http://schemas.openxmlformats.org/drawingml/2006/main">
              <a:rPr lang="zh-TW" altLang="ko-KR" sz="2800">
                <a:solidFill>
                  <a:schemeClr val="tx1">
                    <a:lumMod val="65000"/>
                    <a:lumOff val="35000"/>
                  </a:schemeClr>
                </a:solidFill>
              </a:rPr>
              <a:t>她要被處死。</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②</a:t>
            </a:r>
            <a:r xmlns:a="http://schemas.openxmlformats.org/drawingml/2006/main">
              <a:rPr lang="zh-TW" altLang="ko-KR" sz="2800">
                <a:solidFill>
                  <a:schemeClr val="tx1">
                    <a:lumMod val="65000"/>
                    <a:lumOff val="35000"/>
                  </a:schemeClr>
                </a:solidFill>
              </a:rPr>
              <a:t>她被趕了出來。</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③</a:t>
            </a:r>
            <a:r xmlns:a="http://schemas.openxmlformats.org/drawingml/2006/main">
              <a:rPr lang="zh-TW" altLang="ko-KR" sz="2800">
                <a:solidFill>
                  <a:schemeClr val="tx1">
                    <a:lumMod val="65000"/>
                    <a:lumOff val="35000"/>
                  </a:schemeClr>
                </a:solidFill>
              </a:rPr>
              <a:t>沒能見到國王。</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④</a:t>
            </a:r>
            <a:r xmlns:a="http://schemas.openxmlformats.org/drawingml/2006/main">
              <a:rPr lang="zh-TW" altLang="ko-KR" sz="2800">
                <a:solidFill>
                  <a:schemeClr val="tx1">
                    <a:lumMod val="65000"/>
                    <a:lumOff val="35000"/>
                  </a:schemeClr>
                </a:solidFill>
              </a:rPr>
              <a:t>她可以向國王說出她想要的請求。</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rgbClr val="FF0000"/>
                </a:solidFill>
              </a:rPr>
              <a:t>④</a:t>
            </a:r>
            <a:r xmlns:a="http://schemas.openxmlformats.org/drawingml/2006/main">
              <a:rPr lang="zh-TW" altLang="ko-KR" sz="2800">
                <a:solidFill>
                  <a:srgbClr val="FF0000"/>
                </a:solidFill>
              </a:rPr>
              <a:t>她可以向國王說出她想要的請求。</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zh-TW" altLang="ko-KR" sz="3600">
                <a:solidFill>
                  <a:schemeClr val="tx1">
                    <a:lumMod val="65000"/>
                    <a:lumOff val="35000"/>
                  </a:schemeClr>
                </a:solidFill>
              </a:rPr>
              <a:t>大衛與掃羅談完話後，約拿單就與大衛在靈裡合而為一，並且愛他如同愛自己。</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zh-TW" altLang="ko-KR" sz="2800">
                <a:solidFill>
                  <a:schemeClr val="tx1">
                    <a:lumMod val="65000"/>
                    <a:lumOff val="35000"/>
                  </a:schemeClr>
                </a:solidFill>
              </a:rPr>
              <a:t>撒母耳記上 18 章：</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國王問：“以斯帖王后，你有什麼要求嗎？哪怕是半個王國，我都會賜給你。”</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TW" altLang="ko-KR" sz="2800">
                <a:solidFill>
                  <a:schemeClr val="tx1">
                    <a:lumMod val="65000"/>
                    <a:lumOff val="35000"/>
                  </a:schemeClr>
                </a:solidFill>
              </a:rPr>
              <a:t>以斯帖</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zh-TW" altLang="ko-KR" b="1">
                <a:solidFill>
                  <a:schemeClr val="tx1">
                    <a:lumMod val="50000"/>
                    <a:lumOff val="50000"/>
                  </a:schemeClr>
                </a:solidFill>
              </a:rPr>
              <a:t>第41章 神的話</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zh-TW" altLang="ko-KR" sz="4400"/>
              <a:t>被神祝福的約伯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zh-TW" altLang="ko-KR" sz="3600">
                <a:solidFill>
                  <a:schemeClr val="tx1">
                    <a:lumMod val="65000"/>
                    <a:lumOff val="35000"/>
                  </a:schemeClr>
                </a:solidFill>
              </a:rPr>
              <a:t>在烏斯地，住著一個人，名叫約伯。此人無過失，正直；他敬畏上帝，遠離惡事。</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zh-TW" altLang="ko-KR" sz="2800">
                <a:solidFill>
                  <a:schemeClr val="tx1">
                    <a:lumMod val="65000"/>
                    <a:lumOff val="35000"/>
                  </a:schemeClr>
                </a:solidFill>
              </a:rPr>
              <a:t>工作</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zh-TW" altLang="ko-KR" sz="2800">
                <a:solidFill>
                  <a:schemeClr val="tx1">
                    <a:lumMod val="65000"/>
                    <a:lumOff val="35000"/>
                  </a:schemeClr>
                </a:solidFill>
              </a:rPr>
              <a:t>住在東方烏斯地的約伯是最富有的人。他敬畏神，無可指摘，正直。</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zh-TW" altLang="ko-KR" sz="2800">
                <a:solidFill>
                  <a:schemeClr val="tx1">
                    <a:lumMod val="65000"/>
                    <a:lumOff val="35000"/>
                  </a:schemeClr>
                </a:solidFill>
              </a:rPr>
              <a:t>「因為你祝福約伯，他就敬畏你！約伯敬畏神是無緣無故的嗎？撒但密謀試探約伯。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zh-TW" altLang="ko-KR" sz="2400">
                <a:solidFill>
                  <a:schemeClr val="tx1">
                    <a:lumMod val="65000"/>
                    <a:lumOff val="35000"/>
                  </a:schemeClr>
                </a:solidFill>
              </a:rPr>
              <a:t>撒但一夜之間奪走了一切，包括他的孩子和所有財產。他成了世界上最悲慘的人。</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zh-TW" altLang="ko-KR" sz="2600">
                <a:solidFill>
                  <a:schemeClr val="tx1">
                    <a:lumMod val="65000"/>
                    <a:lumOff val="35000"/>
                  </a:schemeClr>
                </a:solidFill>
              </a:rPr>
              <a:t>他的妻子離開時對他說：“詛咒上帝，去死吧！”約伯的朋友來責備他，但約伯一如既往地信靠神。</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zh-TW" altLang="ko-KR" sz="2600">
                <a:solidFill>
                  <a:schemeClr val="tx1">
                    <a:lumMod val="65000"/>
                    <a:lumOff val="35000"/>
                  </a:schemeClr>
                </a:solidFill>
              </a:rPr>
              <a:t>那是一個充滿苦難和辛酸的時代。然而約伯通過了考驗，神給了他比以前更大的祝福。他成為一個比以往任何時候都更敬畏神的人。</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zh-TW" altLang="ko-KR" sz="4000">
                <a:solidFill>
                  <a:srgbClr val="FF0000"/>
                </a:solidFill>
              </a:rPr>
              <a:t>今天的課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zh-TW" altLang="ko-KR" sz="3200">
                <a:solidFill>
                  <a:schemeClr val="tx1">
                    <a:lumMod val="65000"/>
                    <a:lumOff val="35000"/>
                  </a:schemeClr>
                </a:solidFill>
              </a:rPr>
              <a:t>約伯雖然是個正直的人，但撒但卻給他帶來了麻煩。</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TW" altLang="ko-KR" sz="3200">
                <a:solidFill>
                  <a:schemeClr val="tx1">
                    <a:lumMod val="65000"/>
                    <a:lumOff val="35000"/>
                  </a:schemeClr>
                </a:solidFill>
              </a:rPr>
              <a:t>儘管困難重重，約伯仍相信神，對神有忍耐。</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TW" altLang="ko-KR" sz="3200">
                <a:solidFill>
                  <a:schemeClr val="tx1">
                    <a:lumMod val="65000"/>
                    <a:lumOff val="35000"/>
                  </a:schemeClr>
                </a:solidFill>
              </a:rPr>
              <a:t>這些困難可能會降臨在我們身上。</a:t>
            </a:r>
          </a:p>
          <a:p>
            <a:pPr xmlns:a="http://schemas.openxmlformats.org/drawingml/2006/main" algn="ctr"/>
            <a:r xmlns:a="http://schemas.openxmlformats.org/drawingml/2006/main">
              <a:rPr lang="zh-TW" altLang="ko-KR" sz="3200">
                <a:solidFill>
                  <a:schemeClr val="tx1">
                    <a:lumMod val="65000"/>
                    <a:lumOff val="35000"/>
                  </a:schemeClr>
                </a:solidFill>
              </a:rPr>
              <a:t>這時候我們就得相信神，對神有忍耐。</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zh-TW" altLang="ko-KR" sz="3200"/>
              <a:t>上帝？</a:t>
            </a:r>
            <a:r xmlns:a="http://schemas.openxmlformats.org/drawingml/2006/main">
              <a:rPr lang="zh-T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zh-TW" altLang="ko-KR" sz="3600">
                <a:solidFill>
                  <a:srgbClr val="C00000"/>
                </a:solidFill>
              </a:rPr>
              <a:t>神是..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zh-TW" altLang="ko-KR" sz="3600">
                <a:solidFill>
                  <a:schemeClr val="tx1">
                    <a:lumMod val="65000"/>
                    <a:lumOff val="35000"/>
                  </a:schemeClr>
                </a:solidFill>
              </a:rPr>
              <a:t>神是獨一的</a:t>
            </a:r>
          </a:p>
          <a:p>
            <a:r xmlns:a="http://schemas.openxmlformats.org/drawingml/2006/main">
              <a:rPr lang="zh-TW" altLang="ko-KR" sz="3600">
                <a:solidFill>
                  <a:schemeClr val="tx1">
                    <a:lumMod val="65000"/>
                    <a:lumOff val="35000"/>
                  </a:schemeClr>
                </a:solidFill>
              </a:rPr>
              <a:t>祂可以按照祂自己的意願使我們富有或貧窮。</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b="1">
                <a:solidFill>
                  <a:schemeClr val="tx1">
                    <a:lumMod val="50000"/>
                    <a:lumOff val="50000"/>
                  </a:schemeClr>
                </a:solidFill>
              </a:rPr>
              <a:t>第32章 神的話</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400"/>
              <a:t>所羅門接受了智慧作為禮物。</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zh-TW" altLang="ko-KR" sz="4000">
                <a:solidFill>
                  <a:srgbClr val="FF0000"/>
                </a:solidFill>
              </a:rPr>
              <a:t>今天的測驗</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zh-TW" altLang="ko-KR" sz="3600">
                <a:solidFill>
                  <a:schemeClr val="tx1">
                    <a:lumMod val="65000"/>
                    <a:lumOff val="35000"/>
                  </a:schemeClr>
                </a:solidFill>
              </a:rPr>
              <a:t>關於約伯記，哪一項是不正確的？</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zh-TW" altLang="en-US" sz="2800">
                <a:solidFill>
                  <a:schemeClr val="tx1">
                    <a:lumMod val="65000"/>
                    <a:lumOff val="35000"/>
                  </a:schemeClr>
                </a:solidFill>
              </a:rPr>
              <a:t>①</a:t>
            </a:r>
            <a:r xmlns:a="http://schemas.openxmlformats.org/drawingml/2006/main">
              <a:rPr lang="zh-TW" altLang="ko-KR" sz="2800">
                <a:solidFill>
                  <a:schemeClr val="tx1">
                    <a:lumMod val="65000"/>
                    <a:lumOff val="35000"/>
                  </a:schemeClr>
                </a:solidFill>
              </a:rPr>
              <a:t>他很有錢。</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zh-TW" altLang="en-US" sz="2800">
                <a:solidFill>
                  <a:schemeClr val="tx1">
                    <a:lumMod val="65000"/>
                    <a:lumOff val="35000"/>
                  </a:schemeClr>
                </a:solidFill>
              </a:rPr>
              <a:t>②</a:t>
            </a:r>
            <a:r xmlns:a="http://schemas.openxmlformats.org/drawingml/2006/main">
              <a:rPr lang="zh-TW" altLang="ko-KR" sz="2800">
                <a:solidFill>
                  <a:schemeClr val="tx1">
                    <a:lumMod val="65000"/>
                    <a:lumOff val="35000"/>
                  </a:schemeClr>
                </a:solidFill>
              </a:rPr>
              <a:t>他住在東方。</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zh-TW" altLang="en-US" sz="2800">
                <a:solidFill>
                  <a:schemeClr val="tx1">
                    <a:lumMod val="65000"/>
                    <a:lumOff val="35000"/>
                  </a:schemeClr>
                </a:solidFill>
              </a:rPr>
              <a:t>③</a:t>
            </a:r>
            <a:r xmlns:a="http://schemas.openxmlformats.org/drawingml/2006/main">
              <a:rPr lang="zh-TW" altLang="ko-KR" sz="2800">
                <a:solidFill>
                  <a:schemeClr val="tx1">
                    <a:lumMod val="65000"/>
                    <a:lumOff val="35000"/>
                  </a:schemeClr>
                </a:solidFill>
              </a:rPr>
              <a:t>他是國王。</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zh-TW" altLang="en-US" sz="2800">
                <a:solidFill>
                  <a:schemeClr val="tx1">
                    <a:lumMod val="65000"/>
                    <a:lumOff val="35000"/>
                  </a:schemeClr>
                </a:solidFill>
              </a:rPr>
              <a:t>④</a:t>
            </a:r>
            <a:r xmlns:a="http://schemas.openxmlformats.org/drawingml/2006/main">
              <a:rPr lang="zh-TW" altLang="ko-KR" sz="2800">
                <a:solidFill>
                  <a:schemeClr val="tx1">
                    <a:lumMod val="65000"/>
                    <a:lumOff val="35000"/>
                  </a:schemeClr>
                </a:solidFill>
              </a:rPr>
              <a:t>他敬畏神。</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zh-TW" altLang="en-US" sz="2800">
                <a:solidFill>
                  <a:srgbClr val="FF0000"/>
                </a:solidFill>
              </a:rPr>
              <a:t>③</a:t>
            </a:r>
            <a:r xmlns:a="http://schemas.openxmlformats.org/drawingml/2006/main">
              <a:rPr lang="zh-TW" altLang="ko-KR" sz="2800">
                <a:solidFill>
                  <a:srgbClr val="FF0000"/>
                </a:solidFill>
              </a:rPr>
              <a:t>他是國王。</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zh-TW" altLang="ko-KR" sz="3600">
                <a:solidFill>
                  <a:schemeClr val="tx1">
                    <a:lumMod val="65000"/>
                    <a:lumOff val="35000"/>
                  </a:schemeClr>
                </a:solidFill>
              </a:rPr>
              <a:t>在烏斯地，住著一個人，名叫約伯。此人無過失，正直；他敬畏上帝，遠離惡事。</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zh-TW" altLang="ko-KR" sz="2800">
                <a:solidFill>
                  <a:schemeClr val="tx1">
                    <a:lumMod val="65000"/>
                    <a:lumOff val="35000"/>
                  </a:schemeClr>
                </a:solidFill>
              </a:rPr>
              <a:t>工作</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b="1">
                <a:solidFill>
                  <a:schemeClr val="tx1">
                    <a:lumMod val="50000"/>
                    <a:lumOff val="50000"/>
                  </a:schemeClr>
                </a:solidFill>
              </a:rPr>
              <a:t>不。 42 神的話</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400"/>
              <a:t>丹尼爾拒絕吃國王的食物。</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但但以理決心不以王室的食物和酒來玷污自己，他請求大官允許他不要這樣玷污自己。</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TW" altLang="ko-KR" sz="2800">
                <a:solidFill>
                  <a:schemeClr val="tx1">
                    <a:lumMod val="65000"/>
                    <a:lumOff val="35000"/>
                  </a:schemeClr>
                </a:solidFill>
              </a:rPr>
              <a:t>丹尼爾</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500">
                <a:solidFill>
                  <a:schemeClr val="tx1">
                    <a:lumMod val="65000"/>
                    <a:lumOff val="35000"/>
                  </a:schemeClr>
                </a:solidFill>
              </a:rPr>
              <a:t>但以理和他的三個朋友作為囚犯被帶到巴比倫。國王命臣下賜予國王的食物和酒來教導他們。</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400">
                <a:solidFill>
                  <a:schemeClr val="tx1">
                    <a:lumMod val="65000"/>
                    <a:lumOff val="35000"/>
                  </a:schemeClr>
                </a:solidFill>
              </a:rPr>
              <a:t>“我們不想吃上帝律法禁止的食物！”丹尼爾和他的三個朋友請求首席官員允許他們不要這樣玷污自己。</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600">
                <a:solidFill>
                  <a:schemeClr val="tx1">
                    <a:lumMod val="65000"/>
                    <a:lumOff val="35000"/>
                  </a:schemeClr>
                </a:solidFill>
              </a:rPr>
              <a:t>丹尼爾和他的三個朋友吃蔬菜和水，而不是吃提供給偶像的食物。神看重他們，並賜給他們更多的智慧。</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500">
                <a:solidFill>
                  <a:schemeClr val="tx1">
                    <a:lumMod val="65000"/>
                    <a:lumOff val="35000"/>
                  </a:schemeClr>
                </a:solidFill>
              </a:rPr>
              <a:t>“他們多麼聰明啊！”國王不禁感到驚訝，他們看起來比其他吃過皇家食物的年輕人更健康、更聰明。</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600">
                <a:solidFill>
                  <a:schemeClr val="tx1">
                    <a:lumMod val="65000"/>
                    <a:lumOff val="35000"/>
                  </a:schemeClr>
                </a:solidFill>
              </a:rPr>
              <a:t>從此但以理和他的三個朋友負責掌管巴比倫的重要事務，並在上帝面前保持聖潔。</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200">
                <a:solidFill>
                  <a:schemeClr val="tx1">
                    <a:lumMod val="65000"/>
                    <a:lumOff val="35000"/>
                  </a:schemeClr>
                </a:solidFill>
              </a:rPr>
              <a:t>但以理和他的三個朋友決心即使在囚犯的情況下也要遵守上帝的律法。</a:t>
            </a:r>
          </a:p>
          <a:p>
            <a:r xmlns:a="http://schemas.openxmlformats.org/drawingml/2006/main">
              <a:rPr lang="zh-TW" altLang="ko-KR" sz="3200">
                <a:solidFill>
                  <a:schemeClr val="tx1">
                    <a:lumMod val="65000"/>
                    <a:lumOff val="35000"/>
                  </a:schemeClr>
                </a:solidFill>
              </a:rPr>
              <a:t>然後，他們變得比其他吃過皇家食物的人更健康、更聰明。</a:t>
            </a:r>
          </a:p>
          <a:p>
            <a:r xmlns:a="http://schemas.openxmlformats.org/drawingml/2006/main">
              <a:rPr lang="zh-TW" altLang="ko-KR" sz="3200">
                <a:solidFill>
                  <a:schemeClr val="tx1">
                    <a:lumMod val="65000"/>
                    <a:lumOff val="35000"/>
                  </a:schemeClr>
                </a:solidFill>
              </a:rPr>
              <a:t>在任何情況下我們都必須順服神。</a:t>
            </a:r>
          </a:p>
          <a:p>
            <a:r xmlns:a="http://schemas.openxmlformats.org/drawingml/2006/main">
              <a:rPr lang="zh-TW" altLang="ko-KR" sz="3200">
                <a:solidFill>
                  <a:schemeClr val="tx1">
                    <a:lumMod val="65000"/>
                    <a:lumOff val="35000"/>
                  </a:schemeClr>
                </a:solidFill>
              </a:rPr>
              <a:t>沒有什麼比愛神更重要的了。</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所羅門王的財富和智慧超過了世上所有其他的國王。</a:t>
            </a:r>
            <a:r xmlns:a="http://schemas.openxmlformats.org/drawingml/2006/main">
              <a:rPr lang="zh-TW"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TW" altLang="ko-KR" sz="2800">
                <a:solidFill>
                  <a:schemeClr val="tx1">
                    <a:lumMod val="65000"/>
                    <a:lumOff val="35000"/>
                  </a:schemeClr>
                </a:solidFill>
              </a:rPr>
              <a:t>2 歷代誌 9：</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3200"/>
              <a:t>世界衛生組織</a:t>
            </a:r>
            <a:r xmlns:a="http://schemas.openxmlformats.org/drawingml/2006/main">
              <a:rPr lang="zh-TW" altLang="en-US" sz="3200"/>
              <a:t> </a:t>
            </a:r>
            <a:r xmlns:a="http://schemas.openxmlformats.org/drawingml/2006/main">
              <a:rPr lang="zh-TW" altLang="ko-KR" sz="3200"/>
              <a:t>是</a:t>
            </a:r>
            <a:r xmlns:a="http://schemas.openxmlformats.org/drawingml/2006/main">
              <a:rPr lang="zh-TW" altLang="en-US" sz="3200"/>
              <a:t> </a:t>
            </a:r>
            <a:r xmlns:a="http://schemas.openxmlformats.org/drawingml/2006/main">
              <a:rPr lang="zh-TW" altLang="ko-KR" sz="3200"/>
              <a:t>上帝？</a:t>
            </a:r>
            <a:r xmlns:a="http://schemas.openxmlformats.org/drawingml/2006/main">
              <a:rPr lang="zh-T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rgbClr val="C00000"/>
                </a:solidFill>
              </a:rPr>
              <a:t>神是..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上帝是一位可以同時出現在所有地方（無所不在）的人。祂是全能的。</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今天的測驗</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但以理和他的三個朋友吃什麼食物來代替國王的食物？</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①</a:t>
            </a:r>
            <a:r xmlns:a="http://schemas.openxmlformats.org/drawingml/2006/main">
              <a:rPr lang="zh-TW" altLang="ko-KR" sz="2800">
                <a:solidFill>
                  <a:schemeClr val="tx1">
                    <a:lumMod val="65000"/>
                    <a:lumOff val="35000"/>
                  </a:schemeClr>
                </a:solidFill>
              </a:rPr>
              <a:t>水和蔬菜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②</a:t>
            </a:r>
            <a:r xmlns:a="http://schemas.openxmlformats.org/drawingml/2006/main">
              <a:rPr lang="zh-TW" altLang="ko-KR" sz="2800">
                <a:solidFill>
                  <a:schemeClr val="tx1">
                    <a:lumMod val="65000"/>
                    <a:lumOff val="35000"/>
                  </a:schemeClr>
                </a:solidFill>
              </a:rPr>
              <a:t>餅乾和可樂</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③</a:t>
            </a:r>
            <a:r xmlns:a="http://schemas.openxmlformats.org/drawingml/2006/main">
              <a:rPr lang="zh-TW" altLang="ko-KR" sz="2800">
                <a:solidFill>
                  <a:schemeClr val="tx1">
                    <a:lumMod val="65000"/>
                    <a:lumOff val="35000"/>
                  </a:schemeClr>
                </a:solidFill>
              </a:rPr>
              <a:t>麵條</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④</a:t>
            </a:r>
            <a:r xmlns:a="http://schemas.openxmlformats.org/drawingml/2006/main">
              <a:rPr lang="zh-TW" altLang="ko-KR" sz="2800">
                <a:solidFill>
                  <a:schemeClr val="tx1">
                    <a:lumMod val="65000"/>
                    <a:lumOff val="35000"/>
                  </a:schemeClr>
                </a:solidFill>
              </a:rPr>
              <a:t>米飯</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rgbClr val="FF0000"/>
                </a:solidFill>
              </a:rPr>
              <a:t>①</a:t>
            </a:r>
            <a:r xmlns:a="http://schemas.openxmlformats.org/drawingml/2006/main">
              <a:rPr lang="zh-TW" altLang="ko-KR" sz="2800">
                <a:solidFill>
                  <a:srgbClr val="FF0000"/>
                </a:solidFill>
              </a:rPr>
              <a:t>水和蔬菜</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但但以理決心不以王室的食物和酒來玷污自己，他請求大官允許他不要這樣玷污自己。</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TW" altLang="ko-KR" sz="2800">
                <a:solidFill>
                  <a:schemeClr val="tx1">
                    <a:lumMod val="65000"/>
                    <a:lumOff val="35000"/>
                  </a:schemeClr>
                </a:solidFill>
              </a:rPr>
              <a:t>丹尼爾</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b="1">
                <a:solidFill>
                  <a:schemeClr val="tx1">
                    <a:lumMod val="50000"/>
                    <a:lumOff val="50000"/>
                  </a:schemeClr>
                </a:solidFill>
              </a:rPr>
              <a:t>第43章 神的話</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400"/>
              <a:t>獅子巢穴的丹尼爾</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國王大喜，下令把但以理從洞裡救出來。當但以理從坑裡被拉出來時，他身上沒有發現任何傷口，因為他信靠他的神。</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TW" altLang="ko-KR" sz="2800">
                <a:solidFill>
                  <a:schemeClr val="tx1">
                    <a:lumMod val="65000"/>
                    <a:lumOff val="35000"/>
                  </a:schemeClr>
                </a:solidFill>
              </a:rPr>
              <a:t>丹尼爾</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6：</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500">
                <a:solidFill>
                  <a:schemeClr val="tx1">
                    <a:lumMod val="65000"/>
                    <a:lumOff val="35000"/>
                  </a:schemeClr>
                </a:solidFill>
              </a:rPr>
              <a:t>巴比倫有人憎恨但以理，但以理被囚禁並成為宰相。他們想殺死丹尼爾。</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400">
                <a:solidFill>
                  <a:schemeClr val="tx1">
                    <a:lumMod val="65000"/>
                    <a:lumOff val="35000"/>
                  </a:schemeClr>
                </a:solidFill>
              </a:rPr>
              <a:t>“任何向國王以外的東西鞠躬的人都會被扔進獅子坑里！”但以理並沒有停止每天三次的禱告，儘管他知道這一點。</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所以最後，丹尼爾被丟進了可怕的獅子窩裡。</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500">
                <a:solidFill>
                  <a:schemeClr val="tx1">
                    <a:lumMod val="65000"/>
                    <a:lumOff val="35000"/>
                  </a:schemeClr>
                </a:solidFill>
              </a:rPr>
              <a:t>第二天一早，國王來到獅子窩，問道：“但以理！”你安全嗎？'事實上，國王希望但以理不要死，因為他很愛但以理。</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600">
                <a:solidFill>
                  <a:schemeClr val="tx1">
                    <a:lumMod val="65000"/>
                    <a:lumOff val="35000"/>
                  </a:schemeClr>
                </a:solidFill>
              </a:rPr>
              <a:t>“只要神能保護我，我就放心了！”丹尼爾沒有受傷。國王也讚美但以理的上帝。</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所羅門成為繼大衛王之後以色列的第三任王。</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3200">
                <a:solidFill>
                  <a:schemeClr val="tx1">
                    <a:lumMod val="65000"/>
                    <a:lumOff val="35000"/>
                  </a:schemeClr>
                </a:solidFill>
              </a:rPr>
              <a:t>但以理沒有向偶像下拜，</a:t>
            </a:r>
          </a:p>
          <a:p>
            <a:pPr xmlns:a="http://schemas.openxmlformats.org/drawingml/2006/main" algn="ctr"/>
            <a:r xmlns:a="http://schemas.openxmlformats.org/drawingml/2006/main">
              <a:rPr lang="zh-TW" altLang="ko-KR" sz="3200">
                <a:solidFill>
                  <a:schemeClr val="tx1">
                    <a:lumMod val="65000"/>
                    <a:lumOff val="35000"/>
                  </a:schemeClr>
                </a:solidFill>
              </a:rPr>
              <a:t>最終，他被扔進了獅子坑，但他安全了。</a:t>
            </a:r>
          </a:p>
          <a:p>
            <a:pPr xmlns:a="http://schemas.openxmlformats.org/drawingml/2006/main" algn="ctr"/>
            <a:r xmlns:a="http://schemas.openxmlformats.org/drawingml/2006/main">
              <a:rPr lang="zh-TW" altLang="ko-KR" sz="3200">
                <a:solidFill>
                  <a:schemeClr val="tx1">
                    <a:lumMod val="65000"/>
                    <a:lumOff val="35000"/>
                  </a:schemeClr>
                </a:solidFill>
              </a:rPr>
              <a:t>由於但以理的信心，巴比倫王也讚美神</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TW" altLang="ko-KR" sz="3200">
                <a:solidFill>
                  <a:schemeClr val="tx1">
                    <a:lumMod val="65000"/>
                    <a:lumOff val="35000"/>
                  </a:schemeClr>
                </a:solidFill>
              </a:rPr>
              <a:t>我們必須只敬拜神</a:t>
            </a:r>
          </a:p>
          <a:p>
            <a:pPr xmlns:a="http://schemas.openxmlformats.org/drawingml/2006/main" algn="ctr"/>
            <a:r xmlns:a="http://schemas.openxmlformats.org/drawingml/2006/main">
              <a:rPr lang="zh-TW" altLang="ko-KR" sz="3200">
                <a:solidFill>
                  <a:schemeClr val="tx1">
                    <a:lumMod val="65000"/>
                    <a:lumOff val="35000"/>
                  </a:schemeClr>
                </a:solidFill>
              </a:rPr>
              <a:t>我們必須有不侍奉偶像的信仰！</a:t>
            </a:r>
          </a:p>
          <a:p>
            <a:pPr xmlns:a="http://schemas.openxmlformats.org/drawingml/2006/main" algn="ctr"/>
            <a:r xmlns:a="http://schemas.openxmlformats.org/drawingml/2006/main">
              <a:rPr lang="zh-TW" altLang="ko-KR" sz="3200">
                <a:solidFill>
                  <a:schemeClr val="tx1">
                    <a:lumMod val="65000"/>
                    <a:lumOff val="35000"/>
                  </a:schemeClr>
                </a:solidFill>
              </a:rPr>
              <a:t>這種信仰可以使其他人相信上帝。</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3200"/>
              <a:t>神是？</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rgbClr val="C00000"/>
                </a:solidFill>
              </a:rPr>
              <a:t>神就是那一位..</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神是一位可靠的神</a:t>
            </a:r>
            <a:r xmlns:a="http://schemas.openxmlformats.org/drawingml/2006/main">
              <a:rPr lang="zh-TW" altLang="en-US" sz="3600">
                <a:solidFill>
                  <a:schemeClr val="tx1">
                    <a:lumMod val="65000"/>
                    <a:lumOff val="35000"/>
                  </a:schemeClr>
                </a:solidFill>
              </a:rPr>
              <a:t> </a:t>
            </a:r>
            <a:r xmlns:a="http://schemas.openxmlformats.org/drawingml/2006/main">
              <a:rPr lang="zh-TW" altLang="ko-KR" sz="3600">
                <a:solidFill>
                  <a:schemeClr val="tx1">
                    <a:lumMod val="65000"/>
                    <a:lumOff val="35000"/>
                  </a:schemeClr>
                </a:solidFill>
              </a:rPr>
              <a:t>誰能拯救那些真心信祂、服事祂的人呢？</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今天的測驗</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為什麼</a:t>
            </a:r>
            <a:r xmlns:a="http://schemas.openxmlformats.org/drawingml/2006/main">
              <a:rPr lang="zh-TW" altLang="en-US" sz="3600">
                <a:solidFill>
                  <a:schemeClr val="tx1">
                    <a:lumMod val="65000"/>
                    <a:lumOff val="35000"/>
                  </a:schemeClr>
                </a:solidFill>
              </a:rPr>
              <a:t> </a:t>
            </a:r>
            <a:r xmlns:a="http://schemas.openxmlformats.org/drawingml/2006/main">
              <a:rPr lang="zh-TW" altLang="ko-KR" sz="3600">
                <a:solidFill>
                  <a:schemeClr val="tx1">
                    <a:lumMod val="65000"/>
                    <a:lumOff val="35000"/>
                  </a:schemeClr>
                </a:solidFill>
              </a:rPr>
              <a:t>曾是</a:t>
            </a:r>
            <a:r xmlns:a="http://schemas.openxmlformats.org/drawingml/2006/main">
              <a:rPr lang="zh-TW" altLang="en-US" sz="3600">
                <a:solidFill>
                  <a:schemeClr val="tx1">
                    <a:lumMod val="65000"/>
                    <a:lumOff val="35000"/>
                  </a:schemeClr>
                </a:solidFill>
              </a:rPr>
              <a:t> </a:t>
            </a:r>
            <a:r xmlns:a="http://schemas.openxmlformats.org/drawingml/2006/main">
              <a:rPr lang="zh-TW" altLang="ko-KR" sz="3600">
                <a:solidFill>
                  <a:schemeClr val="tx1">
                    <a:lumMod val="65000"/>
                    <a:lumOff val="35000"/>
                  </a:schemeClr>
                </a:solidFill>
              </a:rPr>
              <a:t>但以理被丟進獅子坑？</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①</a:t>
            </a:r>
            <a:r xmlns:a="http://schemas.openxmlformats.org/drawingml/2006/main">
              <a:rPr lang="zh-TW" altLang="ko-KR" sz="2800">
                <a:solidFill>
                  <a:schemeClr val="tx1">
                    <a:lumMod val="65000"/>
                    <a:lumOff val="35000"/>
                  </a:schemeClr>
                </a:solidFill>
              </a:rPr>
              <a:t>因為他對國王撒了謊。</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②</a:t>
            </a:r>
            <a:r xmlns:a="http://schemas.openxmlformats.org/drawingml/2006/main">
              <a:rPr lang="zh-TW" altLang="ko-KR" sz="2800">
                <a:solidFill>
                  <a:schemeClr val="tx1">
                    <a:lumMod val="65000"/>
                    <a:lumOff val="35000"/>
                  </a:schemeClr>
                </a:solidFill>
              </a:rPr>
              <a:t>因為他沒有跪拜國王的偶像。</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③</a:t>
            </a:r>
            <a:r xmlns:a="http://schemas.openxmlformats.org/drawingml/2006/main">
              <a:rPr lang="zh-TW" altLang="ko-KR" sz="2800">
                <a:solidFill>
                  <a:schemeClr val="tx1">
                    <a:lumMod val="65000"/>
                    <a:lumOff val="35000"/>
                  </a:schemeClr>
                </a:solidFill>
              </a:rPr>
              <a:t>因為他要殺國王。</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④</a:t>
            </a:r>
            <a:r xmlns:a="http://schemas.openxmlformats.org/drawingml/2006/main">
              <a:rPr lang="zh-TW" altLang="ko-KR" sz="2800">
                <a:solidFill>
                  <a:schemeClr val="tx1">
                    <a:lumMod val="65000"/>
                    <a:lumOff val="35000"/>
                  </a:schemeClr>
                </a:solidFill>
              </a:rPr>
              <a:t>因為他沒有好好敬拜神。</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rgbClr val="FF0000"/>
                </a:solidFill>
              </a:rPr>
              <a:t>②</a:t>
            </a:r>
            <a:r xmlns:a="http://schemas.openxmlformats.org/drawingml/2006/main">
              <a:rPr lang="zh-TW" altLang="ko-KR" sz="2800">
                <a:solidFill>
                  <a:srgbClr val="FF0000"/>
                </a:solidFill>
              </a:rPr>
              <a:t>因為他沒有跪拜國王的偶像。</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國王大喜，下令把但以理從洞裡救出來。當但以理從坑裡被拉出來時，他身上沒有發現任何傷口，因為他信靠他的神。</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TW" altLang="ko-KR" sz="2800">
                <a:solidFill>
                  <a:schemeClr val="tx1">
                    <a:lumMod val="65000"/>
                    <a:lumOff val="35000"/>
                  </a:schemeClr>
                </a:solidFill>
              </a:rPr>
              <a:t>丹尼爾</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6：</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b="1">
                <a:solidFill>
                  <a:schemeClr val="tx1">
                    <a:lumMod val="50000"/>
                    <a:lumOff val="50000"/>
                  </a:schemeClr>
                </a:solidFill>
              </a:rPr>
              <a:t>第44章 神的話</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400"/>
              <a:t>約拿，在大魚裡面</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但耶和華安排一條大魚吞了約拿，約拿在魚裡三天三夜。</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TW" altLang="ko-KR" sz="2800">
                <a:solidFill>
                  <a:schemeClr val="tx1">
                    <a:lumMod val="65000"/>
                    <a:lumOff val="35000"/>
                  </a:schemeClr>
                </a:solidFill>
              </a:rPr>
              <a:t>約拿</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500">
                <a:solidFill>
                  <a:schemeClr val="tx1">
                    <a:lumMod val="65000"/>
                    <a:lumOff val="35000"/>
                  </a:schemeClr>
                </a:solidFill>
              </a:rPr>
              <a:t>有一天，上帝向約拿顯現並說：</a:t>
            </a:r>
          </a:p>
          <a:p>
            <a:r xmlns:a="http://schemas.openxmlformats.org/drawingml/2006/main">
              <a:rPr lang="zh-TW" altLang="ko-KR" sz="2500">
                <a:solidFill>
                  <a:schemeClr val="tx1">
                    <a:lumMod val="65000"/>
                    <a:lumOff val="35000"/>
                  </a:schemeClr>
                </a:solidFill>
              </a:rPr>
              <a:t>「去尼尼微這座偉大的城市去宣講反對它吧！我要把他們從罪惡中拯救出來。”</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約拿不想順服上帝。他出國航行到他施去躲避上帝。</a:t>
            </a:r>
            <a:r xmlns:a="http://schemas.openxmlformats.org/drawingml/2006/main">
              <a:rPr lang="zh-TW"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400">
                <a:solidFill>
                  <a:schemeClr val="tx1">
                    <a:lumMod val="65000"/>
                    <a:lumOff val="35000"/>
                  </a:schemeClr>
                </a:solidFill>
              </a:rPr>
              <a:t>但是，上帝刮起了一陣大風，他們全都死了。水手們把約拿丟進海裡。一條大魚遊來，把他吞了下去。</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約拿在魚體內悔了三天。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“請賜予我智慧來領導我的人民。”上帝很高興所羅門提出這樣的要求。因此，神賜給了所羅門所求的。</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400">
                <a:solidFill>
                  <a:schemeClr val="tx1">
                    <a:lumMod val="65000"/>
                    <a:lumOff val="35000"/>
                  </a:schemeClr>
                </a:solidFill>
              </a:rPr>
              <a:t>魚把他吐到了乾燥的陸地上。他去了尼尼微，不情願地向他們大聲宣講神的信息。</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500">
                <a:solidFill>
                  <a:schemeClr val="tx1">
                    <a:lumMod val="65000"/>
                    <a:lumOff val="35000"/>
                  </a:schemeClr>
                </a:solidFill>
              </a:rPr>
              <a:t>尼尼微人聽到神的警告後悔改並尋求神的恩典。神寬恕了尼尼微人。</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3200">
                <a:solidFill>
                  <a:schemeClr val="tx1">
                    <a:lumMod val="65000"/>
                    <a:lumOff val="35000"/>
                  </a:schemeClr>
                </a:solidFill>
              </a:rPr>
              <a:t>約拿違背了神的話。</a:t>
            </a:r>
          </a:p>
          <a:p>
            <a:pPr xmlns:a="http://schemas.openxmlformats.org/drawingml/2006/main" algn="ctr"/>
            <a:r xmlns:a="http://schemas.openxmlformats.org/drawingml/2006/main">
              <a:rPr lang="zh-TW" altLang="ko-KR" sz="3200">
                <a:solidFill>
                  <a:schemeClr val="tx1">
                    <a:lumMod val="65000"/>
                    <a:lumOff val="35000"/>
                  </a:schemeClr>
                </a:solidFill>
              </a:rPr>
              <a:t>但神使用約拿悖逆，最終拯救了尼尼微人。</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TW" altLang="ko-KR" sz="3200">
                <a:solidFill>
                  <a:schemeClr val="tx1">
                    <a:lumMod val="65000"/>
                    <a:lumOff val="35000"/>
                  </a:schemeClr>
                </a:solidFill>
              </a:rPr>
              <a:t>有時候，神的旨意與我的想法不同。</a:t>
            </a:r>
          </a:p>
          <a:p>
            <a:pPr xmlns:a="http://schemas.openxmlformats.org/drawingml/2006/main" algn="ctr"/>
            <a:r xmlns:a="http://schemas.openxmlformats.org/drawingml/2006/main">
              <a:rPr lang="zh-TW" altLang="ko-KR" sz="3200">
                <a:solidFill>
                  <a:schemeClr val="tx1">
                    <a:lumMod val="65000"/>
                    <a:lumOff val="35000"/>
                  </a:schemeClr>
                </a:solidFill>
              </a:rPr>
              <a:t>但神的旨意永遠是對的。</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TW" altLang="ko-KR" sz="3200">
                <a:solidFill>
                  <a:schemeClr val="tx1">
                    <a:lumMod val="65000"/>
                    <a:lumOff val="35000"/>
                  </a:schemeClr>
                </a:solidFill>
              </a:rPr>
              <a:t>我們必須始終順服神的旨意。</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3200"/>
              <a:t>神是誰？</a:t>
            </a:r>
            <a:r xmlns:a="http://schemas.openxmlformats.org/drawingml/2006/main">
              <a:rPr lang="zh-T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rgbClr val="C00000"/>
                </a:solidFill>
              </a:rPr>
              <a:t>神是..</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上帝是拯救那些真誠悔罪並請求寬恕的人的人。</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今天的測驗</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約拿在誰的肚子裡待了三天？</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①</a:t>
            </a:r>
            <a:r xmlns:a="http://schemas.openxmlformats.org/drawingml/2006/main">
              <a:rPr lang="zh-TW" altLang="ko-KR" sz="2800">
                <a:solidFill>
                  <a:schemeClr val="tx1">
                    <a:lumMod val="65000"/>
                    <a:lumOff val="35000"/>
                  </a:schemeClr>
                </a:solidFill>
              </a:rPr>
              <a:t>獅子</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②</a:t>
            </a:r>
            <a:r xmlns:a="http://schemas.openxmlformats.org/drawingml/2006/main">
              <a:rPr lang="zh-TW" altLang="ko-KR" sz="2800">
                <a:solidFill>
                  <a:schemeClr val="tx1">
                    <a:lumMod val="65000"/>
                    <a:lumOff val="35000"/>
                  </a:schemeClr>
                </a:solidFill>
              </a:rPr>
              <a:t>大象</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③</a:t>
            </a:r>
            <a:r xmlns:a="http://schemas.openxmlformats.org/drawingml/2006/main">
              <a:rPr lang="zh-TW" altLang="ko-KR" sz="2800">
                <a:solidFill>
                  <a:schemeClr val="tx1">
                    <a:lumMod val="65000"/>
                    <a:lumOff val="35000"/>
                  </a:schemeClr>
                </a:solidFill>
              </a:rPr>
              <a:t>狗</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④</a:t>
            </a:r>
            <a:r xmlns:a="http://schemas.openxmlformats.org/drawingml/2006/main">
              <a:rPr lang="zh-TW" altLang="ko-KR" sz="2800">
                <a:solidFill>
                  <a:schemeClr val="tx1">
                    <a:lumMod val="65000"/>
                    <a:lumOff val="35000"/>
                  </a:schemeClr>
                </a:solidFill>
              </a:rPr>
              <a:t>魚</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rgbClr val="FF0000"/>
                </a:solidFill>
              </a:rPr>
              <a:t>④</a:t>
            </a:r>
            <a:r xmlns:a="http://schemas.openxmlformats.org/drawingml/2006/main">
              <a:rPr lang="zh-TW" altLang="ko-KR" sz="2800">
                <a:solidFill>
                  <a:srgbClr val="FF0000"/>
                </a:solidFill>
              </a:rPr>
              <a:t>魚</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但耶和華安排一條大魚吞了約拿，約拿在魚裡三天三夜。</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TW" altLang="ko-KR" sz="2800">
                <a:solidFill>
                  <a:schemeClr val="tx1">
                    <a:lumMod val="65000"/>
                    <a:lumOff val="35000"/>
                  </a:schemeClr>
                </a:solidFill>
              </a:rPr>
              <a:t>約拿</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有一天，兩個女人帶著一個小嬰兒來到所羅門。他們爭辯說這個孩子是她在國王面前的孩子。</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國王說：“因為兩個女人都堅持認為孩子是她的孩子，所以把孩子切成兩半，一半給一個，一半給另一個！”</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一位婦女對她的兒子充滿了同情。所以，她說：「把活孩子給她吧。不要殺他！ 」聽到這話，所羅門認定這個女人就是他的親生母親。金說：“把孩子給她吧。”她是一位真正的母親！”</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3600">
                <a:solidFill>
                  <a:schemeClr val="tx1">
                    <a:lumMod val="65000"/>
                    <a:lumOff val="35000"/>
                  </a:schemeClr>
                </a:solidFill>
              </a:rPr>
              <a:t>所羅門要求一顆智慧的心，而不是財富或權力</a:t>
            </a:r>
          </a:p>
          <a:p>
            <a:pPr xmlns:a="http://schemas.openxmlformats.org/drawingml/2006/main" algn="ctr"/>
            <a:r xmlns:a="http://schemas.openxmlformats.org/drawingml/2006/main">
              <a:rPr lang="zh-TW" altLang="ko-KR" sz="3600">
                <a:solidFill>
                  <a:schemeClr val="tx1">
                    <a:lumMod val="65000"/>
                    <a:lumOff val="35000"/>
                  </a:schemeClr>
                </a:solidFill>
              </a:rPr>
              <a:t>統治他的國家。</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zh-TW" altLang="ko-KR" sz="3600">
                <a:solidFill>
                  <a:schemeClr val="tx1">
                    <a:lumMod val="65000"/>
                    <a:lumOff val="35000"/>
                  </a:schemeClr>
                </a:solidFill>
              </a:rPr>
              <a:t>我們不只要為自己禱告，也要為他人禱告。</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zh-TW" altLang="ko-KR" sz="3600">
                <a:solidFill>
                  <a:schemeClr val="tx1">
                    <a:lumMod val="65000"/>
                    <a:lumOff val="35000"/>
                  </a:schemeClr>
                </a:solidFill>
              </a:rPr>
              <a:t>大衛與掃羅談完話後，約拿單就與大衛在靈裡合而為一，並且愛他如同愛自己。</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zh-TW" altLang="ko-KR" sz="2800">
                <a:solidFill>
                  <a:schemeClr val="tx1">
                    <a:lumMod val="65000"/>
                    <a:lumOff val="35000"/>
                  </a:schemeClr>
                </a:solidFill>
              </a:rPr>
              <a:t>撒母耳記上 18 章：</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3200"/>
              <a:t>上帝？</a:t>
            </a:r>
            <a:r xmlns:a="http://schemas.openxmlformats.org/drawingml/2006/main">
              <a:rPr lang="zh-T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rgbClr val="C00000"/>
                </a:solidFill>
              </a:rPr>
              <a:t>上帝..</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上帝能夠賜給我們智慧，這是你從世界上無法獲得的。</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今天的測驗</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所羅門向神祈求什麼？</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①</a:t>
            </a:r>
            <a:r xmlns:a="http://schemas.openxmlformats.org/drawingml/2006/main">
              <a:rPr lang="zh-TW" altLang="ko-KR" sz="2800">
                <a:solidFill>
                  <a:schemeClr val="tx1">
                    <a:lumMod val="65000"/>
                    <a:lumOff val="35000"/>
                  </a:schemeClr>
                </a:solidFill>
              </a:rPr>
              <a:t>食品</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②</a:t>
            </a:r>
            <a:r xmlns:a="http://schemas.openxmlformats.org/drawingml/2006/main">
              <a:rPr lang="zh-TW" altLang="ko-KR" sz="2800">
                <a:solidFill>
                  <a:schemeClr val="tx1">
                    <a:lumMod val="65000"/>
                    <a:lumOff val="35000"/>
                  </a:schemeClr>
                </a:solidFill>
              </a:rPr>
              <a:t>財富</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③</a:t>
            </a:r>
            <a:r xmlns:a="http://schemas.openxmlformats.org/drawingml/2006/main">
              <a:rPr lang="zh-TW" altLang="ko-KR" sz="2800">
                <a:solidFill>
                  <a:schemeClr val="tx1">
                    <a:lumMod val="65000"/>
                    <a:lumOff val="35000"/>
                  </a:schemeClr>
                </a:solidFill>
              </a:rPr>
              <a:t>健康</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④</a:t>
            </a:r>
            <a:r xmlns:a="http://schemas.openxmlformats.org/drawingml/2006/main">
              <a:rPr lang="zh-TW" altLang="ko-KR" sz="2800">
                <a:solidFill>
                  <a:schemeClr val="tx1">
                    <a:lumMod val="65000"/>
                    <a:lumOff val="35000"/>
                  </a:schemeClr>
                </a:solidFill>
              </a:rPr>
              <a:t>智慧</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rgbClr val="FF0000"/>
                </a:solidFill>
              </a:rPr>
              <a:t>④</a:t>
            </a:r>
            <a:r xmlns:a="http://schemas.openxmlformats.org/drawingml/2006/main">
              <a:rPr lang="zh-TW" altLang="ko-KR" sz="2800">
                <a:solidFill>
                  <a:srgbClr val="FF0000"/>
                </a:solidFill>
              </a:rPr>
              <a:t>智慧</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所羅門王的財富和智慧超過了世上所有其他的國王。</a:t>
            </a:r>
            <a:r xmlns:a="http://schemas.openxmlformats.org/drawingml/2006/main">
              <a:rPr lang="zh-TW"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TW" altLang="ko-KR" sz="2800">
                <a:solidFill>
                  <a:schemeClr val="tx1">
                    <a:lumMod val="65000"/>
                    <a:lumOff val="35000"/>
                  </a:schemeClr>
                </a:solidFill>
              </a:rPr>
              <a:t>2 歷代誌 9：</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b="1">
                <a:solidFill>
                  <a:schemeClr val="tx1">
                    <a:lumMod val="50000"/>
                    <a:lumOff val="50000"/>
                  </a:schemeClr>
                </a:solidFill>
              </a:rPr>
              <a:t>第33章 神的話</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400"/>
              <a:t>為上帝之名所建造的聖殿</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所羅門下令為耶和華的名建造一座聖殿，並為自己建造一座王宮。</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TW" altLang="ko-KR" sz="2800">
                <a:solidFill>
                  <a:schemeClr val="tx1">
                    <a:lumMod val="65000"/>
                    <a:lumOff val="35000"/>
                  </a:schemeClr>
                </a:solidFill>
              </a:rPr>
              <a:t>歷代誌下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大衛下令，所羅門希望像他父親一樣為上帝建造一座聖殿。</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於是，他命令熟練的木匠為寺廟帶來最好的樹木。</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他為聖殿準備了石頭。他請能工巧匠帶來大而華麗、堅固的石頭</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一些工匠用彩色衣服和金線裝飾了神的殿。</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600">
                <a:solidFill>
                  <a:schemeClr val="tx1">
                    <a:lumMod val="65000"/>
                    <a:lumOff val="35000"/>
                  </a:schemeClr>
                </a:solidFill>
              </a:rPr>
              <a:t>當上帝的聖殿完工時，所羅門和所有以色列人都非常喜樂地敬拜上帝。</a:t>
            </a:r>
            <a:r xmlns:a="http://schemas.openxmlformats.org/drawingml/2006/main">
              <a:rPr lang="zh-TW" altLang="en-US" sz="2600">
                <a:solidFill>
                  <a:schemeClr val="tx1">
                    <a:lumMod val="65000"/>
                    <a:lumOff val="35000"/>
                  </a:schemeClr>
                </a:solidFill>
              </a:rPr>
              <a:t> </a:t>
            </a:r>
            <a:r xmlns:a="http://schemas.openxmlformats.org/drawingml/2006/main">
              <a:rPr lang="zh-TW" altLang="ko-KR" sz="2600">
                <a:solidFill>
                  <a:schemeClr val="tx1">
                    <a:lumMod val="65000"/>
                    <a:lumOff val="35000"/>
                  </a:schemeClr>
                </a:solidFill>
              </a:rPr>
              <a:t>「主神啊！快來統治我們吧！”</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zh-TW" altLang="ko-KR" sz="2800">
                <a:solidFill>
                  <a:schemeClr val="tx1">
                    <a:lumMod val="65000"/>
                    <a:lumOff val="35000"/>
                  </a:schemeClr>
                </a:solidFill>
              </a:rPr>
              <a:t>大衛就住在王宮裡。他遇見了掃羅王的兒子約拿單。</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3600">
                <a:solidFill>
                  <a:schemeClr val="tx1">
                    <a:lumMod val="65000"/>
                    <a:lumOff val="35000"/>
                  </a:schemeClr>
                </a:solidFill>
              </a:rPr>
              <a:t>所羅門和他的子民為主上帝建造了一座美麗的聖殿，以此表達了他們對上帝的愛。</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zh-TW" altLang="ko-KR" sz="3600">
                <a:solidFill>
                  <a:schemeClr val="tx1">
                    <a:lumMod val="65000"/>
                    <a:lumOff val="35000"/>
                  </a:schemeClr>
                </a:solidFill>
              </a:rPr>
              <a:t>教會是我們遇見神的地方，也是我們向神表達愛的地方。</a:t>
            </a:r>
          </a:p>
          <a:p>
            <a:pPr xmlns:a="http://schemas.openxmlformats.org/drawingml/2006/main" algn="ctr"/>
            <a:r xmlns:a="http://schemas.openxmlformats.org/drawingml/2006/main">
              <a:rPr lang="zh-TW" altLang="ko-KR" sz="3600">
                <a:solidFill>
                  <a:schemeClr val="tx1">
                    <a:lumMod val="65000"/>
                    <a:lumOff val="35000"/>
                  </a:schemeClr>
                </a:solidFill>
              </a:rPr>
              <a:t>我們必須愛我們的教會。</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3200"/>
              <a:t>上帝？</a:t>
            </a:r>
            <a:r xmlns:a="http://schemas.openxmlformats.org/drawingml/2006/main">
              <a:rPr lang="zh-T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rgbClr val="C00000"/>
                </a:solidFill>
              </a:rPr>
              <a:t>上帝..</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神是一位鑑察敬拜者並祝福他們的神。</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zh-TW" altLang="ko-KR" sz="4000">
                <a:solidFill>
                  <a:srgbClr val="FF0000"/>
                </a:solidFill>
              </a:rPr>
              <a:t>今天的測驗</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zh-TW" altLang="en-US" sz="3600">
                <a:solidFill>
                  <a:schemeClr val="tx1">
                    <a:lumMod val="65000"/>
                    <a:lumOff val="35000"/>
                  </a:schemeClr>
                </a:solidFill>
              </a:rPr>
              <a:t>所羅門和以色列做了什麼來表達他們對神的愛？</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zh-TW" altLang="en-US" sz="2800">
                <a:solidFill>
                  <a:schemeClr val="tx1">
                    <a:lumMod val="65000"/>
                    <a:lumOff val="35000"/>
                  </a:schemeClr>
                </a:solidFill>
              </a:rPr>
              <a:t>①</a:t>
            </a:r>
            <a:r xmlns:a="http://schemas.openxmlformats.org/drawingml/2006/main">
              <a:rPr lang="zh-TW" altLang="en-US" sz="2800">
                <a:solidFill>
                  <a:schemeClr val="tx1">
                    <a:lumMod val="65000"/>
                    <a:lumOff val="35000"/>
                  </a:schemeClr>
                </a:solidFill>
              </a:rPr>
              <a:t>偶像</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zh-TW" altLang="en-US" sz="2800">
                <a:solidFill>
                  <a:schemeClr val="tx1">
                    <a:lumMod val="65000"/>
                    <a:lumOff val="35000"/>
                  </a:schemeClr>
                </a:solidFill>
              </a:rPr>
              <a:t>②</a:t>
            </a:r>
            <a:r xmlns:a="http://schemas.openxmlformats.org/drawingml/2006/main">
              <a:rPr lang="zh-TW" altLang="en-US" sz="2800">
                <a:solidFill>
                  <a:schemeClr val="tx1">
                    <a:lumMod val="65000"/>
                    <a:lumOff val="35000"/>
                  </a:schemeClr>
                </a:solidFill>
              </a:rPr>
              <a:t>宮殿</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zh-TW" altLang="en-US" sz="2800">
                <a:solidFill>
                  <a:schemeClr val="tx1">
                    <a:lumMod val="65000"/>
                    <a:lumOff val="35000"/>
                  </a:schemeClr>
                </a:solidFill>
              </a:rPr>
              <a:t>③</a:t>
            </a:r>
            <a:r xmlns:a="http://schemas.openxmlformats.org/drawingml/2006/main">
              <a:rPr lang="zh-TW" altLang="en-US" sz="2800">
                <a:solidFill>
                  <a:schemeClr val="tx1">
                    <a:lumMod val="65000"/>
                    <a:lumOff val="35000"/>
                  </a:schemeClr>
                </a:solidFill>
              </a:rPr>
              <a:t>城市</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zh-TW" altLang="en-US" sz="2800">
                <a:solidFill>
                  <a:schemeClr val="tx1">
                    <a:lumMod val="65000"/>
                    <a:lumOff val="35000"/>
                  </a:schemeClr>
                </a:solidFill>
              </a:rPr>
              <a:t>④</a:t>
            </a:r>
            <a:r xmlns:a="http://schemas.openxmlformats.org/drawingml/2006/main">
              <a:rPr lang="zh-TW" altLang="en-US" sz="2800">
                <a:solidFill>
                  <a:schemeClr val="tx1">
                    <a:lumMod val="65000"/>
                    <a:lumOff val="35000"/>
                  </a:schemeClr>
                </a:solidFill>
              </a:rPr>
              <a:t>聖所</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zh-TW" altLang="en-US" sz="2800">
                <a:solidFill>
                  <a:srgbClr val="FF0000"/>
                </a:solidFill>
              </a:rPr>
              <a:t>④</a:t>
            </a:r>
            <a:r xmlns:a="http://schemas.openxmlformats.org/drawingml/2006/main">
              <a:rPr lang="zh-TW" altLang="en-US" sz="2800">
                <a:solidFill>
                  <a:srgbClr val="FF0000"/>
                </a:solidFill>
              </a:rPr>
              <a:t>聖所</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所羅門下令為耶和華的名建造一座聖殿，並為自己建造一座王宮。</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TW" altLang="ko-KR" sz="2800">
                <a:solidFill>
                  <a:schemeClr val="tx1">
                    <a:lumMod val="65000"/>
                    <a:lumOff val="35000"/>
                  </a:schemeClr>
                </a:solidFill>
              </a:rPr>
              <a:t>歷代誌下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b="1">
                <a:solidFill>
                  <a:schemeClr val="tx1">
                    <a:lumMod val="50000"/>
                    <a:lumOff val="50000"/>
                  </a:schemeClr>
                </a:solidFill>
              </a:rPr>
              <a:t>第34章 神的話</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400"/>
              <a:t>帶來麵包和肉的烏鴉</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t>你可以喝小溪的水，我已命令烏鴉在那裡餵你。</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TW" altLang="ko-KR" sz="2800">
                <a:solidFill>
                  <a:schemeClr val="tx1">
                    <a:lumMod val="65000"/>
                    <a:lumOff val="35000"/>
                  </a:schemeClr>
                </a:solidFill>
              </a:rPr>
              <a:t>1 國王</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700">
                <a:solidFill>
                  <a:schemeClr val="tx1">
                    <a:lumMod val="65000"/>
                    <a:lumOff val="35000"/>
                  </a:schemeClr>
                </a:solidFill>
              </a:rPr>
              <a:t>有一個王名叫亞哈，他在神面前非常邪惡。先知以利亞將神的話語傳達給亞哈。</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600">
                <a:solidFill>
                  <a:schemeClr val="tx1">
                    <a:lumMod val="65000"/>
                    <a:lumOff val="35000"/>
                  </a:schemeClr>
                </a:solidFill>
              </a:rPr>
              <a:t>“陸地上不會下雨了！”這時，亞哈試圖殺死他。神讓他躲避亞哈王。</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以利亞逃往神所指示的地方。</a:t>
            </a:r>
          </a:p>
          <a:p>
            <a:r xmlns:a="http://schemas.openxmlformats.org/drawingml/2006/main">
              <a:rPr lang="zh-TW" altLang="ko-KR" sz="2800">
                <a:solidFill>
                  <a:schemeClr val="tx1">
                    <a:lumMod val="65000"/>
                    <a:lumOff val="35000"/>
                  </a:schemeClr>
                </a:solidFill>
              </a:rPr>
              <a:t>但是，他在那裡找不到任何食物。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上帝命令烏鴉在那裡餵養以利亞。烏鴉早上和晚上帶給他麵包和肉，他喝小溪裡的水。</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zh-TW" altLang="ko-KR" sz="2800">
                <a:solidFill>
                  <a:schemeClr val="tx1">
                    <a:lumMod val="65000"/>
                    <a:lumOff val="35000"/>
                  </a:schemeClr>
                </a:solidFill>
              </a:rPr>
              <a:t>喬納森非常喜歡大衛。約拿單在心靈上與大衛合而為一。</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以利亞冒著生命危險遵守了神的話語，他獲得了神的保護的奇妙經歷。</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2800">
                <a:solidFill>
                  <a:schemeClr val="tx1">
                    <a:lumMod val="65000"/>
                    <a:lumOff val="35000"/>
                  </a:schemeClr>
                </a:solidFill>
              </a:rPr>
              <a:t>邪惡的亞哈國王不喜歡遵守神的話語。因此，他試圖殺死傳達上帝話語的上帝先知以利亞。</a:t>
            </a:r>
            <a:r xmlns:a="http://schemas.openxmlformats.org/drawingml/2006/main">
              <a:rPr lang="zh-TW"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zh-TW" altLang="ko-KR" sz="2800">
                <a:solidFill>
                  <a:schemeClr val="tx1">
                    <a:lumMod val="65000"/>
                    <a:lumOff val="35000"/>
                  </a:schemeClr>
                </a:solidFill>
              </a:rPr>
              <a:t>但是，神卻以奇妙的方式保護和照顧以利亞！</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zh-TW" altLang="ko-KR" sz="2800">
                <a:solidFill>
                  <a:schemeClr val="tx1">
                    <a:lumMod val="65000"/>
                    <a:lumOff val="35000"/>
                  </a:schemeClr>
                </a:solidFill>
              </a:rPr>
              <a:t>我們必須像以利亞一樣，在任何情況下都遵守並宣揚神的話語。</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zh-TW" altLang="ko-KR" sz="2800">
                <a:solidFill>
                  <a:schemeClr val="tx1">
                    <a:lumMod val="65000"/>
                    <a:lumOff val="35000"/>
                  </a:schemeClr>
                </a:solidFill>
              </a:rPr>
              <a:t>神一定會保護我們</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3200"/>
              <a:t>上帝是誰？</a:t>
            </a:r>
            <a:r xmlns:a="http://schemas.openxmlformats.org/drawingml/2006/main">
              <a:rPr lang="zh-T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rgbClr val="C00000"/>
                </a:solidFill>
              </a:rPr>
              <a:t>神是..</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神以奇妙的方式照顧那些順服並遵守祂話語的人。</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今天的測驗</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誰給以利亞帶來了吃的？</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①</a:t>
            </a:r>
            <a:r xmlns:a="http://schemas.openxmlformats.org/drawingml/2006/main">
              <a:rPr lang="zh-TW" altLang="ko-KR" sz="2800">
                <a:solidFill>
                  <a:schemeClr val="tx1">
                    <a:lumMod val="65000"/>
                    <a:lumOff val="35000"/>
                  </a:schemeClr>
                </a:solidFill>
              </a:rPr>
              <a:t>馬</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②</a:t>
            </a:r>
            <a:r xmlns:a="http://schemas.openxmlformats.org/drawingml/2006/main">
              <a:rPr lang="zh-TW" altLang="ko-KR" sz="2800">
                <a:solidFill>
                  <a:schemeClr val="tx1">
                    <a:lumMod val="65000"/>
                    <a:lumOff val="35000"/>
                  </a:schemeClr>
                </a:solidFill>
              </a:rPr>
              <a:t>鷹</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③</a:t>
            </a:r>
            <a:r xmlns:a="http://schemas.openxmlformats.org/drawingml/2006/main">
              <a:rPr lang="zh-TW" altLang="ko-KR" sz="2800">
                <a:solidFill>
                  <a:schemeClr val="tx1">
                    <a:lumMod val="65000"/>
                    <a:lumOff val="35000"/>
                  </a:schemeClr>
                </a:solidFill>
              </a:rPr>
              <a:t>龍</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④</a:t>
            </a:r>
            <a:r xmlns:a="http://schemas.openxmlformats.org/drawingml/2006/main">
              <a:rPr lang="zh-TW" altLang="ko-KR" sz="2800">
                <a:solidFill>
                  <a:schemeClr val="tx1">
                    <a:lumMod val="65000"/>
                    <a:lumOff val="35000"/>
                  </a:schemeClr>
                </a:solidFill>
              </a:rPr>
              <a:t>烏鴉</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rgbClr val="FF0000"/>
                </a:solidFill>
              </a:rPr>
              <a:t>④</a:t>
            </a:r>
            <a:r xmlns:a="http://schemas.openxmlformats.org/drawingml/2006/main">
              <a:rPr lang="zh-TW" altLang="ko-KR" sz="2800">
                <a:solidFill>
                  <a:srgbClr val="FF0000"/>
                </a:solidFill>
              </a:rPr>
              <a:t>烏鴉</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t>你可以喝小溪的水，我已命令烏鴉在那裡餵你。</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TW" altLang="ko-KR" sz="2800">
                <a:solidFill>
                  <a:schemeClr val="tx1">
                    <a:lumMod val="65000"/>
                    <a:lumOff val="35000"/>
                  </a:schemeClr>
                </a:solidFill>
              </a:rPr>
              <a:t>1 國王</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b="1">
                <a:solidFill>
                  <a:schemeClr val="tx1">
                    <a:lumMod val="50000"/>
                    <a:lumOff val="50000"/>
                  </a:schemeClr>
                </a:solidFill>
              </a:rPr>
              <a:t>第 35 章 神的話</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400"/>
              <a:t>麵粉和油</a:t>
            </a:r>
          </a:p>
          <a:p>
            <a:pPr xmlns:a="http://schemas.openxmlformats.org/drawingml/2006/main" algn="ctr"/>
            <a:r xmlns:a="http://schemas.openxmlformats.org/drawingml/2006/main">
              <a:rPr lang="zh-TW" altLang="ko-KR" sz="4400"/>
              <a:t>沒有用完</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立即前往西頓的撒勒法並住在那裡。我已經吩咐那個地方的一個寡婦給你食物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TW" altLang="ko-KR" sz="2800">
                <a:solidFill>
                  <a:schemeClr val="tx1">
                    <a:lumMod val="65000"/>
                    <a:lumOff val="35000"/>
                  </a:schemeClr>
                </a:solidFill>
              </a:rPr>
              <a:t>1 國王</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正如主上帝所說，以色列沒有下雨。所以人們沒有食物吃。</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主神差遣以利亞到撒勒法的一個寡婦那裡去。</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以利亞請她用剩下的一把麵粉和一點油為自己做麵包。</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zh-TW" altLang="ko-KR" sz="2800">
                <a:solidFill>
                  <a:schemeClr val="tx1">
                    <a:lumMod val="65000"/>
                    <a:lumOff val="35000"/>
                  </a:schemeClr>
                </a:solidFill>
              </a:rPr>
              <a:t>約拿單將自己的劍和箭交給了大衛。這意味著他真的相信大衛。</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600">
                <a:solidFill>
                  <a:schemeClr val="tx1">
                    <a:lumMod val="65000"/>
                    <a:lumOff val="35000"/>
                  </a:schemeClr>
                </a:solidFill>
              </a:rPr>
              <a:t>儘管她沒有足夠的麵粉和油來維持他們的生活，但按照以利亞的說法，她還是做了一些麵包，先給了以利亞，讓他們自己做。</a:t>
            </a:r>
            <a:r xmlns:a="http://schemas.openxmlformats.org/drawingml/2006/main">
              <a:rPr lang="zh-TW" altLang="en-US" sz="2600">
                <a:solidFill>
                  <a:schemeClr val="tx1">
                    <a:lumMod val="65000"/>
                    <a:lumOff val="35000"/>
                  </a:schemeClr>
                </a:solidFill>
              </a:rPr>
              <a:t> </a:t>
            </a:r>
            <a:r xmlns:a="http://schemas.openxmlformats.org/drawingml/2006/main">
              <a:rPr lang="zh-TW" altLang="ko-KR" sz="2600">
                <a:solidFill>
                  <a:schemeClr val="tx1">
                    <a:lumMod val="65000"/>
                    <a:lumOff val="35000"/>
                  </a:schemeClr>
                </a:solidFill>
              </a:rPr>
              <a:t>然後，令人驚訝的是，那罐麵粉和那罐油被</a:t>
            </a:r>
            <a:r xmlns:a="http://schemas.openxmlformats.org/drawingml/2006/main">
              <a:rPr lang="zh-TW" altLang="en-US" sz="2600">
                <a:solidFill>
                  <a:schemeClr val="tx1">
                    <a:lumMod val="65000"/>
                    <a:lumOff val="35000"/>
                  </a:schemeClr>
                </a:solidFill>
              </a:rPr>
              <a:t> </a:t>
            </a:r>
            <a:r xmlns:a="http://schemas.openxmlformats.org/drawingml/2006/main">
              <a:rPr lang="zh-TW" altLang="ko-KR" sz="2600">
                <a:solidFill>
                  <a:schemeClr val="tx1">
                    <a:lumMod val="65000"/>
                    <a:lumOff val="35000"/>
                  </a:schemeClr>
                </a:solidFill>
              </a:rPr>
              <a:t>沒有用完。</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600">
                <a:solidFill>
                  <a:schemeClr val="tx1">
                    <a:lumMod val="65000"/>
                    <a:lumOff val="35000"/>
                  </a:schemeClr>
                </a:solidFill>
              </a:rPr>
              <a:t>有一天，她的兒子死了。但主上帝讓男孩的生命回到了他身邊並活了下來。她將榮耀歸給神。</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3200">
                <a:solidFill>
                  <a:schemeClr val="tx1">
                    <a:lumMod val="65000"/>
                    <a:lumOff val="35000"/>
                  </a:schemeClr>
                </a:solidFill>
              </a:rPr>
              <a:t>寡婦獻了一點面和油</a:t>
            </a:r>
          </a:p>
          <a:p>
            <a:pPr xmlns:a="http://schemas.openxmlformats.org/drawingml/2006/main" algn="ctr"/>
            <a:r xmlns:a="http://schemas.openxmlformats.org/drawingml/2006/main">
              <a:rPr lang="zh-TW" altLang="ko-KR" sz="3200">
                <a:solidFill>
                  <a:schemeClr val="tx1">
                    <a:lumMod val="65000"/>
                    <a:lumOff val="35000"/>
                  </a:schemeClr>
                </a:solidFill>
              </a:rPr>
              <a:t>給上帝。</a:t>
            </a:r>
            <a:r xmlns:a="http://schemas.openxmlformats.org/drawingml/2006/main">
              <a:rPr lang="zh-TW"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zh-TW" altLang="ko-KR" sz="3200">
                <a:solidFill>
                  <a:schemeClr val="tx1">
                    <a:lumMod val="65000"/>
                    <a:lumOff val="35000"/>
                  </a:schemeClr>
                </a:solidFill>
              </a:rPr>
              <a:t>然後她就得到了很多祝福</a:t>
            </a:r>
          </a:p>
          <a:p>
            <a:pPr xmlns:a="http://schemas.openxmlformats.org/drawingml/2006/main" algn="ctr"/>
            <a:r xmlns:a="http://schemas.openxmlformats.org/drawingml/2006/main">
              <a:rPr lang="zh-TW" altLang="ko-KR" sz="3200">
                <a:solidFill>
                  <a:schemeClr val="tx1">
                    <a:lumMod val="65000"/>
                    <a:lumOff val="35000"/>
                  </a:schemeClr>
                </a:solidFill>
              </a:rPr>
              <a:t>超乎想像。</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TW" altLang="ko-KR" sz="3200">
                <a:solidFill>
                  <a:schemeClr val="tx1">
                    <a:lumMod val="65000"/>
                    <a:lumOff val="35000"/>
                  </a:schemeClr>
                </a:solidFill>
              </a:rPr>
              <a:t>有時，有一天我們必須把一些重要的東西獻給上帝。</a:t>
            </a:r>
          </a:p>
          <a:p>
            <a:pPr xmlns:a="http://schemas.openxmlformats.org/drawingml/2006/main" algn="ctr"/>
            <a:r xmlns:a="http://schemas.openxmlformats.org/drawingml/2006/main">
              <a:rPr lang="zh-TW" altLang="ko-KR" sz="3200">
                <a:solidFill>
                  <a:schemeClr val="tx1">
                    <a:lumMod val="65000"/>
                    <a:lumOff val="35000"/>
                  </a:schemeClr>
                </a:solidFill>
              </a:rPr>
              <a:t>然後，神透過這種奉獻和犧牲大大祝福我們。</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3200"/>
              <a:t>神是誰？</a:t>
            </a:r>
            <a:r xmlns:a="http://schemas.openxmlformats.org/drawingml/2006/main">
              <a:rPr lang="zh-T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rgbClr val="C00000"/>
                </a:solidFill>
              </a:rPr>
              <a:t>神是..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神是一位供應我們生活所需的一切的人——食物、衣服、房子等等。</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今天的測驗</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200">
                <a:solidFill>
                  <a:schemeClr val="tx1">
                    <a:lumMod val="65000"/>
                    <a:lumOff val="35000"/>
                  </a:schemeClr>
                </a:solidFill>
              </a:rPr>
              <a:t>神吩咐以利亞去誰那裡？</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①</a:t>
            </a:r>
            <a:r xmlns:a="http://schemas.openxmlformats.org/drawingml/2006/main">
              <a:rPr lang="zh-TW" altLang="ko-KR" sz="2800">
                <a:solidFill>
                  <a:schemeClr val="tx1">
                    <a:lumMod val="65000"/>
                    <a:lumOff val="35000"/>
                  </a:schemeClr>
                </a:solidFill>
              </a:rPr>
              <a:t>國王</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②</a:t>
            </a:r>
            <a:r xmlns:a="http://schemas.openxmlformats.org/drawingml/2006/main">
              <a:rPr lang="zh-TW" altLang="ko-KR" sz="2800">
                <a:solidFill>
                  <a:schemeClr val="tx1">
                    <a:lumMod val="65000"/>
                    <a:lumOff val="35000"/>
                  </a:schemeClr>
                </a:solidFill>
              </a:rPr>
              <a:t>牧師</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③</a:t>
            </a:r>
            <a:r xmlns:a="http://schemas.openxmlformats.org/drawingml/2006/main">
              <a:rPr lang="zh-TW" altLang="ko-KR" sz="2800">
                <a:solidFill>
                  <a:schemeClr val="tx1">
                    <a:lumMod val="65000"/>
                    <a:lumOff val="35000"/>
                  </a:schemeClr>
                </a:solidFill>
              </a:rPr>
              <a:t>寡婦</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④</a:t>
            </a:r>
            <a:r xmlns:a="http://schemas.openxmlformats.org/drawingml/2006/main">
              <a:rPr lang="zh-TW" altLang="ko-KR" sz="2800">
                <a:solidFill>
                  <a:schemeClr val="tx1">
                    <a:lumMod val="65000"/>
                    <a:lumOff val="35000"/>
                  </a:schemeClr>
                </a:solidFill>
              </a:rPr>
              <a:t>總則</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rgbClr val="FF0000"/>
                </a:solidFill>
              </a:rPr>
              <a:t>③</a:t>
            </a:r>
            <a:r xmlns:a="http://schemas.openxmlformats.org/drawingml/2006/main">
              <a:rPr lang="zh-TW" altLang="ko-KR" sz="2800">
                <a:solidFill>
                  <a:srgbClr val="FF0000"/>
                </a:solidFill>
              </a:rPr>
              <a:t>寡婦</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立即前往西頓的撒勒法並住在那裡。我已經吩咐那個地方的一個寡婦給你食物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TW" altLang="ko-KR" sz="2800">
                <a:solidFill>
                  <a:schemeClr val="tx1">
                    <a:lumMod val="65000"/>
                    <a:lumOff val="35000"/>
                  </a:schemeClr>
                </a:solidFill>
              </a:rPr>
              <a:t>1 國王</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zh-TW" altLang="ko-KR" b="1">
                <a:solidFill>
                  <a:schemeClr val="tx1">
                    <a:lumMod val="50000"/>
                    <a:lumOff val="50000"/>
                  </a:schemeClr>
                </a:solidFill>
              </a:rPr>
              <a:t>第36章 神的話</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zh-TW" altLang="ko-KR" sz="4400"/>
              <a:t>火從天而降</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zh-TW" altLang="ko-KR" sz="3600">
                <a:solidFill>
                  <a:schemeClr val="tx1">
                    <a:lumMod val="65000"/>
                    <a:lumOff val="35000"/>
                  </a:schemeClr>
                </a:solidFill>
              </a:rPr>
              <a:t>於是，耶和華降下火來，燒盡了祭物、木柴、石頭、泥土，也燒乾了溝裡的水。</a:t>
            </a:r>
            <a:r xmlns:a="http://schemas.openxmlformats.org/drawingml/2006/main">
              <a:rPr lang="zh-TW"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zh-TW" altLang="ko-KR" sz="2800">
                <a:solidFill>
                  <a:schemeClr val="tx1">
                    <a:lumMod val="65000"/>
                    <a:lumOff val="35000"/>
                  </a:schemeClr>
                </a:solidFill>
              </a:rPr>
              <a:t>1 國王</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zh-TW" altLang="ko-KR" sz="2800">
                <a:solidFill>
                  <a:schemeClr val="tx1">
                    <a:lumMod val="65000"/>
                    <a:lumOff val="35000"/>
                  </a:schemeClr>
                </a:solidFill>
              </a:rPr>
              <a:t>神差遣以利亞去見邪惡的以色列王亞哈。 “你將會知道誰才是真正的神！”</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zh-TW" altLang="ko-KR" sz="2800">
                <a:solidFill>
                  <a:schemeClr val="tx1">
                    <a:lumMod val="65000"/>
                    <a:lumOff val="35000"/>
                  </a:schemeClr>
                </a:solidFill>
              </a:rPr>
              <a:t>以利亞與 850 名偶像崇拜者的假先知戰鬥。 「以火回應的神才是真正的神！」</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zh-TW" altLang="ko-KR" sz="2800">
                <a:solidFill>
                  <a:schemeClr val="tx1">
                    <a:lumMod val="65000"/>
                    <a:lumOff val="35000"/>
                  </a:schemeClr>
                </a:solidFill>
              </a:rPr>
              <a:t>約拿單把他珍貴的衣服給了大衛。這顯示了約拿單對大衛的深厚友誼。</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zh-TW" altLang="ko-KR" sz="2800">
                <a:solidFill>
                  <a:schemeClr val="tx1">
                    <a:lumMod val="65000"/>
                    <a:lumOff val="35000"/>
                  </a:schemeClr>
                </a:solidFill>
              </a:rPr>
              <a:t>850 名先知呼喊著他們神的名字，並圍著祭壇跳舞，但沒有發生火災反應。</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zh-TW" altLang="ko-KR" sz="2800">
                <a:solidFill>
                  <a:schemeClr val="tx1">
                    <a:lumMod val="65000"/>
                    <a:lumOff val="35000"/>
                  </a:schemeClr>
                </a:solidFill>
              </a:rPr>
              <a:t>輪到以利亞了。以利亞向天祈禱。然後，神的火降下，燒毀了祭壇上的祭物。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zh-TW" altLang="ko-KR" sz="2600">
                <a:solidFill>
                  <a:schemeClr val="tx1">
                    <a:lumMod val="65000"/>
                    <a:lumOff val="35000"/>
                  </a:schemeClr>
                </a:solidFill>
              </a:rPr>
              <a:t>“耶和華才是真神！”以色列人悔改他們的罪，將榮耀歸給神。</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zh-TW" altLang="ko-KR" sz="4000">
                <a:solidFill>
                  <a:srgbClr val="FF0000"/>
                </a:solidFill>
              </a:rPr>
              <a:t>今天的課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zh-TW" altLang="ko-KR" sz="3200">
                <a:solidFill>
                  <a:schemeClr val="tx1">
                    <a:lumMod val="65000"/>
                    <a:lumOff val="35000"/>
                  </a:schemeClr>
                </a:solidFill>
              </a:rPr>
              <a:t>假神無能為力。</a:t>
            </a:r>
          </a:p>
          <a:p>
            <a:pPr xmlns:a="http://schemas.openxmlformats.org/drawingml/2006/main" algn="ctr"/>
            <a:r xmlns:a="http://schemas.openxmlformats.org/drawingml/2006/main">
              <a:rPr lang="zh-TW" altLang="ko-KR" sz="3200">
                <a:solidFill>
                  <a:schemeClr val="tx1">
                    <a:lumMod val="65000"/>
                    <a:lumOff val="35000"/>
                  </a:schemeClr>
                </a:solidFill>
              </a:rPr>
              <a:t>為了</a:t>
            </a:r>
            <a:r xmlns:a="http://schemas.openxmlformats.org/drawingml/2006/main">
              <a:rPr lang="zh-TW" altLang="en-US" sz="3200">
                <a:solidFill>
                  <a:schemeClr val="tx1">
                    <a:lumMod val="65000"/>
                    <a:lumOff val="35000"/>
                  </a:schemeClr>
                </a:solidFill>
              </a:rPr>
              <a:t> </a:t>
            </a:r>
            <a:r xmlns:a="http://schemas.openxmlformats.org/drawingml/2006/main">
              <a:rPr lang="zh-TW" altLang="ko-KR" sz="3200">
                <a:solidFill>
                  <a:schemeClr val="tx1">
                    <a:lumMod val="65000"/>
                    <a:lumOff val="35000"/>
                  </a:schemeClr>
                </a:solidFill>
              </a:rPr>
              <a:t>他們</a:t>
            </a:r>
            <a:r xmlns:a="http://schemas.openxmlformats.org/drawingml/2006/main">
              <a:rPr lang="zh-TW" altLang="en-US" sz="3200">
                <a:solidFill>
                  <a:schemeClr val="tx1">
                    <a:lumMod val="65000"/>
                    <a:lumOff val="35000"/>
                  </a:schemeClr>
                </a:solidFill>
              </a:rPr>
              <a:t> </a:t>
            </a:r>
            <a:r xmlns:a="http://schemas.openxmlformats.org/drawingml/2006/main">
              <a:rPr lang="zh-TW" altLang="ko-KR" sz="3200">
                <a:solidFill>
                  <a:schemeClr val="tx1">
                    <a:lumMod val="65000"/>
                    <a:lumOff val="35000"/>
                  </a:schemeClr>
                </a:solidFill>
              </a:rPr>
              <a:t>有</a:t>
            </a:r>
            <a:r xmlns:a="http://schemas.openxmlformats.org/drawingml/2006/main">
              <a:rPr lang="zh-TW" altLang="en-US" sz="3200">
                <a:solidFill>
                  <a:schemeClr val="tx1">
                    <a:lumMod val="65000"/>
                    <a:lumOff val="35000"/>
                  </a:schemeClr>
                </a:solidFill>
              </a:rPr>
              <a:t> </a:t>
            </a:r>
            <a:r xmlns:a="http://schemas.openxmlformats.org/drawingml/2006/main">
              <a:rPr lang="zh-TW" altLang="ko-KR" sz="3200">
                <a:solidFill>
                  <a:schemeClr val="tx1">
                    <a:lumMod val="65000"/>
                    <a:lumOff val="35000"/>
                  </a:schemeClr>
                </a:solidFill>
              </a:rPr>
              <a:t>不</a:t>
            </a:r>
            <a:r xmlns:a="http://schemas.openxmlformats.org/drawingml/2006/main">
              <a:rPr lang="zh-TW" altLang="en-US" sz="3200">
                <a:solidFill>
                  <a:schemeClr val="tx1">
                    <a:lumMod val="65000"/>
                    <a:lumOff val="35000"/>
                  </a:schemeClr>
                </a:solidFill>
              </a:rPr>
              <a:t> </a:t>
            </a:r>
            <a:r xmlns:a="http://schemas.openxmlformats.org/drawingml/2006/main">
              <a:rPr lang="zh-TW" altLang="ko-KR" sz="3200">
                <a:solidFill>
                  <a:schemeClr val="tx1">
                    <a:lumMod val="65000"/>
                    <a:lumOff val="35000"/>
                  </a:schemeClr>
                </a:solidFill>
              </a:rPr>
              <a:t>力量。</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TW" altLang="ko-KR" sz="3200">
                <a:solidFill>
                  <a:schemeClr val="tx1">
                    <a:lumMod val="65000"/>
                    <a:lumOff val="35000"/>
                  </a:schemeClr>
                </a:solidFill>
              </a:rPr>
              <a:t>上帝是全能的。</a:t>
            </a:r>
          </a:p>
          <a:p>
            <a:pPr xmlns:a="http://schemas.openxmlformats.org/drawingml/2006/main" algn="ctr"/>
            <a:r xmlns:a="http://schemas.openxmlformats.org/drawingml/2006/main">
              <a:rPr lang="zh-TW" altLang="ko-KR" sz="3200">
                <a:solidFill>
                  <a:schemeClr val="tx1">
                    <a:lumMod val="65000"/>
                    <a:lumOff val="35000"/>
                  </a:schemeClr>
                </a:solidFill>
              </a:rPr>
              <a:t>當我們依靠並相信祂時，我們就能經歷祂令人驚奇的奇蹟。</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zh-TW" altLang="ko-KR" sz="3200"/>
              <a:t>神是誰？</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zh-TW" altLang="ko-KR" sz="3600">
                <a:solidFill>
                  <a:srgbClr val="C00000"/>
                </a:solidFill>
              </a:rPr>
              <a:t>神是..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zh-TW" altLang="ko-KR" sz="3600">
                <a:solidFill>
                  <a:schemeClr val="tx1">
                    <a:lumMod val="65000"/>
                    <a:lumOff val="35000"/>
                  </a:schemeClr>
                </a:solidFill>
              </a:rPr>
              <a:t>他是又真又活、又工作的神，與虛假的偶像不同。</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zh-TW" altLang="ko-KR" sz="4000">
                <a:solidFill>
                  <a:srgbClr val="FF0000"/>
                </a:solidFill>
              </a:rPr>
              <a:t>今天的測驗</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zh-TW" altLang="ko-KR" sz="3200">
                <a:solidFill>
                  <a:schemeClr val="tx1">
                    <a:lumMod val="65000"/>
                    <a:lumOff val="35000"/>
                  </a:schemeClr>
                </a:solidFill>
              </a:rPr>
              <a:t>以利亞禱告時從天上掉下來的是什麼？</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zh-TW" altLang="en-US" sz="2800">
                <a:solidFill>
                  <a:schemeClr val="tx1">
                    <a:lumMod val="65000"/>
                    <a:lumOff val="35000"/>
                  </a:schemeClr>
                </a:solidFill>
              </a:rPr>
              <a:t>①</a:t>
            </a:r>
            <a:r xmlns:a="http://schemas.openxmlformats.org/drawingml/2006/main">
              <a:rPr lang="zh-TW" altLang="ko-KR" sz="2800">
                <a:solidFill>
                  <a:schemeClr val="tx1">
                    <a:lumMod val="65000"/>
                    <a:lumOff val="35000"/>
                  </a:schemeClr>
                </a:solidFill>
              </a:rPr>
              <a:t>雪</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zh-TW" altLang="en-US" sz="2800">
                <a:solidFill>
                  <a:schemeClr val="tx1">
                    <a:lumMod val="65000"/>
                    <a:lumOff val="35000"/>
                  </a:schemeClr>
                </a:solidFill>
              </a:rPr>
              <a:t>②</a:t>
            </a:r>
            <a:r xmlns:a="http://schemas.openxmlformats.org/drawingml/2006/main">
              <a:rPr lang="zh-TW" altLang="ko-KR" sz="2800">
                <a:solidFill>
                  <a:schemeClr val="tx1">
                    <a:lumMod val="65000"/>
                    <a:lumOff val="35000"/>
                  </a:schemeClr>
                </a:solidFill>
              </a:rPr>
              <a:t>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zh-TW" altLang="en-US" sz="2800">
                <a:solidFill>
                  <a:schemeClr val="tx1">
                    <a:lumMod val="65000"/>
                    <a:lumOff val="35000"/>
                  </a:schemeClr>
                </a:solidFill>
              </a:rPr>
              <a:t>③</a:t>
            </a:r>
            <a:r xmlns:a="http://schemas.openxmlformats.org/drawingml/2006/main">
              <a:rPr lang="zh-TW" altLang="ko-KR" sz="2800">
                <a:solidFill>
                  <a:schemeClr val="tx1">
                    <a:lumMod val="65000"/>
                    <a:lumOff val="35000"/>
                  </a:schemeClr>
                </a:solidFill>
              </a:rPr>
              <a:t>石頭</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zh-TW" altLang="en-US" sz="2800">
                <a:solidFill>
                  <a:schemeClr val="tx1">
                    <a:lumMod val="65000"/>
                    <a:lumOff val="35000"/>
                  </a:schemeClr>
                </a:solidFill>
              </a:rPr>
              <a:t>④</a:t>
            </a:r>
            <a:r xmlns:a="http://schemas.openxmlformats.org/drawingml/2006/main">
              <a:rPr lang="zh-TW" altLang="ko-KR" sz="2800">
                <a:solidFill>
                  <a:schemeClr val="tx1">
                    <a:lumMod val="65000"/>
                    <a:lumOff val="35000"/>
                  </a:schemeClr>
                </a:solidFill>
              </a:rPr>
              <a:t>火災</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zh-TW" altLang="en-US" sz="2800">
                <a:solidFill>
                  <a:srgbClr val="FF0000"/>
                </a:solidFill>
              </a:rPr>
              <a:t>④</a:t>
            </a:r>
            <a:r xmlns:a="http://schemas.openxmlformats.org/drawingml/2006/main">
              <a:rPr lang="zh-TW" altLang="ko-KR" sz="2800">
                <a:solidFill>
                  <a:srgbClr val="FF0000"/>
                </a:solidFill>
              </a:rPr>
              <a:t>火災</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zh-TW" altLang="ko-KR" sz="3600">
                <a:solidFill>
                  <a:schemeClr val="tx1">
                    <a:lumMod val="65000"/>
                    <a:lumOff val="35000"/>
                  </a:schemeClr>
                </a:solidFill>
              </a:rPr>
              <a:t>於是，耶和華降下火來，燒盡了祭物、木柴、石頭、泥土，也燒乾了溝裡的水。</a:t>
            </a:r>
            <a:r xmlns:a="http://schemas.openxmlformats.org/drawingml/2006/main">
              <a:rPr lang="zh-TW"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zh-TW" altLang="ko-KR" sz="2800">
                <a:solidFill>
                  <a:schemeClr val="tx1">
                    <a:lumMod val="65000"/>
                    <a:lumOff val="35000"/>
                  </a:schemeClr>
                </a:solidFill>
              </a:rPr>
              <a:t>1 國王</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b="1">
                <a:solidFill>
                  <a:schemeClr val="tx1">
                    <a:lumMod val="50000"/>
                    <a:lumOff val="50000"/>
                  </a:schemeClr>
                </a:solidFill>
              </a:rPr>
              <a:t>不。 37 神的話</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400"/>
              <a:t>乃縵麻風病痊癒</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他就下去，照神人所說的，在約旦河裡沐浴七次，他的肉體就痊癒了，潔淨得像小孩子一樣。</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TW" altLang="ko-KR" sz="2800">
                <a:solidFill>
                  <a:schemeClr val="tx1">
                    <a:lumMod val="65000"/>
                    <a:lumOff val="35000"/>
                  </a:schemeClr>
                </a:solidFill>
              </a:rPr>
              <a:t>列王下 2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400">
                <a:solidFill>
                  <a:schemeClr val="tx1">
                    <a:lumMod val="65000"/>
                    <a:lumOff val="35000"/>
                  </a:schemeClr>
                </a:solidFill>
              </a:rPr>
              <a:t>乃縵是亞蘭王軍隊的元帥，但他患有痲瘋病。他去找以色列的先知以利沙，尋求復興。</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zh-TW" altLang="ko-KR" sz="2600">
                <a:solidFill>
                  <a:schemeClr val="tx1">
                    <a:lumMod val="65000"/>
                    <a:lumOff val="35000"/>
                  </a:schemeClr>
                </a:solidFill>
              </a:rPr>
              <a:t>大衛多次陷入險境，因為掃羅王想要殺他。不過，在喬納森的幫助下，他可以擺脫這些危險。</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以利沙沒有迎見他，只是說：“你去約旦河洗七次吧。”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乃縵對以利沙的話很生氣。但他的僕人對他說：“請你到河邊去，把你的身體浸一下。”</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乃縵按照以利沙和他的僕人所說的，在約旦河裡沐浴了七次。</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500">
                <a:solidFill>
                  <a:schemeClr val="tx1">
                    <a:lumMod val="65000"/>
                    <a:lumOff val="35000"/>
                  </a:schemeClr>
                </a:solidFill>
              </a:rPr>
              <a:t>然後，令人驚訝的是，他的肉身竟然恢復了，變得乾淨了。</a:t>
            </a:r>
          </a:p>
          <a:p>
            <a:r xmlns:a="http://schemas.openxmlformats.org/drawingml/2006/main">
              <a:rPr lang="zh-TW" altLang="ko-KR" sz="2500">
                <a:solidFill>
                  <a:schemeClr val="tx1">
                    <a:lumMod val="65000"/>
                    <a:lumOff val="35000"/>
                  </a:schemeClr>
                </a:solidFill>
              </a:rPr>
              <a:t>乃縵回到以利沙那裡，將榮耀歸給上帝。</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3200">
                <a:solidFill>
                  <a:schemeClr val="tx1">
                    <a:lumMod val="65000"/>
                    <a:lumOff val="35000"/>
                  </a:schemeClr>
                </a:solidFill>
              </a:rPr>
              <a:t>當乃縵聽神人以利沙的話並遵守祂的話語時，祂就蒙福得蒙福，痲瘋病痊癒了。</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TW" altLang="ko-KR" sz="3200">
                <a:solidFill>
                  <a:schemeClr val="tx1">
                    <a:lumMod val="65000"/>
                    <a:lumOff val="35000"/>
                  </a:schemeClr>
                </a:solidFill>
              </a:rPr>
              <a:t>我們不應該按照自己的意願生活，</a:t>
            </a:r>
          </a:p>
          <a:p>
            <a:pPr xmlns:a="http://schemas.openxmlformats.org/drawingml/2006/main" algn="ctr"/>
            <a:r xmlns:a="http://schemas.openxmlformats.org/drawingml/2006/main">
              <a:rPr lang="zh-TW" altLang="ko-KR" sz="3200">
                <a:solidFill>
                  <a:schemeClr val="tx1">
                    <a:lumMod val="65000"/>
                    <a:lumOff val="35000"/>
                  </a:schemeClr>
                </a:solidFill>
              </a:rPr>
              <a:t>但按上帝的旨意。</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TW" altLang="ko-KR" sz="3200">
                <a:solidFill>
                  <a:schemeClr val="tx1">
                    <a:lumMod val="65000"/>
                    <a:lumOff val="35000"/>
                  </a:schemeClr>
                </a:solidFill>
              </a:rPr>
              <a:t>當我們生活並遵守神的話語時，</a:t>
            </a:r>
          </a:p>
          <a:p>
            <a:pPr xmlns:a="http://schemas.openxmlformats.org/drawingml/2006/main" algn="ctr"/>
            <a:r xmlns:a="http://schemas.openxmlformats.org/drawingml/2006/main">
              <a:rPr lang="zh-TW" altLang="ko-KR" sz="3200">
                <a:solidFill>
                  <a:schemeClr val="tx1">
                    <a:lumMod val="65000"/>
                    <a:lumOff val="35000"/>
                  </a:schemeClr>
                </a:solidFill>
              </a:rPr>
              <a:t>我們可以蒙受上帝為我們提供的豐盛祝福。</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3200">
                <a:solidFill>
                  <a:srgbClr val="FF0000"/>
                </a:solidFill>
              </a:rPr>
              <a:t>上帝？</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rgbClr val="C00000"/>
                </a:solidFill>
              </a:rPr>
              <a:t>神是..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神是能治癒一切疾病的那一位。祂是全能的神，能夠醫治我們。</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今天的測驗</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乃縵曾多少次將自己浸入約旦河？</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① </a:t>
            </a:r>
            <a:r xmlns:a="http://schemas.openxmlformats.org/drawingml/2006/main">
              <a:rPr lang="zh-TW" altLang="ko-KR" sz="2800">
                <a:solidFill>
                  <a:schemeClr val="tx1">
                    <a:lumMod val="65000"/>
                    <a:lumOff val="35000"/>
                  </a:schemeClr>
                </a:solidFill>
              </a:rPr>
              <a:t>3次</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②</a:t>
            </a:r>
            <a:r xmlns:a="http://schemas.openxmlformats.org/drawingml/2006/main">
              <a:rPr lang="zh-TW" altLang="ko-KR" sz="2800">
                <a:solidFill>
                  <a:schemeClr val="tx1">
                    <a:lumMod val="65000"/>
                    <a:lumOff val="35000"/>
                  </a:schemeClr>
                </a:solidFill>
              </a:rPr>
              <a:t>一次</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③</a:t>
            </a:r>
            <a:r xmlns:a="http://schemas.openxmlformats.org/drawingml/2006/main">
              <a:rPr lang="zh-TW" altLang="ko-KR" sz="2800">
                <a:solidFill>
                  <a:schemeClr val="tx1">
                    <a:lumMod val="65000"/>
                    <a:lumOff val="35000"/>
                  </a:schemeClr>
                </a:solidFill>
              </a:rPr>
              <a:t>五次</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④</a:t>
            </a:r>
            <a:r xmlns:a="http://schemas.openxmlformats.org/drawingml/2006/main">
              <a:rPr lang="zh-TW" altLang="ko-KR" sz="2800">
                <a:solidFill>
                  <a:schemeClr val="tx1">
                    <a:lumMod val="65000"/>
                    <a:lumOff val="35000"/>
                  </a:schemeClr>
                </a:solidFill>
              </a:rPr>
              <a:t>七</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rgbClr val="FF0000"/>
                </a:solidFill>
              </a:rPr>
              <a:t>④</a:t>
            </a:r>
            <a:r xmlns:a="http://schemas.openxmlformats.org/drawingml/2006/main">
              <a:rPr lang="zh-TW" altLang="ko-KR" sz="2800">
                <a:solidFill>
                  <a:srgbClr val="FF0000"/>
                </a:solidFill>
              </a:rPr>
              <a:t>七次</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他就下去，照神人所說的，在約旦河裡沐浴七次，他的肉體就痊癒了，潔淨得像小孩子一樣。</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TW" altLang="ko-KR" sz="2800">
                <a:solidFill>
                  <a:schemeClr val="tx1">
                    <a:lumMod val="65000"/>
                    <a:lumOff val="35000"/>
                  </a:schemeClr>
                </a:solidFill>
              </a:rPr>
              <a:t>列王下 2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b="1">
                <a:solidFill>
                  <a:schemeClr val="tx1">
                    <a:lumMod val="50000"/>
                    <a:lumOff val="50000"/>
                  </a:schemeClr>
                </a:solidFill>
              </a:rPr>
              <a:t>第38章 神的話</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400"/>
              <a:t>修復神殿</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bg1">
                    <a:lumMod val="50000"/>
                  </a:schemeClr>
                </a:solidFill>
              </a:rPr>
              <a:t>於是，約阿施王召見祭司耶何耶大和其他祭司，對他們說：「你們為什麼不修復聖殿受損的地方呢？不要再向你們的司庫拿錢，而是把錢交出來，用來修復聖殿。”</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TW" altLang="ko-KR" sz="2800">
                <a:solidFill>
                  <a:schemeClr val="tx1">
                    <a:lumMod val="65000"/>
                    <a:lumOff val="35000"/>
                  </a:schemeClr>
                </a:solidFill>
              </a:rPr>
              <a:t>2 國王</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zh-TW" altLang="ko-KR" sz="4000">
                <a:solidFill>
                  <a:srgbClr val="FF0000"/>
                </a:solidFill>
              </a:rPr>
              <a:t>今天的課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zh-TW" altLang="ko-KR" sz="3200">
                <a:solidFill>
                  <a:schemeClr val="tx1">
                    <a:lumMod val="65000"/>
                    <a:lumOff val="35000"/>
                  </a:schemeClr>
                </a:solidFill>
              </a:rPr>
              <a:t>約拿單並沒有選擇他的私慾，而是選擇了他的朋友大衛。</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zh-TW" altLang="ko-KR" sz="3200">
                <a:solidFill>
                  <a:schemeClr val="tx1">
                    <a:lumMod val="65000"/>
                    <a:lumOff val="35000"/>
                  </a:schemeClr>
                </a:solidFill>
              </a:rPr>
              <a:t>像喬納森一樣，</a:t>
            </a:r>
          </a:p>
          <a:p>
            <a:pPr xmlns:a="http://schemas.openxmlformats.org/drawingml/2006/main" algn="ctr"/>
            <a:r xmlns:a="http://schemas.openxmlformats.org/drawingml/2006/main">
              <a:rPr lang="zh-TW" altLang="ko-KR" sz="3200">
                <a:solidFill>
                  <a:schemeClr val="tx1">
                    <a:lumMod val="65000"/>
                    <a:lumOff val="35000"/>
                  </a:schemeClr>
                </a:solidFill>
              </a:rPr>
              <a:t>讓我們成為我們朋友的好朋友。</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err="1">
                <a:solidFill>
                  <a:schemeClr val="tx1">
                    <a:lumMod val="65000"/>
                    <a:lumOff val="35000"/>
                  </a:schemeClr>
                </a:solidFill>
              </a:rPr>
              <a:t>猶大王約阿施想要修復受損的上帝聖殿。</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然而，預算不足以修復寺廟。約阿施決定接受捐款來修復上帝的聖殿。</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愛神的人們真誠地捐錢修葺聖殿。</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修繕寺廟所募集到的錢都交給了工人們，他們非常誠實地修繕了寺廟。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「哇！這是一座多麼美麗的寺廟啊！”約阿施很高興，因為他認為上帝會喜悅他。</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3600" err="1">
                <a:solidFill>
                  <a:schemeClr val="tx1">
                    <a:lumMod val="65000"/>
                    <a:lumOff val="35000"/>
                  </a:schemeClr>
                </a:solidFill>
              </a:rPr>
              <a:t>約阿施視上帝的殿為寶貴的地方，人們在那裡敬拜上帝。</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zh-TW" altLang="ko-KR" sz="3600">
                <a:solidFill>
                  <a:schemeClr val="tx1">
                    <a:lumMod val="65000"/>
                    <a:lumOff val="35000"/>
                  </a:schemeClr>
                </a:solidFill>
              </a:rPr>
              <a:t>教堂是我們敬拜上帝時上帝所在的地方。</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zh-TW" altLang="ko-KR" sz="3600">
                <a:solidFill>
                  <a:schemeClr val="tx1">
                    <a:lumMod val="65000"/>
                    <a:lumOff val="35000"/>
                  </a:schemeClr>
                </a:solidFill>
              </a:rPr>
              <a:t>所以，我們必須愛教會，並視它為寶貴。</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3200">
                <a:solidFill>
                  <a:srgbClr val="FF0000"/>
                </a:solidFill>
              </a:rPr>
              <a:t>上帝？</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rgbClr val="C00000"/>
                </a:solidFill>
              </a:rPr>
              <a:t>神是...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神將我們每一個人設立為祂的聖殿。</a:t>
            </a:r>
          </a:p>
          <a:p>
            <a:endParaRPr lang="en-US" altLang="ko-KR" sz="3600">
              <a:solidFill>
                <a:schemeClr val="tx1">
                  <a:lumMod val="65000"/>
                  <a:lumOff val="35000"/>
                </a:schemeClr>
              </a:solidFill>
            </a:endParaRPr>
          </a:p>
          <a:p>
            <a:r xmlns:a="http://schemas.openxmlformats.org/drawingml/2006/main">
              <a:rPr lang="zh-TW" altLang="ko-KR" sz="3600">
                <a:solidFill>
                  <a:schemeClr val="tx1">
                    <a:lumMod val="65000"/>
                    <a:lumOff val="35000"/>
                  </a:schemeClr>
                </a:solidFill>
              </a:rPr>
              <a:t>神遇見敬拜祂的人。</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今天的測驗</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喬阿什決定解決什麼問題？</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①</a:t>
            </a:r>
            <a:r xmlns:a="http://schemas.openxmlformats.org/drawingml/2006/main">
              <a:rPr lang="zh-TW" altLang="ko-KR" sz="2800">
                <a:solidFill>
                  <a:schemeClr val="tx1">
                    <a:lumMod val="65000"/>
                    <a:lumOff val="35000"/>
                  </a:schemeClr>
                </a:solidFill>
              </a:rPr>
              <a:t>宮殿</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②</a:t>
            </a:r>
            <a:r xmlns:a="http://schemas.openxmlformats.org/drawingml/2006/main">
              <a:rPr lang="zh-TW" altLang="ko-KR" sz="2800">
                <a:solidFill>
                  <a:schemeClr val="tx1">
                    <a:lumMod val="65000"/>
                    <a:lumOff val="35000"/>
                  </a:schemeClr>
                </a:solidFill>
              </a:rPr>
              <a:t>他的</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房間</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③</a:t>
            </a:r>
            <a:r xmlns:a="http://schemas.openxmlformats.org/drawingml/2006/main">
              <a:rPr lang="zh-TW" altLang="ko-KR" sz="2800">
                <a:solidFill>
                  <a:schemeClr val="tx1">
                    <a:lumMod val="65000"/>
                    <a:lumOff val="35000"/>
                  </a:schemeClr>
                </a:solidFill>
              </a:rPr>
              <a:t>學校</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④</a:t>
            </a:r>
            <a:r xmlns:a="http://schemas.openxmlformats.org/drawingml/2006/main">
              <a:rPr lang="zh-TW" altLang="ko-KR" sz="2800">
                <a:solidFill>
                  <a:schemeClr val="tx1">
                    <a:lumMod val="65000"/>
                    <a:lumOff val="35000"/>
                  </a:schemeClr>
                </a:solidFill>
              </a:rPr>
              <a:t>聖殿</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rgbClr val="FF0000"/>
                </a:solidFill>
              </a:rPr>
              <a:t>④</a:t>
            </a:r>
            <a:r xmlns:a="http://schemas.openxmlformats.org/drawingml/2006/main">
              <a:rPr lang="zh-TW" altLang="ko-KR" sz="2800">
                <a:solidFill>
                  <a:srgbClr val="FF0000"/>
                </a:solidFill>
              </a:rPr>
              <a:t>聖殿</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bg1">
                    <a:lumMod val="50000"/>
                  </a:schemeClr>
                </a:solidFill>
              </a:rPr>
              <a:t>於是，約阿施王召見祭司耶何耶大和其他祭司，對他們說：「你們為什麼不修復聖殿受損的地方呢？不要再向你們的司庫拿錢，而是把錢交出來，用來修復聖殿。”</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TW" altLang="ko-KR" sz="2800">
                <a:solidFill>
                  <a:schemeClr val="tx1">
                    <a:lumMod val="65000"/>
                    <a:lumOff val="35000"/>
                  </a:schemeClr>
                </a:solidFill>
              </a:rPr>
              <a:t>2 國王</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b="1">
                <a:solidFill>
                  <a:schemeClr val="tx1">
                    <a:lumMod val="50000"/>
                    <a:lumOff val="50000"/>
                  </a:schemeClr>
                </a:solidFill>
              </a:rPr>
              <a:t>第39章 神的話語</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3600"/>
              <a:t>尼希米，重建耶路撒冷城牆的人</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zh-TW" altLang="ko-KR" sz="3200"/>
              <a:t>上帝？</a:t>
            </a:r>
            <a:r xmlns:a="http://schemas.openxmlformats.org/drawingml/2006/main">
              <a:rPr lang="zh-T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zh-TW" altLang="ko-KR" sz="3600">
                <a:solidFill>
                  <a:srgbClr val="C00000"/>
                </a:solidFill>
              </a:rPr>
              <a:t>上帝..</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zh-TW" altLang="ko-KR" sz="3600">
                <a:solidFill>
                  <a:schemeClr val="tx1">
                    <a:lumMod val="65000"/>
                    <a:lumOff val="35000"/>
                  </a:schemeClr>
                </a:solidFill>
              </a:rPr>
              <a:t>他是帶給我們好朋友的人。</a:t>
            </a:r>
          </a:p>
          <a:p>
            <a:endParaRPr lang="en-US" altLang="ko-KR" sz="3600">
              <a:solidFill>
                <a:schemeClr val="tx1">
                  <a:lumMod val="65000"/>
                  <a:lumOff val="35000"/>
                </a:schemeClr>
              </a:solidFill>
            </a:endParaRPr>
          </a:p>
          <a:p>
            <a:r xmlns:a="http://schemas.openxmlformats.org/drawingml/2006/main">
              <a:rPr lang="zh-TW" altLang="ko-KR" sz="3600">
                <a:solidFill>
                  <a:schemeClr val="tx1">
                    <a:lumMod val="65000"/>
                    <a:lumOff val="35000"/>
                  </a:schemeClr>
                </a:solidFill>
              </a:rPr>
              <a:t>感謝神賜給我們好朋友！</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bg1">
                    <a:lumMod val="50000"/>
                  </a:schemeClr>
                </a:solidFill>
              </a:rPr>
              <a:t>我回答王說：“王若喜歡，僕人若在王眼前蒙恩，就請王派我到埋葬我列祖的猶大城去，我好重建它。”</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TW" altLang="ko-KR" sz="2800">
                <a:solidFill>
                  <a:schemeClr val="tx1">
                    <a:lumMod val="65000"/>
                    <a:lumOff val="35000"/>
                  </a:schemeClr>
                </a:solidFill>
              </a:rPr>
              <a:t>尼希米記</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波斯國王允許國王的酒政尼希米重建被摧毀的城市和城堡。</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尼希米記</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與許多以色列人一起回到耶路撒冷，並與他們一起重建耶路撒冷的城牆。</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600">
                <a:solidFill>
                  <a:schemeClr val="tx1">
                    <a:lumMod val="65000"/>
                    <a:lumOff val="35000"/>
                  </a:schemeClr>
                </a:solidFill>
              </a:rPr>
              <a:t>然而，其他部落不喜歡以色列人的復興，這讓他們感到不安。此外，不少以色列民眾也爆發了抱怨。</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尼希米向上帝求救。上帝給了他力量和勇氣去做這項工作。</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2800">
                <a:solidFill>
                  <a:schemeClr val="tx1">
                    <a:lumMod val="65000"/>
                    <a:lumOff val="35000"/>
                  </a:schemeClr>
                </a:solidFill>
              </a:rPr>
              <a:t>最後，尼希米與以色列人一起完成了耶路撒冷城牆的重建。城牆完工後，他和他的人民喜樂地敬拜上帝。</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3600">
                <a:solidFill>
                  <a:schemeClr val="tx1">
                    <a:lumMod val="65000"/>
                    <a:lumOff val="35000"/>
                  </a:schemeClr>
                </a:solidFill>
              </a:rPr>
              <a:t>儘管有許多幹擾，尼希米在神的幫助下完成了城牆的重建。</a:t>
            </a:r>
          </a:p>
          <a:p>
            <a:pPr xmlns:a="http://schemas.openxmlformats.org/drawingml/2006/main" algn="ctr"/>
            <a:r xmlns:a="http://schemas.openxmlformats.org/drawingml/2006/main">
              <a:rPr lang="zh-TW" altLang="ko-KR" sz="3600">
                <a:solidFill>
                  <a:schemeClr val="tx1">
                    <a:lumMod val="65000"/>
                    <a:lumOff val="35000"/>
                  </a:schemeClr>
                </a:solidFill>
              </a:rPr>
              <a:t>當我們做神的工作時，我們可能會面臨困難的情況。</a:t>
            </a:r>
          </a:p>
          <a:p>
            <a:pPr xmlns:a="http://schemas.openxmlformats.org/drawingml/2006/main" algn="ctr"/>
            <a:r xmlns:a="http://schemas.openxmlformats.org/drawingml/2006/main">
              <a:rPr lang="zh-TW" altLang="ko-KR" sz="3600">
                <a:solidFill>
                  <a:schemeClr val="tx1">
                    <a:lumMod val="65000"/>
                    <a:lumOff val="35000"/>
                  </a:schemeClr>
                </a:solidFill>
              </a:rPr>
              <a:t>然而，如果神與我們同在，我們也與祂同在，我們就能克服所有這些困難。</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3200"/>
              <a:t>上帝？</a:t>
            </a:r>
            <a:r xmlns:a="http://schemas.openxmlformats.org/drawingml/2006/main">
              <a:rPr lang="zh-T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rgbClr val="C00000"/>
                </a:solidFill>
              </a:rPr>
              <a:t>神是..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當我們在困難的情況下祈禱和尋求幫助時，上帝會幫助我們並給予我們力量和勇氣。</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今天的測驗</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tx1">
                    <a:lumMod val="65000"/>
                    <a:lumOff val="35000"/>
                  </a:schemeClr>
                </a:solidFill>
              </a:rPr>
              <a:t>尼希米為何要回家鄉？</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①</a:t>
            </a:r>
            <a:r xmlns:a="http://schemas.openxmlformats.org/drawingml/2006/main">
              <a:rPr lang="zh-TW" altLang="ko-KR" sz="2800">
                <a:solidFill>
                  <a:schemeClr val="tx1">
                    <a:lumMod val="65000"/>
                    <a:lumOff val="35000"/>
                  </a:schemeClr>
                </a:solidFill>
              </a:rPr>
              <a:t>去旅行..</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②</a:t>
            </a:r>
            <a:r xmlns:a="http://schemas.openxmlformats.org/drawingml/2006/main">
              <a:rPr lang="zh-TW" altLang="ko-KR" sz="2800">
                <a:solidFill>
                  <a:schemeClr val="tx1">
                    <a:lumMod val="65000"/>
                    <a:lumOff val="35000"/>
                  </a:schemeClr>
                </a:solidFill>
              </a:rPr>
              <a:t>去學校..</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③</a:t>
            </a:r>
            <a:r xmlns:a="http://schemas.openxmlformats.org/drawingml/2006/main">
              <a:rPr lang="zh-TW" altLang="ko-KR" sz="2800">
                <a:solidFill>
                  <a:schemeClr val="tx1">
                    <a:lumMod val="65000"/>
                    <a:lumOff val="35000"/>
                  </a:schemeClr>
                </a:solidFill>
              </a:rPr>
              <a:t>崇拜..</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chemeClr val="tx1">
                    <a:lumMod val="65000"/>
                    <a:lumOff val="35000"/>
                  </a:schemeClr>
                </a:solidFill>
              </a:rPr>
              <a:t>④</a:t>
            </a:r>
            <a:r xmlns:a="http://schemas.openxmlformats.org/drawingml/2006/main">
              <a:rPr lang="zh-TW" altLang="ko-KR" sz="2800">
                <a:solidFill>
                  <a:schemeClr val="tx1">
                    <a:lumMod val="65000"/>
                    <a:lumOff val="35000"/>
                  </a:schemeClr>
                </a:solidFill>
              </a:rPr>
              <a:t>重建耶路撒冷城牆。</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en-US" sz="2800">
                <a:solidFill>
                  <a:srgbClr val="FF0000"/>
                </a:solidFill>
              </a:rPr>
              <a:t>④</a:t>
            </a:r>
            <a:r xmlns:a="http://schemas.openxmlformats.org/drawingml/2006/main">
              <a:rPr lang="zh-TW" altLang="ko-KR" sz="2800">
                <a:solidFill>
                  <a:srgbClr val="FF0000"/>
                </a:solidFill>
              </a:rPr>
              <a:t>重建耶路撒冷城牆。</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zh-TW" altLang="ko-KR" sz="4000">
                <a:solidFill>
                  <a:srgbClr val="FF0000"/>
                </a:solidFill>
              </a:rPr>
              <a:t>今天的話</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zh-TW" altLang="ko-KR" sz="3600">
                <a:solidFill>
                  <a:schemeClr val="bg1">
                    <a:lumMod val="50000"/>
                  </a:schemeClr>
                </a:solidFill>
              </a:rPr>
              <a:t>我回答王說：“王若喜歡，僕人若在王眼前蒙恩，就請王派我到埋葬我列祖的猶大城去，我好重建它。”</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zh-TW" altLang="ko-KR" sz="2800">
                <a:solidFill>
                  <a:schemeClr val="tx1">
                    <a:lumMod val="65000"/>
                    <a:lumOff val="35000"/>
                  </a:schemeClr>
                </a:solidFill>
              </a:rPr>
              <a:t>尼希米記</a:t>
            </a:r>
            <a:r xmlns:a="http://schemas.openxmlformats.org/drawingml/2006/main">
              <a:rPr lang="zh-TW" altLang="en-US" sz="2800">
                <a:solidFill>
                  <a:schemeClr val="tx1">
                    <a:lumMod val="65000"/>
                    <a:lumOff val="35000"/>
                  </a:schemeClr>
                </a:solidFill>
              </a:rPr>
              <a:t> </a:t>
            </a:r>
            <a:r xmlns:a="http://schemas.openxmlformats.org/drawingml/2006/main">
              <a:rPr lang="zh-TW"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