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h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hr" altLang="en-US" err="1"/>
              <a:t>토ㅇ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Ne.</a:t>
            </a:r>
            <a:r xmlns:a="http://schemas.openxmlformats.org/drawingml/2006/main">
              <a:rPr lang="h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Riječ Božja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r" altLang="ko-KR" sz="4000"/>
              <a:t>Jonathan,</a:t>
            </a:r>
          </a:p>
          <a:p>
            <a:pPr xmlns:a="http://schemas.openxmlformats.org/drawingml/2006/main" algn="ctr"/>
            <a:r xmlns:a="http://schemas.openxmlformats.org/drawingml/2006/main">
              <a:rPr lang="hr" altLang="ko-KR" sz="4000"/>
              <a:t>Davidov dobar prijatelj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Što Jonatan nije dao Davidu?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mač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štit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strelica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odjeća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hr" altLang="ko-KR" sz="2800">
                <a:solidFill>
                  <a:srgbClr val="FF0000"/>
                </a:solidFill>
              </a:rPr>
              <a:t>štit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br. 40 Riječ Božja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400"/>
              <a:t>Hrabrost kraljice Estere.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Tada je kralj upitao: "Što je, kraljice Estero? Što tražiš? Čak i do pola kraljevstva, bit će ti dano."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Esther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Bilo je to vrijeme kada je mudra Židovka Estera bila kraljica Perzije. Međutim, Haman je kovao urotu kako uništiti Židove koristeći se kraljevim zakonom.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Pomislila je: "Mogla bih poginuti ako priđem kralju, a da me kralj ne pozove." Međutim, odlučila je otići kralju i zamoliti svoj narod da se spasi, iako je to bilo protiv zakona.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Ali, kad je vidio kraljicu Esteru kako stoji u dvoru, bio je vrlo zadovoljan njome i rekao je: “Koji je vaš zahtjev? Ja ću ti ga dati.”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Hamanovu zavjeru da uništi Židove otkrio je kralj. Kao rezultat toga, kralj ga je mrzio i ubijen je.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“Hvala ti, Gospodine, što nas štitiš!” Zahvaljujući hrabrosti kraljice Estere, Židovi su bili zaštićeni.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Iako je Estera trebala biti ubijena, ona je hrabro molila Boga da spasi njezin narod.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Bog je svojom divnom mudrošću i snagom spasio Židove od krize kroz Esterinu molitvu.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Vjerujmo i očekujmo divnu Božju pomoć i spasenje u svakodnevnom životu.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3200"/>
              <a:t>Bog?</a:t>
            </a:r>
            <a:r xmlns:a="http://schemas.openxmlformats.org/drawingml/2006/main">
              <a:rPr lang="h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rgbClr val="C00000"/>
                </a:solidFill>
              </a:rPr>
              <a:t>Bog je..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je taj koji čuva i pomaže svoj narod do kraja.</a:t>
            </a:r>
            <a:r xmlns:a="http://schemas.openxmlformats.org/drawingml/2006/main">
              <a:rPr lang="h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me čuva i pomaže do kraja svijeta.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Što se dogodilo Esteri kad je prišla kralju a da je nisu pozvali?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Trebalo ju je kazniti smrću.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Istjerana je.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Nije mogla upoznati kralja.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Mogla je reći kralju što je htjela zatražiti.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r" altLang="ko-KR" sz="2800">
                <a:solidFill>
                  <a:srgbClr val="FF0000"/>
                </a:solidFill>
              </a:rPr>
              <a:t>Mogla je reći kralju što je htjela zatražiti.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Nakon što je David završio razgovor sa Šaulom, Jonatan je postao jedno u duhu s Davidom i zavolio ga je kao samoga sebe.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Samuelova 18: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Tada je kralj upitao: "Što je, kraljice Estero? Što tražiš? Čak i do pola kraljevstva, bit će ti dano."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Esther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br. 41 Riječ Božja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r" altLang="ko-KR" sz="4400"/>
              <a:t>Job kojeg je Bog blagoslovio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 zemlji Uz živio je čovjek po imenu Job. Ovaj je čovjek bio neporočan i pošten; bojao se Boga i klonio zla.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Posao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Job koji je živio u zemlji Uz istočne zemlje bio je najbogatiji. Bojao se Boga i besprijekoran i čestit.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„Budući da si blagoslovio Joba, on te se bojao! Boji li se Job Boga uzalud?” Sotona je skovao zavjeru da iskuša Joba.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Sotona je preko noći uzeo sve, njegovu djecu i svu imovinu. Postao je najjadniji čovjek na svijetu.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Žena ga je napustila rekavši: "Prokuni Boga i umri!" Jobovi prijatelji su došli i okrivili ga, ali Job se pouzdao u Boga kao i uvijek.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Bila su to vremena u jadu i gorčini. Međutim, Job je prošao kušnju i Bog mu je dao mnogo veći blagoslov nego prije. Postao je čovjek koji se bojao Boga nego ikad prije.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Iako je Job bio čestit čovjek, Sotona mu je zadavao nevolje.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Unatoč poteškoćama Job je vjerovao u Boga i bio strpljiv u Bogu.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Te poteškoće nas mogu snaći.</a:t>
            </a:r>
          </a:p>
          <a:p>
            <a:pPr xmlns:a="http://schemas.openxmlformats.org/drawingml/2006/main" algn="ctr"/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 to vrijeme moramo vjerovati u Boga i biti strpljivi u Bogu.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r" altLang="ko-KR" sz="3200"/>
              <a:t>Bog?</a:t>
            </a:r>
            <a:r xmlns:a="http://schemas.openxmlformats.org/drawingml/2006/main">
              <a:rPr lang="h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ko-KR" sz="3600">
                <a:solidFill>
                  <a:srgbClr val="C00000"/>
                </a:solidFill>
              </a:rPr>
              <a:t>Bog je..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je taj</a:t>
            </a:r>
          </a:p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koji nas može učiniti bogatima ili siromašnima prema vlastitoj volji.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br. 32 Riječ Božja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400"/>
              <a:t>Salomon koji je primio mudrost na dar.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Što je netočno o Jobu?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Bio je bogat.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Živio je u istočnoj zemlji.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Bio je kralj.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Bojao se Boga.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hr" altLang="ko-KR" sz="2800">
                <a:solidFill>
                  <a:srgbClr val="FF0000"/>
                </a:solidFill>
              </a:rPr>
              <a:t>Bio je kralj.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 zemlji Uz živio je čovjek po imenu Job. Ovaj je čovjek bio neporočan i pošten; bojao se Boga i klonio zla.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Posao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NE. 42 Riječ Božja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400"/>
              <a:t>Daniel je odbio jesti Kingovu hranu.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Ali Daniel je odlučio da se neće onečistiti kraljevskom hranom i vinom, te je zamolio glavnog službenika za dopuštenje da se ne onečisti na ovaj način.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Daniel i njegova tri prijatelja dovedeni su u Babilon kao zarobljenici. Kralj je naredio svojim službenicima da ih pouče dajući im kraljevsku hranu i vino.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“Ne želimo jesti hranu koju je Božji zakon zabranio!” Daniel i njegova tri prijatelja zatražili su od vrhovnog službenika dopuštenje da se ne oskvrnjuju na ovaj način.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Daniel i njegova tri prijatelja jeli su povrće i vodu umjesto hrane ponuđene Idolu. Bog ih je cijenio i dao im više mudrosti.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“Kako su mudri!” Kralj se nije mogao načuditi kako su izgledali zdraviji i mudriji od svih drugih mladića koji su jeli kraljevsku hranu.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Od tada su Daniel i njegova tri prijatelja preuzeli brigu o važnim stvarima u Babilonu i držali se svetima pred Bogom.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Daniel i njegova tri prijatelja odlučili su se pridržavati Božjeg zakona čak iu situaciji zatvorenika.</a:t>
            </a:r>
          </a:p>
          <a:p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Tada su postali zdraviji i mudriji od bilo kojeg drugog čovjeka koji je jeo kraljevsku hranu.</a:t>
            </a:r>
          </a:p>
          <a:p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Moramo se pokoravati Bogu pod svim okolnostima.</a:t>
            </a:r>
          </a:p>
          <a:p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Nema ništa važnije od ljubavi prema Bogu.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Kralj Salomon bio je veći u bogatstvu i mudrosti od svih ostalih kraljeva na zemlji.</a:t>
            </a:r>
            <a:r xmlns:a="http://schemas.openxmlformats.org/drawingml/2006/main">
              <a:rPr lang="h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2. Ljetopisa 9: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3200"/>
              <a:t>WHO</a:t>
            </a:r>
            <a:r xmlns:a="http://schemas.openxmlformats.org/drawingml/2006/main">
              <a:rPr lang="hr" altLang="en-US" sz="3200"/>
              <a:t> </a:t>
            </a:r>
            <a:r xmlns:a="http://schemas.openxmlformats.org/drawingml/2006/main">
              <a:rPr lang="hr" altLang="ko-KR" sz="3200"/>
              <a:t>je</a:t>
            </a:r>
            <a:r xmlns:a="http://schemas.openxmlformats.org/drawingml/2006/main">
              <a:rPr lang="hr" altLang="en-US" sz="3200"/>
              <a:t> </a:t>
            </a:r>
            <a:r xmlns:a="http://schemas.openxmlformats.org/drawingml/2006/main">
              <a:rPr lang="hr" altLang="ko-KR" sz="3200"/>
              <a:t>Bog?</a:t>
            </a:r>
            <a:r xmlns:a="http://schemas.openxmlformats.org/drawingml/2006/main">
              <a:rPr lang="h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rgbClr val="C00000"/>
                </a:solidFill>
              </a:rPr>
              <a:t>Bog je..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je onaj koji može biti na svim mjestima u isto vrijeme (sveprisutnost). A on je svemoguć.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Koju su hranu Daniel i njegova tri prijatelja jeli umjesto kraljeve?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voda i povrće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keks i cola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rezanci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riža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hr" altLang="ko-KR" sz="2800">
                <a:solidFill>
                  <a:srgbClr val="FF0000"/>
                </a:solidFill>
              </a:rPr>
              <a:t>voda i povrće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Ali Daniel je odlučio da se neće onečistiti kraljevskom hranom i vinom, te je zamolio glavnog službenika za dopuštenje da se ne onečisti na ovaj način.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br. 43 Riječ Božja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400"/>
              <a:t>Daniel iz Lavlje jazbine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Kralj je bio presretan i naredio je da se Daniel izvuče iz jazbine. A kad je Daniel bio podignut iz jame, nije bilo na njemu nikakve rane, jer se pouzdao u svog Boga.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Bilo je ljudi u Babilonu koji su mrzili Daniela, koji je bio odveden u zarobljeništvo i postao premijer. Htjeli su ubiti Daniela.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''Svatko tko se klanja nečemu drugom osim kralju bit će bačen u lavlju jamu!' Daniel se nije prestajao moliti tri puta dnevno, iako je to znao.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Tako je na kraju Daniel bačen u strašnu lavlju jamu.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Kralj je došao u lavlju jazbinu rano sljedećeg jutra i upitao: 'Danijele! Jeste li sigurni?' Zapravo, kralj je želio da Daniel ne umre jer je jako volio Daniela.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“Dobro sam da me Bog štiti!” Daniel nije ozlijeđen. Kralj je također hvalio Danielova Boga.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Salomon je postao treći kralj Izraela koji je naslijedio kralja Davida.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Danijel, koji se idolima nije poklonio,</a:t>
            </a:r>
          </a:p>
          <a:p>
            <a:pPr xmlns:a="http://schemas.openxmlformats.org/drawingml/2006/main" algn="ctr"/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 kraju je bačen u lavlju jamu, ali je bio na sigurnom.</a:t>
            </a:r>
          </a:p>
          <a:p>
            <a:pPr xmlns:a="http://schemas.openxmlformats.org/drawingml/2006/main" algn="ctr"/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Zbog Danielove vjere hvalio je Boga i babilonski kralj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Moramo se klanjati samo Bogu i</a:t>
            </a:r>
          </a:p>
          <a:p>
            <a:pPr xmlns:a="http://schemas.openxmlformats.org/drawingml/2006/main" algn="ctr"/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imamo vjeru koja ne služi idolima!</a:t>
            </a:r>
          </a:p>
          <a:p>
            <a:pPr xmlns:a="http://schemas.openxmlformats.org/drawingml/2006/main" algn="ctr"/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Takva vjera može natjerati druge ljude da vjeruju u Boga.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3200"/>
              <a:t>Bog je?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rgbClr val="C00000"/>
                </a:solidFill>
              </a:rPr>
              <a:t>Bog je taj..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je pouzdan</a:t>
            </a:r>
            <a:r xmlns:a="http://schemas.openxmlformats.org/drawingml/2006/main">
              <a:rPr lang="h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koji može spasiti one koji istinski vjeruju u Njega i služe Mu.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Zašto</a:t>
            </a:r>
            <a:r xmlns:a="http://schemas.openxmlformats.org/drawingml/2006/main">
              <a:rPr lang="h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bio je</a:t>
            </a:r>
            <a:r xmlns:a="http://schemas.openxmlformats.org/drawingml/2006/main">
              <a:rPr lang="h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Daniel bačen u lavlju jamu?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Jer je lagao kralju.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Zato što se nije poklonio idolu kralja.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Jer je namjeravao ubiti kralja.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Jer nije dobro štovao Boga.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hr" altLang="ko-KR" sz="2800">
                <a:solidFill>
                  <a:srgbClr val="FF0000"/>
                </a:solidFill>
              </a:rPr>
              <a:t>Zato što se nije poklonio idolu kralja.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Kralj je bio presretan i naredio je da se Daniel izvuče iz jazbine. A kad je Daniel bio podignut iz jame, nije bilo na njemu nikakve rane, jer se pouzdao u svog Boga.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br. 44 Riječ Božja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400"/>
              <a:t>Jona, koji je bio unutar velike ribe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Ali Jahve je dao veliku ribu da proguta Jonu, a Jona je bio u ribi tri dana i tri noći.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Jednog dana Bog se pojavio Joni i rekao:</a:t>
            </a:r>
          </a:p>
          <a:p>
            <a:r xmlns:a="http://schemas.openxmlformats.org/drawingml/2006/main">
              <a:rPr lang="hr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“Idite u veliki grad Ninivu i propovijedajte protiv njega! Ja ću ih izbaviti od njihove zloće.”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 nije htio poslušati Boga. Otišao je u inozemstvo i otplovio u Taršiš da pobjegne od Boga.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Ali, Bog je poslao jak vjetar i svi su trebali umrijeti. Mornari su bacili Jonu u more. Došla je velika riba i progutala ga.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Jonah se kajao za svoje grijehe 3 dana unutar ribe.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"Daj mi mudrosti da dobro vodim svoj narod." Bogu je bilo drago što je Salomon to tražio. Dakle, Bog mu je dao ono što je Salomon tražio.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Riba ga je povratila na suho. Otišao je u Ninivu i nevoljko im izviknuo Božju poruku.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Čuvši Božje upozorenje, Ninivljani su se pokajali i tražili Božju milost. Bog je oprostio ljudima Ninive.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Jona nije poslušao Božju Riječ.</a:t>
            </a:r>
          </a:p>
          <a:p>
            <a:pPr xmlns:a="http://schemas.openxmlformats.org/drawingml/2006/main" algn="ctr"/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Ali Bog je iskoristio Jonu da ne posluša i na kraju je spasio Ninivljane.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Postoje trenuci kada je Božja volja drugačija od onoga što ja mislim.</a:t>
            </a:r>
          </a:p>
          <a:p>
            <a:pPr xmlns:a="http://schemas.openxmlformats.org/drawingml/2006/main" algn="ctr"/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Ali Božja je volja uvijek u pravu.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Uvijek moramo biti poslušni Božjoj volji.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3200"/>
              <a:t>Tko je Bog?</a:t>
            </a:r>
            <a:r xmlns:a="http://schemas.openxmlformats.org/drawingml/2006/main">
              <a:rPr lang="h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rgbClr val="C00000"/>
                </a:solidFill>
              </a:rPr>
              <a:t>Bog je..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je taj koji spašava one koji se iskreno kaju za svoje grijehe i traže oprost.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 čijem je trbuhu Jonah bio 3 dana?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Lav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Slon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Riba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r" altLang="ko-KR" sz="2800">
                <a:solidFill>
                  <a:srgbClr val="FF0000"/>
                </a:solidFill>
              </a:rPr>
              <a:t>Riba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Ali Jahve je dao veliku ribu da proguta Jonu, a Jona je bio u ribi tri dana i tri noći.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Jednog dana, dvije žene su došle Solomonu s malom bebom. Borili su se da je dijete njezino dijete prije kralja.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Kralj reče: "Budući da dvije žene tvrde da je dijete njezino dijete, presijecite dijete na dva dijela i dajte pola jednoj, a pola drugoj!"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Jedna je žena bila ispunjena samilošću za svog sina. Pa je rekla: “Dajte joj živo dijete. Nemojte ga ubiti!“ Čuvši to, Salomon je zaključio da je žena njegova prava majka. King je rekao: “Daj joj dijete. Ona je prava majka!”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Salomon je tražio mudro srce, a ne bogatstvo ili moć</a:t>
            </a:r>
          </a:p>
          <a:p>
            <a:pPr xmlns:a="http://schemas.openxmlformats.org/drawingml/2006/main" algn="ctr"/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 vlada svojom zemljom.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Moramo se moliti Bogu ne samo za sebe nego i za služenje drugima.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Nakon što je David završio razgovor sa Šaulom, Jonatan je postao jedno u duhu s Davidom i zavolio ga je kao samoga sebe.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Samuelova 18: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3200"/>
              <a:t>Bog?</a:t>
            </a:r>
            <a:r xmlns:a="http://schemas.openxmlformats.org/drawingml/2006/main">
              <a:rPr lang="h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rgbClr val="C00000"/>
                </a:solidFill>
              </a:rPr>
              <a:t>Bog..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je onaj koji nam može dati mudrost koju ne možete dobiti od svijeta.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Što je Salomon tražio od Boga?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hrana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bogatstvo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zdravlje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mudrost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r" altLang="ko-KR" sz="2800">
                <a:solidFill>
                  <a:srgbClr val="FF0000"/>
                </a:solidFill>
              </a:rPr>
              <a:t>mudrost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Kralj Salomon bio je veći u bogatstvu i mudrosti od svih ostalih kraljeva na zemlji.</a:t>
            </a:r>
            <a:r xmlns:a="http://schemas.openxmlformats.org/drawingml/2006/main">
              <a:rPr lang="h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2. Ljetopisa 9: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br. 33 Riječ Božja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400"/>
              <a:t>Hram za ime Božje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Salomon je naredio da sagradi hram Imenu Jahvinu i sebi kraljevsku palaču.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2. Ljetopisa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Salomon je želio izgraditi hram za Boga kao što je njegov otac naredio David.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Stoga je naredio vještim stolarima da donesu najbolje drveće za hram.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Pripremio je kamenje za hram. Zamolio je vješte majstore da donesu veliko, veličanstveno i snažno kamenje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Neki su majstori ukrašavali hram Božji šarenom odjećom i zlatnim nitima.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Kad je Božji hram bio dovršen, Salomon i svi Izraelci s velikom su radošću štovali Boga.</a:t>
            </a:r>
            <a:r xmlns:a="http://schemas.openxmlformats.org/drawingml/2006/main">
              <a:rPr lang="hr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“O Gospodine Bože! Dođi i vladaj nam ovdje!”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David je ostao u palači. Upoznao je Jonatana, koji je bio sin kralja Šaula.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Salomon i njegov narod pokazali su svoju ljubav prema Bogu izgradnjom prekrasnog hrama za Gospodina Boga.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Crkva je mjesto gdje susrećemo Boga i možemo pokazati svoje srce ljubavi prema Bogu.</a:t>
            </a:r>
          </a:p>
          <a:p>
            <a:pPr xmlns:a="http://schemas.openxmlformats.org/drawingml/2006/main" algn="ctr"/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Moramo voljeti našu crkvu.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3200"/>
              <a:t>Bog?</a:t>
            </a:r>
            <a:r xmlns:a="http://schemas.openxmlformats.org/drawingml/2006/main">
              <a:rPr lang="h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rgbClr val="C00000"/>
                </a:solidFill>
              </a:rPr>
              <a:t>Bog..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je onaj koji ispituje vjernike i blagoslivlja ih.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Današnji kviz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Što su Salomon i Izrael učinili da izraze svoju ljubav prema Bogu?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Idol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Palača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grad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svetište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r" altLang="en-US" sz="2800">
                <a:solidFill>
                  <a:srgbClr val="FF0000"/>
                </a:solidFill>
              </a:rPr>
              <a:t>svetište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Salomon je naredio da sagradi hram Imenu Jahvinu i sebi kraljevsku palaču.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2. Ljetopisa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br. 34 Riječ Božja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400"/>
              <a:t>Gavrani koji su donosili kruh i meso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/>
              <a:t>Pit ćeš iz potoka, a gavranima sam naredio da te tamo hrane.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kraljevi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Bio je jedan kralj po imenu Ahab koji je bio vrlo zao pred Bogom. Prorok Ilija prenio je Božju riječ Ahabu.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"Neće biti kiše u zemlji!" Na to ga je Ahab pokušao ubiti. Bog ga je učinio da se sakrije od kralja Ahaba.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Ilija je pobjegao u zemlju gdje je Bog rekao.</a:t>
            </a:r>
          </a:p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Ali tamo nije mogao dobiti hranu za jelo.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Bog je naredio gavranima da tamo nahrane Iliju. Gavrani su mu donosili kruha i mesa ujutro i navečer, a on je pio iz potoka.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Jonathanu se jako svidio David. Jonathan je postao jedno u duhu s Davidom.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Ilija je poslušao Božju riječ riskirajući svoj život i doživio je nevjerojatno iskustvo Božje zaštite.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Zli kralj, Ahab nije volio poslušati Božju riječ. Dakle, pokušao je ubiti Božjeg proroka, Iliju koji je rekao Božju riječ.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Ali, Bog je štitio i brinuo se za Iliju na nevjerojatan način!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Moramo slušati i naviještati Božju riječ u svim okolnostima poput Ilije.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Bog će nas sigurno zaštititi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3200"/>
              <a:t>Tko je Bog?</a:t>
            </a:r>
            <a:r xmlns:a="http://schemas.openxmlformats.org/drawingml/2006/main">
              <a:rPr lang="h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rgbClr val="C00000"/>
                </a:solidFill>
              </a:rPr>
              <a:t>Bog je..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je onaj koji se brine za one koji slušaju i drže Njegove riječi na nevjerojatan način.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Tko je Iliji donio nešto za jelo?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konj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orao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zmaj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gavran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r" altLang="ko-KR" sz="2800">
                <a:solidFill>
                  <a:srgbClr val="FF0000"/>
                </a:solidFill>
              </a:rPr>
              <a:t>gavran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/>
              <a:t>Pit ćeš iz potoka, a gavranima sam naredio da te tamo hrane.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kraljevi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br. 35 Riječ Božja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400"/>
              <a:t>Brašno i ulje</a:t>
            </a:r>
          </a:p>
          <a:p>
            <a:pPr xmlns:a="http://schemas.openxmlformats.org/drawingml/2006/main" algn="ctr"/>
            <a:r xmlns:a="http://schemas.openxmlformats.org/drawingml/2006/main">
              <a:rPr lang="hr" altLang="ko-KR" sz="4400"/>
              <a:t>nije iskorišteno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Idi odmah u Sareptu Sidonsku i ostani ondje. Zapovjedio sam jednoj udovici na onom mjestu da te opskrbi hranom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kraljevi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Nije bilo kiše u Izraelu, kao što je rekao Gospodin Bog. Dakle, nije bilo hrane za ljude.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Gospodin Bog posla Iliju jednoj udovici koja je živjela u Sarepti.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Ilija ju je zamolio da sebi napravi kruh sa samo šakom brašna i malo ulja koje joj je ostalo.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Jonatan je dao Davidu svoj mač i strijelu. To je značilo da je stvarno vjerovao u Davida.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Iako nije imala dovoljno brašna i ulja od kojih su živjeli, prema Ilijinoj kazivanju, ona je ispekla kruh i prvo ga dala Iliji, a sami sebi napravili.</a:t>
            </a:r>
            <a:r xmlns:a="http://schemas.openxmlformats.org/drawingml/2006/main">
              <a:rPr lang="hr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Zatim su, začudo, posuda s brašnom i posuda s uljem</a:t>
            </a:r>
            <a:r xmlns:a="http://schemas.openxmlformats.org/drawingml/2006/main">
              <a:rPr lang="hr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nije potrošeno.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Jednog dana njen sin je umro. Ali Gospodin Bog dao je dječaku život vratiti i poživjeti. Dala je slavu Bogu.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Udovica je ponudila malo brašna i ulja</a:t>
            </a:r>
          </a:p>
          <a:p>
            <a:pPr xmlns:a="http://schemas.openxmlformats.org/drawingml/2006/main" algn="ctr"/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Bogu.</a:t>
            </a:r>
            <a:r xmlns:a="http://schemas.openxmlformats.org/drawingml/2006/main">
              <a:rPr lang="hr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Tada je primila mnogo blagoslova</a:t>
            </a:r>
          </a:p>
          <a:p>
            <a:pPr xmlns:a="http://schemas.openxmlformats.org/drawingml/2006/main" algn="ctr"/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izvan mašte.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Ponekad će doći trenutak kada ćemo morati dati nešto važno Bogu.</a:t>
            </a:r>
          </a:p>
          <a:p>
            <a:pPr xmlns:a="http://schemas.openxmlformats.org/drawingml/2006/main" algn="ctr"/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Zatim, Bog nas mnogo blagoslovi kroz ovaj prinos i žrtvu.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3200"/>
              <a:t>Tko je Bog?</a:t>
            </a:r>
            <a:r xmlns:a="http://schemas.openxmlformats.org/drawingml/2006/main">
              <a:rPr lang="h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rgbClr val="C00000"/>
                </a:solidFill>
              </a:rPr>
              <a:t>Bog je..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je onaj koji nam daje sve što nam je potrebno za život - hranu, odjeću, kuću itd.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Kome je Bog rekao Iliji da ide??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kralj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svećenik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udovica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općenito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hr" altLang="ko-KR" sz="2800">
                <a:solidFill>
                  <a:srgbClr val="FF0000"/>
                </a:solidFill>
              </a:rPr>
              <a:t>udovica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Idi odmah u Sareptu Sidonsku i ostani ondje. Zapovjedio sam jednoj udovici na onom mjestu da te opskrbi hranom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kraljevi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br. 36 Riječ Božja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r" altLang="ko-KR" sz="4400"/>
              <a:t>Vatra je pala s neba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Tada je pao oganj Jahvin i spalio žrtvu, drva, kamenje i zemlju, a također je lizao vodu u rovu.</a:t>
            </a:r>
            <a:r xmlns:a="http://schemas.openxmlformats.org/drawingml/2006/main">
              <a:rPr lang="h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kraljevi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 sati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Bog je poslao Iliju zlom izraelskom kralju Ahabu. “Upoznat ćeš tko je pravi Bog!”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Ilije su se borili protiv 850 lažnih proroka idolopoklonika. "Bog koji odgovara vatrom je pravi Bog!"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Jonatan je svoju dragocjenu odjeću dao Davidu. To je pokazalo Jonathanovo duboko prijateljstvo s Davidom.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850 proroka zazivalo je ime svog boga i plesalo oko žrtvenika, ali nije bilo odgovora vatre.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Došao je red na Ilija. Ilija je molio prema nebu. Tada je Božji oganj pao i spalio žrtvu na žrtveniku.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“Jehova je pravi Bog!” Izraelci su se pokajali za svoje grijehe i dali slavu Bogu.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Lažni bogovi nisu mogli učiniti ništa.</a:t>
            </a:r>
          </a:p>
          <a:p>
            <a:pPr xmlns:a="http://schemas.openxmlformats.org/drawingml/2006/main" algn="ctr"/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Za</a:t>
            </a:r>
            <a:r xmlns:a="http://schemas.openxmlformats.org/drawingml/2006/main">
              <a:rPr lang="hr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oni</a:t>
            </a:r>
            <a:r xmlns:a="http://schemas.openxmlformats.org/drawingml/2006/main">
              <a:rPr lang="hr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imao</a:t>
            </a:r>
            <a:r xmlns:a="http://schemas.openxmlformats.org/drawingml/2006/main">
              <a:rPr lang="hr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Ne</a:t>
            </a:r>
            <a:r xmlns:a="http://schemas.openxmlformats.org/drawingml/2006/main">
              <a:rPr lang="hr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vlast.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Bog je svemoguć.</a:t>
            </a:r>
          </a:p>
          <a:p>
            <a:pPr xmlns:a="http://schemas.openxmlformats.org/drawingml/2006/main" algn="ctr"/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Možemo doživjeti Njegova nevjerojatna čuda kada se oslanjamo na Njega i vjerujemo u Njega.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r" altLang="ko-KR" sz="3200"/>
              <a:t>Tko je Bog?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ko-KR" sz="3600">
                <a:solidFill>
                  <a:srgbClr val="C00000"/>
                </a:solidFill>
              </a:rPr>
              <a:t>Bog je..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On je pravi, živi i djelotvorni Bog koji se razlikuje od lažnih idola.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Što je palo s neba kad se Ilija molio?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snijeg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kiša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kamen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vatra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r" altLang="ko-KR" sz="2800">
                <a:solidFill>
                  <a:srgbClr val="FF0000"/>
                </a:solidFill>
              </a:rPr>
              <a:t>vatra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Tada je pao oganj Jahvin i spalio žrtvu, drva, kamenje i zemlju, a također je lizao vodu u rovu.</a:t>
            </a:r>
            <a:r xmlns:a="http://schemas.openxmlformats.org/drawingml/2006/main">
              <a:rPr lang="h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kraljevi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 sati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NE. 37 Riječ Božja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400"/>
              <a:t>Naaman izliječen od gube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Tako je sišao i umočio se u Jordan sedam puta, kako mu je čovjek Božji rekao, i tijelo mu se oporavilo i postalo čisto kao u dječaka.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2. Kraljevima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Naaman je bio zapovjednik vojske aramejskog kralja, ali je imao gubu. Otišao je Elizeju koji je bio prorok Izraela da ga se obnovi.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David je nekoliko puta bio u smrtno opasnim situacijama, jer ga je kralj Šaul pokušao ubiti. Međutim, mogao je pobjeći od tih opasnosti uz Jonathanovu pomoć.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Elizej ga nije dočekao, već je samo rekao: "Idi, operi se sedam puta u rijeci Jordanu."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Naaman se naljutio protiv Elizejeve riječi. Ali njegove mu sluge rekoše: "Molim te, idi do rijeke i uroni svoje tijelo."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Naaman se umočio u Jordan sedam puta kako su rekli Elizej i njegove sluge.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Tada se, iznenađujuće, njegovo tijelo oporavilo i postalo čisto.</a:t>
            </a:r>
          </a:p>
          <a:p>
            <a:r xmlns:a="http://schemas.openxmlformats.org/drawingml/2006/main">
              <a:rPr lang="hr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Naaman se vratio Elizeju i dao slavu Bogu.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Kad je Naaman čuo Elizeja koji je bio Božji čovjek i poslušao njegovu riječ, bio je blagoslovljen što je očišćen od svoje gube.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Ne trebamo živjeti svojom voljom,</a:t>
            </a:r>
          </a:p>
          <a:p>
            <a:pPr xmlns:a="http://schemas.openxmlformats.org/drawingml/2006/main" algn="ctr"/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ali Božjom voljom.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Kada živimo i slušamo Božju riječ,</a:t>
            </a:r>
          </a:p>
          <a:p>
            <a:pPr xmlns:a="http://schemas.openxmlformats.org/drawingml/2006/main" algn="ctr"/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Možemo biti blagoslovljeni obilnim blagoslovom koji nam Bog može dati.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3200">
                <a:solidFill>
                  <a:srgbClr val="FF0000"/>
                </a:solidFill>
              </a:rPr>
              <a:t>Bog?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rgbClr val="C00000"/>
                </a:solidFill>
              </a:rPr>
              <a:t>Bog je..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je taj koji može izliječiti svaku bolest. On je Svemogući Bog koji nas može izliječiti.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Koliko se puta Naaman umočio u rijeku Jordan?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tri puta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jednom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pet puta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sedam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r" altLang="ko-KR" sz="2800">
                <a:solidFill>
                  <a:srgbClr val="FF0000"/>
                </a:solidFill>
              </a:rPr>
              <a:t>sedam puta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Tako je sišao i umočio se u Jordan sedam puta, kako mu je čovjek Božji rekao, i tijelo mu se oporavilo i postalo čisto kao u dječaka.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2. Kraljevima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br. 38 Riječ Božja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400"/>
              <a:t>Popravak hrama Božjega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chemeClr val="bg1">
                    <a:lumMod val="50000"/>
                  </a:schemeClr>
                </a:solidFill>
              </a:rPr>
              <a:t>Zato je kralj Joaš pozvao svećenika Jojadu i ostale svećenike i upitao ih: "Zašto ne popravite štetu u hramu? Ne uzimajte više novaca od svojih blagajnika, nego ga dajte za popravak hrama."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Kralja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Jonathan nije izabrao svoju sebičnu želju, već svog prijatelja Davida.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Kao Jonathan,</a:t>
            </a:r>
          </a:p>
          <a:p>
            <a:pPr xmlns:a="http://schemas.openxmlformats.org/drawingml/2006/main" algn="ctr"/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budimo dobar prijatelj svom prijatelju.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Joaš, judejski kralj, imao je namjeru popraviti Božji hram, koji je ostao oštećen.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Međutim, proračun nije bio dovoljan za popravak hrama. Joaš je odlučio primiti prinos za popravak Božjeg hrama.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Ljudi koji su voljeli Boga iskreno su ponudili novac za popravak hrama.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Novac prikupljen za popravku hrama dat je radnicima, koji su potpuno pošteno popravili hram.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“Vau! Kako je to lijep hram!” Joash je bio sretan jer je mislio da će se Bogu svidjeti.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Joaš je Božji hram smatrao dragocjenim mjestom gdje su ljudi slavili Boga.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Crkva je mjesto gdje je Bog prisutan kada mu se klanjamo.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Dakle, moramo voljeti crkvu i smatrati je vrlo dragocjenom.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3200">
                <a:solidFill>
                  <a:srgbClr val="FF0000"/>
                </a:solidFill>
              </a:rPr>
              <a:t>Bog?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rgbClr val="C00000"/>
                </a:solidFill>
              </a:rPr>
              <a:t>Bog je...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svakoga od nas postavlja kao svoj sveti hram.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susreće one koji ga štuju.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Što je Joash odlučio popraviti?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palača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njegov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soba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škola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Sveti hram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r" altLang="ko-KR" sz="2800">
                <a:solidFill>
                  <a:srgbClr val="FF0000"/>
                </a:solidFill>
              </a:rPr>
              <a:t>Sveti hram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chemeClr val="bg1">
                    <a:lumMod val="50000"/>
                  </a:schemeClr>
                </a:solidFill>
              </a:rPr>
              <a:t>Zato je kralj Joaš pozvao svećenika Jojadu i ostale svećenike i upitao ih: "Zašto ne popravite štetu u hramu? Ne uzimajte više novaca od svojih blagajnika, nego ga dajte za popravak hrama."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Kralja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br. 39 Riječ Božja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3600"/>
              <a:t>Nehemija, koji je obnovio jeruzalemski zid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r" altLang="ko-KR" sz="3200"/>
              <a:t>Bog?</a:t>
            </a:r>
            <a:r xmlns:a="http://schemas.openxmlformats.org/drawingml/2006/main">
              <a:rPr lang="h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ko-KR" sz="3600">
                <a:solidFill>
                  <a:srgbClr val="C00000"/>
                </a:solidFill>
              </a:rPr>
              <a:t>Bog..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On je taj koji nam daje dobre prijatelje.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Hvala Bogu što nam je dao dobre prijatelje!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chemeClr val="bg1">
                    <a:lumMod val="50000"/>
                  </a:schemeClr>
                </a:solidFill>
              </a:rPr>
              <a:t>Odgovorih kralju: "Ako je to po volji kralju i ako je tvoj sluga našao milost u njegovim očima, neka me pošalje u grad u Judi gdje su pokopani moji oci da ga ponovno sagradim."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Nehemija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Perzijski kralj je dao dozvolu kraljevom peharniku Nehemiji da obnovi grad i citadelu koja je bila uništena.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Nehemija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vratio se u Jeruzalem s mnogim Izraelcima i s njima ponovno izgradio jeruzalemski zid.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Međutim, smetala su im druga plemena kojima se nije sviđalo Izraelovo oživljavanje. Osim toga, mnogi su se Izraelci žalili.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Nehemija je tražio pomoć od Boga. Bog mu je dao snagu i hrabrost da obavi posao.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Napokon je Nehemija dovršio ponovnu izgradnju jeruzalemskog zida s izraelskim narodom. Nakon što je dovršio zid, on i njegov narod radosno su štovali Boga.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Nehemija je dovršio ponovnu izgradnju zida uz Božju pomoć iako je bilo mnogo smetnji.</a:t>
            </a:r>
          </a:p>
          <a:p>
            <a:pPr xmlns:a="http://schemas.openxmlformats.org/drawingml/2006/main" algn="ctr"/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Kada radimo Božje djelo, možemo se suočiti s teškim situacijama.</a:t>
            </a:r>
          </a:p>
          <a:p>
            <a:pPr xmlns:a="http://schemas.openxmlformats.org/drawingml/2006/main" algn="ctr"/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No, ako je Bog s nama i mi s njim, možemo prevladati sve te poteškoće.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3200"/>
              <a:t>Bog?</a:t>
            </a:r>
            <a:r xmlns:a="http://schemas.openxmlformats.org/drawingml/2006/main">
              <a:rPr lang="h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rgbClr val="C00000"/>
                </a:solidFill>
              </a:rPr>
              <a:t>Bog je..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je taj koji nam pomaže i daje nam snagu i hrabrost kada molimo i tražimo pomoć u teškoj situaciji.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Zašto se Nehemija vratio u rodni grad?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putovati..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ići u školu..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obožavati..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obnoviti jeruzalemski zid..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r" altLang="ko-KR" sz="2800">
                <a:solidFill>
                  <a:srgbClr val="FF0000"/>
                </a:solidFill>
              </a:rPr>
              <a:t>obnoviti jeruzalemski zid..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chemeClr val="bg1">
                    <a:lumMod val="50000"/>
                  </a:schemeClr>
                </a:solidFill>
              </a:rPr>
              <a:t>Odgovorih kralju: "Ako je to po volji kralju i ako je tvoj sluga našao milost u njegovim očima, neka me pošalje u grad u Judi gdje su pokopani moji oci da ga ponovno sagradim."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Nehemija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