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af"/>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af"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af" altLang="ko-KR" b="1">
                <a:solidFill>
                  <a:schemeClr val="tx1">
                    <a:lumMod val="50000"/>
                    <a:lumOff val="50000"/>
                  </a:schemeClr>
                </a:solidFill>
              </a:rPr>
              <a:t>Geen.</a:t>
            </a:r>
            <a:r xmlns:a="http://schemas.openxmlformats.org/drawingml/2006/main">
              <a:rPr lang="af" altLang="en-US" b="1">
                <a:solidFill>
                  <a:schemeClr val="tx1">
                    <a:lumMod val="50000"/>
                    <a:lumOff val="50000"/>
                  </a:schemeClr>
                </a:solidFill>
              </a:rPr>
              <a:t> </a:t>
            </a:r>
            <a:r xmlns:a="http://schemas.openxmlformats.org/drawingml/2006/main">
              <a:rPr lang="af" altLang="ko-KR" b="1">
                <a:solidFill>
                  <a:schemeClr val="tx1">
                    <a:lumMod val="50000"/>
                    <a:lumOff val="50000"/>
                  </a:schemeClr>
                </a:solidFill>
              </a:rPr>
              <a:t>31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af" altLang="ko-KR" sz="4000"/>
              <a:t>Jonathan,</a:t>
            </a:r>
          </a:p>
          <a:p>
            <a:pPr xmlns:a="http://schemas.openxmlformats.org/drawingml/2006/main" algn="ctr"/>
            <a:r xmlns:a="http://schemas.openxmlformats.org/drawingml/2006/main">
              <a:rPr lang="af" altLang="ko-KR" sz="4000"/>
              <a:t>David se goeie vriend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af" altLang="ko-KR" sz="3200">
                <a:solidFill>
                  <a:schemeClr val="tx1">
                    <a:lumMod val="65000"/>
                    <a:lumOff val="35000"/>
                  </a:schemeClr>
                </a:solidFill>
              </a:rPr>
              <a:t>Wat het Jonatan nie vir Dawid gegee nie?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swaard</a:t>
            </a:r>
            <a:r xmlns:a="http://schemas.openxmlformats.org/drawingml/2006/main">
              <a:rPr lang="af"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skild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pyltjie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klere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af" altLang="en-US" sz="2800">
                <a:solidFill>
                  <a:srgbClr val="FF0000"/>
                </a:solidFill>
              </a:rPr>
              <a:t>② </a:t>
            </a:r>
            <a:r xmlns:a="http://schemas.openxmlformats.org/drawingml/2006/main">
              <a:rPr lang="af" altLang="ko-KR" sz="2800">
                <a:solidFill>
                  <a:srgbClr val="FF0000"/>
                </a:solidFill>
              </a:rPr>
              <a:t>skild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40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Die moed van die koningin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Toe vra die koning: "Wat is dit, koningin Ester? Wat is jou versoek? Selfs tot die helfte van die koninkryk sal dit aan jou gegee word."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Ester</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Dit was die tyd toe 'n wyse Joodse vrou Ester die koningin van Persië was. Haman het egter saamgespan om die Jode te vernietig deur die koning se wet te gebruik.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Sy het gedink: Ek kan doodgemaak word as ek die koning nader sonder om deur die koning geroep te word.” Sy het egter besluit om na die koning te gaan om haar mense te vra om gered te word, al was dit teen die wet.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Maar toe hy koningin Ester in die voorhof sien staan, was hy baie bly oor haar en sê: “Wat is jou versoek? Ek sal dit vir jou gee.”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Haman se komplot om die Jode te vernietig, is deur die koning geopenbaar. Gevolglik is hy deur die koning gehaat en is hy vermoor.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“Dankie, Here, dat U ons beskerm het!” As gevolg van die moed van koningin Ester, is die Jode beskerm.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Al sou Ester doodgemaak word, het sy tot God gebid om haar volk moedig te red.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God het die Jode uit die krisis gered deur Ester se gebed met Sy wonderlike wysheid en krag.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Kom ons glo en verwag God se wonderlike hulp en redding in ons daaglikse lewe.</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die een wat Sy volk tot die einde toe bewaar en help.</a:t>
            </a:r>
            <a:r xmlns:a="http://schemas.openxmlformats.org/drawingml/2006/main">
              <a:rPr lang="af"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af" altLang="ko-KR" sz="3600">
                <a:solidFill>
                  <a:schemeClr val="tx1">
                    <a:lumMod val="65000"/>
                    <a:lumOff val="35000"/>
                  </a:schemeClr>
                </a:solidFill>
              </a:rPr>
              <a:t>God bewaar en help my tot aan die einde van die wêreld.</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200">
                <a:solidFill>
                  <a:schemeClr val="tx1">
                    <a:lumMod val="65000"/>
                    <a:lumOff val="35000"/>
                  </a:schemeClr>
                </a:solidFill>
              </a:rPr>
              <a:t>Wat het met Ester gebeur toe sy die koning genader het sonder om geroep te word?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Sy sou doodgemaak word.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Sy is uitgedryf.</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Sy kon nie die koning ontmoet nie.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Sy kon vir die koning sê wat sy wou vra.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Sy kon vir die koning sê wat sy wou vra.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Nadat Dawid klaar met Saul gepraat het, het Jonatan een van gees met Dawid geword, en hy het hom liefgehad soos homself.</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f" altLang="ko-KR" sz="2800">
                <a:solidFill>
                  <a:schemeClr val="tx1">
                    <a:lumMod val="65000"/>
                    <a:lumOff val="35000"/>
                  </a:schemeClr>
                </a:solidFill>
              </a:rPr>
              <a:t>1 Samuel 18:</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Toe vra die koning: "Wat is dit, koningin Ester? Wat is jou versoek? Selfs tot die helfte van die koninkryk sal dit aan jou gegee word."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Ester</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af" altLang="ko-KR" b="1">
                <a:solidFill>
                  <a:schemeClr val="tx1">
                    <a:lumMod val="50000"/>
                    <a:lumOff val="50000"/>
                  </a:schemeClr>
                </a:solidFill>
              </a:rPr>
              <a:t>No. 41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af" altLang="ko-KR" sz="4400"/>
              <a:t>Job wat deur God geseën is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In die land Us het daar 'n man gewoon met die naam van Job. Hierdie man was onberispelik en opreg; hy het God gevrees en die kwaad vermy.</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f" altLang="ko-KR" sz="2800">
                <a:solidFill>
                  <a:schemeClr val="tx1">
                    <a:lumMod val="65000"/>
                    <a:lumOff val="35000"/>
                  </a:schemeClr>
                </a:solidFill>
              </a:rPr>
              <a:t>Job</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Job wat in die land Us van die Oostelike land gewoon het, was die rykste. Hy het God gevrees en onberispelik en opreg.</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“Omdat jy Job geseën het, het hy jou gevrees! Vrees Job God verniet?” Satan het saamgespan om Job te toets.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af" altLang="ko-KR" sz="2400">
                <a:solidFill>
                  <a:schemeClr val="tx1">
                    <a:lumMod val="65000"/>
                    <a:lumOff val="35000"/>
                  </a:schemeClr>
                </a:solidFill>
              </a:rPr>
              <a:t>Satan het alles oornag weggeneem, sy kinders en al sy eiendom. Hy het die ellendigste man in die wêreld geword.</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af" altLang="ko-KR" sz="2600">
                <a:solidFill>
                  <a:schemeClr val="tx1">
                    <a:lumMod val="65000"/>
                    <a:lumOff val="35000"/>
                  </a:schemeClr>
                </a:solidFill>
              </a:rPr>
              <a:t>Sy vrou het hom verlaat en gesê: "Vloek God en sterf!" Job se vriende het gekom en hom blameer, maar Job het op God vertrou soos altyd.</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af" altLang="ko-KR" sz="2600">
                <a:solidFill>
                  <a:schemeClr val="tx1">
                    <a:lumMod val="65000"/>
                    <a:lumOff val="35000"/>
                  </a:schemeClr>
                </a:solidFill>
              </a:rPr>
              <a:t>Dit was die tye in ellende en bitterheid. Job het egter deur die toets gekom en God het hom baie groter seën as voorheen gegee. Hy het 'n man geword wat God gevrees het as ooit tevore.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af" altLang="ko-KR" sz="3200">
                <a:solidFill>
                  <a:schemeClr val="tx1">
                    <a:lumMod val="65000"/>
                    <a:lumOff val="35000"/>
                  </a:schemeClr>
                </a:solidFill>
              </a:rPr>
              <a:t>Alhoewel Job 'n opregte man was, het Satan hom moeilikheid gegee.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Ten spyte van probleme het Job in God geglo en was hy geduldig in God.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Daardie moeilikhede kan oor ons kom.</a:t>
            </a:r>
          </a:p>
          <a:p>
            <a:pPr xmlns:a="http://schemas.openxmlformats.org/drawingml/2006/main" algn="ctr"/>
            <a:r xmlns:a="http://schemas.openxmlformats.org/drawingml/2006/main">
              <a:rPr lang="af" altLang="ko-KR" sz="3200">
                <a:solidFill>
                  <a:schemeClr val="tx1">
                    <a:lumMod val="65000"/>
                    <a:lumOff val="35000"/>
                  </a:schemeClr>
                </a:solidFill>
              </a:rPr>
              <a:t>Op daardie tydstip moet ons in God glo en geduldig in God wees.</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af" altLang="ko-KR" sz="3200"/>
              <a:t>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God is die een</a:t>
            </a:r>
          </a:p>
          <a:p>
            <a:r xmlns:a="http://schemas.openxmlformats.org/drawingml/2006/main">
              <a:rPr lang="af" altLang="ko-KR" sz="3600">
                <a:solidFill>
                  <a:schemeClr val="tx1">
                    <a:lumMod val="65000"/>
                    <a:lumOff val="35000"/>
                  </a:schemeClr>
                </a:solidFill>
              </a:rPr>
              <a:t>wat ons volgens Sy eie wil ryk of arm kan maak.</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32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Salomo wat Wysheid as geskenk ontvang het.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Watter een is verkeerd oor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Hy was ryk.</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Hy het in die oostelike land gewoon.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Hy was 'n koning.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Hy het God gevrees.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af" altLang="en-US" sz="2800">
                <a:solidFill>
                  <a:srgbClr val="FF0000"/>
                </a:solidFill>
              </a:rPr>
              <a:t>③ </a:t>
            </a:r>
            <a:r xmlns:a="http://schemas.openxmlformats.org/drawingml/2006/main">
              <a:rPr lang="af" altLang="ko-KR" sz="2800">
                <a:solidFill>
                  <a:srgbClr val="FF0000"/>
                </a:solidFill>
              </a:rPr>
              <a:t>Hy was 'n koning.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In die land Us het daar 'n man gewoon met die naam van Job. Hierdie man was onberispelik en opreg; hy het God gevrees en die kwaad vermy.</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f" altLang="ko-KR" sz="2800">
                <a:solidFill>
                  <a:schemeClr val="tx1">
                    <a:lumMod val="65000"/>
                    <a:lumOff val="35000"/>
                  </a:schemeClr>
                </a:solidFill>
              </a:rPr>
              <a:t>Job</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GEEN. 42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Daniël het geweier om King se kos te eet.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Maar Daniël het besluit om hom nie met die koninklike kos en wyn te verontreinig nie, en hy het die hoofbeampte toestemming gevra om hom nie op hierdie manier te verontreinig nie.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Daniël</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500">
                <a:solidFill>
                  <a:schemeClr val="tx1">
                    <a:lumMod val="65000"/>
                    <a:lumOff val="35000"/>
                  </a:schemeClr>
                </a:solidFill>
              </a:rPr>
              <a:t>Daniël en sy drie vriende is as gevangenes na Babilon gebring. Die koning het sy amptenare beveel om hulle te leer deur vir hulle koningskos en wyn te gee.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400">
                <a:solidFill>
                  <a:schemeClr val="tx1">
                    <a:lumMod val="65000"/>
                    <a:lumOff val="35000"/>
                  </a:schemeClr>
                </a:solidFill>
              </a:rPr>
              <a:t>“Ons wil nie kos eet wat deur God se wet verbied word nie!” Daniël en sy drie vriende het die hoofbeampte toestemming gevra om hulle nie op hierdie manier te verontreinig nie.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Daniel en sy drie vriende het groente en water geëet in plaas daarvan om kos te eet wat aan Idol aangebied is. God het hulle waardeer en meer wysheid aan hulle gegee.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500">
                <a:solidFill>
                  <a:schemeClr val="tx1">
                    <a:lumMod val="65000"/>
                    <a:lumOff val="35000"/>
                  </a:schemeClr>
                </a:solidFill>
              </a:rPr>
              <a:t>“Hoe wys is hulle nie!” Die koning kon nie anders as om te wonder dat hulle gesonder en wyser gelyk het as enige ander jong mans wat die koninklike kos geëet het nie.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Sedertdien het Daniël en sy drie vriende beheer oor belangrike dinge van Babilon geneem en hulleself voor God heilig gehou.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200">
                <a:solidFill>
                  <a:schemeClr val="tx1">
                    <a:lumMod val="65000"/>
                    <a:lumOff val="35000"/>
                  </a:schemeClr>
                </a:solidFill>
              </a:rPr>
              <a:t>Daniël en sy drie vriende het besluit om God se wet onder selfs gevangenes se situasie te hou.</a:t>
            </a:r>
          </a:p>
          <a:p>
            <a:r xmlns:a="http://schemas.openxmlformats.org/drawingml/2006/main">
              <a:rPr lang="af" altLang="ko-KR" sz="3200">
                <a:solidFill>
                  <a:schemeClr val="tx1">
                    <a:lumMod val="65000"/>
                    <a:lumOff val="35000"/>
                  </a:schemeClr>
                </a:solidFill>
              </a:rPr>
              <a:t>Toe het hulle gesonder en wyser geword as enige ander man wat die koninklike kos geëet het.</a:t>
            </a:r>
          </a:p>
          <a:p>
            <a:r xmlns:a="http://schemas.openxmlformats.org/drawingml/2006/main">
              <a:rPr lang="af" altLang="ko-KR" sz="3200">
                <a:solidFill>
                  <a:schemeClr val="tx1">
                    <a:lumMod val="65000"/>
                    <a:lumOff val="35000"/>
                  </a:schemeClr>
                </a:solidFill>
              </a:rPr>
              <a:t>Ons moet God onder enige omstandighede gehoorsaam.</a:t>
            </a:r>
          </a:p>
          <a:p>
            <a:r xmlns:a="http://schemas.openxmlformats.org/drawingml/2006/main">
              <a:rPr lang="af" altLang="ko-KR" sz="3200">
                <a:solidFill>
                  <a:schemeClr val="tx1">
                    <a:lumMod val="65000"/>
                    <a:lumOff val="35000"/>
                  </a:schemeClr>
                </a:solidFill>
              </a:rPr>
              <a:t>Daar is niks belangrik as om God lief te hê nie.</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Koning Salomo was groter in rykdom en wysheid as al die ander konings van die aarde.</a:t>
            </a:r>
            <a:r xmlns:a="http://schemas.openxmlformats.org/drawingml/2006/main">
              <a:rPr lang="af"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Kronieke 9:</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WHO</a:t>
            </a:r>
            <a:r xmlns:a="http://schemas.openxmlformats.org/drawingml/2006/main">
              <a:rPr lang="af" altLang="en-US" sz="3200"/>
              <a:t> </a:t>
            </a:r>
            <a:r xmlns:a="http://schemas.openxmlformats.org/drawingml/2006/main">
              <a:rPr lang="af" altLang="ko-KR" sz="3200"/>
              <a:t>is</a:t>
            </a:r>
            <a:r xmlns:a="http://schemas.openxmlformats.org/drawingml/2006/main">
              <a:rPr lang="af" altLang="en-US" sz="3200"/>
              <a:t> </a:t>
            </a:r>
            <a:r xmlns:a="http://schemas.openxmlformats.org/drawingml/2006/main">
              <a:rPr lang="af" altLang="ko-KR" sz="3200"/>
              <a:t>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die een wat op alle plekke op dieselfde tyd kan wees (alomteenwoordigheid). En hy is almagtig.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Watter kos het Daniël en sy drie vriende geëet in plaas van koningskos?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water en groente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koekie en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noedels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rys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① </a:t>
            </a:r>
            <a:r xmlns:a="http://schemas.openxmlformats.org/drawingml/2006/main">
              <a:rPr lang="af" altLang="ko-KR" sz="2800">
                <a:solidFill>
                  <a:srgbClr val="FF0000"/>
                </a:solidFill>
              </a:rPr>
              <a:t>water en groente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Maar Daniël het besluit om hom nie met die koninklike kos en wyn te verontreinig nie, en hy het die hoofbeampte toestemming gevra om hom nie op hierdie manier te verontreinig nie.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Daniël</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43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Daniël van die Leeukuil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Die koning was verheug en het bevel gegee om Daniël uit die kuil te lig. En toe Daniël uit die kuil opgelig is, is geen wond aan hom gevind nie, omdat hy op sy God vertrou het.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Daniël</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6:</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500">
                <a:solidFill>
                  <a:schemeClr val="tx1">
                    <a:lumMod val="65000"/>
                    <a:lumOff val="35000"/>
                  </a:schemeClr>
                </a:solidFill>
              </a:rPr>
              <a:t>Daar was mense in Babilon wat Daniël gehaat het, wat in ballingskap gebring is en eerste minister geword het. Hulle wou Daniël doodmaak.</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400">
                <a:solidFill>
                  <a:schemeClr val="tx1">
                    <a:lumMod val="65000"/>
                    <a:lumOff val="35000"/>
                  </a:schemeClr>
                </a:solidFill>
              </a:rPr>
              <a:t>''Enigiemand wat voor iets anders as die koning buig, sal in die leeukuil gegooi word!' Daniël het nie opgehou om drie keer per dag te bid nie, al het hy dit geweet.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So op die ou end is Daniël in die eng leeukuil gegooi.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500">
                <a:solidFill>
                  <a:schemeClr val="tx1">
                    <a:lumMod val="65000"/>
                    <a:lumOff val="35000"/>
                  </a:schemeClr>
                </a:solidFill>
              </a:rPr>
              <a:t>Die koning het vroeg die volgende oggend by die leeukuil gekom en gevra: 'Daniël! Is jy veilig?' Trouens, die koning wou hê dat Daniël nie moes sterf nie, want hy was so lief vir Daniël.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“Ek is reg as God my beskerm!” Daniel het nie seergekry nie. Die koning het ook die God van Daniël geprys.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Salomo het die derde koning van Israel geword wat koning Dawid opgevolg het.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Daniël, wat nie voor afgode gebuig het nie,</a:t>
            </a:r>
          </a:p>
          <a:p>
            <a:pPr xmlns:a="http://schemas.openxmlformats.org/drawingml/2006/main" algn="ctr"/>
            <a:r xmlns:a="http://schemas.openxmlformats.org/drawingml/2006/main">
              <a:rPr lang="af" altLang="ko-KR" sz="3200">
                <a:solidFill>
                  <a:schemeClr val="tx1">
                    <a:lumMod val="65000"/>
                    <a:lumOff val="35000"/>
                  </a:schemeClr>
                </a:solidFill>
              </a:rPr>
              <a:t>is uiteindelik in die leeukuil gegooi, maar hy was veilig.</a:t>
            </a:r>
          </a:p>
          <a:p>
            <a:pPr xmlns:a="http://schemas.openxmlformats.org/drawingml/2006/main" algn="ctr"/>
            <a:r xmlns:a="http://schemas.openxmlformats.org/drawingml/2006/main">
              <a:rPr lang="af" altLang="ko-KR" sz="3200">
                <a:solidFill>
                  <a:schemeClr val="tx1">
                    <a:lumMod val="65000"/>
                    <a:lumOff val="35000"/>
                  </a:schemeClr>
                </a:solidFill>
              </a:rPr>
              <a:t>Weens Daniël se geloof het die Babiloniese koning God ook geprys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Ons moet net God aanbid en</a:t>
            </a:r>
          </a:p>
          <a:p>
            <a:pPr xmlns:a="http://schemas.openxmlformats.org/drawingml/2006/main" algn="ctr"/>
            <a:r xmlns:a="http://schemas.openxmlformats.org/drawingml/2006/main">
              <a:rPr lang="af" altLang="ko-KR" sz="3200">
                <a:solidFill>
                  <a:schemeClr val="tx1">
                    <a:lumMod val="65000"/>
                    <a:lumOff val="35000"/>
                  </a:schemeClr>
                </a:solidFill>
              </a:rPr>
              <a:t>ons moet geloof wat nie afgode dien nie!</a:t>
            </a:r>
          </a:p>
          <a:p>
            <a:pPr xmlns:a="http://schemas.openxmlformats.org/drawingml/2006/main" algn="ctr"/>
            <a:r xmlns:a="http://schemas.openxmlformats.org/drawingml/2006/main">
              <a:rPr lang="af" altLang="ko-KR" sz="3200">
                <a:solidFill>
                  <a:schemeClr val="tx1">
                    <a:lumMod val="65000"/>
                    <a:lumOff val="35000"/>
                  </a:schemeClr>
                </a:solidFill>
              </a:rPr>
              <a:t>Daardie soort geloof kan ander mense in God laat glo.</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God is?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 die een..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'n betroubare een</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wat diegene kan red wat werklik in Hom glo en Hom dien.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Hoekom</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was</a:t>
            </a:r>
            <a:r xmlns:a="http://schemas.openxmlformats.org/drawingml/2006/main">
              <a:rPr lang="af" altLang="en-US" sz="3600">
                <a:solidFill>
                  <a:schemeClr val="tx1">
                    <a:lumMod val="65000"/>
                    <a:lumOff val="35000"/>
                  </a:schemeClr>
                </a:solidFill>
              </a:rPr>
              <a:t> </a:t>
            </a:r>
            <a:r xmlns:a="http://schemas.openxmlformats.org/drawingml/2006/main">
              <a:rPr lang="af" altLang="ko-KR" sz="3600">
                <a:solidFill>
                  <a:schemeClr val="tx1">
                    <a:lumMod val="65000"/>
                    <a:lumOff val="35000"/>
                  </a:schemeClr>
                </a:solidFill>
              </a:rPr>
              <a:t>Daniël in die leeukuil gegooi?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Omdat hy vir die koning gelieg het.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Omdat hy nie voor die afgod van die koning neergebuig het nie.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Omdat hy die koning gaan doodmaak.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Omdat hy God nie goed aanbid het nie.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② </a:t>
            </a:r>
            <a:r xmlns:a="http://schemas.openxmlformats.org/drawingml/2006/main">
              <a:rPr lang="af" altLang="ko-KR" sz="2800">
                <a:solidFill>
                  <a:srgbClr val="FF0000"/>
                </a:solidFill>
              </a:rPr>
              <a:t>Omdat hy nie voor die afgod van die koning neergebuig het nie.</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Die koning was verheug en het bevel gegee om Daniël uit die kuil te lig. En toe Daniël uit die kuil opgelig is, is geen wond aan hom gevind nie, omdat hy op sy God vertrou het.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Daniël</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6:</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44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Jona, wat binne-in die groot vis was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Maar die HERE het 'n groot vis voorsien om Jona in te sluk, en Jona was drie dae en drie nagte in die vis.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Jona</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500">
                <a:solidFill>
                  <a:schemeClr val="tx1">
                    <a:lumMod val="65000"/>
                    <a:lumOff val="35000"/>
                  </a:schemeClr>
                </a:solidFill>
              </a:rPr>
              <a:t>Eendag het God aan Jona verskyn en gesê:</a:t>
            </a:r>
          </a:p>
          <a:p>
            <a:r xmlns:a="http://schemas.openxmlformats.org/drawingml/2006/main">
              <a:rPr lang="af" altLang="ko-KR" sz="2500">
                <a:solidFill>
                  <a:schemeClr val="tx1">
                    <a:lumMod val="65000"/>
                    <a:lumOff val="35000"/>
                  </a:schemeClr>
                </a:solidFill>
              </a:rPr>
              <a:t>“Gaan na die groot stad Nineve en preek daarteen! Ek sal hulle van hulle boosheid verlos.”</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Jona wou God nie gehoorsaam nie. Hy het na die buiteland gegaan en na Tarsis gevaar om van God af te vlug.</a:t>
            </a:r>
            <a:r xmlns:a="http://schemas.openxmlformats.org/drawingml/2006/main">
              <a:rPr lang="af"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400">
                <a:solidFill>
                  <a:schemeClr val="tx1">
                    <a:lumMod val="65000"/>
                    <a:lumOff val="35000"/>
                  </a:schemeClr>
                </a:solidFill>
              </a:rPr>
              <a:t>Maar, God het 'n groot wind gestuur en almal van hulle sou sterf. Matrose het Jona in die see weggegooi. ’n Groot vis het gekom en hom ingesluk.</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Jona het vir 3 dae in die vis berou gehad oor sy sondes.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"Gee my die wysheid om my volk goed te lei." God was bly dat Salomo hiervoor gevra het. So, God het hom gegee wat Salomo gevra het.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400">
                <a:solidFill>
                  <a:schemeClr val="tx1">
                    <a:lumMod val="65000"/>
                    <a:lumOff val="35000"/>
                  </a:schemeClr>
                </a:solidFill>
              </a:rPr>
              <a:t>Die vis het hom op droë grond opgegooi. Hy het na Nineve gegaan en God se boodskap teësinnig vir hulle uitgeroep.</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500">
                <a:solidFill>
                  <a:schemeClr val="tx1">
                    <a:lumMod val="65000"/>
                    <a:lumOff val="35000"/>
                  </a:schemeClr>
                </a:solidFill>
              </a:rPr>
              <a:t>Nadat die Nineviete God se waarskuwing gehoor het, het hulle berou gehad en God se genade gesoek. God het die mense van Nineve vergewe.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Jona was ongehoorsaam aan God se Woord.</a:t>
            </a:r>
          </a:p>
          <a:p>
            <a:pPr xmlns:a="http://schemas.openxmlformats.org/drawingml/2006/main" algn="ctr"/>
            <a:r xmlns:a="http://schemas.openxmlformats.org/drawingml/2006/main">
              <a:rPr lang="af" altLang="ko-KR" sz="3200">
                <a:solidFill>
                  <a:schemeClr val="tx1">
                    <a:lumMod val="65000"/>
                    <a:lumOff val="35000"/>
                  </a:schemeClr>
                </a:solidFill>
              </a:rPr>
              <a:t>Maar God het Jona gebruik om ongehoorsaam te wees en uiteindelik die Nineviete gered.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Daar is tye wanneer die wil van God anders is as wat ek dink.</a:t>
            </a:r>
          </a:p>
          <a:p>
            <a:pPr xmlns:a="http://schemas.openxmlformats.org/drawingml/2006/main" algn="ctr"/>
            <a:r xmlns:a="http://schemas.openxmlformats.org/drawingml/2006/main">
              <a:rPr lang="af" altLang="ko-KR" sz="3200">
                <a:solidFill>
                  <a:schemeClr val="tx1">
                    <a:lumMod val="65000"/>
                    <a:lumOff val="35000"/>
                  </a:schemeClr>
                </a:solidFill>
              </a:rPr>
              <a:t>Maar God se wil is altyd reg.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Ons moet altyd gehoorsaam wees aan God se wil.</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Wie is 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die een wat diegene red wat hulle opreg van hul sondes bekeer en om vergifnis vra.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In wie se maag was Jona vir 3 dae?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Leeu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Olifant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Hond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Vis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Vis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Maar die HERE het 'n groot vis voorsien om Jona in te sluk, en Jona was drie dae en drie nagte in die vis.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Jona</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Eendag het twee vroue met 'n klein baba na Salomo gekom. Hulle het baklei dat die baba haar baba voor koning was.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Die koning het gesê: “Omdat twee vroue daarop aandring dat die kind haar kind is, sny die kind in twee en gee die helfte vir die een en die helfte vir die ander!”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Een vrou was vervul met deernis vir haar seun. So, sy het gesê: “Gee die lewende baba vir haar. Moet hom nie doodmaak nie!” Toe Salomo dit hoor, het Salomo besluit die vrou is sy regte ma. King het gesê: “Gee die baba vir haar. Sy is ’n regte ma!”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a:solidFill>
                  <a:schemeClr val="tx1">
                    <a:lumMod val="65000"/>
                    <a:lumOff val="35000"/>
                  </a:schemeClr>
                </a:solidFill>
              </a:rPr>
              <a:t>Salomo het gevra vir 'n wyse hart en nie vir rykdom of mag nie</a:t>
            </a:r>
          </a:p>
          <a:p>
            <a:pPr xmlns:a="http://schemas.openxmlformats.org/drawingml/2006/main" algn="ctr"/>
            <a:r xmlns:a="http://schemas.openxmlformats.org/drawingml/2006/main">
              <a:rPr lang="af" altLang="ko-KR" sz="3600">
                <a:solidFill>
                  <a:schemeClr val="tx1">
                    <a:lumMod val="65000"/>
                    <a:lumOff val="35000"/>
                  </a:schemeClr>
                </a:solidFill>
              </a:rPr>
              <a:t>om sy land te regeer.</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f" altLang="ko-KR" sz="3600">
                <a:solidFill>
                  <a:schemeClr val="tx1">
                    <a:lumMod val="65000"/>
                    <a:lumOff val="35000"/>
                  </a:schemeClr>
                </a:solidFill>
              </a:rPr>
              <a:t>Ons moet tot God bid nie net vir onsself nie, maar ook om ander te dien.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Nadat Dawid klaar met Saul gepraat het, het Jonatan een van gees met Dawid geword, en hy het hom liefgehad soos homself.</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f" altLang="ko-KR" sz="2800">
                <a:solidFill>
                  <a:schemeClr val="tx1">
                    <a:lumMod val="65000"/>
                    <a:lumOff val="35000"/>
                  </a:schemeClr>
                </a:solidFill>
              </a:rPr>
              <a:t>1 Samuel 18:</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een wat vir ons wysheid kan gee wat jy nie van die wêreld kan verkry nie.</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Wat het Salomo vir God gevra?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kos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rykdom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gesondheid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wysheid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wysheid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Koning Salomo was groter in rykdom en wysheid as al die ander konings van die aarde.</a:t>
            </a:r>
            <a:r xmlns:a="http://schemas.openxmlformats.org/drawingml/2006/main">
              <a:rPr lang="af"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Kronieke 9:</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33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Die Tempel vir die Naam van God</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Salomo het opdrag gegee om 'n tempel vir die Naam van die HERE te bou en 'n koninklike paleis vir hom.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Kronieke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Salomo wou as sy vader 'n tempel vir God bou, het Dawid beveel.</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Hy het dus beveel dat bekwame skrynwerkers die beste bome vir die tempel bring.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Hy het klippe vir die tempel voorberei. Hy het bekwame vakmanne gevra om groot, manjifieke en sterk klippe te bring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Sommige vakmanne het die tempel van God met gekleurde klere en goue draad versier.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Toe die tempel van God voltooi was, het Salomo en al die manne van Israel God met groot blydskap aanbid.</a:t>
            </a:r>
            <a:r xmlns:a="http://schemas.openxmlformats.org/drawingml/2006/main">
              <a:rPr lang="af" altLang="en-US" sz="2600">
                <a:solidFill>
                  <a:schemeClr val="tx1">
                    <a:lumMod val="65000"/>
                    <a:lumOff val="35000"/>
                  </a:schemeClr>
                </a:solidFill>
              </a:rPr>
              <a:t> </a:t>
            </a:r>
            <a:r xmlns:a="http://schemas.openxmlformats.org/drawingml/2006/main">
              <a:rPr lang="af" altLang="ko-KR" sz="2600">
                <a:solidFill>
                  <a:schemeClr val="tx1">
                    <a:lumMod val="65000"/>
                    <a:lumOff val="35000"/>
                  </a:schemeClr>
                </a:solidFill>
              </a:rPr>
              <a:t>“O Here God! Kom en regeer ons hier!”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Dawid het in die paleis gaan bly. Hy het Jonatan ontmoet, die seun van koning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a:solidFill>
                  <a:schemeClr val="tx1">
                    <a:lumMod val="65000"/>
                    <a:lumOff val="35000"/>
                  </a:schemeClr>
                </a:solidFill>
              </a:rPr>
              <a:t>Salomo en sy mense het hul hart van liefde vir God getoon deur 'n pragtige tempel vir die Here God te bou.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f" altLang="ko-KR" sz="3600">
                <a:solidFill>
                  <a:schemeClr val="tx1">
                    <a:lumMod val="65000"/>
                    <a:lumOff val="35000"/>
                  </a:schemeClr>
                </a:solidFill>
              </a:rPr>
              <a:t>Kerk is 'n plek waar ons God ontmoet en ons kan ons hart van liefde vir God wys.</a:t>
            </a:r>
          </a:p>
          <a:p>
            <a:pPr xmlns:a="http://schemas.openxmlformats.org/drawingml/2006/main" algn="ctr"/>
            <a:r xmlns:a="http://schemas.openxmlformats.org/drawingml/2006/main">
              <a:rPr lang="af" altLang="ko-KR" sz="3600">
                <a:solidFill>
                  <a:schemeClr val="tx1">
                    <a:lumMod val="65000"/>
                    <a:lumOff val="35000"/>
                  </a:schemeClr>
                </a:solidFill>
              </a:rPr>
              <a:t>Ons moet ons kerk liefhê.</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een wat aanbidders deursoek en hulle seën.</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f" altLang="ko-KR" sz="4000">
                <a:solidFill>
                  <a:srgbClr val="FF0000"/>
                </a:solidFill>
              </a:rPr>
              <a:t>Vandag se vasvra</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3600">
                <a:solidFill>
                  <a:schemeClr val="tx1">
                    <a:lumMod val="65000"/>
                    <a:lumOff val="35000"/>
                  </a:schemeClr>
                </a:solidFill>
              </a:rPr>
              <a:t>Wat het Salomo en Israel gemaak om hul liefde vir God uit te druk?</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① </a:t>
            </a:r>
            <a:r xmlns:a="http://schemas.openxmlformats.org/drawingml/2006/main">
              <a:rPr lang="af"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② </a:t>
            </a:r>
            <a:r xmlns:a="http://schemas.openxmlformats.org/drawingml/2006/main">
              <a:rPr lang="af" altLang="en-US" sz="2800">
                <a:solidFill>
                  <a:schemeClr val="tx1">
                    <a:lumMod val="65000"/>
                    <a:lumOff val="35000"/>
                  </a:schemeClr>
                </a:solidFill>
              </a:rPr>
              <a:t>Paleis</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③ </a:t>
            </a:r>
            <a:r xmlns:a="http://schemas.openxmlformats.org/drawingml/2006/main">
              <a:rPr lang="af" altLang="en-US" sz="2800">
                <a:solidFill>
                  <a:schemeClr val="tx1">
                    <a:lumMod val="65000"/>
                    <a:lumOff val="35000"/>
                  </a:schemeClr>
                </a:solidFill>
              </a:rPr>
              <a:t>stad</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chemeClr val="tx1">
                    <a:lumMod val="65000"/>
                    <a:lumOff val="35000"/>
                  </a:schemeClr>
                </a:solidFill>
              </a:rPr>
              <a:t>④ </a:t>
            </a:r>
            <a:r xmlns:a="http://schemas.openxmlformats.org/drawingml/2006/main">
              <a:rPr lang="af" altLang="en-US" sz="2800">
                <a:solidFill>
                  <a:schemeClr val="tx1">
                    <a:lumMod val="65000"/>
                    <a:lumOff val="35000"/>
                  </a:schemeClr>
                </a:solidFill>
              </a:rPr>
              <a:t>heiligdom</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f" altLang="en-US" sz="2800">
                <a:solidFill>
                  <a:srgbClr val="FF0000"/>
                </a:solidFill>
              </a:rPr>
              <a:t>④ </a:t>
            </a:r>
            <a:r xmlns:a="http://schemas.openxmlformats.org/drawingml/2006/main">
              <a:rPr lang="af" altLang="en-US" sz="2800">
                <a:solidFill>
                  <a:srgbClr val="FF0000"/>
                </a:solidFill>
              </a:rPr>
              <a:t>heiligdom</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Salomo het opdrag gegee om 'n tempel vir die Naam van die HERE te bou en 'n koninklike paleis vir hom.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Kronieke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34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Rawe wat brood en vleis gebring het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t>Jy sal uit die spruit drink, en Ek het die kraaie beveel om jou daar te voed.</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1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700">
                <a:solidFill>
                  <a:schemeClr val="tx1">
                    <a:lumMod val="65000"/>
                    <a:lumOff val="35000"/>
                  </a:schemeClr>
                </a:solidFill>
              </a:rPr>
              <a:t>Daar was 'n koning met die naam van Agab wat baie goddeloos voor God was. ’n Profeet Elia het die woord van God aan Agab oorgelewer.</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“Daar sal geen reën in die land wees nie!” Hierop het Agab hom probeer doodmaak. God het hom vir koning Agab laat wegkruip.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Elia het gevlug na die land waar God dit gesê het.</a:t>
            </a:r>
          </a:p>
          <a:p>
            <a:r xmlns:a="http://schemas.openxmlformats.org/drawingml/2006/main">
              <a:rPr lang="af" altLang="ko-KR" sz="2800">
                <a:solidFill>
                  <a:schemeClr val="tx1">
                    <a:lumMod val="65000"/>
                    <a:lumOff val="35000"/>
                  </a:schemeClr>
                </a:solidFill>
              </a:rPr>
              <a:t>Maar hy kon geen kos kry om daar te eet nie.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God het die kraaie beveel om Elia daar te voed. Die kraaie het soggens en saans vir hom brood en vleis gebring, en hy het uit die spruit gedrink.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Jonatan het baie van Dawid gehou. Jonatan het in gees een geword met Dawid.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Elia het God se woord gehoorsaam op gevaar van sy lewe en hy het 'n wonderlike ervaring van God se beskerming gehad.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2800">
                <a:solidFill>
                  <a:schemeClr val="tx1">
                    <a:lumMod val="65000"/>
                    <a:lumOff val="35000"/>
                  </a:schemeClr>
                </a:solidFill>
              </a:rPr>
              <a:t>Die goddelose koning, Agab, het nie daarvan gehou om God se woord te gehoorsaam nie. So, hy het probeer om God se profeet, Elia, wat God se woord vertel het, dood te maak.</a:t>
            </a:r>
            <a:r xmlns:a="http://schemas.openxmlformats.org/drawingml/2006/main">
              <a:rPr lang="af"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f" altLang="ko-KR" sz="2800">
                <a:solidFill>
                  <a:schemeClr val="tx1">
                    <a:lumMod val="65000"/>
                    <a:lumOff val="35000"/>
                  </a:schemeClr>
                </a:solidFill>
              </a:rPr>
              <a:t>Maar, God het Elia op 'n wonderlike manier beskerm en gesorg!</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f" altLang="ko-KR" sz="2800">
                <a:solidFill>
                  <a:schemeClr val="tx1">
                    <a:lumMod val="65000"/>
                    <a:lumOff val="35000"/>
                  </a:schemeClr>
                </a:solidFill>
              </a:rPr>
              <a:t>Ons moet God se woord gehoorsaam en verkondig in enige omstandighede soos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f" altLang="ko-KR" sz="2800">
                <a:solidFill>
                  <a:schemeClr val="tx1">
                    <a:lumMod val="65000"/>
                    <a:lumOff val="35000"/>
                  </a:schemeClr>
                </a:solidFill>
              </a:rPr>
              <a:t>God sal ons verseker beskerm</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Wie is 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een wat sorg vir diegene wat Sy woorde gehoorsaam en op wonderlike manier bewaar.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Wie het iets te ete vir Elia gebring?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perd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arend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draak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raaf</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raaf</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t>Jy sal uit die spruit drink, en Ek het die kraaie beveel om jou daar te voed.</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1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35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Die meel en die olie</a:t>
            </a:r>
          </a:p>
          <a:p>
            <a:pPr xmlns:a="http://schemas.openxmlformats.org/drawingml/2006/main" algn="ctr"/>
            <a:r xmlns:a="http://schemas.openxmlformats.org/drawingml/2006/main">
              <a:rPr lang="af" altLang="ko-KR" sz="4400"/>
              <a:t>was nie opgebruik nie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Gaan dadelik na Sarfat van Sidon en bly daar. Ek het 'n weduwee in daardie plek beveel om vir jou van voedsel te voorsien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1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Daar was geen reën in Israel soos die Here God gesê het nie. Daar was dus nie kos vir mense om te eet nie.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Die Here God het Elia na 'n weduwee gestuur wat in Sarfat gewoon het.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Elia het haar gevra om vir hom brood te maak met net 'n handvol meel en 'n bietjie olie wat vir haar oorgebly het.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Jonatan het vir Dawid sy eie swaard en pyl gegee. Dit het beteken dat hy werklik in Dawid geglo het.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Al het sy nie genoeg meel en olie gehad waarop hulle geleef het nie, volgens Elia se woord, het sy brood gemaak en dit eers vir Elia gegee en vir hulleself gemaak.</a:t>
            </a:r>
            <a:r xmlns:a="http://schemas.openxmlformats.org/drawingml/2006/main">
              <a:rPr lang="af" altLang="en-US" sz="2600">
                <a:solidFill>
                  <a:schemeClr val="tx1">
                    <a:lumMod val="65000"/>
                    <a:lumOff val="35000"/>
                  </a:schemeClr>
                </a:solidFill>
              </a:rPr>
              <a:t> </a:t>
            </a:r>
            <a:r xmlns:a="http://schemas.openxmlformats.org/drawingml/2006/main">
              <a:rPr lang="af" altLang="ko-KR" sz="2600">
                <a:solidFill>
                  <a:schemeClr val="tx1">
                    <a:lumMod val="65000"/>
                    <a:lumOff val="35000"/>
                  </a:schemeClr>
                </a:solidFill>
              </a:rPr>
              <a:t>Toe, verbasend genoeg, was die kruik meel en die kruik olie</a:t>
            </a:r>
            <a:r xmlns:a="http://schemas.openxmlformats.org/drawingml/2006/main">
              <a:rPr lang="af" altLang="en-US" sz="2600">
                <a:solidFill>
                  <a:schemeClr val="tx1">
                    <a:lumMod val="65000"/>
                    <a:lumOff val="35000"/>
                  </a:schemeClr>
                </a:solidFill>
              </a:rPr>
              <a:t> </a:t>
            </a:r>
            <a:r xmlns:a="http://schemas.openxmlformats.org/drawingml/2006/main">
              <a:rPr lang="af" altLang="ko-KR" sz="2600">
                <a:solidFill>
                  <a:schemeClr val="tx1">
                    <a:lumMod val="65000"/>
                    <a:lumOff val="35000"/>
                  </a:schemeClr>
                </a:solidFill>
              </a:rPr>
              <a:t>nie opgebruik nie.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Eendag is haar seun dood. Maar die Here God het die seun se lewe na hom laat terugkeer en lewe. Sy het eer aan God gegee.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Die weduwee het 'n bietjie meel en olie aangebied</a:t>
            </a:r>
          </a:p>
          <a:p>
            <a:pPr xmlns:a="http://schemas.openxmlformats.org/drawingml/2006/main" algn="ctr"/>
            <a:r xmlns:a="http://schemas.openxmlformats.org/drawingml/2006/main">
              <a:rPr lang="af" altLang="ko-KR" sz="3200">
                <a:solidFill>
                  <a:schemeClr val="tx1">
                    <a:lumMod val="65000"/>
                    <a:lumOff val="35000"/>
                  </a:schemeClr>
                </a:solidFill>
              </a:rPr>
              <a:t>aan God.</a:t>
            </a:r>
            <a:r xmlns:a="http://schemas.openxmlformats.org/drawingml/2006/main">
              <a:rPr lang="af"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Toe het sy baie seën ontvang</a:t>
            </a:r>
          </a:p>
          <a:p>
            <a:pPr xmlns:a="http://schemas.openxmlformats.org/drawingml/2006/main" algn="ctr"/>
            <a:r xmlns:a="http://schemas.openxmlformats.org/drawingml/2006/main">
              <a:rPr lang="af" altLang="ko-KR" sz="3200">
                <a:solidFill>
                  <a:schemeClr val="tx1">
                    <a:lumMod val="65000"/>
                    <a:lumOff val="35000"/>
                  </a:schemeClr>
                </a:solidFill>
              </a:rPr>
              <a:t>verby verbeelding.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Soms sal daar 'n oomblik wees wat ons iets belangriks vir God moet gee.</a:t>
            </a:r>
          </a:p>
          <a:p>
            <a:pPr xmlns:a="http://schemas.openxmlformats.org/drawingml/2006/main" algn="ctr"/>
            <a:r xmlns:a="http://schemas.openxmlformats.org/drawingml/2006/main">
              <a:rPr lang="af" altLang="ko-KR" sz="3200">
                <a:solidFill>
                  <a:schemeClr val="tx1">
                    <a:lumMod val="65000"/>
                    <a:lumOff val="35000"/>
                  </a:schemeClr>
                </a:solidFill>
              </a:rPr>
              <a:t>Dan seën God ons baie deur hierdie offer en opoffering.</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Wie is 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een wat ons alles voorsien wat ons nodig het om van kos, klere en huis, ens.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200">
                <a:solidFill>
                  <a:schemeClr val="tx1">
                    <a:lumMod val="65000"/>
                    <a:lumOff val="35000"/>
                  </a:schemeClr>
                </a:solidFill>
              </a:rPr>
              <a:t>Vir wie het God vir Elia gesê om te gaan??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koning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priester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weduwee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algemeen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③ </a:t>
            </a:r>
            <a:r xmlns:a="http://schemas.openxmlformats.org/drawingml/2006/main">
              <a:rPr lang="af" altLang="ko-KR" sz="2800">
                <a:solidFill>
                  <a:srgbClr val="FF0000"/>
                </a:solidFill>
              </a:rPr>
              <a:t>weduwee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Gaan dadelik na Sarfat van Sidon en bly daar. Ek het 'n weduwee in daardie plek beveel om vir jou van voedsel te voorsien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1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af" altLang="ko-KR" b="1">
                <a:solidFill>
                  <a:schemeClr val="tx1">
                    <a:lumMod val="50000"/>
                    <a:lumOff val="50000"/>
                  </a:schemeClr>
                </a:solidFill>
              </a:rPr>
              <a:t>No. 36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af" altLang="ko-KR" sz="4400"/>
              <a:t>Die Vuur het uit die Hemel geval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Toe het die vuur van die HERE geval en die offer, die hout, die klippe en die grond verbrand, en ook die water in die sloot opgelek.</a:t>
            </a:r>
            <a:r xmlns:a="http://schemas.openxmlformats.org/drawingml/2006/main">
              <a:rPr lang="af"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f" altLang="ko-KR" sz="2800">
                <a:solidFill>
                  <a:schemeClr val="tx1">
                    <a:lumMod val="65000"/>
                    <a:lumOff val="35000"/>
                  </a:schemeClr>
                </a:solidFill>
              </a:rPr>
              <a:t>1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God het Elia na die goddelose koning Agab van Israel gestuur. “Jy sal leer weet wie ware God is!”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Elia het teen 850 valse profete van afgodsaanbidders geveg. “Die god wat deur vuur antwoord, is ware God!”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Jonatan het sy kosbare klere vir Dawid gegee. Dit het Jonatan se diepe vriendskap met Dawid gewys.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850 profete het die naam van hul god aangeroep en om die altaar gedans, maar daar was geen vuurreaksie nie.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af" altLang="ko-KR" sz="2800">
                <a:solidFill>
                  <a:schemeClr val="tx1">
                    <a:lumMod val="65000"/>
                    <a:lumOff val="35000"/>
                  </a:schemeClr>
                </a:solidFill>
              </a:rPr>
              <a:t>Dit was Elia se beurt. Elia het na die hemel gebid. Toe het die vuur van God geval en die offer op die altaar verbrand.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af" altLang="ko-KR" sz="2600">
                <a:solidFill>
                  <a:schemeClr val="tx1">
                    <a:lumMod val="65000"/>
                    <a:lumOff val="35000"/>
                  </a:schemeClr>
                </a:solidFill>
              </a:rPr>
              <a:t>“Jehovah is die ware God!” Israel-mense het hul sondes bekeer en aan God eer gegee.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af" altLang="ko-KR" sz="3200">
                <a:solidFill>
                  <a:schemeClr val="tx1">
                    <a:lumMod val="65000"/>
                    <a:lumOff val="35000"/>
                  </a:schemeClr>
                </a:solidFill>
              </a:rPr>
              <a:t>Valse gode kon niks doen nie.</a:t>
            </a:r>
          </a:p>
          <a:p>
            <a:pPr xmlns:a="http://schemas.openxmlformats.org/drawingml/2006/main" algn="ctr"/>
            <a:r xmlns:a="http://schemas.openxmlformats.org/drawingml/2006/main">
              <a:rPr lang="af" altLang="ko-KR" sz="3200">
                <a:solidFill>
                  <a:schemeClr val="tx1">
                    <a:lumMod val="65000"/>
                    <a:lumOff val="35000"/>
                  </a:schemeClr>
                </a:solidFill>
              </a:rPr>
              <a:t>Vir</a:t>
            </a:r>
            <a:r xmlns:a="http://schemas.openxmlformats.org/drawingml/2006/main">
              <a:rPr lang="af" altLang="en-US" sz="3200">
                <a:solidFill>
                  <a:schemeClr val="tx1">
                    <a:lumMod val="65000"/>
                    <a:lumOff val="35000"/>
                  </a:schemeClr>
                </a:solidFill>
              </a:rPr>
              <a:t> </a:t>
            </a:r>
            <a:r xmlns:a="http://schemas.openxmlformats.org/drawingml/2006/main">
              <a:rPr lang="af" altLang="ko-KR" sz="3200">
                <a:solidFill>
                  <a:schemeClr val="tx1">
                    <a:lumMod val="65000"/>
                    <a:lumOff val="35000"/>
                  </a:schemeClr>
                </a:solidFill>
              </a:rPr>
              <a:t>hulle</a:t>
            </a:r>
            <a:r xmlns:a="http://schemas.openxmlformats.org/drawingml/2006/main">
              <a:rPr lang="af" altLang="en-US" sz="3200">
                <a:solidFill>
                  <a:schemeClr val="tx1">
                    <a:lumMod val="65000"/>
                    <a:lumOff val="35000"/>
                  </a:schemeClr>
                </a:solidFill>
              </a:rPr>
              <a:t> </a:t>
            </a:r>
            <a:r xmlns:a="http://schemas.openxmlformats.org/drawingml/2006/main">
              <a:rPr lang="af" altLang="ko-KR" sz="3200">
                <a:solidFill>
                  <a:schemeClr val="tx1">
                    <a:lumMod val="65000"/>
                    <a:lumOff val="35000"/>
                  </a:schemeClr>
                </a:solidFill>
              </a:rPr>
              <a:t>gehad het</a:t>
            </a:r>
            <a:r xmlns:a="http://schemas.openxmlformats.org/drawingml/2006/main">
              <a:rPr lang="af" altLang="en-US" sz="3200">
                <a:solidFill>
                  <a:schemeClr val="tx1">
                    <a:lumMod val="65000"/>
                    <a:lumOff val="35000"/>
                  </a:schemeClr>
                </a:solidFill>
              </a:rPr>
              <a:t> </a:t>
            </a:r>
            <a:r xmlns:a="http://schemas.openxmlformats.org/drawingml/2006/main">
              <a:rPr lang="af" altLang="ko-KR" sz="3200">
                <a:solidFill>
                  <a:schemeClr val="tx1">
                    <a:lumMod val="65000"/>
                    <a:lumOff val="35000"/>
                  </a:schemeClr>
                </a:solidFill>
              </a:rPr>
              <a:t>geen</a:t>
            </a:r>
            <a:r xmlns:a="http://schemas.openxmlformats.org/drawingml/2006/main">
              <a:rPr lang="af" altLang="en-US" sz="3200">
                <a:solidFill>
                  <a:schemeClr val="tx1">
                    <a:lumMod val="65000"/>
                    <a:lumOff val="35000"/>
                  </a:schemeClr>
                </a:solidFill>
              </a:rPr>
              <a:t> </a:t>
            </a:r>
            <a:r xmlns:a="http://schemas.openxmlformats.org/drawingml/2006/main">
              <a:rPr lang="af" altLang="ko-KR" sz="3200">
                <a:solidFill>
                  <a:schemeClr val="tx1">
                    <a:lumMod val="65000"/>
                    <a:lumOff val="35000"/>
                  </a:schemeClr>
                </a:solidFill>
              </a:rPr>
              <a:t>krag.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God is Almagtig.</a:t>
            </a:r>
          </a:p>
          <a:p>
            <a:pPr xmlns:a="http://schemas.openxmlformats.org/drawingml/2006/main" algn="ctr"/>
            <a:r xmlns:a="http://schemas.openxmlformats.org/drawingml/2006/main">
              <a:rPr lang="af" altLang="ko-KR" sz="3200">
                <a:solidFill>
                  <a:schemeClr val="tx1">
                    <a:lumMod val="65000"/>
                    <a:lumOff val="35000"/>
                  </a:schemeClr>
                </a:solidFill>
              </a:rPr>
              <a:t>Ons kan Sy wonderlike wonderwerke ervaar wanneer ons op Hom staatmaak en in Hom glo.</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af" altLang="ko-KR" sz="3200"/>
              <a:t>Wie is God?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Hy is die werklike en lewende en werkende God wat anders is as die valse afgode.</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af" altLang="ko-KR" sz="3200">
                <a:solidFill>
                  <a:schemeClr val="tx1">
                    <a:lumMod val="65000"/>
                    <a:lumOff val="35000"/>
                  </a:schemeClr>
                </a:solidFill>
              </a:rPr>
              <a:t>Wat het uit die hemel geval toe Elia gebid het?</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sneeu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reën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klip</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vuur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vuur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Toe het die vuur van die HERE geval en die offer, die hout, die klippe en die grond verbrand, en ook die water in die sloot opgelek.</a:t>
            </a:r>
            <a:r xmlns:a="http://schemas.openxmlformats.org/drawingml/2006/main">
              <a:rPr lang="af"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f" altLang="ko-KR" sz="2800">
                <a:solidFill>
                  <a:schemeClr val="tx1">
                    <a:lumMod val="65000"/>
                    <a:lumOff val="35000"/>
                  </a:schemeClr>
                </a:solidFill>
              </a:rPr>
              <a:t>1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GEEN. 37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Naäman van melaatsheid genees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Toe het hy afgegaan en hom sewe maal in die Jordaan gedompel, soos die man van God hom gesê het, en sy vlees het herstel en rein geword soos dié van 'n jong seun.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Konings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400">
                <a:solidFill>
                  <a:schemeClr val="tx1">
                    <a:lumMod val="65000"/>
                    <a:lumOff val="35000"/>
                  </a:schemeClr>
                </a:solidFill>
              </a:rPr>
              <a:t>Naäman was aanvoerder van die leër van die koning van Aram, maar hy het melaatsheid gehad. Hy het na Elisa gegaan wat die profeet van Israel was om herstel te word.</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af" altLang="ko-KR" sz="2600">
                <a:solidFill>
                  <a:schemeClr val="tx1">
                    <a:lumMod val="65000"/>
                    <a:lumOff val="35000"/>
                  </a:schemeClr>
                </a:solidFill>
              </a:rPr>
              <a:t>Dawid was verskeie kere in gevaarlike situasies tot die dood toe, want koning Saul het hom probeer doodmaak. Hy kon egter met Jonathan se hulp uit daardie gevare ontsnap.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Elisa het hom nie ontmoet nie, maar het net gesê: “Gaan was jou sewe keer in die Jordaanrivier.”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Naäman het kwaad geword vir Elisa se woord. Maar sy dienaars sê vir hom: Gaan na die rivier en doop asseblief jou liggaam.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Naäman het hom sewe keer in die Jordaan gedoop soos Elisa en sy dienaars gesê het.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500">
                <a:solidFill>
                  <a:schemeClr val="tx1">
                    <a:lumMod val="65000"/>
                    <a:lumOff val="35000"/>
                  </a:schemeClr>
                </a:solidFill>
              </a:rPr>
              <a:t>Toe, verbasend genoeg, is sy vlees herstel en het hy rein geword.</a:t>
            </a:r>
          </a:p>
          <a:p>
            <a:r xmlns:a="http://schemas.openxmlformats.org/drawingml/2006/main">
              <a:rPr lang="af" altLang="ko-KR" sz="2500">
                <a:solidFill>
                  <a:schemeClr val="tx1">
                    <a:lumMod val="65000"/>
                    <a:lumOff val="35000"/>
                  </a:schemeClr>
                </a:solidFill>
              </a:rPr>
              <a:t>Naäman het na Elisa teruggegaan en aan God eer gegee.</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chemeClr val="tx1">
                    <a:lumMod val="65000"/>
                    <a:lumOff val="35000"/>
                  </a:schemeClr>
                </a:solidFill>
              </a:rPr>
              <a:t>Toe Naäman Elisa hoor wat die man van God was en sy woord gehoorsaam het, was hy geseënd om van sy melaatsheid gereinig te word.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Ons moet nie volgens ons eie wil lewe nie,</a:t>
            </a:r>
          </a:p>
          <a:p>
            <a:pPr xmlns:a="http://schemas.openxmlformats.org/drawingml/2006/main" algn="ctr"/>
            <a:r xmlns:a="http://schemas.openxmlformats.org/drawingml/2006/main">
              <a:rPr lang="af" altLang="ko-KR" sz="3200">
                <a:solidFill>
                  <a:schemeClr val="tx1">
                    <a:lumMod val="65000"/>
                    <a:lumOff val="35000"/>
                  </a:schemeClr>
                </a:solidFill>
              </a:rPr>
              <a:t>maar deur God se wil.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Wanneer ons voortleef en God se woord gehoorsaam,</a:t>
            </a:r>
          </a:p>
          <a:p>
            <a:pPr xmlns:a="http://schemas.openxmlformats.org/drawingml/2006/main" algn="ctr"/>
            <a:r xmlns:a="http://schemas.openxmlformats.org/drawingml/2006/main">
              <a:rPr lang="af" altLang="ko-KR" sz="3200">
                <a:solidFill>
                  <a:schemeClr val="tx1">
                    <a:lumMod val="65000"/>
                    <a:lumOff val="35000"/>
                  </a:schemeClr>
                </a:solidFill>
              </a:rPr>
              <a:t>Ons kan geseën word deur oorvloedige seën wat God ons kan voorsien.</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rgbClr val="FF0000"/>
                </a:solidFill>
              </a:rPr>
              <a:t>God?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die een wat elke siekte kan genees. Hy is die Almagtige God wat ons kan genees.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Hoeveel keer het Naäman homself in die Jordaanrivier gedompel?</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drie keer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een keer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vyf keer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sewe</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tye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sewe keer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Toe het hy afgegaan en hom sewe maal in die Jordaan gedompel, soos die man van God hom gesê het, en sy vlees het herstel en rein geword soos dié van 'n jong seun.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Konings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38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400"/>
              <a:t>Herstel van die tempel van God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bg1">
                    <a:lumMod val="50000"/>
                  </a:schemeClr>
                </a:solidFill>
              </a:rPr>
              <a:t>Daarom het koning Joas die priester Jojada en die ander priesters geroep en vir hulle gevra: Waarom herstel julle nie die skade wat aan die tempel aangerig is nie? Neem nie meer geld van julle skatmeesters nie, maar gee dit oor vir die herstel van die tempel.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af" altLang="ko-KR" sz="3200">
                <a:solidFill>
                  <a:schemeClr val="tx1">
                    <a:lumMod val="65000"/>
                    <a:lumOff val="35000"/>
                  </a:schemeClr>
                </a:solidFill>
              </a:rPr>
              <a:t>Jonatan het nie sy selfsugtige begeerte gekies nie, maar sy vriend, Dawid.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f" altLang="ko-KR" sz="3200">
                <a:solidFill>
                  <a:schemeClr val="tx1">
                    <a:lumMod val="65000"/>
                    <a:lumOff val="35000"/>
                  </a:schemeClr>
                </a:solidFill>
              </a:rPr>
              <a:t>Soos Jonathan,</a:t>
            </a:r>
          </a:p>
          <a:p>
            <a:pPr xmlns:a="http://schemas.openxmlformats.org/drawingml/2006/main" algn="ctr"/>
            <a:r xmlns:a="http://schemas.openxmlformats.org/drawingml/2006/main">
              <a:rPr lang="af" altLang="ko-KR" sz="3200">
                <a:solidFill>
                  <a:schemeClr val="tx1">
                    <a:lumMod val="65000"/>
                    <a:lumOff val="35000"/>
                  </a:schemeClr>
                </a:solidFill>
              </a:rPr>
              <a:t>kom ons wees 'n goeie vriend vir ons vriend.</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err="1">
                <a:solidFill>
                  <a:schemeClr val="tx1">
                    <a:lumMod val="65000"/>
                    <a:lumOff val="35000"/>
                  </a:schemeClr>
                </a:solidFill>
              </a:rPr>
              <a:t>Joas, die koning van Juda, het 'n plan gehad om die tempel van God, wat beskadig was, te herstel.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Die begroting was egter nie genoeg om die tempel te herstel nie. Joas het besluit om offer te ontvang vir die herstel van die tempel van God.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Mense wat God opreg liefgehad het, het geld aangebied vir die herstel van die tempel.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Geld wat vir die herstel van die tempel ingesamel is, is aan die werkers gegee, en hulle het die tempel met volkome eerlikheid herstel.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"Sjoe! Wat ’n pragtige tempel is dit tog!” Joas was bly en het gedink dat God welgevallig sou wees.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err="1">
                <a:solidFill>
                  <a:schemeClr val="tx1">
                    <a:lumMod val="65000"/>
                    <a:lumOff val="35000"/>
                  </a:schemeClr>
                </a:solidFill>
              </a:rPr>
              <a:t>Joas het die tempel van God as kosbare plek beskou, waar mense God aanbid het.</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f" altLang="ko-KR" sz="3600">
                <a:solidFill>
                  <a:schemeClr val="tx1">
                    <a:lumMod val="65000"/>
                    <a:lumOff val="35000"/>
                  </a:schemeClr>
                </a:solidFill>
              </a:rPr>
              <a:t>Kerk is die plek waar God teenwoordig is wanneer ons Hom aanbid.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f" altLang="ko-KR" sz="3600">
                <a:solidFill>
                  <a:schemeClr val="tx1">
                    <a:lumMod val="65000"/>
                    <a:lumOff val="35000"/>
                  </a:schemeClr>
                </a:solidFill>
              </a:rPr>
              <a:t>So, ons moet kerk liefhê en dit baie kosbaar oorweeg.</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solidFill>
                  <a:srgbClr val="FF0000"/>
                </a:solidFill>
              </a:rPr>
              <a:t>God?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stel elkeen van ons op as Sy Heilige Tempel.</a:t>
            </a:r>
          </a:p>
          <a:p>
            <a:endParaRPr lang="en-US" altLang="ko-KR" sz="3600">
              <a:solidFill>
                <a:schemeClr val="tx1">
                  <a:lumMod val="65000"/>
                  <a:lumOff val="35000"/>
                </a:schemeClr>
              </a:solidFill>
            </a:endParaRPr>
          </a:p>
          <a:p>
            <a:r xmlns:a="http://schemas.openxmlformats.org/drawingml/2006/main">
              <a:rPr lang="af" altLang="ko-KR" sz="3600">
                <a:solidFill>
                  <a:schemeClr val="tx1">
                    <a:lumMod val="65000"/>
                    <a:lumOff val="35000"/>
                  </a:schemeClr>
                </a:solidFill>
              </a:rPr>
              <a:t>God ontmoet diegene wat Hom aanbid.</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Wat het Joash besluit om reg te maak?</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paleis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syne</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kamer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skool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Heilige Tempel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Heilige Tempel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bg1">
                    <a:lumMod val="50000"/>
                  </a:schemeClr>
                </a:solidFill>
              </a:rPr>
              <a:t>Daarom het koning Joas die priester Jojada en die ander priesters geroep en vir hulle gevra: Waarom herstel julle nie die skade wat aan die tempel aangerig is nie? Neem nie meer geld van julle skatmeesters nie, maar gee dit oor vir die herstel van die tempel.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2 Konings</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b="1">
                <a:solidFill>
                  <a:schemeClr val="tx1">
                    <a:lumMod val="50000"/>
                    <a:lumOff val="50000"/>
                  </a:schemeClr>
                </a:solidFill>
              </a:rPr>
              <a:t>No. 39 Die Woord van God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a:t>Nehemia, wat die muur van Jerusalem herbou het</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af" altLang="ko-KR" sz="3200"/>
              <a:t>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f" altLang="ko-KR" sz="3600">
                <a:solidFill>
                  <a:srgbClr val="C00000"/>
                </a:solidFill>
              </a:rPr>
              <a:t>God..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af" altLang="ko-KR" sz="3600">
                <a:solidFill>
                  <a:schemeClr val="tx1">
                    <a:lumMod val="65000"/>
                    <a:lumOff val="35000"/>
                  </a:schemeClr>
                </a:solidFill>
              </a:rPr>
              <a:t>Hy is die een wat vir ons goeie vriende gee.</a:t>
            </a:r>
          </a:p>
          <a:p>
            <a:endParaRPr lang="en-US" altLang="ko-KR" sz="3600">
              <a:solidFill>
                <a:schemeClr val="tx1">
                  <a:lumMod val="65000"/>
                  <a:lumOff val="35000"/>
                </a:schemeClr>
              </a:solidFill>
            </a:endParaRPr>
          </a:p>
          <a:p>
            <a:r xmlns:a="http://schemas.openxmlformats.org/drawingml/2006/main">
              <a:rPr lang="af" altLang="ko-KR" sz="3600">
                <a:solidFill>
                  <a:schemeClr val="tx1">
                    <a:lumMod val="65000"/>
                    <a:lumOff val="35000"/>
                  </a:schemeClr>
                </a:solidFill>
              </a:rPr>
              <a:t>Dank God dat Hy vir ons goeie vriende gegee het!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bg1">
                    <a:lumMod val="50000"/>
                  </a:schemeClr>
                </a:solidFill>
              </a:rPr>
              <a:t>Ek het die koning geantwoord: As dit die koning behaag en as u dienaar guns in sy oë gevind het, laat hy my na die stad in Juda stuur waar my vaders begrawe is, sodat ek dit kan herbou.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Nehemia</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Die Persiese koning het toestemming gegee vir die koning se skinker Nehemia om die stad en die vesting wat verwoes was, te herbou.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Nehemia</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saam met baie Israeliete na Jerusalem teruggekom en die Jerusalemmuur saam met hulle herbou.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600">
                <a:solidFill>
                  <a:schemeClr val="tx1">
                    <a:lumMod val="65000"/>
                    <a:lumOff val="35000"/>
                  </a:schemeClr>
                </a:solidFill>
              </a:rPr>
              <a:t>Hulle was egter ontsteld deur ander stamme wat nie van Israeliet se herlewing gehou het nie. Daarbenewens het baie Israeliete in klagtes uitgebars.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Nehemia het hulp aan God gevra. God het hom krag en moed gegee om die werk te doen.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2800">
                <a:solidFill>
                  <a:schemeClr val="tx1">
                    <a:lumMod val="65000"/>
                    <a:lumOff val="35000"/>
                  </a:schemeClr>
                </a:solidFill>
              </a:rPr>
              <a:t>Uiteindelik het Nehemia die herbou van die muur van Jerusalem saam met Israelitiese mense voltooi. Nadat hy die muur voltooi het, het hy en sy mense God met vreugde aanbid.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les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600">
                <a:solidFill>
                  <a:schemeClr val="tx1">
                    <a:lumMod val="65000"/>
                    <a:lumOff val="35000"/>
                  </a:schemeClr>
                </a:solidFill>
              </a:rPr>
              <a:t>Nehemia het die herbou van die muur met die hulp van God voltooi al was daar baie steurings.</a:t>
            </a:r>
          </a:p>
          <a:p>
            <a:pPr xmlns:a="http://schemas.openxmlformats.org/drawingml/2006/main" algn="ctr"/>
            <a:r xmlns:a="http://schemas.openxmlformats.org/drawingml/2006/main">
              <a:rPr lang="af" altLang="ko-KR" sz="3600">
                <a:solidFill>
                  <a:schemeClr val="tx1">
                    <a:lumMod val="65000"/>
                    <a:lumOff val="35000"/>
                  </a:schemeClr>
                </a:solidFill>
              </a:rPr>
              <a:t>Wanneer ons God se werk doen, kan ons moeilike situasies in die gesig staar.</a:t>
            </a:r>
          </a:p>
          <a:p>
            <a:pPr xmlns:a="http://schemas.openxmlformats.org/drawingml/2006/main" algn="ctr"/>
            <a:r xmlns:a="http://schemas.openxmlformats.org/drawingml/2006/main">
              <a:rPr lang="af" altLang="ko-KR" sz="3600">
                <a:solidFill>
                  <a:schemeClr val="tx1">
                    <a:lumMod val="65000"/>
                    <a:lumOff val="35000"/>
                  </a:schemeClr>
                </a:solidFill>
              </a:rPr>
              <a:t>As God egter met ons is en ons met Hom, kan ons al daardie moeilikhede oorkom.</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3200"/>
              <a:t>God?</a:t>
            </a:r>
            <a:r xmlns:a="http://schemas.openxmlformats.org/drawingml/2006/main">
              <a:rPr lang="af"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rgbClr val="C00000"/>
                </a:solidFill>
              </a:rPr>
              <a:t>God is..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God is die een wat ons help en ons krag en moed gee wanneer ons bid en hulp vra in moeilike situasies.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vasvra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tx1">
                    <a:lumMod val="65000"/>
                    <a:lumOff val="35000"/>
                  </a:schemeClr>
                </a:solidFill>
              </a:rPr>
              <a:t>Waarom het Nehemia na sy tuisdorp teruggekeer?</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① </a:t>
            </a:r>
            <a:r xmlns:a="http://schemas.openxmlformats.org/drawingml/2006/main">
              <a:rPr lang="af" altLang="ko-KR" sz="2800">
                <a:solidFill>
                  <a:schemeClr val="tx1">
                    <a:lumMod val="65000"/>
                    <a:lumOff val="35000"/>
                  </a:schemeClr>
                </a:solidFill>
              </a:rPr>
              <a:t>om te reis..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② </a:t>
            </a:r>
            <a:r xmlns:a="http://schemas.openxmlformats.org/drawingml/2006/main">
              <a:rPr lang="af" altLang="ko-KR" sz="2800">
                <a:solidFill>
                  <a:schemeClr val="tx1">
                    <a:lumMod val="65000"/>
                    <a:lumOff val="35000"/>
                  </a:schemeClr>
                </a:solidFill>
              </a:rPr>
              <a:t>om skool toe te gaan..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③ </a:t>
            </a:r>
            <a:r xmlns:a="http://schemas.openxmlformats.org/drawingml/2006/main">
              <a:rPr lang="af" altLang="ko-KR" sz="2800">
                <a:solidFill>
                  <a:schemeClr val="tx1">
                    <a:lumMod val="65000"/>
                    <a:lumOff val="35000"/>
                  </a:schemeClr>
                </a:solidFill>
              </a:rPr>
              <a:t>om te aanbid..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chemeClr val="tx1">
                    <a:lumMod val="65000"/>
                    <a:lumOff val="35000"/>
                  </a:schemeClr>
                </a:solidFill>
              </a:rPr>
              <a:t>④ </a:t>
            </a:r>
            <a:r xmlns:a="http://schemas.openxmlformats.org/drawingml/2006/main">
              <a:rPr lang="af" altLang="ko-KR" sz="2800">
                <a:solidFill>
                  <a:schemeClr val="tx1">
                    <a:lumMod val="65000"/>
                    <a:lumOff val="35000"/>
                  </a:schemeClr>
                </a:solidFill>
              </a:rPr>
              <a:t>om die muur van Jerusalem te herbou..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en-US" sz="2800">
                <a:solidFill>
                  <a:srgbClr val="FF0000"/>
                </a:solidFill>
              </a:rPr>
              <a:t>④ </a:t>
            </a:r>
            <a:r xmlns:a="http://schemas.openxmlformats.org/drawingml/2006/main">
              <a:rPr lang="af" altLang="ko-KR" sz="2800">
                <a:solidFill>
                  <a:srgbClr val="FF0000"/>
                </a:solidFill>
              </a:rPr>
              <a:t>om die muur van Jerusalem te herbou..</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f" altLang="ko-KR" sz="4000">
                <a:solidFill>
                  <a:srgbClr val="FF0000"/>
                </a:solidFill>
              </a:rPr>
              <a:t>Vandag se Woord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f" altLang="ko-KR" sz="3600">
                <a:solidFill>
                  <a:schemeClr val="bg1">
                    <a:lumMod val="50000"/>
                  </a:schemeClr>
                </a:solidFill>
              </a:rPr>
              <a:t>Ek het die koning geantwoord: As dit die koning behaag en as u dienaar guns in sy oë gevind het, laat hy my na die stad in Juda stuur waar my vaders begrawe is, sodat ek dit kan herbou.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f" altLang="ko-KR" sz="2800">
                <a:solidFill>
                  <a:schemeClr val="tx1">
                    <a:lumMod val="65000"/>
                    <a:lumOff val="35000"/>
                  </a:schemeClr>
                </a:solidFill>
              </a:rPr>
              <a:t>Nehemia</a:t>
            </a:r>
            <a:r xmlns:a="http://schemas.openxmlformats.org/drawingml/2006/main">
              <a:rPr lang="af" altLang="en-US" sz="2800">
                <a:solidFill>
                  <a:schemeClr val="tx1">
                    <a:lumMod val="65000"/>
                    <a:lumOff val="35000"/>
                  </a:schemeClr>
                </a:solidFill>
              </a:rPr>
              <a:t> </a:t>
            </a:r>
            <a:r xmlns:a="http://schemas.openxmlformats.org/drawingml/2006/main">
              <a:rPr lang="af"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