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bn"/>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bn"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bn" altLang="ko-KR" b="1">
                <a:solidFill>
                  <a:schemeClr val="tx1">
                    <a:lumMod val="50000"/>
                    <a:lumOff val="50000"/>
                  </a:schemeClr>
                </a:solidFill>
              </a:rPr>
              <a:t>না.</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31 ঈশ্বরের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bn" altLang="ko-KR" sz="4000"/>
              <a:t>জোনাথন,</a:t>
            </a:r>
          </a:p>
          <a:p>
            <a:pPr xmlns:a="http://schemas.openxmlformats.org/drawingml/2006/main" algn="ctr"/>
            <a:r xmlns:a="http://schemas.openxmlformats.org/drawingml/2006/main">
              <a:rPr lang="bn" altLang="ko-KR" sz="4000"/>
              <a:t>ডেভিডের ভালো বন্ধু</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bn" altLang="ko-KR" sz="3200">
                <a:solidFill>
                  <a:schemeClr val="tx1">
                    <a:lumMod val="65000"/>
                    <a:lumOff val="35000"/>
                  </a:schemeClr>
                </a:solidFill>
              </a:rPr>
              <a:t>জোনাথন ডেভিডকে কি দেননি?</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তলোয়ার</a:t>
            </a:r>
            <a:r xmlns:a="http://schemas.openxmlformats.org/drawingml/2006/main">
              <a:rPr lang="bn"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ঢাল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তীর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জামাকাপড়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bn" altLang="en-US" sz="2800">
                <a:solidFill>
                  <a:srgbClr val="FF0000"/>
                </a:solidFill>
              </a:rPr>
              <a:t>② </a:t>
            </a:r>
            <a:r xmlns:a="http://schemas.openxmlformats.org/drawingml/2006/main">
              <a:rPr lang="bn" altLang="ko-KR" sz="2800">
                <a:solidFill>
                  <a:srgbClr val="FF0000"/>
                </a:solidFill>
              </a:rPr>
              <a:t>ঢাল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40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400"/>
              <a:t>রাণী ইস্তরের সাহস।</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তখন রাজা জিজ্ঞাসা করলেন, "এটা কি, রাণী ইষ্টের? তোমার অনুরোধ কি? এমনকি অর্ধেক রাজ্য পর্যন্ত, তোমাকে দেওয়া হবে।"</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ইস্টার</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এটি সেই সময় ছিল যখন একজন জ্ঞানী ইহুদি মহিলা ইস্টার ছিলেন পারস্যের রানী। যাইহোক, হামান রাজার আইন ব্যবহার করে ইহুদিদের ধ্বংস করার ষড়যন্ত্র করেছিল।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সে ভাবল, 'রাজাকে না ডাকলে রাজার কাছে গেলে হয়তো আমাকে মেরে ফেলা হবে। যাইহোক, তিনি রাজার কাছে যাওয়ার সিদ্ধান্ত নিয়েছিলেন যাতে তিনি তার লোকদের রক্ষা করতে বলেন, যদিও এটি আইনের বিরুদ্ধে ছিল।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কিন্তু, যখন তিনি রানী এস্তেরকে দরবারে দাঁড়িয়ে থাকতে দেখেন, তখন তিনি তার প্রতি খুব খুশি হয়ে বললেন, “তোমার অনুরোধ কী? আমি এটা তোমাকে দিব."</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ইহুদিদের ধ্বংস করার জন্য হামানের চক্রান্ত রাজা প্রকাশ করেছিলেন। ফলস্বরূপ, তিনি রাজার ঘৃণা করেছিলেন এবং তাকে হত্যা করেছিলেন।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600">
                <a:solidFill>
                  <a:schemeClr val="tx1">
                    <a:lumMod val="65000"/>
                    <a:lumOff val="35000"/>
                  </a:schemeClr>
                </a:solidFill>
              </a:rPr>
              <a:t>"ধন্যবাদ, প্রভু, আমাদের রক্ষা করার জন্য!" রাণী ইস্তেরের সাহসের কারণে ইহুদিরা রক্ষা পায়।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solidFill>
                  <a:schemeClr val="tx1">
                    <a:lumMod val="65000"/>
                    <a:lumOff val="35000"/>
                  </a:schemeClr>
                </a:solidFill>
              </a:rPr>
              <a:t>যদিও ইষ্টেরকে মৃত্যুদণ্ড দিতে হয়েছিল, তবুও তিনি সাহসের সঙ্গে তার লোকেদের রক্ষা করার জন্য ঈশ্বরের কাছে প্রার্থনা করেছিলেন।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ঈশ্বর তাঁর বিস্ময়কর জ্ঞান এবং শক্তি দিয়ে ইস্তেরের প্রার্থনার মাধ্যমে ইহুদিদের সংকট থেকে রক্ষা করেছিলেন।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আসুন বিশ্বাস করি এবং আমাদের দৈনন্দিন জীবনে ঈশ্বরের বিস্ময়কর সাহায্য এবং পরিত্রাণের আশা করি।</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t>সৃষ্টিকর্তা?</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উপাস্য নেই..</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 সেই ব্যক্তি যিনি শেষ পর্যন্ত তাঁর লোকেদের রাখেন এবং সাহায্য করেন।</a:t>
            </a:r>
            <a:r xmlns:a="http://schemas.openxmlformats.org/drawingml/2006/main">
              <a:rPr lang="bn"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bn" altLang="ko-KR" sz="3600">
                <a:solidFill>
                  <a:schemeClr val="tx1">
                    <a:lumMod val="65000"/>
                    <a:lumOff val="35000"/>
                  </a:schemeClr>
                </a:solidFill>
              </a:rPr>
              <a:t>ঈশ্বর পৃথিবীর শেষ পর্যন্ত আমাকে রক্ষা করছেন এবং সাহায্য করছেন।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200">
                <a:solidFill>
                  <a:schemeClr val="tx1">
                    <a:lumMod val="65000"/>
                    <a:lumOff val="35000"/>
                  </a:schemeClr>
                </a:solidFill>
              </a:rPr>
              <a:t>ইষ্টের যখন ডাকা না হয়ে রাজার কাছে গেলেন তখন তার কী হয়েছিল?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তাকে মৃত্যুদণ্ড দিতে হবে।</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তাকে তাড়িয়ে দেওয়া হয়েছিল।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সে রাজার সাথে দেখা করতে পারেনি।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তিনি রাজার কাছে যা অনুরোধ করতে চান তা বলতে পারতেন।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তিনি রাজার কাছে যা অনুরোধ করতে চান তা বলতে পারতেন।</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bn" altLang="ko-KR" sz="3600">
                <a:solidFill>
                  <a:schemeClr val="tx1">
                    <a:lumMod val="65000"/>
                    <a:lumOff val="35000"/>
                  </a:schemeClr>
                </a:solidFill>
              </a:rPr>
              <a:t>দায়ূদ শৌলের সাথে কথা শেষ করার পরে, জোনাথন দায়ূদের সাথে আত্মায় এক হয়েছিলেন এবং তিনি তাকে নিজের মতো ভালবাসতেন।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bn" altLang="ko-KR" sz="2800">
                <a:solidFill>
                  <a:schemeClr val="tx1">
                    <a:lumMod val="65000"/>
                    <a:lumOff val="35000"/>
                  </a:schemeClr>
                </a:solidFill>
              </a:rPr>
              <a:t>1 স্যামুয়েল 18:</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তখন রাজা জিজ্ঞাসা করলেন, "এটা কি, রাণী ইষ্টের? তোমার অনুরোধ কি? এমনকি অর্ধেক রাজ্য পর্যন্ত, তোমাকে দেওয়া হবে।"</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ইস্টার</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bn" altLang="ko-KR" b="1">
                <a:solidFill>
                  <a:schemeClr val="tx1">
                    <a:lumMod val="50000"/>
                    <a:lumOff val="50000"/>
                  </a:schemeClr>
                </a:solidFill>
              </a:rPr>
              <a:t>নং 41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bn" altLang="ko-KR" sz="4400"/>
              <a:t>কাজ যিনি ঈশ্বরের দ্বারা আশীর্বাদ ছিল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bn" altLang="ko-KR" sz="3600">
                <a:solidFill>
                  <a:schemeClr val="tx1">
                    <a:lumMod val="65000"/>
                    <a:lumOff val="35000"/>
                  </a:schemeClr>
                </a:solidFill>
              </a:rPr>
              <a:t>উজ দেশে ইয়োব নামে এক লোক বাস করত। এই লোকটি নির্দোষ ও ন্যায়পরায়ণ ছিল; তিনি ঈশ্বরকে ভয় করতেন এবং মন্দ কাজ থেকে দূরে থাকতেন।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bn" altLang="ko-KR" sz="2800">
                <a:solidFill>
                  <a:schemeClr val="tx1">
                    <a:lumMod val="65000"/>
                    <a:lumOff val="35000"/>
                  </a:schemeClr>
                </a:solidFill>
              </a:rPr>
              <a:t>চাকরি</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bn" altLang="ko-KR" sz="2800">
                <a:solidFill>
                  <a:schemeClr val="tx1">
                    <a:lumMod val="65000"/>
                    <a:lumOff val="35000"/>
                  </a:schemeClr>
                </a:solidFill>
              </a:rPr>
              <a:t>পূর্বদেশের উজ দেশে বসবাসকারী চাকরিজীবী ছিলেন সবচেয়ে ধনী। তিনি ঈশ্বরকে ভয় করতেন এবং নির্দোষ ও ন্যায়পরায়ণ ছিলেন।</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bn" altLang="ko-KR" sz="2800">
                <a:solidFill>
                  <a:schemeClr val="tx1">
                    <a:lumMod val="65000"/>
                    <a:lumOff val="35000"/>
                  </a:schemeClr>
                </a:solidFill>
              </a:rPr>
              <a:t>“যেহেতু আপনি ইয়োবকে আশীর্বাদ করেছিলেন, সে আপনাকে ভয় করেছিল! চাকরি কি বিনা কারণে ঈশ্বরকে ভয় করে? শয়তান ইয়োবের পরীক্ষা করার চক্রান্ত করেছিল।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bn" altLang="ko-KR" sz="2400">
                <a:solidFill>
                  <a:schemeClr val="tx1">
                    <a:lumMod val="65000"/>
                    <a:lumOff val="35000"/>
                  </a:schemeClr>
                </a:solidFill>
              </a:rPr>
              <a:t>শয়তান রাতারাতি তার সন্তান, তার সমস্ত সম্পত্তি কেড়ে নিয়েছে। তিনি হয়ে উঠলেন পৃথিবীর সবচেয়ে দুঃখী মানুষ।</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bn" altLang="ko-KR" sz="2600">
                <a:solidFill>
                  <a:schemeClr val="tx1">
                    <a:lumMod val="65000"/>
                    <a:lumOff val="35000"/>
                  </a:schemeClr>
                </a:solidFill>
              </a:rPr>
              <a:t>তার স্ত্রী তাকে এই বলে বিদায় দিয়েছিলেন যে "ঈশ্বরকে অভিশাপ দিন এবং মরুন!" ইয়োবের বন্ধুরা এসে তাকে দোষারোপ করল কিন্তু, ইয়োব আগের মতোই ঈশ্বরের ওপর ভরসা রাখলেন।</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bn" altLang="ko-KR" sz="2600">
                <a:solidFill>
                  <a:schemeClr val="tx1">
                    <a:lumMod val="65000"/>
                    <a:lumOff val="35000"/>
                  </a:schemeClr>
                </a:solidFill>
              </a:rPr>
              <a:t>এটা ছিল দুঃখ ও তিক্ততার সময়। যাইহোক চাকরি পরীক্ষার মধ্য দিয়ে গেল এবং ঈশ্বর তাকে আগের চেয়ে অনেক বড় আশীর্বাদ দিয়েছেন। তিনি এমন একজন মানুষ হয়েছিলেন যিনি আগের চেয়ে ঈশ্বরকে ভয় করতেন।</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bn" altLang="ko-KR" sz="3200">
                <a:solidFill>
                  <a:schemeClr val="tx1">
                    <a:lumMod val="65000"/>
                    <a:lumOff val="35000"/>
                  </a:schemeClr>
                </a:solidFill>
              </a:rPr>
              <a:t>যদিও ইয়োব একজন ন্যায়পরায়ণ ব্যক্তি ছিলেন কিন্তু শয়তান তাকে কষ্ট দিয়েছিল।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অসুবিধা সত্ত্বেও, ইয়োব ঈশ্বরে বিশ্বাস করেছিলেন এবং ঈশ্বরে ধৈর্যশীল ছিলেন।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সেই অসুবিধাগুলি আমাদের উপর আসতে পারে।</a:t>
            </a:r>
          </a:p>
          <a:p>
            <a:pPr xmlns:a="http://schemas.openxmlformats.org/drawingml/2006/main" algn="ctr"/>
            <a:r xmlns:a="http://schemas.openxmlformats.org/drawingml/2006/main">
              <a:rPr lang="bn" altLang="ko-KR" sz="3200">
                <a:solidFill>
                  <a:schemeClr val="tx1">
                    <a:lumMod val="65000"/>
                    <a:lumOff val="35000"/>
                  </a:schemeClr>
                </a:solidFill>
              </a:rPr>
              <a:t>সে সময় আল্লাহর প্রতি বিশ্বাস রাখতে হবে এবং আল্লাহর প্রতি ধৈর্য ধরতে হবে।</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bn" altLang="ko-KR" sz="3200"/>
              <a:t>সৃষ্টিকর্তা?</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bn" altLang="ko-KR" sz="3600">
                <a:solidFill>
                  <a:srgbClr val="C00000"/>
                </a:solidFill>
              </a:rPr>
              <a:t>উপাস্য নেই..</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bn" altLang="ko-KR" sz="3600">
                <a:solidFill>
                  <a:schemeClr val="tx1">
                    <a:lumMod val="65000"/>
                    <a:lumOff val="35000"/>
                  </a:schemeClr>
                </a:solidFill>
              </a:rPr>
              <a:t>ঈশ্বর এক</a:t>
            </a:r>
          </a:p>
          <a:p>
            <a:r xmlns:a="http://schemas.openxmlformats.org/drawingml/2006/main">
              <a:rPr lang="bn" altLang="ko-KR" sz="3600">
                <a:solidFill>
                  <a:schemeClr val="tx1">
                    <a:lumMod val="65000"/>
                    <a:lumOff val="35000"/>
                  </a:schemeClr>
                </a:solidFill>
              </a:rPr>
              <a:t>যিনি তাঁর নিজের ইচ্ছা অনুযায়ী আমাদের ধনী বা দরিদ্র করতে পারেন।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32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400"/>
              <a:t>সলোমন যিনি উপহার হিসাবে জ্ঞান পেয়েছেন।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bn" altLang="ko-KR" sz="3600">
                <a:solidFill>
                  <a:schemeClr val="tx1">
                    <a:lumMod val="65000"/>
                    <a:lumOff val="35000"/>
                  </a:schemeClr>
                </a:solidFill>
              </a:rPr>
              <a:t>চাকরি সম্পর্কে কোনটি ভুল?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তিনি ধনী ছিলেন।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তিনি পূর্বদেশে বাস করতেন।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তিনি একজন রাজা ছিলেন।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সে আল্লাহকে ভয় করত।</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bn" altLang="en-US" sz="2800">
                <a:solidFill>
                  <a:srgbClr val="FF0000"/>
                </a:solidFill>
              </a:rPr>
              <a:t>③ </a:t>
            </a:r>
            <a:r xmlns:a="http://schemas.openxmlformats.org/drawingml/2006/main">
              <a:rPr lang="bn" altLang="ko-KR" sz="2800">
                <a:solidFill>
                  <a:srgbClr val="FF0000"/>
                </a:solidFill>
              </a:rPr>
              <a:t>তিনি একজন রাজা ছিলেন।</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bn" altLang="ko-KR" sz="3600">
                <a:solidFill>
                  <a:schemeClr val="tx1">
                    <a:lumMod val="65000"/>
                    <a:lumOff val="35000"/>
                  </a:schemeClr>
                </a:solidFill>
              </a:rPr>
              <a:t>উজ দেশে ইয়োব নামে এক লোক বাস করত। এই লোকটি নির্দোষ ও ন্যায়পরায়ণ ছিল; তিনি ঈশ্বরকে ভয় করতেন এবং মন্দ কাজ থেকে দূরে থাকতেন।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bn" altLang="ko-KR" sz="2800">
                <a:solidFill>
                  <a:schemeClr val="tx1">
                    <a:lumMod val="65000"/>
                    <a:lumOff val="35000"/>
                  </a:schemeClr>
                </a:solidFill>
              </a:rPr>
              <a:t>চাকরি</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42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400"/>
              <a:t>ড্যানিয়েল রাজার খাবার খেতে অস্বীকার করলেন।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কিন্তু ড্যানিয়েল রাজকীয় খাবার এবং ওয়াইন দিয়ে নিজেকে নাপাক না করার সংকল্প করেছিলেন এবং তিনি প্রধান কর্মকর্তার কাছে এইভাবে নিজেকে নাপাক না করার অনুমতি চেয়েছিলেন।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ড্যানিয়েল</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১:৮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500">
                <a:solidFill>
                  <a:schemeClr val="tx1">
                    <a:lumMod val="65000"/>
                    <a:lumOff val="35000"/>
                  </a:schemeClr>
                </a:solidFill>
              </a:rPr>
              <a:t>ড্যানিয়েল এবং তার তিন বন্ধুকে বন্দী হিসাবে ব্যাবিলনে আনা হয়েছিল। রাজা তার কর্মচারীদের রাজার খাবার ও মদ দিয়ে তাদের শিক্ষা দিতে নির্দেশ দিলেন।</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400">
                <a:solidFill>
                  <a:schemeClr val="tx1">
                    <a:lumMod val="65000"/>
                    <a:lumOff val="35000"/>
                  </a:schemeClr>
                </a:solidFill>
              </a:rPr>
              <a:t>"আমরা ঈশ্বরের আইন দ্বারা নিষিদ্ধ খাবার খেতে চাই না!" ড্যানিয়েল এবং তার তিন বন্ধু প্রধান কর্মকর্তার কাছে এইভাবে নিজেদেরকে অপবিত্র না করার জন্য অনুমতি চেয়েছিলেন।</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600">
                <a:solidFill>
                  <a:schemeClr val="tx1">
                    <a:lumMod val="65000"/>
                    <a:lumOff val="35000"/>
                  </a:schemeClr>
                </a:solidFill>
              </a:rPr>
              <a:t>ড্যানিয়েল এবং তার তিন বন্ধু আইডলকে দেওয়া খাবার খাওয়ার পরিবর্তে শাকসবজি এবং জল খেয়েছিলেন। ঈশ্বর তাদের মূল্য দিয়েছেন এবং তাদের আরও জ্ঞান দিয়েছেন।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500">
                <a:solidFill>
                  <a:schemeClr val="tx1">
                    <a:lumMod val="65000"/>
                    <a:lumOff val="35000"/>
                  </a:schemeClr>
                </a:solidFill>
              </a:rPr>
              <a:t>"তারা কত জ্ঞানী!" রাজা আশ্চর্য হয়ে উঠতে পারলেন না যে তারা রাজকীয় খাবার খাওয়া অন্য যুবকদের চেয়ে স্বাস্থ্যকর এবং জ্ঞানী দেখাচ্ছে।</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600">
                <a:solidFill>
                  <a:schemeClr val="tx1">
                    <a:lumMod val="65000"/>
                    <a:lumOff val="35000"/>
                  </a:schemeClr>
                </a:solidFill>
              </a:rPr>
              <a:t>তারপর থেকে ড্যানিয়েল এবং তার তিন বন্ধু ব্যাবিলনের গুরুত্বপূর্ণ বিষয়গুলির দায়িত্ব নিয়েছিলেন এবং ঈশ্বরের সামনে নিজেদের পবিত্র রেখেছিলেন।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200">
                <a:solidFill>
                  <a:schemeClr val="tx1">
                    <a:lumMod val="65000"/>
                    <a:lumOff val="35000"/>
                  </a:schemeClr>
                </a:solidFill>
              </a:rPr>
              <a:t>ড্যানিয়েল এবং তার তিন বন্ধু এমনকি বন্দী অবস্থার মধ্যেও ঈশ্বরের আইন বজায় রাখার জন্য তাদের মন তৈরি করেছিল।</a:t>
            </a:r>
          </a:p>
          <a:p>
            <a:r xmlns:a="http://schemas.openxmlformats.org/drawingml/2006/main">
              <a:rPr lang="bn" altLang="ko-KR" sz="3200">
                <a:solidFill>
                  <a:schemeClr val="tx1">
                    <a:lumMod val="65000"/>
                    <a:lumOff val="35000"/>
                  </a:schemeClr>
                </a:solidFill>
              </a:rPr>
              <a:t>তারপর, তারা রাজকীয় খাবার খাওয়া অন্য যে কোনও পুরুষের চেয়ে স্বাস্থ্যকর এবং জ্ঞানী হয়ে ওঠে।</a:t>
            </a:r>
          </a:p>
          <a:p>
            <a:r xmlns:a="http://schemas.openxmlformats.org/drawingml/2006/main">
              <a:rPr lang="bn" altLang="ko-KR" sz="3200">
                <a:solidFill>
                  <a:schemeClr val="tx1">
                    <a:lumMod val="65000"/>
                    <a:lumOff val="35000"/>
                  </a:schemeClr>
                </a:solidFill>
              </a:rPr>
              <a:t>যে কোন পরিস্থিতিতে আমাদের আল্লাহর আনুগত্য করতে হবে।</a:t>
            </a:r>
          </a:p>
          <a:p>
            <a:r xmlns:a="http://schemas.openxmlformats.org/drawingml/2006/main">
              <a:rPr lang="bn" altLang="ko-KR" sz="3200">
                <a:solidFill>
                  <a:schemeClr val="tx1">
                    <a:lumMod val="65000"/>
                    <a:lumOff val="35000"/>
                  </a:schemeClr>
                </a:solidFill>
              </a:rPr>
              <a:t>ঈশ্বরকে ভালবাসার চেয়ে গুরুত্বপূর্ণ কিছুই নেই।</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রাজা শলোমন পৃথিবীর অন্যান্য রাজাদের চেয়ে ধন-সম্পদ ও জ্ঞানের দিক দিয়ে শ্রেষ্ঠ ছিলেন।</a:t>
            </a:r>
            <a:r xmlns:a="http://schemas.openxmlformats.org/drawingml/2006/main">
              <a:rPr lang="b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2 ক্রনিকলস 9:</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t>WHO</a:t>
            </a:r>
            <a:r xmlns:a="http://schemas.openxmlformats.org/drawingml/2006/main">
              <a:rPr lang="bn" altLang="en-US" sz="3200"/>
              <a:t> </a:t>
            </a:r>
            <a:r xmlns:a="http://schemas.openxmlformats.org/drawingml/2006/main">
              <a:rPr lang="bn" altLang="ko-KR" sz="3200"/>
              <a:t>হয়</a:t>
            </a:r>
            <a:r xmlns:a="http://schemas.openxmlformats.org/drawingml/2006/main">
              <a:rPr lang="bn" altLang="en-US" sz="3200"/>
              <a:t> </a:t>
            </a:r>
            <a:r xmlns:a="http://schemas.openxmlformats.org/drawingml/2006/main">
              <a:rPr lang="bn" altLang="ko-KR" sz="3200"/>
              <a:t>সৃষ্টিকর্তা?</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উপাস্য নেই..</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 হলেন তিনি যিনি একই সময়ে সব জায়গায় থাকতে পারেন (সর্বব্যাপী)। এবং তিনি সর্বশক্তিমান।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ড্যানিয়েল এবং তার তিন বন্ধু রাজার খাবারের পরিবর্তে কোন খাবার খেয়েছিলেন?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জল এবং সবজি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কুকি এবং কোক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নুডল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চাল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rgbClr val="FF0000"/>
                </a:solidFill>
              </a:rPr>
              <a:t>① </a:t>
            </a:r>
            <a:r xmlns:a="http://schemas.openxmlformats.org/drawingml/2006/main">
              <a:rPr lang="bn" altLang="ko-KR" sz="2800">
                <a:solidFill>
                  <a:srgbClr val="FF0000"/>
                </a:solidFill>
              </a:rPr>
              <a:t>জল এবং সবজি</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কিন্তু ড্যানিয়েল রাজকীয় খাবার এবং ওয়াইন দিয়ে নিজেকে নাপাক না করার সংকল্প করেছিলেন এবং তিনি প্রধান কর্মকর্তার কাছে এইভাবে নিজেকে নাপাক না করার অনুমতি চেয়েছিলেন।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ড্যানিয়েল</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১:৮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43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400"/>
              <a:t>সিংহের ডেনের ড্যানিয়েল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রাজা খুব আনন্দিত হলেন এবং ড্যানিয়েলকে গর্ত থেকে উঠানোর নির্দেশ দিলেন। আর যখন দানিয়েলকে গুহা থেকে উঠানো হল, তখন তার গায়ে কোন ক্ষত পাওয়া গেল না, কারণ সে তার ঈশ্বরের উপর ভরসা করেছিল।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ড্যানিয়েল</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৬:</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500">
                <a:solidFill>
                  <a:schemeClr val="tx1">
                    <a:lumMod val="65000"/>
                    <a:lumOff val="35000"/>
                  </a:schemeClr>
                </a:solidFill>
              </a:rPr>
              <a:t>ব্যাবিলনে এমন লোক ছিল যারা ড্যানিয়েলকে ঘৃণা করত, যাকে বন্দী করে আনা হয়েছিল এবং প্রধানমন্ত্রী হয়েছিলেন। তারা ড্যানিয়েলকে হত্যা করতে চেয়েছিল।</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400">
                <a:solidFill>
                  <a:schemeClr val="tx1">
                    <a:lumMod val="65000"/>
                    <a:lumOff val="35000"/>
                  </a:schemeClr>
                </a:solidFill>
              </a:rPr>
              <a:t>''রাজা ছাড়া অন্য কিছুর কাছে যে প্রণাম করবে তাকে সিংহের খাদে ফেলে দেওয়া হবে!' ড্যানিয়েল দিনে তিনবার নামায পড়া বন্ধ করেনি, যদিও সে জানত।</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তাই শেষ পর্যন্ত, ড্যানিয়েলকে ভীতিকর সিংহের খাদে ফেলে দেওয়া হয়েছিল।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500">
                <a:solidFill>
                  <a:schemeClr val="tx1">
                    <a:lumMod val="65000"/>
                    <a:lumOff val="35000"/>
                  </a:schemeClr>
                </a:solidFill>
              </a:rPr>
              <a:t>রাজা পরদিন খুব ভোরে সিংহের খাদে এসে জিজ্ঞেস করলেন, 'ড্যানিয়েল! তুমি কি নিরাপদ?' আসলে, রাজা চেয়েছিলেন ড্যানিয়েল মারা না যাক কারণ তিনি ড্যানিয়েলকে অনেক ভালোবাসতেন।</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600">
                <a:solidFill>
                  <a:schemeClr val="tx1">
                    <a:lumMod val="65000"/>
                    <a:lumOff val="35000"/>
                  </a:schemeClr>
                </a:solidFill>
              </a:rPr>
              <a:t>"আমাকে রক্ষা করার জন্য ঈশ্বরের জন্য আমি ঠিক আছি!" ড্যানিয়েল আহত হয়নি। রাজা দানিয়েলের ঈশ্বরের প্রশংসাও করলেন।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সলোমন রাজা ডেভিডের পরে ইস্রায়েলের তৃতীয় রাজা হন।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solidFill>
                  <a:schemeClr val="tx1">
                    <a:lumMod val="65000"/>
                    <a:lumOff val="35000"/>
                  </a:schemeClr>
                </a:solidFill>
              </a:rPr>
              <a:t>ড্যানিয়েল, যিনি প্রতিমাকে প্রণাম করেননি,</a:t>
            </a:r>
          </a:p>
          <a:p>
            <a:pPr xmlns:a="http://schemas.openxmlformats.org/drawingml/2006/main" algn="ctr"/>
            <a:r xmlns:a="http://schemas.openxmlformats.org/drawingml/2006/main">
              <a:rPr lang="bn" altLang="ko-KR" sz="3200">
                <a:solidFill>
                  <a:schemeClr val="tx1">
                    <a:lumMod val="65000"/>
                    <a:lumOff val="35000"/>
                  </a:schemeClr>
                </a:solidFill>
              </a:rPr>
              <a:t>অবশেষে, সিংহের খাদে ফেলে দেওয়া হয়েছিল, কিন্তু সে নিরাপদ ছিল।</a:t>
            </a:r>
          </a:p>
          <a:p>
            <a:pPr xmlns:a="http://schemas.openxmlformats.org/drawingml/2006/main" algn="ctr"/>
            <a:r xmlns:a="http://schemas.openxmlformats.org/drawingml/2006/main">
              <a:rPr lang="bn" altLang="ko-KR" sz="3200">
                <a:solidFill>
                  <a:schemeClr val="tx1">
                    <a:lumMod val="65000"/>
                    <a:lumOff val="35000"/>
                  </a:schemeClr>
                </a:solidFill>
              </a:rPr>
              <a:t>ড্যানিয়েলের বিশ্বাসের কারণে, ব্যাবিলনীয় রাজাও ঈশ্বরের প্রশংসা করেছিলেন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আমরা শুধুমাত্র ঈশ্বরের উপাসনা করতে হবে এবং</a:t>
            </a:r>
          </a:p>
          <a:p>
            <a:pPr xmlns:a="http://schemas.openxmlformats.org/drawingml/2006/main" algn="ctr"/>
            <a:r xmlns:a="http://schemas.openxmlformats.org/drawingml/2006/main">
              <a:rPr lang="bn" altLang="ko-KR" sz="3200">
                <a:solidFill>
                  <a:schemeClr val="tx1">
                    <a:lumMod val="65000"/>
                    <a:lumOff val="35000"/>
                  </a:schemeClr>
                </a:solidFill>
              </a:rPr>
              <a:t>আমরা বিশ্বাস করতে হবে যে প্রতিমা সেবা না!</a:t>
            </a:r>
          </a:p>
          <a:p>
            <a:pPr xmlns:a="http://schemas.openxmlformats.org/drawingml/2006/main" algn="ctr"/>
            <a:r xmlns:a="http://schemas.openxmlformats.org/drawingml/2006/main">
              <a:rPr lang="bn" altLang="ko-KR" sz="3200">
                <a:solidFill>
                  <a:schemeClr val="tx1">
                    <a:lumMod val="65000"/>
                    <a:lumOff val="35000"/>
                  </a:schemeClr>
                </a:solidFill>
              </a:rPr>
              <a:t>এই ধরনের বিশ্বাস অন্য লোকেদের ঈশ্বরে বিশ্বাস করতে পারে।</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t>উপাস্য নেই?</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আল্লাহ এক..</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 একটি নির্ভরযোগ্য এক</a:t>
            </a:r>
            <a:r xmlns:a="http://schemas.openxmlformats.org/drawingml/2006/main">
              <a:rPr lang="bn" altLang="en-US" sz="3600">
                <a:solidFill>
                  <a:schemeClr val="tx1">
                    <a:lumMod val="65000"/>
                    <a:lumOff val="35000"/>
                  </a:schemeClr>
                </a:solidFill>
              </a:rPr>
              <a:t> </a:t>
            </a:r>
            <a:r xmlns:a="http://schemas.openxmlformats.org/drawingml/2006/main">
              <a:rPr lang="bn" altLang="ko-KR" sz="3600">
                <a:solidFill>
                  <a:schemeClr val="tx1">
                    <a:lumMod val="65000"/>
                    <a:lumOff val="35000"/>
                  </a:schemeClr>
                </a:solidFill>
              </a:rPr>
              <a:t>যারা সত্যিকারের তাঁকে বিশ্বাস করে এবং তাঁর সেবা করে তাদের কে রক্ষা করতে পারে।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কেন</a:t>
            </a:r>
            <a:r xmlns:a="http://schemas.openxmlformats.org/drawingml/2006/main">
              <a:rPr lang="bn" altLang="en-US" sz="3600">
                <a:solidFill>
                  <a:schemeClr val="tx1">
                    <a:lumMod val="65000"/>
                    <a:lumOff val="35000"/>
                  </a:schemeClr>
                </a:solidFill>
              </a:rPr>
              <a:t> </a:t>
            </a:r>
            <a:r xmlns:a="http://schemas.openxmlformats.org/drawingml/2006/main">
              <a:rPr lang="bn" altLang="ko-KR" sz="3600">
                <a:solidFill>
                  <a:schemeClr val="tx1">
                    <a:lumMod val="65000"/>
                    <a:lumOff val="35000"/>
                  </a:schemeClr>
                </a:solidFill>
              </a:rPr>
              <a:t>ছিল</a:t>
            </a:r>
            <a:r xmlns:a="http://schemas.openxmlformats.org/drawingml/2006/main">
              <a:rPr lang="bn" altLang="en-US" sz="3600">
                <a:solidFill>
                  <a:schemeClr val="tx1">
                    <a:lumMod val="65000"/>
                    <a:lumOff val="35000"/>
                  </a:schemeClr>
                </a:solidFill>
              </a:rPr>
              <a:t> </a:t>
            </a:r>
            <a:r xmlns:a="http://schemas.openxmlformats.org/drawingml/2006/main">
              <a:rPr lang="bn" altLang="ko-KR" sz="3600">
                <a:solidFill>
                  <a:schemeClr val="tx1">
                    <a:lumMod val="65000"/>
                    <a:lumOff val="35000"/>
                  </a:schemeClr>
                </a:solidFill>
              </a:rPr>
              <a:t>ড্যানিয়েলকে সিংহের খাদে ফেলে?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কারণ সে রাজাকে মিথ্যা বলেছিল।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কারণ তিনি রাজার মূর্তির কাছে মাথা নত করেননি।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কারণ সে রাজাকে হত্যা করতে যাচ্ছিল।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কারণ সে ভালোভাবে আল্লাহর ইবাদত করেনি।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rgbClr val="FF0000"/>
                </a:solidFill>
              </a:rPr>
              <a:t>② </a:t>
            </a:r>
            <a:r xmlns:a="http://schemas.openxmlformats.org/drawingml/2006/main">
              <a:rPr lang="bn" altLang="ko-KR" sz="2800">
                <a:solidFill>
                  <a:srgbClr val="FF0000"/>
                </a:solidFill>
              </a:rPr>
              <a:t>কারণ তিনি রাজার মূর্তির কাছে মাথা নত করেননি।</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রাজা খুব আনন্দিত হলেন এবং ড্যানিয়েলকে গর্ত থেকে উঠানোর নির্দেশ দিলেন। আর যখন দানিয়েলকে গুহা থেকে উঠানো হল, তখন তার গায়ে কোন ক্ষত পাওয়া গেল না, কারণ সে তার ঈশ্বরের উপর ভরসা করেছিল।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ড্যানিয়েল</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৬:</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44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400"/>
              <a:t>জোনাহ, যিনি মহান মাছের ভিতরে ছিলেন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কিন্তু সদাপ্রভু যোনাকে গিলে ফেলার জন্য একটি বড় মাছ দিয়েছিলেন এবং যোনা তিন দিন ও তিন রাত মাছের ভিতরে ছিলেন।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জোনাহ</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500">
                <a:solidFill>
                  <a:schemeClr val="tx1">
                    <a:lumMod val="65000"/>
                    <a:lumOff val="35000"/>
                  </a:schemeClr>
                </a:solidFill>
              </a:rPr>
              <a:t>একদিন ঈশ্বর যোনাকে দেখা দিয়ে বললেন,</a:t>
            </a:r>
          </a:p>
          <a:p>
            <a:r xmlns:a="http://schemas.openxmlformats.org/drawingml/2006/main">
              <a:rPr lang="bn" altLang="ko-KR" sz="2500">
                <a:solidFill>
                  <a:schemeClr val="tx1">
                    <a:lumMod val="65000"/>
                    <a:lumOff val="35000"/>
                  </a:schemeClr>
                </a:solidFill>
              </a:rPr>
              <a:t>“নীনভেহ শহরে যাও এবং তার বিরুদ্ধে প্রচার কর! আমি তাদের দুষ্টতা থেকে তাদের উদ্ধার করব।”</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যোনা ঈশ্বরের বাধ্য হতে চাননি. তিনি বিদেশে গিয়েছিলেন এবং ঈশ্বরের কাছ থেকে পালানোর জন্য তর্শীশে যাত্রা করেছিলেন।</a:t>
            </a:r>
            <a:r xmlns:a="http://schemas.openxmlformats.org/drawingml/2006/main">
              <a:rPr lang="bn"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400">
                <a:solidFill>
                  <a:schemeClr val="tx1">
                    <a:lumMod val="65000"/>
                    <a:lumOff val="35000"/>
                  </a:schemeClr>
                </a:solidFill>
              </a:rPr>
              <a:t>কিন্তু, ঈশ্বর একটি মহান বায়ু পাঠান এবং তাদের সকলের মৃত্যু হয়। নাবিকরা যোনাকে সমুদ্রে ফেলে দিল। একটা বড় মাছ এসে তাকে গিলে ফেলল।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জোনাহ মাছের ভিতরে 3 দিনের জন্য তার পাপের অনুতাপ করেছিলেন।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"আমাকে আমার লোকদের ভালভাবে পরিচালনা করার বুদ্ধি দিন।" ঈশ্বর সন্তুষ্ট হলেন যে শলোমন এটা চেয়েছিলেন। তাই, শলোমন যা চেয়েছিলেন তা ঈশ্বর তাকে দিয়েছিলেন।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400">
                <a:solidFill>
                  <a:schemeClr val="tx1">
                    <a:lumMod val="65000"/>
                    <a:lumOff val="35000"/>
                  </a:schemeClr>
                </a:solidFill>
              </a:rPr>
              <a:t>শুকনো জমিতে মাছ তাকে বমি করে। তিনি নিনেভে গিয়েছিলেন এবং অনিচ্ছায় তাদের কাছে ঈশ্বরের বাণী উচ্চারণ করেছিলেন।</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500">
                <a:solidFill>
                  <a:schemeClr val="tx1">
                    <a:lumMod val="65000"/>
                    <a:lumOff val="35000"/>
                  </a:schemeClr>
                </a:solidFill>
              </a:rPr>
              <a:t>ঈশ্বরের সতর্কবার্তা শুনে, নিনেভাবাসীরা অনুতপ্ত হয়েছিল এবং ঈশ্বরের অনুগ্রহ কামনা করেছিল। ঈশ্বর নিনেভের লোকদের ক্ষমা করেছিলেন।</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solidFill>
                  <a:schemeClr val="tx1">
                    <a:lumMod val="65000"/>
                    <a:lumOff val="35000"/>
                  </a:schemeClr>
                </a:solidFill>
              </a:rPr>
              <a:t>জোনাহ ঈশ্বরের শব্দ অমান্য.</a:t>
            </a:r>
          </a:p>
          <a:p>
            <a:pPr xmlns:a="http://schemas.openxmlformats.org/drawingml/2006/main" algn="ctr"/>
            <a:r xmlns:a="http://schemas.openxmlformats.org/drawingml/2006/main">
              <a:rPr lang="bn" altLang="ko-KR" sz="3200">
                <a:solidFill>
                  <a:schemeClr val="tx1">
                    <a:lumMod val="65000"/>
                    <a:lumOff val="35000"/>
                  </a:schemeClr>
                </a:solidFill>
              </a:rPr>
              <a:t>কিন্তু ঈশ্বর যোনাকে অবাধ্য করার জন্য ব্যবহার করেছিলেন এবং অবশেষে নীনবীদের রক্ষা করেছিলেন।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এমন সময় আছে যখন ঈশ্বরের ইচ্ছা আমি যা ভাবি তার থেকে ভিন্ন।</a:t>
            </a:r>
          </a:p>
          <a:p>
            <a:pPr xmlns:a="http://schemas.openxmlformats.org/drawingml/2006/main" algn="ctr"/>
            <a:r xmlns:a="http://schemas.openxmlformats.org/drawingml/2006/main">
              <a:rPr lang="bn" altLang="ko-KR" sz="3200">
                <a:solidFill>
                  <a:schemeClr val="tx1">
                    <a:lumMod val="65000"/>
                    <a:lumOff val="35000"/>
                  </a:schemeClr>
                </a:solidFill>
              </a:rPr>
              <a:t>কিন্তু ঈশ্বরের ইচ্ছা সবসময় সঠিক।</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আমাদের সর্বদা ঈশ্বরের ইচ্ছার প্রতি বাধ্য থাকতে হবে।</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t>ঈশ্বর কে?</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উপাস্য নেই..</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ঈশ্বরই সেই ব্যক্তিদের রক্ষা করেন যারা আন্তরিকভাবে তাদের পাপের জন্য অনুতপ্ত হয় এবং ক্ষমা প্রার্থনা করে।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জোনাহ কার পেটে ৩ দিন ছিলেন?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সিংহ</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হাতি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কুকুর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মাছ</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মাছ</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কিন্তু সদাপ্রভু যোনাকে গিলে ফেলার জন্য একটি বড় মাছ দিয়েছিলেন এবং যোনা তিন দিন ও তিন রাত মাছের ভিতরে ছিলেন।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জোনাহ</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একদিন দু'জন মহিলা ছোট বাচ্চা নিয়ে সোলায়মানের কাছে এলেন। তারা লড়াই করেছিল যে রাজার আগে শিশুটি তার বাচ্চা ছিল।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রাজা বললেন, "যেহেতু দু'জন মহিলা জোর করছে যে শিশুটি তার সন্তান, তাই শিশুটিকে দুই টুকরো করে দাও এবং একটিকে অর্ধেক এবং অন্যটিকে অর্ধেক দাও!"</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এক মহিলা তার ছেলের জন্য মমতায় ভরে গেল। তাই, তিনি বললেন, “জীবন্ত শিশুটিকে তাকে দাও। তাকে মারবেন না!” এই কথা শুনে সলোমন সিদ্ধান্ত নেন যে মহিলাটি তার আসল মা। রাজা বললেন, “বাচ্চাটা ওকে দাও। তিনি একজন সত্যিকারের 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600">
                <a:solidFill>
                  <a:schemeClr val="tx1">
                    <a:lumMod val="65000"/>
                    <a:lumOff val="35000"/>
                  </a:schemeClr>
                </a:solidFill>
              </a:rPr>
              <a:t>সলোমন একটি জ্ঞানী হৃদয় চেয়েছিলেন এবং সম্পদ বা ক্ষমতার জন্য নয়</a:t>
            </a:r>
          </a:p>
          <a:p>
            <a:pPr xmlns:a="http://schemas.openxmlformats.org/drawingml/2006/main" algn="ctr"/>
            <a:r xmlns:a="http://schemas.openxmlformats.org/drawingml/2006/main">
              <a:rPr lang="bn" altLang="ko-KR" sz="3600">
                <a:solidFill>
                  <a:schemeClr val="tx1">
                    <a:lumMod val="65000"/>
                    <a:lumOff val="35000"/>
                  </a:schemeClr>
                </a:solidFill>
              </a:rPr>
              <a:t>তার দেশ শাসন করতে।</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bn" altLang="ko-KR" sz="3600">
                <a:solidFill>
                  <a:schemeClr val="tx1">
                    <a:lumMod val="65000"/>
                    <a:lumOff val="35000"/>
                  </a:schemeClr>
                </a:solidFill>
              </a:rPr>
              <a:t>আমাদের শুধু নিজের জন্য নয়, অন্যদের সেবা করার জন্যও ঈশ্বরের কাছে প্রার্থনা করতে হবে।</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bn" altLang="ko-KR" sz="3600">
                <a:solidFill>
                  <a:schemeClr val="tx1">
                    <a:lumMod val="65000"/>
                    <a:lumOff val="35000"/>
                  </a:schemeClr>
                </a:solidFill>
              </a:rPr>
              <a:t>দায়ূদ শৌলের সাথে কথা শেষ করার পরে, জোনাথন দায়ূদের সাথে আত্মায় এক হয়েছিলেন এবং তিনি তাকে নিজের মতো ভালবাসতেন।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bn" altLang="ko-KR" sz="2800">
                <a:solidFill>
                  <a:schemeClr val="tx1">
                    <a:lumMod val="65000"/>
                    <a:lumOff val="35000"/>
                  </a:schemeClr>
                </a:solidFill>
              </a:rPr>
              <a:t>1 স্যামুয়েল 18:</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t>সৃষ্টিকর্তা?</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সৃষ্টিকর্তা..</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 এমন একজন যিনি আমাদের জ্ঞান দিতে পারেন যা আপনি দুনিয়া থেকে অর্জন করতে পারবেন না।</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শলোমন ঈশ্বরের কাছে কি চেয়েছিলেন?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খাবার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সম্পদ</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স্বাস্থ্য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প্রজ্ঞা</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প্রজ্ঞা</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রাজা শলোমন পৃথিবীর অন্যান্য রাজাদের চেয়ে ধন-সম্পদ ও জ্ঞানের দিক দিয়ে শ্রেষ্ঠ ছিলেন।</a:t>
            </a:r>
            <a:r xmlns:a="http://schemas.openxmlformats.org/drawingml/2006/main">
              <a:rPr lang="b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2 ক্রনিকলস 9:</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33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400"/>
              <a:t>ঈশ্বরের নামের জন্য মন্দির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শলোমন প্রভুর নামের জন্য একটি মন্দির এবং নিজের জন্য একটি রাজপ্রাসাদ নির্মাণের আদেশ দেন।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2 বংশাবলি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সলোমন তার পিতা হিসাবে ঈশ্বরের জন্য একটি মন্দির নির্মাণ করতে চেয়েছিলেন, ডেভিড আদেশ দিয়েছিলেন।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তাই, তিনি দক্ষ ছুতারদের মন্দিরের জন্য সেরা গাছ আনতে নির্দেশ দিলেন।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তিনি মন্দিরের জন্য পাথর প্রস্তুত করেছিলেন। তিনি দক্ষ কারিগরদের বড়, দুর্দান্ত এবং শক্তিশালী পাথর আনতে বলেছিলেন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কিছু কারিগর রঙিন জামাকাপড় এবং সোনার সুতো দিয়ে ঈশ্বরের মন্দির সাজিয়েছিলেন।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600">
                <a:solidFill>
                  <a:schemeClr val="tx1">
                    <a:lumMod val="65000"/>
                    <a:lumOff val="35000"/>
                  </a:schemeClr>
                </a:solidFill>
              </a:rPr>
              <a:t>ঈশ্বরের মন্দিরের কাজ শেষ হলে, শলোমন এবং ইস্রায়েলের সমস্ত লোক মহা আনন্দে ঈশ্বরের উপাসনা করলেন।</a:t>
            </a:r>
            <a:r xmlns:a="http://schemas.openxmlformats.org/drawingml/2006/main">
              <a:rPr lang="bn" altLang="en-US" sz="2600">
                <a:solidFill>
                  <a:schemeClr val="tx1">
                    <a:lumMod val="65000"/>
                    <a:lumOff val="35000"/>
                  </a:schemeClr>
                </a:solidFill>
              </a:rPr>
              <a:t> </a:t>
            </a:r>
            <a:r xmlns:a="http://schemas.openxmlformats.org/drawingml/2006/main">
              <a:rPr lang="bn" altLang="ko-KR" sz="2600">
                <a:solidFill>
                  <a:schemeClr val="tx1">
                    <a:lumMod val="65000"/>
                    <a:lumOff val="35000"/>
                  </a:schemeClr>
                </a:solidFill>
              </a:rPr>
              <a:t>“হে প্রভু ঈশ্বর! এখানে এসে আমাদের রাজত্ব কর!”</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bn" altLang="ko-KR" sz="2800">
                <a:solidFill>
                  <a:schemeClr val="tx1">
                    <a:lumMod val="65000"/>
                    <a:lumOff val="35000"/>
                  </a:schemeClr>
                </a:solidFill>
              </a:rPr>
              <a:t>দাউদ রাজপ্রাসাদে থাকতে বাধ্য হলেন। তিনি রাজা শৌলের পুত্র যোনাথনের সাথে দেখা করলেন।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600">
                <a:solidFill>
                  <a:schemeClr val="tx1">
                    <a:lumMod val="65000"/>
                    <a:lumOff val="35000"/>
                  </a:schemeClr>
                </a:solidFill>
              </a:rPr>
              <a:t>সলোমন এবং তার লোকেরা প্রভু ঈশ্বরের জন্য একটি সুন্দর মন্দির নির্মাণের মাধ্যমে ঈশ্বরের প্রতি তাদের হৃদয়ের ভালবাসা প্রদর্শন করেছিল।</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bn" altLang="ko-KR" sz="3600">
                <a:solidFill>
                  <a:schemeClr val="tx1">
                    <a:lumMod val="65000"/>
                    <a:lumOff val="35000"/>
                  </a:schemeClr>
                </a:solidFill>
              </a:rPr>
              <a:t>চার্চ এমন একটি জায়গা যেখানে আমরা ঈশ্বরের সাথে দেখা করি এবং আমরা ঈশ্বরের প্রতি আমাদের হৃদয়ের ভালবাসা দেখাতে পারি।</a:t>
            </a:r>
          </a:p>
          <a:p>
            <a:pPr xmlns:a="http://schemas.openxmlformats.org/drawingml/2006/main" algn="ctr"/>
            <a:r xmlns:a="http://schemas.openxmlformats.org/drawingml/2006/main">
              <a:rPr lang="bn" altLang="ko-KR" sz="3600">
                <a:solidFill>
                  <a:schemeClr val="tx1">
                    <a:lumMod val="65000"/>
                    <a:lumOff val="35000"/>
                  </a:schemeClr>
                </a:solidFill>
              </a:rPr>
              <a:t>আমাদের মন্ডলীকে ভালবাসতে হবে।</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t>সৃষ্টিকর্তা?</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সৃষ্টিকর্তা..</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 একজন যিনি উপাসকদের অনুসন্ধান করেন এবং তাদের আশীর্বাদ করেন।</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bn" altLang="ko-KR" sz="4000">
                <a:solidFill>
                  <a:srgbClr val="FF0000"/>
                </a:solidFill>
              </a:rPr>
              <a:t>আজকের কুইজ</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3600">
                <a:solidFill>
                  <a:schemeClr val="tx1">
                    <a:lumMod val="65000"/>
                    <a:lumOff val="35000"/>
                  </a:schemeClr>
                </a:solidFill>
              </a:rPr>
              <a:t>শলোমন এবং ইস্রায়েল ঈশ্বরের প্রতি তাদের প্রেম প্রকাশ করার জন্য কী করেছিলেন?</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en-US" sz="2800">
                <a:solidFill>
                  <a:schemeClr val="tx1">
                    <a:lumMod val="65000"/>
                    <a:lumOff val="35000"/>
                  </a:schemeClr>
                </a:solidFill>
              </a:rPr>
              <a:t>প্রতিমা</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en-US" sz="2800">
                <a:solidFill>
                  <a:schemeClr val="tx1">
                    <a:lumMod val="65000"/>
                    <a:lumOff val="35000"/>
                  </a:schemeClr>
                </a:solidFill>
              </a:rPr>
              <a:t>প্রাসাদ</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en-US" sz="2800">
                <a:solidFill>
                  <a:schemeClr val="tx1">
                    <a:lumMod val="65000"/>
                    <a:lumOff val="35000"/>
                  </a:schemeClr>
                </a:solidFill>
              </a:rPr>
              <a:t>শহর</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④ </a:t>
            </a:r>
            <a:r xmlns:a="http://schemas.openxmlformats.org/drawingml/2006/main">
              <a:rPr lang="bn" altLang="en-US" sz="2800">
                <a:solidFill>
                  <a:schemeClr val="tx1">
                    <a:lumMod val="65000"/>
                    <a:lumOff val="35000"/>
                  </a:schemeClr>
                </a:solidFill>
              </a:rPr>
              <a:t>অভয়ারণ্য</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rgbClr val="FF0000"/>
                </a:solidFill>
              </a:rPr>
              <a:t>④ </a:t>
            </a:r>
            <a:r xmlns:a="http://schemas.openxmlformats.org/drawingml/2006/main">
              <a:rPr lang="bn" altLang="en-US" sz="2800">
                <a:solidFill>
                  <a:srgbClr val="FF0000"/>
                </a:solidFill>
              </a:rPr>
              <a:t>অভয়ারণ্য</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শলোমন প্রভুর নামের জন্য একটি মন্দির এবং নিজের জন্য একটি রাজপ্রাসাদ নির্মাণের আদেশ দেন।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2 বংশাবলি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34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400"/>
              <a:t>কাক যারা রুটি এবং মাংস এনেছে</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t>আপনি নদী থেকে পান করবেন, এবং আমি কাকদের সেখানে আপনাকে খাওয়ানোর আদেশ দিয়েছি।</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1 রাজা</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700">
                <a:solidFill>
                  <a:schemeClr val="tx1">
                    <a:lumMod val="65000"/>
                    <a:lumOff val="35000"/>
                  </a:schemeClr>
                </a:solidFill>
              </a:rPr>
              <a:t>আহাব নামে একজন রাজা ছিলেন যিনি ঈশ্বরের কাছে অত্যন্ত দুষ্ট ছিলেন। একজন ভাববাদী এলিয় আহাবের কাছে ঈশ্বরের বাক্য পৌঁছে দিয়েছিলেন।</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600">
                <a:solidFill>
                  <a:schemeClr val="tx1">
                    <a:lumMod val="65000"/>
                    <a:lumOff val="35000"/>
                  </a:schemeClr>
                </a:solidFill>
              </a:rPr>
              <a:t>"দেশে বৃষ্টি হবে না!" এতে আহাব তাকে হত্যা করার চেষ্টা করলেন। ঈশ্বর তাকে রাজা আহাবের কাছ থেকে লুকিয়ে রাখলেন।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ইলিয়াস সেই দেশে পালিয়ে গেলেন যেখানে ঈশ্বর বলেছিলেন।</a:t>
            </a:r>
          </a:p>
          <a:p>
            <a:r xmlns:a="http://schemas.openxmlformats.org/drawingml/2006/main">
              <a:rPr lang="bn" altLang="ko-KR" sz="2800">
                <a:solidFill>
                  <a:schemeClr val="tx1">
                    <a:lumMod val="65000"/>
                    <a:lumOff val="35000"/>
                  </a:schemeClr>
                </a:solidFill>
              </a:rPr>
              <a:t>কিন্তু সেখানে তিনি খাবার পাননি।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ঈশ্বর কাকদের নির্দেশ দিয়েছিলেন সেখানে এলিয়কে খাওয়ানোর জন্য। সকালে ও সন্ধ্যায় কাকরা তাকে রুটি ও মাংস এনে দিল, এবং সে নদী থেকে পান করল।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bn" altLang="ko-KR" sz="2800">
                <a:solidFill>
                  <a:schemeClr val="tx1">
                    <a:lumMod val="65000"/>
                    <a:lumOff val="35000"/>
                  </a:schemeClr>
                </a:solidFill>
              </a:rPr>
              <a:t>জোনাথন ডেভিডকে খুব পছন্দ করত। জোনাথন ডেভিডের সাথে আত্মায় এক হয়ে উঠলেন।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ইলিয়াস তার জীবনের ঝুঁকি নিয়ে ঈশ্বরের বাক্য পালন করেছিলেন এবং তিনি ঈশ্বরের সুরক্ষার একটি আশ্চর্যজনক অভিজ্ঞতা লাভ করেছিলেন।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2800">
                <a:solidFill>
                  <a:schemeClr val="tx1">
                    <a:lumMod val="65000"/>
                    <a:lumOff val="35000"/>
                  </a:schemeClr>
                </a:solidFill>
              </a:rPr>
              <a:t>দুষ্ট রাজা, আহাব ঈশ্বরের বাক্য মানতে অপছন্দ করেছিলেন। তাই, সে ঈশ্বরের ভাববাদী এলিয়কে হত্যা করার চেষ্টা করেছিল যিনি ঈশ্বরের বাক্য বলেছিলেন।</a:t>
            </a:r>
            <a:r xmlns:a="http://schemas.openxmlformats.org/drawingml/2006/main">
              <a:rPr lang="bn"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bn" altLang="ko-KR" sz="2800">
                <a:solidFill>
                  <a:schemeClr val="tx1">
                    <a:lumMod val="65000"/>
                    <a:lumOff val="35000"/>
                  </a:schemeClr>
                </a:solidFill>
              </a:rPr>
              <a:t>কিন্তু, ঈশ্বর আশ্চর্যজনক উপায়ে এলিয়কে রক্ষা করেছেন এবং যত্ন নিয়েছেন!</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bn" altLang="ko-KR" sz="2800">
                <a:solidFill>
                  <a:schemeClr val="tx1">
                    <a:lumMod val="65000"/>
                    <a:lumOff val="35000"/>
                  </a:schemeClr>
                </a:solidFill>
              </a:rPr>
              <a:t>আমাদের এলিজার মতো যেকোনো পরিস্থিতিতে ঈশ্বরের বাক্য মানতে হবে এবং ঘোষণা করতে হবে।</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bn" altLang="ko-KR" sz="2800">
                <a:solidFill>
                  <a:schemeClr val="tx1">
                    <a:lumMod val="65000"/>
                    <a:lumOff val="35000"/>
                  </a:schemeClr>
                </a:solidFill>
              </a:rPr>
              <a:t>ঈশ্বর অবশ্যই আমাদের রক্ষা করবেন</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t>ঈশ্বর কে?</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উপাস্য নেই..</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 এমন একজন যিনি আশ্চর্যজনক উপায়ে তাঁর কথা মেনে চলেন এবং পালন করেন তাদের যত্ন নেন।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কে ইলিয়াসের জন্য কিছু খেতে এনেছিল?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ঘোড়া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ঈগল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ড্রাগন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দাঁড়কাক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দাঁড়কাক</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t>আপনি নদী থেকে পান করবেন, এবং আমি কাকদের সেখানে আপনাকে খাওয়ানোর আদেশ দিয়েছি।</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1 রাজা</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35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400"/>
              <a:t>ময়দা এবং তেল</a:t>
            </a:r>
          </a:p>
          <a:p>
            <a:pPr xmlns:a="http://schemas.openxmlformats.org/drawingml/2006/main" algn="ctr"/>
            <a:r xmlns:a="http://schemas.openxmlformats.org/drawingml/2006/main">
              <a:rPr lang="bn" altLang="ko-KR" sz="4400"/>
              <a:t>ব্যবহার করা হয়নি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সঙ্গে সঙ্গে সীদোনের সারিফতে যাও এবং সেখানেই থাক। আমি সেই জায়গায় একজন বিধবাকে তোমাকে খাবার দিতে বলেছি</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1 রাজা</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মাবুদ আল্লাহ্‌র কথামত ইস্রায়েলে বৃষ্টি হয়নি। তাই মানুষের খাওয়ার মতো খাবার ছিল 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প্রভু ঈশ্বর এলিয়কে সারিফতে বসবাসকারী এক বিধবার কাছে পাঠিয়েছিলেন।</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ইলিয়াস তাকে শুধুমাত্র এক মুঠো ময়দা এবং সামান্য তেল দিয়ে নিজের জন্য রুটি তৈরি করতে বলেছিলেন যা তার কাছে রেখেছিল।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bn" altLang="ko-KR" sz="2800">
                <a:solidFill>
                  <a:schemeClr val="tx1">
                    <a:lumMod val="65000"/>
                    <a:lumOff val="35000"/>
                  </a:schemeClr>
                </a:solidFill>
              </a:rPr>
              <a:t>জোনাথন ডেভিডকে তার নিজের তরোয়াল এবং তীর দিয়েছিলেন। এর মানে হল যে তিনি সত্যিই ডেভিডকে বিশ্বাস করেছিলেন।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600">
                <a:solidFill>
                  <a:schemeClr val="tx1">
                    <a:lumMod val="65000"/>
                    <a:lumOff val="35000"/>
                  </a:schemeClr>
                </a:solidFill>
              </a:rPr>
              <a:t>যদিও তার কাছে পর্যাপ্ত ময়দা এবং তেল ছিল না যার উপর তারা বাস করত, এলিয়ার কথা অনুসারে, তিনি কিছু রুটি তৈরি করেছিলেন এবং প্রথমে এলিয়াকে দিয়েছিলেন এবং নিজের জন্য তৈরি করেছিলেন।</a:t>
            </a:r>
            <a:r xmlns:a="http://schemas.openxmlformats.org/drawingml/2006/main">
              <a:rPr lang="bn" altLang="en-US" sz="2600">
                <a:solidFill>
                  <a:schemeClr val="tx1">
                    <a:lumMod val="65000"/>
                    <a:lumOff val="35000"/>
                  </a:schemeClr>
                </a:solidFill>
              </a:rPr>
              <a:t> </a:t>
            </a:r>
            <a:r xmlns:a="http://schemas.openxmlformats.org/drawingml/2006/main">
              <a:rPr lang="bn" altLang="ko-KR" sz="2600">
                <a:solidFill>
                  <a:schemeClr val="tx1">
                    <a:lumMod val="65000"/>
                    <a:lumOff val="35000"/>
                  </a:schemeClr>
                </a:solidFill>
              </a:rPr>
              <a:t>তখন আশ্চর্যের বিষয় হল, আটার কলসি আর তেলের জগ</a:t>
            </a:r>
            <a:r xmlns:a="http://schemas.openxmlformats.org/drawingml/2006/main">
              <a:rPr lang="bn" altLang="en-US" sz="2600">
                <a:solidFill>
                  <a:schemeClr val="tx1">
                    <a:lumMod val="65000"/>
                    <a:lumOff val="35000"/>
                  </a:schemeClr>
                </a:solidFill>
              </a:rPr>
              <a:t> </a:t>
            </a:r>
            <a:r xmlns:a="http://schemas.openxmlformats.org/drawingml/2006/main">
              <a:rPr lang="bn" altLang="ko-KR" sz="2600">
                <a:solidFill>
                  <a:schemeClr val="tx1">
                    <a:lumMod val="65000"/>
                    <a:lumOff val="35000"/>
                  </a:schemeClr>
                </a:solidFill>
              </a:rPr>
              <a:t>ব্যবহার করা হয়নি</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600">
                <a:solidFill>
                  <a:schemeClr val="tx1">
                    <a:lumMod val="65000"/>
                    <a:lumOff val="35000"/>
                  </a:schemeClr>
                </a:solidFill>
              </a:rPr>
              <a:t>একদিন তার ছেলে মারা গেল। কিন্তু মাবুদ আল্লাহ্‌ ছেলেটির জীবন তাঁর কাছে ফিরে আসুক এবং বেঁচে থাকুক। তিনি ঈশ্বরের মহিমা দিয়েছেন.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solidFill>
                  <a:schemeClr val="tx1">
                    <a:lumMod val="65000"/>
                    <a:lumOff val="35000"/>
                  </a:schemeClr>
                </a:solidFill>
              </a:rPr>
              <a:t>বিধবা একটু ময়দা ও তেল নিবেদন করল</a:t>
            </a:r>
          </a:p>
          <a:p>
            <a:pPr xmlns:a="http://schemas.openxmlformats.org/drawingml/2006/main" algn="ctr"/>
            <a:r xmlns:a="http://schemas.openxmlformats.org/drawingml/2006/main">
              <a:rPr lang="bn" altLang="ko-KR" sz="3200">
                <a:solidFill>
                  <a:schemeClr val="tx1">
                    <a:lumMod val="65000"/>
                    <a:lumOff val="35000"/>
                  </a:schemeClr>
                </a:solidFill>
              </a:rPr>
              <a:t>আল্লাহর কাছে.</a:t>
            </a:r>
            <a:r xmlns:a="http://schemas.openxmlformats.org/drawingml/2006/main">
              <a:rPr lang="bn"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তারপর, তিনি অনেক আশীর্বাদ পেয়েছিলেন</a:t>
            </a:r>
          </a:p>
          <a:p>
            <a:pPr xmlns:a="http://schemas.openxmlformats.org/drawingml/2006/main" algn="ctr"/>
            <a:r xmlns:a="http://schemas.openxmlformats.org/drawingml/2006/main">
              <a:rPr lang="bn" altLang="ko-KR" sz="3200">
                <a:solidFill>
                  <a:schemeClr val="tx1">
                    <a:lumMod val="65000"/>
                    <a:lumOff val="35000"/>
                  </a:schemeClr>
                </a:solidFill>
              </a:rPr>
              <a:t>কল্পনাতীত.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কখনও কখনও, এমন একটি মুহূর্ত আসবে যা আমাদের ঈশ্বরকে কিছু গুরুত্বপূর্ণ দিতে হবে।</a:t>
            </a:r>
          </a:p>
          <a:p>
            <a:pPr xmlns:a="http://schemas.openxmlformats.org/drawingml/2006/main" algn="ctr"/>
            <a:r xmlns:a="http://schemas.openxmlformats.org/drawingml/2006/main">
              <a:rPr lang="bn" altLang="ko-KR" sz="3200">
                <a:solidFill>
                  <a:schemeClr val="tx1">
                    <a:lumMod val="65000"/>
                    <a:lumOff val="35000"/>
                  </a:schemeClr>
                </a:solidFill>
              </a:rPr>
              <a:t>তারপর, এই নৈবেদ্য এবং বলিদানের মাধ্যমে ঈশ্বর আমাদের অনেক আশীর্বাদ করেন।</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t>ঈশ্বর কে?</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উপাস্য নেই..</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ভগবান হলেন একজন যিনি আমাদের খাদ্য, বস্ত্র, ঘর ইত্যাদির জন্য যা যা প্রয়োজন তা আমাদেরকে প্রদান করেন।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200">
                <a:solidFill>
                  <a:schemeClr val="tx1">
                    <a:lumMod val="65000"/>
                    <a:lumOff val="35000"/>
                  </a:schemeClr>
                </a:solidFill>
              </a:rPr>
              <a:t>ঈশ্বর ইলিয়াসকে কার কাছে যেতে বলেছেন??</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রাজা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পুরোহিত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বিধবা</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সাধারণ</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rgbClr val="FF0000"/>
                </a:solidFill>
              </a:rPr>
              <a:t>③ </a:t>
            </a:r>
            <a:r xmlns:a="http://schemas.openxmlformats.org/drawingml/2006/main">
              <a:rPr lang="bn" altLang="ko-KR" sz="2800">
                <a:solidFill>
                  <a:srgbClr val="FF0000"/>
                </a:solidFill>
              </a:rPr>
              <a:t>বিধবা</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সঙ্গে সঙ্গে সীদোনের সারিফতে যাও এবং সেখানেই থাক। আমি সেই জায়গায় একজন বিধবাকে তোমাকে খাবার দিতে বলেছি</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1 রাজা</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bn" altLang="ko-KR" b="1">
                <a:solidFill>
                  <a:schemeClr val="tx1">
                    <a:lumMod val="50000"/>
                    <a:lumOff val="50000"/>
                  </a:schemeClr>
                </a:solidFill>
              </a:rPr>
              <a:t>নং 36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bn" altLang="ko-KR" sz="4400"/>
              <a:t>আগুন স্বর্গ থেকে নেমে এল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bn" altLang="ko-KR" sz="3600">
                <a:solidFill>
                  <a:schemeClr val="tx1">
                    <a:lumMod val="65000"/>
                    <a:lumOff val="35000"/>
                  </a:schemeClr>
                </a:solidFill>
              </a:rPr>
              <a:t>তখন সদাপ্রভুর অগ্নি পড়ল এবং বলিদান, কাঠ, পাথর ও মাটি পুড়িয়ে ফেলল এবং পরিখার জলও চেটে ফেলল।</a:t>
            </a:r>
            <a:r xmlns:a="http://schemas.openxmlformats.org/drawingml/2006/main">
              <a:rPr lang="b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bn" altLang="ko-KR" sz="2800">
                <a:solidFill>
                  <a:schemeClr val="tx1">
                    <a:lumMod val="65000"/>
                    <a:lumOff val="35000"/>
                  </a:schemeClr>
                </a:solidFill>
              </a:rPr>
              <a:t>1 রাজা</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bn" altLang="ko-KR" sz="2800">
                <a:solidFill>
                  <a:schemeClr val="tx1">
                    <a:lumMod val="65000"/>
                    <a:lumOff val="35000"/>
                  </a:schemeClr>
                </a:solidFill>
              </a:rPr>
              <a:t>ঈশ্বর ইলিয়াসকে ইস্রায়েলের দুষ্ট রাজা আহাবের কাছে পাঠিয়েছিলেন। "আপনি জানতে পারবেন কে প্রকৃত ঈশ্বর!"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bn" altLang="ko-KR" sz="2800">
                <a:solidFill>
                  <a:schemeClr val="tx1">
                    <a:lumMod val="65000"/>
                    <a:lumOff val="35000"/>
                  </a:schemeClr>
                </a:solidFill>
              </a:rPr>
              <a:t>ইলিয়াস প্রতিমা উপাসকদের 850 জন মিথ্যা ভাববাদীর বিরুদ্ধে লড়াই করেছেন। "যে ঈশ্বর আগুন দিয়ে উত্তর দেন তিনিই প্রকৃত ঈশ্বর!"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bn" altLang="ko-KR" sz="2800">
                <a:solidFill>
                  <a:schemeClr val="tx1">
                    <a:lumMod val="65000"/>
                    <a:lumOff val="35000"/>
                  </a:schemeClr>
                </a:solidFill>
              </a:rPr>
              <a:t>যোনাথন তার মূল্যবান জামাকাপড় দাউদকে দিলেন। এটা ডেভিডের সাথে জোনাথনের গভীর বন্ধুত্ব দেখায়।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bn" altLang="ko-KR" sz="2800">
                <a:solidFill>
                  <a:schemeClr val="tx1">
                    <a:lumMod val="65000"/>
                    <a:lumOff val="35000"/>
                  </a:schemeClr>
                </a:solidFill>
              </a:rPr>
              <a:t>850 জন নবী তাদের দেবতার নাম ধরে ডাকলেন এবং পালটার চারপাশে নাচলেন কিন্তু আগুনের কোন সাড়া পাওয়া গেল 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bn" altLang="ko-KR" sz="2800">
                <a:solidFill>
                  <a:schemeClr val="tx1">
                    <a:lumMod val="65000"/>
                    <a:lumOff val="35000"/>
                  </a:schemeClr>
                </a:solidFill>
              </a:rPr>
              <a:t>এবার এলিয়ার পালা। ইলিয়াস স্বর্গের দিকে প্রার্থনা করলেন। অতঃপর, ঈশ্বরের অগ্নি পতিত হল এবং কুরবানীকে পুড়িয়ে ফেলল।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bn" altLang="ko-KR" sz="2600">
                <a:solidFill>
                  <a:schemeClr val="tx1">
                    <a:lumMod val="65000"/>
                    <a:lumOff val="35000"/>
                  </a:schemeClr>
                </a:solidFill>
              </a:rPr>
              <a:t>“যিহোবাই প্রকৃত ঈশ্বর!” ইস্রায়েলের লোকেরা তাদের পাপের অনুতাপ করেছিল এবং ঈশ্বরকে মহিমান্বিত করেছিল।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bn" altLang="ko-KR" sz="3200">
                <a:solidFill>
                  <a:schemeClr val="tx1">
                    <a:lumMod val="65000"/>
                    <a:lumOff val="35000"/>
                  </a:schemeClr>
                </a:solidFill>
              </a:rPr>
              <a:t>মিথ্যা দেবতারা কিছুই করতে পারেনি।</a:t>
            </a:r>
          </a:p>
          <a:p>
            <a:pPr xmlns:a="http://schemas.openxmlformats.org/drawingml/2006/main" algn="ctr"/>
            <a:r xmlns:a="http://schemas.openxmlformats.org/drawingml/2006/main">
              <a:rPr lang="bn" altLang="ko-KR" sz="3200">
                <a:solidFill>
                  <a:schemeClr val="tx1">
                    <a:lumMod val="65000"/>
                    <a:lumOff val="35000"/>
                  </a:schemeClr>
                </a:solidFill>
              </a:rPr>
              <a:t>জন্য</a:t>
            </a:r>
            <a:r xmlns:a="http://schemas.openxmlformats.org/drawingml/2006/main">
              <a:rPr lang="bn" altLang="en-US" sz="3200">
                <a:solidFill>
                  <a:schemeClr val="tx1">
                    <a:lumMod val="65000"/>
                    <a:lumOff val="35000"/>
                  </a:schemeClr>
                </a:solidFill>
              </a:rPr>
              <a:t> </a:t>
            </a:r>
            <a:r xmlns:a="http://schemas.openxmlformats.org/drawingml/2006/main">
              <a:rPr lang="bn" altLang="ko-KR" sz="3200">
                <a:solidFill>
                  <a:schemeClr val="tx1">
                    <a:lumMod val="65000"/>
                    <a:lumOff val="35000"/>
                  </a:schemeClr>
                </a:solidFill>
              </a:rPr>
              <a:t>তারা</a:t>
            </a:r>
            <a:r xmlns:a="http://schemas.openxmlformats.org/drawingml/2006/main">
              <a:rPr lang="bn" altLang="en-US" sz="3200">
                <a:solidFill>
                  <a:schemeClr val="tx1">
                    <a:lumMod val="65000"/>
                    <a:lumOff val="35000"/>
                  </a:schemeClr>
                </a:solidFill>
              </a:rPr>
              <a:t> </a:t>
            </a:r>
            <a:r xmlns:a="http://schemas.openxmlformats.org/drawingml/2006/main">
              <a:rPr lang="bn" altLang="ko-KR" sz="3200">
                <a:solidFill>
                  <a:schemeClr val="tx1">
                    <a:lumMod val="65000"/>
                    <a:lumOff val="35000"/>
                  </a:schemeClr>
                </a:solidFill>
              </a:rPr>
              <a:t>ছিল</a:t>
            </a:r>
            <a:r xmlns:a="http://schemas.openxmlformats.org/drawingml/2006/main">
              <a:rPr lang="bn" altLang="en-US" sz="3200">
                <a:solidFill>
                  <a:schemeClr val="tx1">
                    <a:lumMod val="65000"/>
                    <a:lumOff val="35000"/>
                  </a:schemeClr>
                </a:solidFill>
              </a:rPr>
              <a:t> </a:t>
            </a:r>
            <a:r xmlns:a="http://schemas.openxmlformats.org/drawingml/2006/main">
              <a:rPr lang="bn" altLang="ko-KR" sz="3200">
                <a:solidFill>
                  <a:schemeClr val="tx1">
                    <a:lumMod val="65000"/>
                    <a:lumOff val="35000"/>
                  </a:schemeClr>
                </a:solidFill>
              </a:rPr>
              <a:t>না</a:t>
            </a:r>
            <a:r xmlns:a="http://schemas.openxmlformats.org/drawingml/2006/main">
              <a:rPr lang="bn" altLang="en-US" sz="3200">
                <a:solidFill>
                  <a:schemeClr val="tx1">
                    <a:lumMod val="65000"/>
                    <a:lumOff val="35000"/>
                  </a:schemeClr>
                </a:solidFill>
              </a:rPr>
              <a:t> </a:t>
            </a:r>
            <a:r xmlns:a="http://schemas.openxmlformats.org/drawingml/2006/main">
              <a:rPr lang="bn" altLang="ko-KR" sz="3200">
                <a:solidFill>
                  <a:schemeClr val="tx1">
                    <a:lumMod val="65000"/>
                    <a:lumOff val="35000"/>
                  </a:schemeClr>
                </a:solidFill>
              </a:rPr>
              <a:t>ক্ষমতা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ঈশ্বর সর্বশক্তিমান।</a:t>
            </a:r>
          </a:p>
          <a:p>
            <a:pPr xmlns:a="http://schemas.openxmlformats.org/drawingml/2006/main" algn="ctr"/>
            <a:r xmlns:a="http://schemas.openxmlformats.org/drawingml/2006/main">
              <a:rPr lang="bn" altLang="ko-KR" sz="3200">
                <a:solidFill>
                  <a:schemeClr val="tx1">
                    <a:lumMod val="65000"/>
                    <a:lumOff val="35000"/>
                  </a:schemeClr>
                </a:solidFill>
              </a:rPr>
              <a:t>যখন আমরা তাঁর উপর নির্ভর করি এবং বিশ্বাস করি তখন আমরা তাঁর আশ্চর্যজনক অলৌকিক ঘটনাগুলি অনুভব করতে পারি।</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bn" altLang="ko-KR" sz="3200"/>
              <a:t>ঈশ্বর কে?</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bn" altLang="ko-KR" sz="3600">
                <a:solidFill>
                  <a:srgbClr val="C00000"/>
                </a:solidFill>
              </a:rPr>
              <a:t>উপাস্য নেই..</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bn" altLang="ko-KR" sz="3600">
                <a:solidFill>
                  <a:schemeClr val="tx1">
                    <a:lumMod val="65000"/>
                    <a:lumOff val="35000"/>
                  </a:schemeClr>
                </a:solidFill>
              </a:rPr>
              <a:t>তিনিই প্রকৃত এবং জীবন্ত ও কর্মময় ঈশ্বর যিনি মিথ্যা প্রতিমা থেকে আলাদা।</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bn" altLang="ko-KR" sz="3200">
                <a:solidFill>
                  <a:schemeClr val="tx1">
                    <a:lumMod val="65000"/>
                    <a:lumOff val="35000"/>
                  </a:schemeClr>
                </a:solidFill>
              </a:rPr>
              <a:t>এলিয় যখন প্রার্থনা করেছিলেন তখন স্বর্গ থেকে কী পড়েছিল?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তুষার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বৃষ্টি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পাথর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আগুন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আগুন</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bn" altLang="ko-KR" sz="3600">
                <a:solidFill>
                  <a:schemeClr val="tx1">
                    <a:lumMod val="65000"/>
                    <a:lumOff val="35000"/>
                  </a:schemeClr>
                </a:solidFill>
              </a:rPr>
              <a:t>তখন সদাপ্রভুর অগ্নি পড়ল এবং বলিদান, কাঠ, পাথর ও মাটি পুড়িয়ে ফেলল এবং পরিখার জলও চেটে ফেলল।</a:t>
            </a:r>
            <a:r xmlns:a="http://schemas.openxmlformats.org/drawingml/2006/main">
              <a:rPr lang="b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bn" altLang="ko-KR" sz="2800">
                <a:solidFill>
                  <a:schemeClr val="tx1">
                    <a:lumMod val="65000"/>
                    <a:lumOff val="35000"/>
                  </a:schemeClr>
                </a:solidFill>
              </a:rPr>
              <a:t>1 রাজা</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37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400"/>
              <a:t>নামান কুষ্ঠ রোগ নিরাময়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ঈশ্বরের লোকের কথামতো তিনি নেমে গিয়ে সাতবার জর্দানে ডুব দিলেন, আর তার মাংস পুনরুদ্ধার হল এবং একটি ছোট ছেলের মত পরিষ্কার হল।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2 রাজা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400">
                <a:solidFill>
                  <a:schemeClr val="tx1">
                    <a:lumMod val="65000"/>
                    <a:lumOff val="35000"/>
                  </a:schemeClr>
                </a:solidFill>
              </a:rPr>
              <a:t>নামান অরামের রাজার সেনাপতি ছিলেন, কিন্তু তার কুষ্ঠরোগ ছিল। তিনি ইলিশার কাছে গিয়েছিলেন যিনি ইস্রায়েলের নবী ছিলেন পুনরুদ্ধার করার জন্য।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bn" altLang="ko-KR" sz="2600">
                <a:solidFill>
                  <a:schemeClr val="tx1">
                    <a:lumMod val="65000"/>
                    <a:lumOff val="35000"/>
                  </a:schemeClr>
                </a:solidFill>
              </a:rPr>
              <a:t>দায়ূদ বেশ কয়েকবার মৃত্যুর জন্য বিপজ্জনক পরিস্থিতিতে ছিলেন, কারণ রাজা শৌল তাকে হত্যা করার চেষ্টা করেছিলেন। যাইহোক, তিনি জোনাথনের সাহায্যে সেই বিপদ থেকে রক্ষা পেতে পারেন।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ইলীশায় তার সাথে দেখা করলেন না, কিন্তু শুধু বললেন, "যাও, জর্ডান নদীতে সাতবার ধুয়ে নাও।"</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ইলীশায়ের কথায় নামান রেগে গেল। কিন্তু তার দাসরা তাকে বললো, "নদীতে গিয়ে তোমার শরীর ডুবিয়ে দাও।"</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ইলীশায় ও তাঁর দাসদের কথামত নামান জর্ডানে সাতবার ডুব দিয়েছিলেন।</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500">
                <a:solidFill>
                  <a:schemeClr val="tx1">
                    <a:lumMod val="65000"/>
                    <a:lumOff val="35000"/>
                  </a:schemeClr>
                </a:solidFill>
              </a:rPr>
              <a:t>তারপর, আশ্চর্যজনকভাবে, তার মাংস পুনরুদ্ধার করা হয়েছিল এবং পরিষ্কার হয়ে গিয়েছিল।</a:t>
            </a:r>
          </a:p>
          <a:p>
            <a:r xmlns:a="http://schemas.openxmlformats.org/drawingml/2006/main">
              <a:rPr lang="bn" altLang="ko-KR" sz="2500">
                <a:solidFill>
                  <a:schemeClr val="tx1">
                    <a:lumMod val="65000"/>
                    <a:lumOff val="35000"/>
                  </a:schemeClr>
                </a:solidFill>
              </a:rPr>
              <a:t>নামান ইলীশার কাছে ফিরে গেলেন এবং ঈশ্বরের গৌরব করলেন।</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solidFill>
                  <a:schemeClr val="tx1">
                    <a:lumMod val="65000"/>
                    <a:lumOff val="35000"/>
                  </a:schemeClr>
                </a:solidFill>
              </a:rPr>
              <a:t>নামান যখন ইলীশায়ের কথা শুনেছিলেন যিনি ঈশ্বরের লোক ছিলেন এবং তাঁর বাক্য পালন করেছিলেন, তখন তিনি তাঁর কুষ্ঠরোগ থেকে শুদ্ধ হয়ে আশীর্বাদ পেয়েছিলেন।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আমাদের নিজের ইচ্ছায় বাঁচতে হবে না,</a:t>
            </a:r>
          </a:p>
          <a:p>
            <a:pPr xmlns:a="http://schemas.openxmlformats.org/drawingml/2006/main" algn="ctr"/>
            <a:r xmlns:a="http://schemas.openxmlformats.org/drawingml/2006/main">
              <a:rPr lang="bn" altLang="ko-KR" sz="3200">
                <a:solidFill>
                  <a:schemeClr val="tx1">
                    <a:lumMod val="65000"/>
                    <a:lumOff val="35000"/>
                  </a:schemeClr>
                </a:solidFill>
              </a:rPr>
              <a:t>কিন্তু ঈশ্বরের ইচ্ছায়।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যখন আমরা বেঁচে থাকি এবং ঈশ্বরের বাক্য মেনে চলি,</a:t>
            </a:r>
          </a:p>
          <a:p>
            <a:pPr xmlns:a="http://schemas.openxmlformats.org/drawingml/2006/main" algn="ctr"/>
            <a:r xmlns:a="http://schemas.openxmlformats.org/drawingml/2006/main">
              <a:rPr lang="bn" altLang="ko-KR" sz="3200">
                <a:solidFill>
                  <a:schemeClr val="tx1">
                    <a:lumMod val="65000"/>
                    <a:lumOff val="35000"/>
                  </a:schemeClr>
                </a:solidFill>
              </a:rPr>
              <a:t>আমরা প্রচুর আশীর্বাদ দ্বারা ধন্য হতে পারি যা ঈশ্বর আমাদের প্রদান করতে পারেন।</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solidFill>
                  <a:srgbClr val="FF0000"/>
                </a:solidFill>
              </a:rPr>
              <a:t>সৃষ্টিকর্তা?</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উপাস্য নেই..</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আল্লাহই সব রোগ সারাতে পারেন। তিনি হলেন সর্বশক্তিমান ঈশ্বর যিনি আমাদের সুস্থ করতে পারেন।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নামান কতবার জর্ডান নদীতে ডুব দিয়েছিলেন?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তিনবার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একবার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পাঁচ বার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সাত</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বার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সাত বার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ঈশ্বরের লোকের কথামতো তিনি নেমে গিয়ে সাতবার জর্দানে ডুব দিলেন, আর তার মাংস পুনরুদ্ধার হল এবং একটি ছোট ছেলের মত পরিষ্কার হল।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2 রাজা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38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400"/>
              <a:t>ঈশ্বরের মন্দির মেরামত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bg1">
                    <a:lumMod val="50000"/>
                  </a:schemeClr>
                </a:solidFill>
              </a:rPr>
              <a:t>তাই রাজা যোয়াশ পুরোহিত যিহোয়াদা ও অন্যান্য যাজকদের ডেকে জিজ্ঞাসা করলেন, "তোমরা মন্দিরের যে ক্ষতি হয়েছে তা মেরামত করছ না কেন? তোমাদের কোষাধ্যক্ষদের কাছ থেকে আর টাকা নিও না, মন্দির মেরামতের জন্য হস্তান্তর করো।"</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2 রাজা</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bn" altLang="ko-KR" sz="3200">
                <a:solidFill>
                  <a:schemeClr val="tx1">
                    <a:lumMod val="65000"/>
                    <a:lumOff val="35000"/>
                  </a:schemeClr>
                </a:solidFill>
              </a:rPr>
              <a:t>জোনাথন তার স্বার্থপর ইচ্ছাকে বেছে নেননি, কিন্তু তার বন্ধু ডেভিডকে বেছে নিয়েছিলেন।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জোনাথনের মতো,</a:t>
            </a:r>
          </a:p>
          <a:p>
            <a:pPr xmlns:a="http://schemas.openxmlformats.org/drawingml/2006/main" algn="ctr"/>
            <a:r xmlns:a="http://schemas.openxmlformats.org/drawingml/2006/main">
              <a:rPr lang="bn" altLang="ko-KR" sz="3200">
                <a:solidFill>
                  <a:schemeClr val="tx1">
                    <a:lumMod val="65000"/>
                    <a:lumOff val="35000"/>
                  </a:schemeClr>
                </a:solidFill>
              </a:rPr>
              <a:t>আমাদের বন্ধুর জন্য একটি ভাল বন্ধু হতে দিন.</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err="1">
                <a:solidFill>
                  <a:schemeClr val="tx1">
                    <a:lumMod val="65000"/>
                    <a:lumOff val="35000"/>
                  </a:schemeClr>
                </a:solidFill>
              </a:rPr>
              <a:t>যোয়াশ, যিহূদার রাজা, ঈশ্বরের মন্দিরটি মেরামত করার মন দিয়েছিলেন, যেটি নষ্ট হয়ে গিয়েছিল।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তবে মন্দির মেরামতের জন্য বাজেট যথেষ্ট ছিল না। যোয়াশ ঈশ্বরের মন্দির মেরামতের জন্য প্রস্তাব গ্রহণ করার সিদ্ধান্ত নিয়েছে।</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যারা ঈশ্বরকে ভালবাসত তারা মন্দির মেরামতের জন্য অর্থ প্রদান করেছিল।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মন্দির মেরামতের জন্য সংগ্রহ করা অর্থ শ্রমিকদের দেওয়া হয়েছিল এবং তারা সম্পূর্ণ সততার সাথে মন্দিরটি মেরামত করেছিলেন।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"কি দারুন! কি সুন্দর মন্দির এটা!” যোয়াশ ঈশ্বর সন্তুষ্ট হবে ভেবে খুশি হয়েছিল।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600" err="1">
                <a:solidFill>
                  <a:schemeClr val="tx1">
                    <a:lumMod val="65000"/>
                    <a:lumOff val="35000"/>
                  </a:schemeClr>
                </a:solidFill>
              </a:rPr>
              <a:t>যোয়াশ ঈশ্বরের মন্দিরকে মূল্যবান স্থান হিসাবে বিবেচনা করেছিলেন, যেখানে লোকেরা ঈশ্বরের উপাসনা করত।</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bn" altLang="ko-KR" sz="3600">
                <a:solidFill>
                  <a:schemeClr val="tx1">
                    <a:lumMod val="65000"/>
                    <a:lumOff val="35000"/>
                  </a:schemeClr>
                </a:solidFill>
              </a:rPr>
              <a:t>চার্চ হল সেই জায়গা যেখানে ঈশ্বর উপস্থিত থাকেন যখন আমরা তাঁর উপাসনা করি।</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bn" altLang="ko-KR" sz="3600">
                <a:solidFill>
                  <a:schemeClr val="tx1">
                    <a:lumMod val="65000"/>
                    <a:lumOff val="35000"/>
                  </a:schemeClr>
                </a:solidFill>
              </a:rPr>
              <a:t>সুতরাং, আমাদের গির্জাকে ভালবাসতে হবে এবং এটিকে খুব মূল্যবানভাবে বিবেচনা করতে হবে।</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solidFill>
                  <a:srgbClr val="FF0000"/>
                </a:solidFill>
              </a:rPr>
              <a:t>সৃষ্টিকর্তা?</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উপাস্য নেই...</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 আমাদের প্রত্যেককে তাঁর পবিত্র মন্দির হিসাবে স্থাপন করেন।</a:t>
            </a:r>
          </a:p>
          <a:p>
            <a:endParaRPr lang="en-US" altLang="ko-KR" sz="3600">
              <a:solidFill>
                <a:schemeClr val="tx1">
                  <a:lumMod val="65000"/>
                  <a:lumOff val="35000"/>
                </a:schemeClr>
              </a:solidFill>
            </a:endParaRPr>
          </a:p>
          <a:p>
            <a:r xmlns:a="http://schemas.openxmlformats.org/drawingml/2006/main">
              <a:rPr lang="bn" altLang="ko-KR" sz="3600">
                <a:solidFill>
                  <a:schemeClr val="tx1">
                    <a:lumMod val="65000"/>
                    <a:lumOff val="35000"/>
                  </a:schemeClr>
                </a:solidFill>
              </a:rPr>
              <a:t>যারা তাঁর উপাসনা করে ঈশ্বর তাদের সাথে সাক্ষাৎ করেন।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জোয়াশ কি ঠিক করার সিদ্ধান্ত নিয়েছিল?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প্রাসাদ</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তার</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রুম</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স্কুল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পবিত্র মন্দির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পবিত্র মন্দির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bg1">
                    <a:lumMod val="50000"/>
                  </a:schemeClr>
                </a:solidFill>
              </a:rPr>
              <a:t>তাই রাজা যোয়াশ পুরোহিত যিহোয়াদা ও অন্যান্য যাজকদের ডেকে জিজ্ঞাসা করলেন, "তোমরা মন্দিরের যে ক্ষতি হয়েছে তা মেরামত করছ না কেন? তোমাদের কোষাধ্যক্ষদের কাছ থেকে আর টাকা নিও না, মন্দির মেরামতের জন্য হস্তান্তর করো।"</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2 রাজা</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39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600"/>
              <a:t>নেহেমিয়া, যিনি জেরুজালেমের প্রাচীর পুনর্নির্মাণ করেছিলেন</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bn" altLang="ko-KR" sz="3200"/>
              <a:t>সৃষ্টিকর্তা?</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bn" altLang="ko-KR" sz="3600">
                <a:solidFill>
                  <a:srgbClr val="C00000"/>
                </a:solidFill>
              </a:rPr>
              <a:t>সৃষ্টিকর্তা..</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bn" altLang="ko-KR" sz="3600">
                <a:solidFill>
                  <a:schemeClr val="tx1">
                    <a:lumMod val="65000"/>
                    <a:lumOff val="35000"/>
                  </a:schemeClr>
                </a:solidFill>
              </a:rPr>
              <a:t>তিনিই আমাদের ভালো বন্ধু দেন।</a:t>
            </a:r>
          </a:p>
          <a:p>
            <a:endParaRPr lang="en-US" altLang="ko-KR" sz="3600">
              <a:solidFill>
                <a:schemeClr val="tx1">
                  <a:lumMod val="65000"/>
                  <a:lumOff val="35000"/>
                </a:schemeClr>
              </a:solidFill>
            </a:endParaRPr>
          </a:p>
          <a:p>
            <a:r xmlns:a="http://schemas.openxmlformats.org/drawingml/2006/main">
              <a:rPr lang="bn" altLang="ko-KR" sz="3600">
                <a:solidFill>
                  <a:schemeClr val="tx1">
                    <a:lumMod val="65000"/>
                    <a:lumOff val="35000"/>
                  </a:schemeClr>
                </a:solidFill>
              </a:rPr>
              <a:t>আমাদের ভালো বন্ধু দেওয়ার জন্য ঈশ্বরকে ধন্যবাদ দিন!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bg1">
                    <a:lumMod val="50000"/>
                  </a:schemeClr>
                </a:solidFill>
              </a:rPr>
              <a:t>আমি রাজাকে উত্তর দিয়েছিলাম, "যদি রাজার সন্তুষ্ট হয় এবং আপনার দাস যদি তার দৃষ্টিতে অনুগ্রহ পেয়ে থাকে, তাহলে তিনি আমাকে যিহূদার সেই শহরে পাঠান যেখানে আমার পিতৃপুরুষদের কবর দেওয়া হয়েছে যাতে আমি এটিকে আবার নির্মাণ করতে পারি।"</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নেহেমিয়া</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পারস্যের রাজা রাজার পানপাত্রী নেহেমিয়াকে ধ্বংসপ্রাপ্ত শহর এবং দুর্গ পুনর্নির্মাণের অনুমতি দিয়েছিলেন।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নেহেমিয়া</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অনেক ইস্রায়েলীয়দের সাথে জেরুজালেমে ফিরে আসেন এবং তাদের সাথে জেরুজালেম প্রাচীর পুনর্নির্মাণ করেন।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600">
                <a:solidFill>
                  <a:schemeClr val="tx1">
                    <a:lumMod val="65000"/>
                    <a:lumOff val="35000"/>
                  </a:schemeClr>
                </a:solidFill>
              </a:rPr>
              <a:t>যাইহোক, তারা অন্যান্য উপজাতিদের দ্বারা বিরক্ত হয়েছিল যারা ইস্রায়েলীয়দের পুনরুজ্জীবন অপছন্দ করেছিল। এছাড়াও, অনেক ইস্রায়েলীয় লোক অভিযোগে ফেটে পড়ে।</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নহেমিয় ঈশ্বরের কাছে সাহায্য চেয়েছিলেন। ঈশ্বর তাকে কাজ করার শক্তি এবং সাহস দিয়েছেন।</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অবশেষে, নেহেমিয়া ইস্রায়েলীয়দের সাথে জেরুজালেমের প্রাচীর পুনর্নির্মাণ সম্পন্ন করেছিলেন। প্রাচীর শেষ করার পর, তিনি এবং তার লোকেরা আনন্দে ঈশ্বরের উপাসনা করলেন।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600">
                <a:solidFill>
                  <a:schemeClr val="tx1">
                    <a:lumMod val="65000"/>
                    <a:lumOff val="35000"/>
                  </a:schemeClr>
                </a:solidFill>
              </a:rPr>
              <a:t>নেহেমিয়া ঈশ্বরের সাহায্যে প্রাচীর পুনর্নির্মাণ সম্পন্ন করেছিলেন যদিও অনেক ঝামেলা ছিল।</a:t>
            </a:r>
          </a:p>
          <a:p>
            <a:pPr xmlns:a="http://schemas.openxmlformats.org/drawingml/2006/main" algn="ctr"/>
            <a:r xmlns:a="http://schemas.openxmlformats.org/drawingml/2006/main">
              <a:rPr lang="bn" altLang="ko-KR" sz="3600">
                <a:solidFill>
                  <a:schemeClr val="tx1">
                    <a:lumMod val="65000"/>
                    <a:lumOff val="35000"/>
                  </a:schemeClr>
                </a:solidFill>
              </a:rPr>
              <a:t>আমরা যখন ঈশ্বরের কাজ করি তখন আমরা কঠিন পরিস্থিতির মুখোমুখি হতে পারি।</a:t>
            </a:r>
          </a:p>
          <a:p>
            <a:pPr xmlns:a="http://schemas.openxmlformats.org/drawingml/2006/main" algn="ctr"/>
            <a:r xmlns:a="http://schemas.openxmlformats.org/drawingml/2006/main">
              <a:rPr lang="bn" altLang="ko-KR" sz="3600">
                <a:solidFill>
                  <a:schemeClr val="tx1">
                    <a:lumMod val="65000"/>
                    <a:lumOff val="35000"/>
                  </a:schemeClr>
                </a:solidFill>
              </a:rPr>
              <a:t>যাইহোক, যদি ঈশ্বর আমাদের সাথে থাকেন এবং আমরা তাঁর সাথে থাকি তবে আমরা সেই সমস্ত অসুবিধা কাটিয়ে উঠতে পারি।</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t>সৃষ্টিকর্তা?</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উপাস্য নেই..</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 আমাদের সাহায্য করেন এবং যখন আমরা প্রার্থনা করি এবং কঠিন পরিস্থিতিতে সাহায্য প্রার্থনা করি তখন আমাদের শক্তি ও সাহস দেন।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কেন নহিমিয় নিজ শহরে ফিরে আসেন?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ভ্রমণ করতে..</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স্কুলে যেতে..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উপাসনা করা..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জেরুজালেমের প্রাচীর পুনর্নির্মাণ..</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জেরুজালেমের প্রাচীর পুনর্নির্মাণ..</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bg1">
                    <a:lumMod val="50000"/>
                  </a:schemeClr>
                </a:solidFill>
              </a:rPr>
              <a:t>আমি রাজাকে উত্তর দিয়েছিলাম, "যদি রাজার সন্তুষ্ট হয় এবং আপনার দাস যদি তার দৃষ্টিতে অনুগ্রহ পেয়ে থাকে, তাহলে তিনি আমাকে যিহূদার সেই শহরে পাঠান যেখানে আমার পিতৃপুরুষদের কবর দেওয়া হয়েছে যাতে আমি এটিকে আবার নির্মাণ করতে পারি।"</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নেহেমিয়া</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