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f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fr"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fr"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fr"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fr"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fr" altLang="ko-KR" b="1">
                <a:solidFill>
                  <a:schemeClr val="tx1">
                    <a:lumMod val="50000"/>
                    <a:lumOff val="50000"/>
                  </a:schemeClr>
                </a:solidFill>
              </a:rPr>
              <a:t>N°1</a:t>
            </a:r>
            <a:r xmlns:a="http://schemas.openxmlformats.org/drawingml/2006/main">
              <a:rPr lang="fr" altLang="en-US" b="1">
                <a:solidFill>
                  <a:schemeClr val="tx1">
                    <a:lumMod val="50000"/>
                    <a:lumOff val="50000"/>
                  </a:schemeClr>
                </a:solidFill>
              </a:rPr>
              <a:t> </a:t>
            </a:r>
            <a:r xmlns:a="http://schemas.openxmlformats.org/drawingml/2006/main">
              <a:rPr lang="fr" altLang="ko-KR" b="1">
                <a:solidFill>
                  <a:schemeClr val="tx1">
                    <a:lumMod val="50000"/>
                    <a:lumOff val="50000"/>
                  </a:schemeClr>
                </a:solidFill>
              </a:rPr>
              <a:t>Le</a:t>
            </a:r>
            <a:r xmlns:a="http://schemas.openxmlformats.org/drawingml/2006/main">
              <a:rPr lang="fr" altLang="en-US" b="1">
                <a:solidFill>
                  <a:schemeClr val="tx1">
                    <a:lumMod val="50000"/>
                    <a:lumOff val="50000"/>
                  </a:schemeClr>
                </a:solidFill>
              </a:rPr>
              <a:t> </a:t>
            </a:r>
            <a:r xmlns:a="http://schemas.openxmlformats.org/drawingml/2006/main">
              <a:rPr lang="fr" altLang="ko-KR" b="1">
                <a:solidFill>
                  <a:schemeClr val="tx1">
                    <a:lumMod val="50000"/>
                    <a:lumOff val="50000"/>
                  </a:schemeClr>
                </a:solidFill>
              </a:rPr>
              <a:t>Mot</a:t>
            </a:r>
            <a:r xmlns:a="http://schemas.openxmlformats.org/drawingml/2006/main">
              <a:rPr lang="fr" altLang="en-US" b="1">
                <a:solidFill>
                  <a:schemeClr val="tx1">
                    <a:lumMod val="50000"/>
                    <a:lumOff val="50000"/>
                  </a:schemeClr>
                </a:solidFill>
              </a:rPr>
              <a:t> </a:t>
            </a:r>
            <a:r xmlns:a="http://schemas.openxmlformats.org/drawingml/2006/main">
              <a:rPr lang="fr" altLang="ko-KR" b="1">
                <a:solidFill>
                  <a:schemeClr val="tx1">
                    <a:lumMod val="50000"/>
                    <a:lumOff val="50000"/>
                  </a:schemeClr>
                </a:solidFill>
              </a:rPr>
              <a:t>de</a:t>
            </a:r>
            <a:r xmlns:a="http://schemas.openxmlformats.org/drawingml/2006/main">
              <a:rPr lang="fr" altLang="en-US" b="1">
                <a:solidFill>
                  <a:schemeClr val="tx1">
                    <a:lumMod val="50000"/>
                    <a:lumOff val="50000"/>
                  </a:schemeClr>
                </a:solidFill>
              </a:rPr>
              <a:t> </a:t>
            </a:r>
            <a:r xmlns:a="http://schemas.openxmlformats.org/drawingml/2006/main">
              <a:rPr lang="fr" altLang="ko-KR" b="1">
                <a:solidFill>
                  <a:schemeClr val="tx1">
                    <a:lumMod val="50000"/>
                    <a:lumOff val="50000"/>
                  </a:schemeClr>
                </a:solidFill>
              </a:rPr>
              <a:t>Dieu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r xmlns:a="http://schemas.openxmlformats.org/drawingml/2006/main">
              <a:rPr lang="fr" altLang="ko-KR" sz="4400"/>
              <a:t>Dieu</a:t>
            </a:r>
          </a:p>
          <a:p>
            <a:pPr xmlns:a="http://schemas.openxmlformats.org/drawingml/2006/main" algn="ctr"/>
            <a:r xmlns:a="http://schemas.openxmlformats.org/drawingml/2006/main">
              <a:rPr lang="fr" altLang="ko-KR" sz="4400"/>
              <a:t>Fait</a:t>
            </a:r>
          </a:p>
          <a:p>
            <a:pPr xmlns:a="http://schemas.openxmlformats.org/drawingml/2006/main" algn="ctr"/>
            <a:r xmlns:a="http://schemas.openxmlformats.org/drawingml/2006/main">
              <a:rPr lang="fr" altLang="ko-KR" sz="4400"/>
              <a:t>Le monde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fr" altLang="ko-KR" sz="4000">
                <a:solidFill>
                  <a:srgbClr val="FF0000"/>
                </a:solidFill>
              </a:rPr>
              <a:t>Aujourd'hui</a:t>
            </a:r>
            <a:r xmlns:a="http://schemas.openxmlformats.org/drawingml/2006/main">
              <a:rPr lang="fr" altLang="en-US" sz="4000">
                <a:solidFill>
                  <a:srgbClr val="FF0000"/>
                </a:solidFill>
              </a:rPr>
              <a:t> </a:t>
            </a:r>
            <a:r xmlns:a="http://schemas.openxmlformats.org/drawingml/2006/main">
              <a:rPr lang="fr" altLang="ko-KR" sz="4000">
                <a:solidFill>
                  <a:srgbClr val="FF0000"/>
                </a:solidFill>
              </a:rPr>
              <a:t>Mot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fr" altLang="ko-KR" sz="3600">
                <a:solidFill>
                  <a:schemeClr val="tx1">
                    <a:lumMod val="65000"/>
                    <a:lumOff val="35000"/>
                  </a:schemeClr>
                </a:solidFill>
              </a:rPr>
              <a:t>Au commencement Dieu créa</a:t>
            </a:r>
          </a:p>
          <a:p>
            <a:r xmlns:a="http://schemas.openxmlformats.org/drawingml/2006/main">
              <a:rPr lang="fr" altLang="ko-KR" sz="3600">
                <a:solidFill>
                  <a:schemeClr val="tx1">
                    <a:lumMod val="65000"/>
                    <a:lumOff val="35000"/>
                  </a:schemeClr>
                </a:solidFill>
              </a:rPr>
              <a:t>les cieux et la terre.</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r xmlns:a="http://schemas.openxmlformats.org/drawingml/2006/main">
              <a:rPr lang="fr" altLang="ko-KR" sz="2800">
                <a:solidFill>
                  <a:schemeClr val="tx1">
                    <a:lumMod val="65000"/>
                    <a:lumOff val="35000"/>
                  </a:schemeClr>
                </a:solidFill>
              </a:rPr>
              <a:t>Genèse 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Rébecca, la femme d'Isaac, a donné naissance à des jumeaux. Le nom du premier fils était Ésaü et le second était Jacob.</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Ésaü aimait chasser. Il adorait donc les activités de plein air. Mais Jacob était un homme calme, restant à la maison.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Un jour, alors que Jacob préparait un ragoût, Ésaü revint à la maison affamé après la chasse.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pPr>
            <a:r xmlns:a="http://schemas.openxmlformats.org/drawingml/2006/main">
              <a:rPr lang="fr" altLang="ko-KR" sz="2400">
                <a:solidFill>
                  <a:schemeClr val="tx1">
                    <a:lumMod val="65000"/>
                    <a:lumOff val="35000"/>
                  </a:schemeClr>
                </a:solidFill>
              </a:rPr>
              <a:t>« Donnez-moi du ragoût ! », « Vendez-moi d'abord votre droit d'aînesse. Alors je t’en donnerai. Ésaü avait tellement faim qu'il vendit son droit d'aînesse pour un bol de ragoût rouge.</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fr" altLang="ko-KR" sz="2600">
                <a:solidFill>
                  <a:schemeClr val="tx1">
                    <a:lumMod val="65000"/>
                    <a:lumOff val="35000"/>
                  </a:schemeClr>
                </a:solidFill>
              </a:rPr>
              <a:t>Finalement, Jacob a trompé son père pour obtenir la bénédiction. Finalement, il reçut la bénédiction. Toutes ces choses sont arrivées par la providence de Dieu.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pPr>
            <a:r xmlns:a="http://schemas.openxmlformats.org/drawingml/2006/main">
              <a:rPr lang="fr" altLang="ko-KR" sz="3600">
                <a:solidFill>
                  <a:srgbClr val="ff0000"/>
                </a:solidFill>
              </a:rPr>
              <a:t>La leçon d'aujourd'hui</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pPr>
            <a:r xmlns:a="http://schemas.openxmlformats.org/drawingml/2006/main">
              <a:rPr lang="fr" altLang="ko-KR" sz="3600">
                <a:solidFill>
                  <a:schemeClr val="tx1">
                    <a:lumMod val="65000"/>
                    <a:lumOff val="35000"/>
                  </a:schemeClr>
                </a:solidFill>
              </a:rPr>
              <a:t>Ésaü pensait que résoudre le problème de la faim était plus important que d’obtenir la bénédiction spirituelle.</a:t>
            </a:r>
            <a:r xmlns:a="http://schemas.openxmlformats.org/drawingml/2006/main">
              <a:rPr lang="fr"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pPr>
            <a:r xmlns:a="http://schemas.openxmlformats.org/drawingml/2006/main">
              <a:rPr lang="fr" altLang="ko-KR" sz="3600">
                <a:solidFill>
                  <a:schemeClr val="tx1">
                    <a:lumMod val="65000"/>
                    <a:lumOff val="35000"/>
                  </a:schemeClr>
                </a:solidFill>
              </a:rPr>
              <a:t>Enfin,</a:t>
            </a:r>
            <a:r xmlns:a="http://schemas.openxmlformats.org/drawingml/2006/main">
              <a:rPr lang="fr" altLang="en-US" sz="3600">
                <a:solidFill>
                  <a:schemeClr val="tx1">
                    <a:lumMod val="65000"/>
                    <a:lumOff val="35000"/>
                  </a:schemeClr>
                </a:solidFill>
              </a:rPr>
              <a:t> </a:t>
            </a:r>
            <a:r xmlns:a="http://schemas.openxmlformats.org/drawingml/2006/main">
              <a:rPr lang="fr" altLang="ko-KR" sz="3600">
                <a:solidFill>
                  <a:schemeClr val="tx1">
                    <a:lumMod val="65000"/>
                    <a:lumOff val="35000"/>
                  </a:schemeClr>
                </a:solidFill>
              </a:rPr>
              <a:t>Jacob</a:t>
            </a:r>
            <a:r xmlns:a="http://schemas.openxmlformats.org/drawingml/2006/main">
              <a:rPr lang="fr" altLang="en-US" sz="3600">
                <a:solidFill>
                  <a:schemeClr val="tx1">
                    <a:lumMod val="65000"/>
                    <a:lumOff val="35000"/>
                  </a:schemeClr>
                </a:solidFill>
              </a:rPr>
              <a:t> </a:t>
            </a:r>
            <a:r xmlns:a="http://schemas.openxmlformats.org/drawingml/2006/main">
              <a:rPr lang="fr" altLang="ko-KR" sz="3600">
                <a:solidFill>
                  <a:schemeClr val="tx1">
                    <a:lumMod val="65000"/>
                    <a:lumOff val="35000"/>
                  </a:schemeClr>
                </a:solidFill>
              </a:rPr>
              <a:t>devenu</a:t>
            </a:r>
            <a:r xmlns:a="http://schemas.openxmlformats.org/drawingml/2006/main">
              <a:rPr lang="fr" altLang="en-US" sz="3600">
                <a:solidFill>
                  <a:schemeClr val="tx1">
                    <a:lumMod val="65000"/>
                    <a:lumOff val="35000"/>
                  </a:schemeClr>
                </a:solidFill>
              </a:rPr>
              <a:t> </a:t>
            </a:r>
            <a:r xmlns:a="http://schemas.openxmlformats.org/drawingml/2006/main">
              <a:rPr lang="fr" altLang="ko-KR" sz="3600">
                <a:solidFill>
                  <a:schemeClr val="tx1">
                    <a:lumMod val="65000"/>
                    <a:lumOff val="35000"/>
                  </a:schemeClr>
                </a:solidFill>
              </a:rPr>
              <a:t>le</a:t>
            </a:r>
            <a:r xmlns:a="http://schemas.openxmlformats.org/drawingml/2006/main">
              <a:rPr lang="fr" altLang="en-US" sz="3600">
                <a:solidFill>
                  <a:schemeClr val="tx1">
                    <a:lumMod val="65000"/>
                    <a:lumOff val="35000"/>
                  </a:schemeClr>
                </a:solidFill>
              </a:rPr>
              <a:t> </a:t>
            </a:r>
            <a:r xmlns:a="http://schemas.openxmlformats.org/drawingml/2006/main">
              <a:rPr lang="fr" altLang="ko-KR" sz="3600">
                <a:solidFill>
                  <a:schemeClr val="tx1">
                    <a:lumMod val="65000"/>
                    <a:lumOff val="35000"/>
                  </a:schemeClr>
                </a:solidFill>
              </a:rPr>
              <a:t>ancêtre des Israélites.</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fr" altLang="ko-KR" sz="3600">
                <a:solidFill>
                  <a:schemeClr val="tx1">
                    <a:lumMod val="65000"/>
                    <a:lumOff val="35000"/>
                  </a:schemeClr>
                </a:solidFill>
              </a:rPr>
              <a:t>Selon vous, qu’est-ce qui est le plus important ?</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r" altLang="ko-KR" sz="3600">
                <a:solidFill>
                  <a:schemeClr val="tx1">
                    <a:lumMod val="65000"/>
                    <a:lumOff val="35000"/>
                  </a:schemeClr>
                </a:solidFill>
              </a:rPr>
              <a:t>La bénédiction d’être enfants de Dieu ne peut être remplacée par quoi que ce soit.</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fr" altLang="ko-KR" sz="3200"/>
              <a:t>Dieu est?</a:t>
            </a:r>
            <a:r xmlns:a="http://schemas.openxmlformats.org/drawingml/2006/main">
              <a:rPr lang="f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rgbClr val="c00000"/>
                </a:solidFill>
              </a:rPr>
              <a:t>Dieu</a:t>
            </a:r>
            <a:r xmlns:a="http://schemas.openxmlformats.org/drawingml/2006/main">
              <a:rPr lang="fr" altLang="en-US" sz="3600">
                <a:solidFill>
                  <a:srgbClr val="c00000"/>
                </a:solidFill>
              </a:rPr>
              <a:t> </a:t>
            </a:r>
            <a:r xmlns:a="http://schemas.openxmlformats.org/drawingml/2006/main">
              <a:rPr lang="fr" altLang="ko-KR" sz="3600">
                <a:solidFill>
                  <a:srgbClr val="c00000"/>
                </a:solidFill>
              </a:rPr>
              <a:t>est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tx1">
                    <a:lumMod val="65000"/>
                    <a:lumOff val="35000"/>
                  </a:schemeClr>
                </a:solidFill>
              </a:rPr>
              <a:t>Dieu accomplit Sa propre volonté malgré les erreurs et les faussetés des hommes.</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Aujourd'hui</a:t>
            </a:r>
            <a:r xmlns:a="http://schemas.openxmlformats.org/drawingml/2006/main">
              <a:rPr lang="fr" altLang="en-US" sz="4000">
                <a:solidFill>
                  <a:srgbClr val="ff0000"/>
                </a:solidFill>
              </a:rPr>
              <a:t> </a:t>
            </a:r>
            <a:r xmlns:a="http://schemas.openxmlformats.org/drawingml/2006/main">
              <a:rPr lang="fr" altLang="ko-KR" sz="4000">
                <a:solidFill>
                  <a:srgbClr val="ff0000"/>
                </a:solidFill>
              </a:rPr>
              <a:t>Questionnaire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tx1">
                    <a:lumMod val="65000"/>
                    <a:lumOff val="35000"/>
                  </a:schemeClr>
                </a:solidFill>
              </a:rPr>
              <a:t>Pour quelle raison Ésaü a-t-il vendu son droit d’aînesse ?</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① </a:t>
            </a:r>
            <a:r xmlns:a="http://schemas.openxmlformats.org/drawingml/2006/main">
              <a:rPr lang="fr" altLang="ko-KR" sz="2800">
                <a:solidFill>
                  <a:schemeClr val="tx1">
                    <a:lumMod val="65000"/>
                    <a:lumOff val="35000"/>
                  </a:schemeClr>
                </a:solidFill>
              </a:rPr>
              <a:t>nouilles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② </a:t>
            </a:r>
            <a:r xmlns:a="http://schemas.openxmlformats.org/drawingml/2006/main">
              <a:rPr lang="fr" altLang="ko-KR" sz="2800">
                <a:solidFill>
                  <a:schemeClr val="tx1">
                    <a:lumMod val="65000"/>
                    <a:lumOff val="35000"/>
                  </a:schemeClr>
                </a:solidFill>
              </a:rPr>
              <a:t>pain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③ </a:t>
            </a:r>
            <a:r xmlns:a="http://schemas.openxmlformats.org/drawingml/2006/main">
              <a:rPr lang="fr" altLang="ko-KR" sz="2800">
                <a:solidFill>
                  <a:schemeClr val="tx1">
                    <a:lumMod val="65000"/>
                    <a:lumOff val="35000"/>
                  </a:schemeClr>
                </a:solidFill>
              </a:rPr>
              <a:t>viande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dk1"/>
                </a:solidFill>
              </a:rPr>
              <a:t>④ </a:t>
            </a:r>
            <a:r xmlns:a="http://schemas.openxmlformats.org/drawingml/2006/main">
              <a:rPr lang="fr" altLang="ko-KR" sz="2800">
                <a:solidFill>
                  <a:schemeClr val="dk1"/>
                </a:solidFill>
              </a:rPr>
              <a:t>ragoût rouge</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rgbClr val="ff0000"/>
                </a:solidFill>
              </a:rPr>
              <a:t>④ </a:t>
            </a:r>
            <a:r xmlns:a="http://schemas.openxmlformats.org/drawingml/2006/main">
              <a:rPr lang="fr" altLang="ko-KR" sz="2800">
                <a:solidFill>
                  <a:srgbClr val="ff0000"/>
                </a:solidFill>
              </a:rPr>
              <a:t>ragoût rouge</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Aujourd'hui</a:t>
            </a:r>
            <a:r xmlns:a="http://schemas.openxmlformats.org/drawingml/2006/main">
              <a:rPr lang="fr" altLang="en-US" sz="4000">
                <a:solidFill>
                  <a:srgbClr val="ff0000"/>
                </a:solidFill>
              </a:rPr>
              <a:t> </a:t>
            </a:r>
            <a:r xmlns:a="http://schemas.openxmlformats.org/drawingml/2006/main">
              <a:rPr lang="fr" altLang="ko-KR" sz="4000">
                <a:solidFill>
                  <a:srgbClr val="ff0000"/>
                </a:solidFill>
              </a:rPr>
              <a:t>Mot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bg1">
                    <a:lumMod val="50000"/>
                  </a:schemeClr>
                </a:solidFill>
              </a:rPr>
              <a:t>Puis Jacob donna à Ésaü du pain et du ragoût de lentilles.</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r" altLang="ko-KR" sz="3600">
                <a:solidFill>
                  <a:schemeClr val="bg1">
                    <a:lumMod val="50000"/>
                  </a:schemeClr>
                </a:solidFill>
              </a:rPr>
              <a:t>Il mangea et but, puis se leva et partit.</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r" altLang="ko-KR" sz="3600">
                <a:solidFill>
                  <a:schemeClr val="bg1">
                    <a:lumMod val="50000"/>
                  </a:schemeClr>
                </a:solidFill>
              </a:rPr>
              <a:t>Ainsi, Ésaü a méprisé son droit d’aînesse.</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r" altLang="ko-KR" sz="2800">
                <a:solidFill>
                  <a:schemeClr val="tx1">
                    <a:lumMod val="65000"/>
                    <a:lumOff val="35000"/>
                  </a:schemeClr>
                </a:solidFill>
              </a:rPr>
              <a:t>Genèse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fr" altLang="ko-KR" b="1">
                <a:solidFill>
                  <a:schemeClr val="tx1">
                    <a:lumMod val="50000"/>
                    <a:lumOff val="50000"/>
                  </a:schemeClr>
                </a:solidFill>
              </a:rPr>
              <a:t>N°11 La Parole de Dieu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pPr>
            <a:r xmlns:a="http://schemas.openxmlformats.org/drawingml/2006/main">
              <a:rPr lang="fr" altLang="ko-KR" sz="4400"/>
              <a:t>Le rêve de Jacob</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b="1">
                <a:solidFill>
                  <a:schemeClr val="tx1">
                    <a:lumMod val="50000"/>
                    <a:lumOff val="50000"/>
                  </a:schemeClr>
                </a:solidFill>
              </a:rPr>
              <a:t>Bible Kids No.2 La Parole de Dieu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t>Ils ont mangé le fruit défendu</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fr" altLang="ko-KR" sz="3600"/>
              <a:t>Il fit un rêve dans lequel il voyait un escalier posé sur la terre, dont le sommet atteignait le ciel, et les anges de Dieu montaient et descendaient dessus.</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r" altLang="ko-KR" sz="2800">
                <a:solidFill>
                  <a:schemeClr val="tx1">
                    <a:lumMod val="65000"/>
                    <a:lumOff val="35000"/>
                  </a:schemeClr>
                </a:solidFill>
              </a:rPr>
              <a:t>Genèse</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28 :</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Jacob a trompé son frère avec un mensonge. Il avait peur d'être tué. Il s'enfuit donc de chez son oncle à Haran.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La nuit, y prenant une pierre, il dormait en la mettant sous sa tête comme oreiller. Il était seul là-bas, sans famille. Alors il avait peur et se sentait seul.</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Jacob a vu des anges de Dieu monter et descendre un escalier sur la terre jusqu'au ciel.</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Il entendit la voix de Dieu : « Je suis avec toi et je veillerai sur toi partout où tu iras. »</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Lorsqu'il se réveillait le matin, il adorait Dieu qui avait promis qu'il serait avec lui, et il rendait gloire à Dieu.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La leçon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fr" altLang="ko-KR" sz="3600">
                <a:solidFill>
                  <a:schemeClr val="tx1">
                    <a:lumMod val="65000"/>
                    <a:lumOff val="35000"/>
                  </a:schemeClr>
                </a:solidFill>
              </a:rPr>
              <a:t>Comme Dieu était avec Jacob qui avait peur d'être seul,</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r" altLang="ko-KR" sz="3600">
                <a:solidFill>
                  <a:schemeClr val="tx1">
                    <a:lumMod val="65000"/>
                    <a:lumOff val="35000"/>
                  </a:schemeClr>
                </a:solidFill>
              </a:rPr>
              <a:t>Notre Père Dieu prend également soin de nous lorsque nous sommes seuls.</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r" altLang="ko-KR" sz="3600">
                <a:solidFill>
                  <a:schemeClr val="tx1">
                    <a:lumMod val="65000"/>
                    <a:lumOff val="35000"/>
                  </a:schemeClr>
                </a:solidFill>
              </a:rPr>
              <a:t>Comme Jacob, nous devons honorer et rendre gloire à Dieu qui est toujours avec nous.</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fr" altLang="ko-KR" sz="3200"/>
              <a:t>Dieu est?</a:t>
            </a:r>
            <a:r xmlns:a="http://schemas.openxmlformats.org/drawingml/2006/main">
              <a:rPr lang="f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rgbClr val="c00000"/>
                </a:solidFill>
              </a:rPr>
              <a:t>Dieu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tx1">
                    <a:lumMod val="65000"/>
                    <a:lumOff val="35000"/>
                  </a:schemeClr>
                </a:solidFill>
              </a:rPr>
              <a:t>Dieu est avec nous partout et à tout moment.</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fr" altLang="ko-KR" sz="3600">
                <a:solidFill>
                  <a:schemeClr val="tx1">
                    <a:lumMod val="65000"/>
                    <a:lumOff val="35000"/>
                  </a:schemeClr>
                </a:solidFill>
              </a:rPr>
              <a:t>Dieu prend toujours soin de nous.</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Aujourd'hui</a:t>
            </a:r>
            <a:r xmlns:a="http://schemas.openxmlformats.org/drawingml/2006/main">
              <a:rPr lang="fr" altLang="en-US" sz="4000">
                <a:solidFill>
                  <a:srgbClr val="ff0000"/>
                </a:solidFill>
              </a:rPr>
              <a:t> </a:t>
            </a:r>
            <a:r xmlns:a="http://schemas.openxmlformats.org/drawingml/2006/main">
              <a:rPr lang="fr" altLang="ko-KR" sz="4000">
                <a:solidFill>
                  <a:srgbClr val="ff0000"/>
                </a:solidFill>
              </a:rPr>
              <a:t>Questionnaire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tx1">
                    <a:lumMod val="65000"/>
                    <a:lumOff val="35000"/>
                  </a:schemeClr>
                </a:solidFill>
              </a:rPr>
              <a:t>Quand Jacob dormait, qu’est-ce qu’il prenait comme oreiller ?</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① </a:t>
            </a:r>
            <a:r xmlns:a="http://schemas.openxmlformats.org/drawingml/2006/main">
              <a:rPr lang="fr" altLang="ko-KR" sz="2800">
                <a:solidFill>
                  <a:schemeClr val="tx1">
                    <a:lumMod val="65000"/>
                    <a:lumOff val="35000"/>
                  </a:schemeClr>
                </a:solidFill>
              </a:rPr>
              <a:t>bois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dk1"/>
                </a:solidFill>
              </a:rPr>
              <a:t>② </a:t>
            </a:r>
            <a:r xmlns:a="http://schemas.openxmlformats.org/drawingml/2006/main">
              <a:rPr lang="fr" altLang="ko-KR" sz="2800">
                <a:solidFill>
                  <a:schemeClr val="dk1"/>
                </a:solidFill>
              </a:rPr>
              <a:t>pierre</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③ </a:t>
            </a:r>
            <a:r xmlns:a="http://schemas.openxmlformats.org/drawingml/2006/main">
              <a:rPr lang="fr" altLang="ko-KR" sz="2800">
                <a:solidFill>
                  <a:schemeClr val="tx1">
                    <a:lumMod val="65000"/>
                    <a:lumOff val="35000"/>
                  </a:schemeClr>
                </a:solidFill>
              </a:rPr>
              <a:t>sac</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④ </a:t>
            </a:r>
            <a:r xmlns:a="http://schemas.openxmlformats.org/drawingml/2006/main">
              <a:rPr lang="fr" altLang="ko-KR" sz="2800">
                <a:solidFill>
                  <a:schemeClr val="tx1">
                    <a:lumMod val="65000"/>
                    <a:lumOff val="35000"/>
                  </a:schemeClr>
                </a:solidFill>
              </a:rPr>
              <a:t>peau d'animal</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rgbClr val="ff0000"/>
                </a:solidFill>
              </a:rPr>
              <a:t>② </a:t>
            </a:r>
            <a:r xmlns:a="http://schemas.openxmlformats.org/drawingml/2006/main">
              <a:rPr lang="fr" altLang="ko-KR" sz="2800">
                <a:solidFill>
                  <a:srgbClr val="ff0000"/>
                </a:solidFill>
              </a:rPr>
              <a:t>pierre</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pPr>
            <a:r xmlns:a="http://schemas.openxmlformats.org/drawingml/2006/main">
              <a:rPr lang="fr" altLang="ko-KR" sz="3600"/>
              <a:t>Il fit un rêve dans lequel il voyait un escalier posé sur la terre, dont le sommet atteignait le ciel, et les anges de Dieu montaient et descendaient dessus.</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r" altLang="ko-KR" sz="2800">
                <a:solidFill>
                  <a:schemeClr val="tx1">
                    <a:lumMod val="65000"/>
                    <a:lumOff val="35000"/>
                  </a:schemeClr>
                </a:solidFill>
              </a:rPr>
              <a:t>Genèse</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28 :</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Dieu a créé l'homme à sa propre image, à l'image de Dieu il l'a créé ;</a:t>
            </a:r>
          </a:p>
          <a:p>
            <a:r xmlns:a="http://schemas.openxmlformats.org/drawingml/2006/main">
              <a:rPr lang="fr" altLang="ko-KR" sz="3600">
                <a:solidFill>
                  <a:schemeClr val="tx1">
                    <a:lumMod val="65000"/>
                    <a:lumOff val="35000"/>
                  </a:schemeClr>
                </a:solidFill>
              </a:rPr>
              <a:t>mâle et femelle, il les créa.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r" altLang="ko-KR" sz="2800">
                <a:solidFill>
                  <a:schemeClr val="tx1">
                    <a:lumMod val="65000"/>
                    <a:lumOff val="35000"/>
                  </a:schemeClr>
                </a:solidFill>
              </a:rPr>
              <a:t>Genèse</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fr" altLang="ko-KR" b="1">
                <a:solidFill>
                  <a:schemeClr val="tx1">
                    <a:lumMod val="50000"/>
                    <a:lumOff val="50000"/>
                  </a:schemeClr>
                </a:solidFill>
              </a:rPr>
              <a:t>N°12</a:t>
            </a:r>
            <a:r xmlns:a="http://schemas.openxmlformats.org/drawingml/2006/main">
              <a:rPr lang="fr" altLang="en-US" b="1">
                <a:solidFill>
                  <a:schemeClr val="tx1">
                    <a:lumMod val="50000"/>
                    <a:lumOff val="50000"/>
                  </a:schemeClr>
                </a:solidFill>
              </a:rPr>
              <a:t> </a:t>
            </a:r>
            <a:r xmlns:a="http://schemas.openxmlformats.org/drawingml/2006/main">
              <a:rPr lang="fr" altLang="ko-KR" b="1">
                <a:solidFill>
                  <a:schemeClr val="tx1">
                    <a:lumMod val="50000"/>
                    <a:lumOff val="50000"/>
                  </a:schemeClr>
                </a:solidFill>
              </a:rPr>
              <a:t>Le</a:t>
            </a:r>
            <a:r xmlns:a="http://schemas.openxmlformats.org/drawingml/2006/main">
              <a:rPr lang="fr" altLang="en-US" b="1">
                <a:solidFill>
                  <a:schemeClr val="tx1">
                    <a:lumMod val="50000"/>
                    <a:lumOff val="50000"/>
                  </a:schemeClr>
                </a:solidFill>
              </a:rPr>
              <a:t> </a:t>
            </a:r>
            <a:r xmlns:a="http://schemas.openxmlformats.org/drawingml/2006/main">
              <a:rPr lang="fr" altLang="ko-KR" b="1">
                <a:solidFill>
                  <a:schemeClr val="tx1">
                    <a:lumMod val="50000"/>
                    <a:lumOff val="50000"/>
                  </a:schemeClr>
                </a:solidFill>
              </a:rPr>
              <a:t>Mot</a:t>
            </a:r>
            <a:r xmlns:a="http://schemas.openxmlformats.org/drawingml/2006/main">
              <a:rPr lang="fr" altLang="en-US" b="1">
                <a:solidFill>
                  <a:schemeClr val="tx1">
                    <a:lumMod val="50000"/>
                    <a:lumOff val="50000"/>
                  </a:schemeClr>
                </a:solidFill>
              </a:rPr>
              <a:t> </a:t>
            </a:r>
            <a:r xmlns:a="http://schemas.openxmlformats.org/drawingml/2006/main">
              <a:rPr lang="fr" altLang="ko-KR" b="1">
                <a:solidFill>
                  <a:schemeClr val="tx1">
                    <a:lumMod val="50000"/>
                    <a:lumOff val="50000"/>
                  </a:schemeClr>
                </a:solidFill>
              </a:rPr>
              <a:t>de</a:t>
            </a:r>
            <a:r xmlns:a="http://schemas.openxmlformats.org/drawingml/2006/main">
              <a:rPr lang="fr" altLang="en-US" b="1">
                <a:solidFill>
                  <a:schemeClr val="tx1">
                    <a:lumMod val="50000"/>
                    <a:lumOff val="50000"/>
                  </a:schemeClr>
                </a:solidFill>
              </a:rPr>
              <a:t> </a:t>
            </a:r>
            <a:r xmlns:a="http://schemas.openxmlformats.org/drawingml/2006/main">
              <a:rPr lang="fr" altLang="ko-KR" b="1">
                <a:solidFill>
                  <a:schemeClr val="tx1">
                    <a:lumMod val="50000"/>
                    <a:lumOff val="50000"/>
                  </a:schemeClr>
                </a:solidFill>
              </a:rPr>
              <a:t>Dieu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pPr>
            <a:r xmlns:a="http://schemas.openxmlformats.org/drawingml/2006/main">
              <a:rPr lang="fr" altLang="ko-KR" sz="4400"/>
              <a:t>Joseph vendu par ses frères</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bg1">
                    <a:lumMod val="50000"/>
                  </a:schemeClr>
                </a:solidFill>
              </a:rPr>
              <a:t>"Viens maintenant, tuons-le et jetons-le dans une de ces citernes</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r" altLang="ko-KR" sz="3600">
                <a:solidFill>
                  <a:schemeClr val="bg1">
                    <a:lumMod val="50000"/>
                  </a:schemeClr>
                </a:solidFill>
              </a:rPr>
              <a:t>et dire qu'un animal féroce l'a dévoré.</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r" altLang="ko-KR" sz="3600">
                <a:solidFill>
                  <a:schemeClr val="bg1">
                    <a:lumMod val="50000"/>
                  </a:schemeClr>
                </a:solidFill>
              </a:rPr>
              <a:t>Ensuite, nous verrons ce qu'il adviendra de ses rêves."</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r" altLang="ko-KR" sz="2800">
                <a:solidFill>
                  <a:schemeClr val="tx1">
                    <a:lumMod val="65000"/>
                    <a:lumOff val="35000"/>
                  </a:schemeClr>
                </a:solidFill>
              </a:rPr>
              <a:t>(Genèse 37 : 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Jacob a eu douze fils. Il aimait Joseph plus que n’importe lequel de ses autres fils. Alors, il confectionna un tissu d'une grande beauté pour Joseph.</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Ses frères le détestaient beaucoup parce que leur père l'aimait particulièrement. « Vendons Joseph. Disons à mon père qu'il est mort.</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Ils vendirent Joseph comme esclave aux marchands qui passaient par là.</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fr" altLang="ko-KR" sz="2800">
                <a:solidFill>
                  <a:schemeClr val="tx1">
                    <a:lumMod val="65000"/>
                    <a:lumOff val="35000"/>
                  </a:schemeClr>
                </a:solidFill>
              </a:rPr>
              <a:t>En entendant cela, Jacob fut profondément attristé.</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Joseph a vécu une vie difficile en tant qu'esclave. Cependant, il croyait et comptait sur Dieu sans commettre aucun péché.</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pPr>
            <a:r xmlns:a="http://schemas.openxmlformats.org/drawingml/2006/main">
              <a:rPr lang="fr" altLang="ko-KR" sz="2400">
                <a:solidFill>
                  <a:schemeClr val="tx1">
                    <a:lumMod val="65000"/>
                    <a:lumOff val="35000"/>
                  </a:schemeClr>
                </a:solidFill>
              </a:rPr>
              <a:t>Joseph a été envoyé en prison sous une fausse accusation.</a:t>
            </a:r>
            <a:r xmlns:a="http://schemas.openxmlformats.org/drawingml/2006/main">
              <a:rPr lang="fr" altLang="en-US" sz="2400">
                <a:solidFill>
                  <a:schemeClr val="tx1">
                    <a:lumMod val="65000"/>
                    <a:lumOff val="35000"/>
                  </a:schemeClr>
                </a:solidFill>
              </a:rPr>
              <a:t> </a:t>
            </a:r>
            <a:r xmlns:a="http://schemas.openxmlformats.org/drawingml/2006/main">
              <a:rPr lang="fr" altLang="ko-KR" sz="2400">
                <a:solidFill>
                  <a:schemeClr val="tx1">
                    <a:lumMod val="65000"/>
                    <a:lumOff val="35000"/>
                  </a:schemeClr>
                </a:solidFill>
              </a:rPr>
              <a:t>Cependant, il a essayé d’être juste devant Dieu, même en prison. Dieu n'a pas oublié Joseph et Dieu avait des projets incroyables pour lui.</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La leçon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fr" altLang="ko-KR" sz="3200">
                <a:solidFill>
                  <a:schemeClr val="tx1">
                    <a:lumMod val="65000"/>
                    <a:lumOff val="35000"/>
                  </a:schemeClr>
                </a:solidFill>
              </a:rPr>
              <a:t>Joseph était haï et vendu comme esclave par ses propres frères. Il a également été emprisonné sur la base de fausses accusations.</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fr" altLang="ko-KR" sz="3200">
                <a:solidFill>
                  <a:schemeClr val="tx1">
                    <a:lumMod val="65000"/>
                    <a:lumOff val="35000"/>
                  </a:schemeClr>
                </a:solidFill>
              </a:rPr>
              <a:t>Cependant, il s’en remettait à Dieu et essayait de ne plus commettre de péché.</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fr" altLang="ko-KR" sz="3200">
                <a:solidFill>
                  <a:schemeClr val="tx1">
                    <a:lumMod val="65000"/>
                    <a:lumOff val="35000"/>
                  </a:schemeClr>
                </a:solidFill>
              </a:rPr>
              <a:t>Nous pourrions être confrontés à certaines difficultés.</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fr" altLang="ko-KR" sz="3200">
                <a:solidFill>
                  <a:schemeClr val="tx1">
                    <a:lumMod val="65000"/>
                    <a:lumOff val="35000"/>
                  </a:schemeClr>
                </a:solidFill>
              </a:rPr>
              <a:t>Ne commettons aucun péché et demandons de l'aide à notre Dieu notre Père qui écoute volontiers notre prière.</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fr" altLang="ko-KR" sz="3200"/>
              <a:t>Dieu est?</a:t>
            </a:r>
            <a:r xmlns:a="http://schemas.openxmlformats.org/drawingml/2006/main">
              <a:rPr lang="f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rgbClr val="c00000"/>
                </a:solidFill>
              </a:rPr>
              <a:t>Notre Père Dieu..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tx1">
                    <a:lumMod val="65000"/>
                    <a:lumOff val="35000"/>
                  </a:schemeClr>
                </a:solidFill>
              </a:rPr>
              <a:t>Notre Père Dieu a des projets incroyables pour nous, même dans les moments difficiles.</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Le quiz du jour</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tx1">
                    <a:lumMod val="65000"/>
                    <a:lumOff val="35000"/>
                  </a:schemeClr>
                </a:solidFill>
              </a:rPr>
              <a:t>Qu’est-ce que Jacob a donné seulement à Joseph parmi ses douze fils ?</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① </a:t>
            </a:r>
            <a:r xmlns:a="http://schemas.openxmlformats.org/drawingml/2006/main">
              <a:rPr lang="fr" altLang="ko-KR" sz="2800">
                <a:solidFill>
                  <a:schemeClr val="tx1">
                    <a:lumMod val="65000"/>
                    <a:lumOff val="35000"/>
                  </a:schemeClr>
                </a:solidFill>
              </a:rPr>
              <a:t>jouets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②Bible </a:t>
            </a:r>
            <a:r xmlns:a="http://schemas.openxmlformats.org/drawingml/2006/main">
              <a:rPr lang="fr" altLang="ko-KR" sz="2800">
                <a:solidFill>
                  <a:schemeClr val="tx1">
                    <a:lumMod val="65000"/>
                    <a:lumOff val="35000"/>
                  </a:schemeClr>
                </a:solidFill>
              </a:rPr>
              <a:t>_</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③ </a:t>
            </a:r>
            <a:r xmlns:a="http://schemas.openxmlformats.org/drawingml/2006/main">
              <a:rPr lang="fr" altLang="ko-KR" sz="2800">
                <a:solidFill>
                  <a:schemeClr val="tx1">
                    <a:lumMod val="65000"/>
                    <a:lumOff val="35000"/>
                  </a:schemeClr>
                </a:solidFill>
              </a:rPr>
              <a:t>tissu richement beau</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④ </a:t>
            </a:r>
            <a:r xmlns:a="http://schemas.openxmlformats.org/drawingml/2006/main">
              <a:rPr lang="fr" altLang="ko-KR" sz="2800">
                <a:solidFill>
                  <a:schemeClr val="tx1">
                    <a:lumMod val="65000"/>
                    <a:lumOff val="35000"/>
                  </a:schemeClr>
                </a:solidFill>
              </a:rPr>
              <a:t>argent</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rgbClr val="ff0000"/>
                </a:solidFill>
              </a:rPr>
              <a:t>③ </a:t>
            </a:r>
            <a:r xmlns:a="http://schemas.openxmlformats.org/drawingml/2006/main">
              <a:rPr lang="fr" altLang="ko-KR" sz="2800">
                <a:solidFill>
                  <a:srgbClr val="ff0000"/>
                </a:solidFill>
              </a:rPr>
              <a:t>tissu richement beau</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400">
                <a:solidFill>
                  <a:schemeClr val="tx1">
                    <a:lumMod val="65000"/>
                    <a:lumOff val="35000"/>
                  </a:schemeClr>
                </a:solidFill>
              </a:rPr>
              <a:t>Adam et Ève étaient les meilleures créatures parmi les créatures de Dieu.</a:t>
            </a:r>
          </a:p>
          <a:p>
            <a:r xmlns:a="http://schemas.openxmlformats.org/drawingml/2006/main">
              <a:rPr lang="fr" altLang="ko-KR" sz="2400">
                <a:solidFill>
                  <a:schemeClr val="tx1">
                    <a:lumMod val="65000"/>
                    <a:lumOff val="35000"/>
                  </a:schemeClr>
                </a:solidFill>
              </a:rPr>
              <a:t>Car ils ont été créés à l'image de Dieu.</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bg1">
                    <a:lumMod val="50000"/>
                  </a:schemeClr>
                </a:solidFill>
              </a:rPr>
              <a:t>"Viens maintenant, tuons-le et jetons-le dans une de ces citernes</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r" altLang="ko-KR" sz="3600">
                <a:solidFill>
                  <a:schemeClr val="bg1">
                    <a:lumMod val="50000"/>
                  </a:schemeClr>
                </a:solidFill>
              </a:rPr>
              <a:t>et dire qu'un animal féroce l'a dévoré.</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r" altLang="ko-KR" sz="3600">
                <a:solidFill>
                  <a:schemeClr val="bg1">
                    <a:lumMod val="50000"/>
                  </a:schemeClr>
                </a:solidFill>
              </a:rPr>
              <a:t>Ensuite, nous verrons ce qu'il adviendra de ses rêves."</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r" altLang="ko-KR" sz="2800">
                <a:solidFill>
                  <a:schemeClr val="tx1">
                    <a:lumMod val="65000"/>
                    <a:lumOff val="35000"/>
                  </a:schemeClr>
                </a:solidFill>
              </a:rPr>
              <a:t>(Genèse 37 : 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fr" altLang="ko-KR" b="1">
                <a:solidFill>
                  <a:schemeClr val="tx1">
                    <a:lumMod val="50000"/>
                    <a:lumOff val="50000"/>
                  </a:schemeClr>
                </a:solidFill>
              </a:rPr>
              <a:t>N°13 La Parole de Dieu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pPr>
            <a:r xmlns:a="http://schemas.openxmlformats.org/drawingml/2006/main">
              <a:rPr lang="fr" altLang="ko-KR" sz="4400"/>
              <a:t>Joseph est devenu Premier ministre en Égypte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pPr>
            <a:r xmlns:a="http://schemas.openxmlformats.org/drawingml/2006/main">
              <a:rPr lang="fr" altLang="ko-KR" sz="3600"/>
              <a:t>Alors Pharaon dit à Joseph : « Je te confie par la présente la responsabilité de tout le pays d'Égypte.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r" altLang="ko-KR" sz="2800">
                <a:solidFill>
                  <a:schemeClr val="tx1">
                    <a:lumMod val="65000"/>
                    <a:lumOff val="35000"/>
                  </a:schemeClr>
                </a:solidFill>
              </a:rPr>
              <a:t>Genèse</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41 :</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Pharaon, le roi d'Égypte, fit un rêve. 7 vaches grasses et après 7 vaches laides sont sorties. 7 vaches laides ont mangé 7 vaches grasses. C'était un rêve très étrange.</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pPr>
            <a:r xmlns:a="http://schemas.openxmlformats.org/drawingml/2006/main">
              <a:rPr lang="fr" altLang="ko-KR" sz="2400">
                <a:solidFill>
                  <a:schemeClr val="tx1">
                    <a:lumMod val="65000"/>
                    <a:lumOff val="35000"/>
                  </a:schemeClr>
                </a:solidFill>
              </a:rPr>
              <a:t>Personne ne pouvait interpréter son rêve au palais. L'échanson en chef, aidé par Joseph, le présenta au roi.</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Dieu a donné à Joseph la sagesse. Ainsi, il pouvait interpréter le sens du rêve et le raconter au roi.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Pharaon fut si ému qu'il nomma Joseph, qui était prisonnier, au deuxième poste le plus élevé du pays.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Joseph est devenu premier ministre de l’Égypte et a bien gouverné le pays avec la sagesse que Dieu lui a donnée.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t>La leçon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fr" altLang="ko-KR" sz="3600">
                <a:solidFill>
                  <a:schemeClr val="tx1">
                    <a:lumMod val="65000"/>
                    <a:lumOff val="35000"/>
                  </a:schemeClr>
                </a:solidFill>
              </a:rPr>
              <a:t>Dieu avait des projets étonnants pour Joseph.</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r" altLang="ko-KR" sz="3600">
                <a:solidFill>
                  <a:schemeClr val="tx1">
                    <a:lumMod val="65000"/>
                    <a:lumOff val="35000"/>
                  </a:schemeClr>
                </a:solidFill>
              </a:rPr>
              <a:t>Lorsque nous sommes confrontés à des difficultés, nous ne devons pas non plus être déçus,</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fr" altLang="ko-KR" sz="3600">
                <a:solidFill>
                  <a:schemeClr val="tx1">
                    <a:lumMod val="65000"/>
                    <a:lumOff val="35000"/>
                  </a:schemeClr>
                </a:solidFill>
              </a:rPr>
              <a:t>mais nous devons nous attendre aux plans étonnants de Dieu pour nous et croire en Dieu.</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fr" altLang="ko-KR" sz="3200"/>
              <a:t>Dieu est?</a:t>
            </a:r>
            <a:r xmlns:a="http://schemas.openxmlformats.org/drawingml/2006/main">
              <a:rPr lang="f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rgbClr val="c00000"/>
                </a:solidFill>
              </a:rPr>
              <a:t>Dieu fait selon Sa volonté.</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tx1">
                    <a:lumMod val="65000"/>
                    <a:lumOff val="35000"/>
                  </a:schemeClr>
                </a:solidFill>
              </a:rPr>
              <a:t>Les humbles seront exaltés et les exaltés seront abaissés.</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000">
                <a:solidFill>
                  <a:schemeClr val="tx1">
                    <a:lumMod val="65000"/>
                    <a:lumOff val="35000"/>
                  </a:schemeClr>
                </a:solidFill>
              </a:rPr>
              <a:t>Dieu dit à l'homme :</a:t>
            </a:r>
            <a:r xmlns:a="http://schemas.openxmlformats.org/drawingml/2006/main">
              <a:rPr lang="fr" altLang="en-US" sz="2000">
                <a:solidFill>
                  <a:schemeClr val="tx1">
                    <a:lumMod val="65000"/>
                    <a:lumOff val="35000"/>
                  </a:schemeClr>
                </a:solidFill>
              </a:rPr>
              <a:t> </a:t>
            </a:r>
            <a:r xmlns:a="http://schemas.openxmlformats.org/drawingml/2006/main">
              <a:rPr lang="fr" altLang="ko-KR" sz="2000">
                <a:solidFill>
                  <a:schemeClr val="tx1">
                    <a:lumMod val="65000"/>
                    <a:lumOff val="35000"/>
                  </a:schemeClr>
                </a:solidFill>
              </a:rPr>
              <a:t>« Vous êtes libres de manger de n’importe quel arbre du jardin ; mais </a:t>
            </a:r>
            <a:r xmlns:a="http://schemas.openxmlformats.org/drawingml/2006/main">
              <a:rPr lang="fr" altLang="ko-KR" sz="2000" u="sng">
                <a:solidFill>
                  <a:schemeClr val="tx1">
                    <a:lumMod val="65000"/>
                    <a:lumOff val="35000"/>
                  </a:schemeClr>
                </a:solidFill>
              </a:rPr>
              <a:t>vous ne devez pas manger de l’arbre de la connaissance du bien et du mal, car lorsque vous en mangerez, vous mourrez sûrement </a:t>
            </a:r>
            <a:r xmlns:a="http://schemas.openxmlformats.org/drawingml/2006/main">
              <a:rPr lang="fr" altLang="ko-KR" sz="2000">
                <a:solidFill>
                  <a:schemeClr val="tx1">
                    <a:lumMod val="65000"/>
                    <a:lumOff val="35000"/>
                  </a:schemeClr>
                </a:solidFill>
              </a:rPr>
              <a:t>. »</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Le quiz du jour</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tx1">
                    <a:lumMod val="65000"/>
                    <a:lumOff val="35000"/>
                  </a:schemeClr>
                </a:solidFill>
              </a:rPr>
              <a:t>Quels animaux sont apparus dans le rêve de Pharaon ?</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① </a:t>
            </a:r>
            <a:r xmlns:a="http://schemas.openxmlformats.org/drawingml/2006/main">
              <a:rPr lang="fr" altLang="ko-KR" sz="2800">
                <a:solidFill>
                  <a:schemeClr val="tx1">
                    <a:lumMod val="65000"/>
                    <a:lumOff val="35000"/>
                  </a:schemeClr>
                </a:solidFill>
              </a:rPr>
              <a:t>oiseau</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② </a:t>
            </a:r>
            <a:r xmlns:a="http://schemas.openxmlformats.org/drawingml/2006/main">
              <a:rPr lang="fr" altLang="ko-KR" sz="2800">
                <a:solidFill>
                  <a:schemeClr val="tx1">
                    <a:lumMod val="65000"/>
                    <a:lumOff val="35000"/>
                  </a:schemeClr>
                </a:solidFill>
              </a:rPr>
              <a:t>chien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③ </a:t>
            </a:r>
            <a:r xmlns:a="http://schemas.openxmlformats.org/drawingml/2006/main">
              <a:rPr lang="fr" altLang="ko-KR" sz="2800">
                <a:solidFill>
                  <a:schemeClr val="tx1">
                    <a:lumMod val="65000"/>
                    <a:lumOff val="35000"/>
                  </a:schemeClr>
                </a:solidFill>
              </a:rPr>
              <a:t>cheval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④ </a:t>
            </a:r>
            <a:r xmlns:a="http://schemas.openxmlformats.org/drawingml/2006/main">
              <a:rPr lang="fr" altLang="ko-KR" sz="2800">
                <a:solidFill>
                  <a:schemeClr val="tx1">
                    <a:lumMod val="65000"/>
                    <a:lumOff val="35000"/>
                  </a:schemeClr>
                </a:solidFill>
              </a:rPr>
              <a:t>vache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rgbClr val="ff0000"/>
                </a:solidFill>
              </a:rPr>
              <a:t>④ </a:t>
            </a:r>
            <a:r xmlns:a="http://schemas.openxmlformats.org/drawingml/2006/main">
              <a:rPr lang="fr" altLang="ko-KR" sz="2800">
                <a:solidFill>
                  <a:srgbClr val="ff0000"/>
                </a:solidFill>
              </a:rPr>
              <a:t>vache</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pPr>
            <a:r xmlns:a="http://schemas.openxmlformats.org/drawingml/2006/main">
              <a:rPr lang="fr" altLang="ko-KR" sz="3600"/>
              <a:t>Alors Pharaon dit à Joseph :</a:t>
            </a:r>
            <a:endParaRPr xmlns:a="http://schemas.openxmlformats.org/drawingml/2006/main" lang="en-US" altLang="ko-KR" sz="3600"/>
          </a:p>
          <a:p>
            <a:pPr xmlns:a="http://schemas.openxmlformats.org/drawingml/2006/main" lvl="0">
              <a:defRPr/>
            </a:pPr>
            <a:r xmlns:a="http://schemas.openxmlformats.org/drawingml/2006/main">
              <a:rPr lang="fr" altLang="ko-KR" sz="3600"/>
              <a:t>«Je te confie par la présente la responsabilité de tout le pays d'Égypte.»</a:t>
            </a:r>
            <a:endParaRPr xmlns:a="http://schemas.openxmlformats.org/drawingml/2006/main" lang="en-US" altLang="ko-KR" sz="3600"/>
          </a:p>
          <a:p>
            <a:pPr xmlns:a="http://schemas.openxmlformats.org/drawingml/2006/main" lvl="0">
              <a:defRPr/>
            </a:pPr>
            <a:r xmlns:a="http://schemas.openxmlformats.org/drawingml/2006/main">
              <a:rPr lang="fr"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r" altLang="ko-KR" sz="2800">
                <a:solidFill>
                  <a:schemeClr val="tx1">
                    <a:lumMod val="65000"/>
                    <a:lumOff val="35000"/>
                  </a:schemeClr>
                </a:solidFill>
              </a:rPr>
              <a:t>Genèse</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41 :</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pPr>
            <a:r xmlns:a="http://schemas.openxmlformats.org/drawingml/2006/main">
              <a:rPr lang="fr" altLang="ko-KR" b="1">
                <a:solidFill>
                  <a:schemeClr val="tx1">
                    <a:lumMod val="50000"/>
                    <a:lumOff val="50000"/>
                  </a:schemeClr>
                </a:solidFill>
              </a:rPr>
              <a:t>Non.</a:t>
            </a:r>
            <a:r xmlns:a="http://schemas.openxmlformats.org/drawingml/2006/main">
              <a:rPr lang="fr" altLang="en-US" b="1">
                <a:solidFill>
                  <a:schemeClr val="tx1">
                    <a:lumMod val="50000"/>
                    <a:lumOff val="50000"/>
                  </a:schemeClr>
                </a:solidFill>
              </a:rPr>
              <a:t> </a:t>
            </a:r>
            <a:r xmlns:a="http://schemas.openxmlformats.org/drawingml/2006/main">
              <a:rPr lang="fr" altLang="ko-KR" b="1">
                <a:solidFill>
                  <a:schemeClr val="tx1">
                    <a:lumMod val="50000"/>
                    <a:lumOff val="50000"/>
                  </a:schemeClr>
                </a:solidFill>
              </a:rPr>
              <a:t>14</a:t>
            </a:r>
            <a:r xmlns:a="http://schemas.openxmlformats.org/drawingml/2006/main">
              <a:rPr lang="fr" altLang="en-US" b="1">
                <a:solidFill>
                  <a:schemeClr val="tx1">
                    <a:lumMod val="50000"/>
                    <a:lumOff val="50000"/>
                  </a:schemeClr>
                </a:solidFill>
              </a:rPr>
              <a:t> </a:t>
            </a:r>
            <a:r xmlns:a="http://schemas.openxmlformats.org/drawingml/2006/main">
              <a:rPr lang="fr" altLang="ko-KR" b="1">
                <a:solidFill>
                  <a:schemeClr val="tx1">
                    <a:lumMod val="50000"/>
                    <a:lumOff val="50000"/>
                  </a:schemeClr>
                </a:solidFill>
              </a:rPr>
              <a:t>La Parole de Dieu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pPr>
            <a:r xmlns:a="http://schemas.openxmlformats.org/drawingml/2006/main">
              <a:rPr lang="fr" altLang="ko-KR" sz="4400"/>
              <a:t>Joseph a de nouveau rencontré ses frères</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bg1">
                    <a:lumMod val="50000"/>
                  </a:schemeClr>
                </a:solidFill>
              </a:rPr>
              <a:t>Même si Joseph reconnut ses frères, eux ne le reconnurent pas.</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r" altLang="ko-KR" sz="2800">
                <a:solidFill>
                  <a:schemeClr val="tx1">
                    <a:lumMod val="65000"/>
                    <a:lumOff val="35000"/>
                  </a:schemeClr>
                </a:solidFill>
              </a:rPr>
              <a:t>Genèse</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42 :</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Pharaon nomma Joseph premier ministre d'Égypte. Joseph a maîtrisé avec sagesse la grave famine qui a duré sept ans.</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pPr>
            <a:r xmlns:a="http://schemas.openxmlformats.org/drawingml/2006/main">
              <a:rPr lang="fr" altLang="ko-KR" sz="2600">
                <a:solidFill>
                  <a:schemeClr val="tx1">
                    <a:lumMod val="65000"/>
                    <a:lumOff val="35000"/>
                  </a:schemeClr>
                </a:solidFill>
              </a:rPr>
              <a:t>Cependant, il n’y avait pas de céréales en Canaan à cause de la famine. Ils durent descendre en Égypte pour chercher du grain à manger. Les frères de Joseph sont également allés en Égypte pour acheter de la nourriture.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Même si Joseph reconnut ses frères, eux ne le reconnurent pas.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Joseph leur a dit qui il était. Ils étaient surpris en le regardant et avaient peur de lui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pPr>
            <a:r xmlns:a="http://schemas.openxmlformats.org/drawingml/2006/main">
              <a:rPr lang="fr" altLang="ko-KR" sz="2600">
                <a:solidFill>
                  <a:schemeClr val="tx1">
                    <a:lumMod val="65000"/>
                    <a:lumOff val="35000"/>
                  </a:schemeClr>
                </a:solidFill>
              </a:rPr>
              <a:t>Joseph a compris pourquoi Dieu l'avait envoyé en Égypte. Il a pardonné à ses frères et a emmené toute sa famille en Égypte et a pris soin d'eux en toute sécurité.</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La leçon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pPr>
            <a:r xmlns:a="http://schemas.openxmlformats.org/drawingml/2006/main">
              <a:rPr lang="fr" altLang="ko-KR" sz="3600">
                <a:solidFill>
                  <a:schemeClr val="tx1">
                    <a:lumMod val="65000"/>
                    <a:lumOff val="35000"/>
                  </a:schemeClr>
                </a:solidFill>
              </a:rPr>
              <a:t>Joseph a pardonné à ses frères qui l'avaient mal traité et les a aimés selon la volonté de Dieu.</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fr" altLang="ko-KR" sz="3600">
                <a:solidFill>
                  <a:schemeClr val="tx1">
                    <a:lumMod val="65000"/>
                    <a:lumOff val="35000"/>
                  </a:schemeClr>
                </a:solidFill>
              </a:rPr>
              <a:t>Nous devons pardonner à notre famille et à nos amis et les aimer.</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Mais Satan, déguisé en serpent, a tenté Ève.</a:t>
            </a:r>
          </a:p>
          <a:p>
            <a:r xmlns:a="http://schemas.openxmlformats.org/drawingml/2006/main">
              <a:rPr lang="fr" altLang="ko-KR" sz="2800">
                <a:solidFill>
                  <a:schemeClr val="tx1">
                    <a:lumMod val="65000"/>
                    <a:lumOff val="35000"/>
                  </a:schemeClr>
                </a:solidFill>
              </a:rPr>
              <a:t>Finalement, Ève a mangé le fruit.</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fr" altLang="ko-KR" sz="3200"/>
              <a:t>Dieu est?</a:t>
            </a:r>
            <a:r xmlns:a="http://schemas.openxmlformats.org/drawingml/2006/main">
              <a:rPr lang="f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rgbClr val="c00000"/>
                </a:solidFill>
              </a:rPr>
              <a:t>Dieu..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tx1">
                    <a:lumMod val="65000"/>
                    <a:lumOff val="35000"/>
                  </a:schemeClr>
                </a:solidFill>
              </a:rPr>
              <a:t>Il nous pardonne et nous aime.</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Le quiz du jour</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tx1">
                    <a:lumMod val="65000"/>
                    <a:lumOff val="35000"/>
                  </a:schemeClr>
                </a:solidFill>
              </a:rPr>
              <a:t>Dans quel pays Joseph est-il devenu premier ministre ?</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① </a:t>
            </a:r>
            <a:r xmlns:a="http://schemas.openxmlformats.org/drawingml/2006/main">
              <a:rPr lang="fr" altLang="ko-KR" sz="2800">
                <a:solidFill>
                  <a:schemeClr val="tx1">
                    <a:lumMod val="65000"/>
                    <a:lumOff val="35000"/>
                  </a:schemeClr>
                </a:solidFill>
              </a:rPr>
              <a:t>Egypte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② </a:t>
            </a:r>
            <a:r xmlns:a="http://schemas.openxmlformats.org/drawingml/2006/main">
              <a:rPr lang="fr" altLang="ko-KR" sz="2800">
                <a:solidFill>
                  <a:schemeClr val="tx1">
                    <a:lumMod val="65000"/>
                    <a:lumOff val="35000"/>
                  </a:schemeClr>
                </a:solidFill>
              </a:rPr>
              <a:t>Israël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③ </a:t>
            </a:r>
            <a:r xmlns:a="http://schemas.openxmlformats.org/drawingml/2006/main">
              <a:rPr lang="fr" altLang="ko-KR" sz="2800">
                <a:solidFill>
                  <a:schemeClr val="tx1">
                    <a:lumMod val="65000"/>
                    <a:lumOff val="35000"/>
                  </a:schemeClr>
                </a:solidFill>
              </a:rPr>
              <a:t>Perse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④ </a:t>
            </a:r>
            <a:r xmlns:a="http://schemas.openxmlformats.org/drawingml/2006/main">
              <a:rPr lang="fr" altLang="ko-KR" sz="2800">
                <a:solidFill>
                  <a:schemeClr val="tx1">
                    <a:lumMod val="65000"/>
                    <a:lumOff val="35000"/>
                  </a:schemeClr>
                </a:solidFill>
              </a:rPr>
              <a:t>Babylone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rgbClr val="ff0000"/>
                </a:solidFill>
              </a:rPr>
              <a:t>① </a:t>
            </a:r>
            <a:r xmlns:a="http://schemas.openxmlformats.org/drawingml/2006/main">
              <a:rPr lang="fr" altLang="ko-KR" sz="2800">
                <a:solidFill>
                  <a:srgbClr val="ff0000"/>
                </a:solidFill>
              </a:rPr>
              <a:t>Egypte</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bg1">
                    <a:lumMod val="50000"/>
                  </a:schemeClr>
                </a:solidFill>
              </a:rPr>
              <a:t>Même si Joseph reconnut ses frères, eux ne le reconnurent pas.</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r" altLang="ko-KR" sz="2800">
                <a:solidFill>
                  <a:schemeClr val="tx1">
                    <a:lumMod val="65000"/>
                    <a:lumOff val="35000"/>
                  </a:schemeClr>
                </a:solidFill>
              </a:rPr>
              <a:t>Genèse</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42 :</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pPr>
            <a:r xmlns:a="http://schemas.openxmlformats.org/drawingml/2006/main">
              <a:rPr lang="fr" altLang="ko-KR" b="1">
                <a:solidFill>
                  <a:schemeClr val="tx1">
                    <a:lumMod val="50000"/>
                    <a:lumOff val="50000"/>
                  </a:schemeClr>
                </a:solidFill>
              </a:rPr>
              <a:t>N°15 La Parole de Dieu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pPr>
            <a:r xmlns:a="http://schemas.openxmlformats.org/drawingml/2006/main">
              <a:rPr lang="fr" altLang="ko-KR" sz="4400"/>
              <a:t>Un enfant sauvé de l'eau</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tx1">
                    <a:lumMod val="65000"/>
                    <a:lumOff val="35000"/>
                  </a:schemeClr>
                </a:solidFill>
              </a:rPr>
              <a:t>Lorsque l'enfant grandit, elle l'emmena chez la fille de Pharaon et il devint son fils. Elle l'appela Moïse, en disant : « Je l'ai sorti de l'eau ».</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r" altLang="ko-KR" sz="2800">
                <a:solidFill>
                  <a:schemeClr val="tx1">
                    <a:lumMod val="65000"/>
                    <a:lumOff val="35000"/>
                  </a:schemeClr>
                </a:solidFill>
              </a:rPr>
              <a:t>Exode</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2h10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Le roi d'Égypte, Pharaon, a ordonné de jeter tous les nouveau-nés israélites dans le Nil et de les laisser tuer.</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Jokébed, la mère de Moïse, n'a eu d'autre choix que de laisser son fils être emporté sur le Nil.</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À cette époque, la princesse égyptienne a vu le bébé alors qu'elle se baignait dans la rivière. Elle avait en tête de faire grandir le garçon.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Sa sœur a vu la princesse sortir le petit garçon du panier. Elle a présenté sa vraie mère, Jokébed, pour allaiter le petit garçon à sa place.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Lorsque l'enfant grandit, il fut ramené à la princesse pour devenir son fils. Elle l'appela Moïse, en disant : « Je l'ai sorti de l'eau. Moïse a grandi en Egypte</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Palais.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Et Ève en donna un autre à Adam.</a:t>
            </a:r>
          </a:p>
          <a:p>
            <a:r xmlns:a="http://schemas.openxmlformats.org/drawingml/2006/main">
              <a:rPr lang="fr" altLang="ko-KR" sz="2800">
                <a:solidFill>
                  <a:schemeClr val="tx1">
                    <a:lumMod val="65000"/>
                    <a:lumOff val="35000"/>
                  </a:schemeClr>
                </a:solidFill>
              </a:rPr>
              <a:t>Adam l'a mangé aussi.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La leçon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pPr>
            <a:r xmlns:a="http://schemas.openxmlformats.org/drawingml/2006/main">
              <a:rPr lang="fr" altLang="ko-KR" sz="3600">
                <a:solidFill>
                  <a:schemeClr val="tx1">
                    <a:lumMod val="65000"/>
                    <a:lumOff val="35000"/>
                  </a:schemeClr>
                </a:solidFill>
              </a:rPr>
              <a:t>Dieu a sauvé Moïse.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fr" altLang="ko-KR" sz="3600">
                <a:solidFill>
                  <a:schemeClr val="tx1">
                    <a:lumMod val="65000"/>
                    <a:lumOff val="35000"/>
                  </a:schemeClr>
                </a:solidFill>
              </a:rPr>
              <a:t>Dieu nous a sauvés avec son incroyable sagesse et sa puissance (providence).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fr" altLang="ko-KR" sz="3600">
                <a:solidFill>
                  <a:schemeClr val="tx1">
                    <a:lumMod val="65000"/>
                    <a:lumOff val="35000"/>
                  </a:schemeClr>
                </a:solidFill>
              </a:rPr>
              <a:t>Croyons que les plans de Dieu sont toujours plus grands et plus parfaits que les miens.</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fr" altLang="ko-KR" sz="3200"/>
              <a:t>Qui est Dieu ?</a:t>
            </a:r>
            <a:r xmlns:a="http://schemas.openxmlformats.org/drawingml/2006/main">
              <a:rPr lang="f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rgbClr val="c00000"/>
                </a:solidFill>
              </a:rPr>
              <a:t>Dieu..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pPr>
            <a:r xmlns:a="http://schemas.openxmlformats.org/drawingml/2006/main">
              <a:rPr lang="fr" altLang="ko-KR" sz="3600">
                <a:solidFill>
                  <a:schemeClr val="tx1">
                    <a:lumMod val="65000"/>
                    <a:lumOff val="35000"/>
                  </a:schemeClr>
                </a:solidFill>
              </a:rPr>
              <a:t>Il est le Dieu tout-puissant qui accomplit sa volonté malgré tout obstacle.</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Le quiz du jour</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tx1">
                    <a:lumMod val="65000"/>
                    <a:lumOff val="35000"/>
                  </a:schemeClr>
                </a:solidFill>
              </a:rPr>
              <a:t>Qu’est-il arrivé à l’enfant emporté dans l’eau ?</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① </a:t>
            </a:r>
            <a:r xmlns:a="http://schemas.openxmlformats.org/drawingml/2006/main">
              <a:rPr lang="fr" altLang="ko-KR" sz="2800">
                <a:solidFill>
                  <a:schemeClr val="tx1">
                    <a:lumMod val="65000"/>
                    <a:lumOff val="35000"/>
                  </a:schemeClr>
                </a:solidFill>
              </a:rPr>
              <a:t>Il s'est noyé et a été mangé par des poissons.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② </a:t>
            </a:r>
            <a:r xmlns:a="http://schemas.openxmlformats.org/drawingml/2006/main">
              <a:rPr lang="fr" altLang="ko-KR" sz="2800">
                <a:solidFill>
                  <a:schemeClr val="tx1">
                    <a:lumMod val="65000"/>
                    <a:lumOff val="35000"/>
                  </a:schemeClr>
                </a:solidFill>
              </a:rPr>
              <a:t>Les oiseaux ont sauvé l'enfant.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③ </a:t>
            </a:r>
            <a:r xmlns:a="http://schemas.openxmlformats.org/drawingml/2006/main">
              <a:rPr lang="fr" altLang="ko-KR" sz="2800">
                <a:solidFill>
                  <a:schemeClr val="tx1">
                    <a:lumMod val="65000"/>
                    <a:lumOff val="35000"/>
                  </a:schemeClr>
                </a:solidFill>
              </a:rPr>
              <a:t>Dieu a sauvé l'enfant du ciel.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④ </a:t>
            </a:r>
            <a:r xmlns:a="http://schemas.openxmlformats.org/drawingml/2006/main">
              <a:rPr lang="fr" altLang="ko-KR" sz="2800">
                <a:solidFill>
                  <a:schemeClr val="tx1">
                    <a:lumMod val="65000"/>
                    <a:lumOff val="35000"/>
                  </a:schemeClr>
                </a:solidFill>
              </a:rPr>
              <a:t>La princesse d'Egypte l'a vu et l'a secouru.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rgbClr val="ff0000"/>
                </a:solidFill>
              </a:rPr>
              <a:t>④ </a:t>
            </a:r>
            <a:r xmlns:a="http://schemas.openxmlformats.org/drawingml/2006/main">
              <a:rPr lang="fr" altLang="ko-KR" sz="2800">
                <a:solidFill>
                  <a:srgbClr val="ff0000"/>
                </a:solidFill>
              </a:rPr>
              <a:t>La princesse d'Egypte l'a vu et l'a secouru.</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tx1">
                    <a:lumMod val="65000"/>
                    <a:lumOff val="35000"/>
                  </a:schemeClr>
                </a:solidFill>
              </a:rPr>
              <a:t>Lorsque l'enfant grandit, elle l'emmena chez la fille de Pharaon et il devint son fils. Elle l'appela Moïse, en disant : « Je l'ai sorti de l'eau ».</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r" altLang="ko-KR" sz="2800">
                <a:solidFill>
                  <a:schemeClr val="tx1">
                    <a:lumMod val="65000"/>
                    <a:lumOff val="35000"/>
                  </a:schemeClr>
                </a:solidFill>
              </a:rPr>
              <a:t>Exode</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2h10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400">
                <a:solidFill>
                  <a:schemeClr val="tx1">
                    <a:lumMod val="65000"/>
                    <a:lumOff val="35000"/>
                  </a:schemeClr>
                </a:solidFill>
              </a:rPr>
              <a:t>Dieu les a chassés d'Eden parce qu'ils n'ont pas écouté Dieu.</a:t>
            </a:r>
          </a:p>
          <a:p>
            <a:r xmlns:a="http://schemas.openxmlformats.org/drawingml/2006/main">
              <a:rPr lang="fr" altLang="ko-KR" sz="2400">
                <a:solidFill>
                  <a:schemeClr val="tx1">
                    <a:lumMod val="65000"/>
                    <a:lumOff val="35000"/>
                  </a:schemeClr>
                </a:solidFill>
              </a:rPr>
              <a:t>A partir de ce moment-là, Sin est venu dans le monde.</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2800" b="1"/>
              <a:t>La leçon </a:t>
            </a:r>
            <a:endParaRPr xmlns:a="http://schemas.openxmlformats.org/drawingml/2006/main" lang="en-US" altLang="ko-KR" sz="4000" b="1"/>
            <a:r xmlns:a="http://schemas.openxmlformats.org/drawingml/2006/main">
              <a:rPr lang="fr" altLang="ko-KR" sz="4000"/>
              <a:t>d'aujourd'hui</a:t>
            </a: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200">
                <a:solidFill>
                  <a:schemeClr val="tx1">
                    <a:lumMod val="65000"/>
                    <a:lumOff val="35000"/>
                  </a:schemeClr>
                </a:solidFill>
              </a:rPr>
              <a:t>Le péché est venu dans le monde parce qu'Adam et Ève n'ont pas obéi au commandement de Dieu.</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r" altLang="ko-KR" sz="3200">
                <a:solidFill>
                  <a:schemeClr val="tx1">
                    <a:lumMod val="65000"/>
                    <a:lumOff val="35000"/>
                  </a:schemeClr>
                </a:solidFill>
              </a:rPr>
              <a:t>Est-ce que j'obéis à la parole de Dieu ?</a:t>
            </a:r>
          </a:p>
          <a:p>
            <a:pPr xmlns:a="http://schemas.openxmlformats.org/drawingml/2006/main" algn="ctr"/>
            <a:r xmlns:a="http://schemas.openxmlformats.org/drawingml/2006/main">
              <a:rPr lang="fr" altLang="ko-KR" sz="3200">
                <a:solidFill>
                  <a:schemeClr val="tx1">
                    <a:lumMod val="65000"/>
                    <a:lumOff val="35000"/>
                  </a:schemeClr>
                </a:solidFill>
              </a:rPr>
              <a:t>Si je crois en Dieu, je dois obéir à la parole de Dieu.</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200"/>
              <a:t>Dieu est?</a:t>
            </a:r>
            <a:r xmlns:a="http://schemas.openxmlformats.org/drawingml/2006/main">
              <a:rPr lang="f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rgbClr val="C00000"/>
                </a:solidFill>
              </a:rPr>
              <a:t>Dieu..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N'aime pas la désobéissance.</a:t>
            </a:r>
          </a:p>
          <a:p>
            <a:r xmlns:a="http://schemas.openxmlformats.org/drawingml/2006/main">
              <a:rPr lang="fr" altLang="ko-KR" sz="3600">
                <a:solidFill>
                  <a:schemeClr val="tx1">
                    <a:lumMod val="65000"/>
                    <a:lumOff val="35000"/>
                  </a:schemeClr>
                </a:solidFill>
              </a:rPr>
              <a:t>Bénit l'homme qui obéit à sa parole.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fr" altLang="ko-KR" sz="4000"/>
              <a:t>Aujourd'hui</a:t>
            </a:r>
            <a:r xmlns:a="http://schemas.openxmlformats.org/drawingml/2006/main">
              <a:rPr lang="fr" altLang="en-US" sz="4000"/>
              <a:t> </a:t>
            </a:r>
            <a:r xmlns:a="http://schemas.openxmlformats.org/drawingml/2006/main">
              <a:rPr lang="fr" altLang="ko-KR" sz="4000"/>
              <a:t>Mot</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fr" altLang="ko-KR" sz="3600">
                <a:solidFill>
                  <a:schemeClr val="tx1">
                    <a:lumMod val="65000"/>
                    <a:lumOff val="35000"/>
                  </a:schemeClr>
                </a:solidFill>
              </a:rPr>
              <a:t>Au commencement Dieu créa</a:t>
            </a:r>
          </a:p>
          <a:p>
            <a:r xmlns:a="http://schemas.openxmlformats.org/drawingml/2006/main">
              <a:rPr lang="fr" altLang="ko-KR" sz="3600">
                <a:solidFill>
                  <a:schemeClr val="tx1">
                    <a:lumMod val="65000"/>
                    <a:lumOff val="35000"/>
                  </a:schemeClr>
                </a:solidFill>
              </a:rPr>
              <a:t>les cieux et la terre.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r xmlns:a="http://schemas.openxmlformats.org/drawingml/2006/main">
              <a:rPr lang="fr" altLang="ko-KR" sz="2800">
                <a:solidFill>
                  <a:schemeClr val="tx1">
                    <a:lumMod val="65000"/>
                    <a:lumOff val="35000"/>
                  </a:schemeClr>
                </a:solidFill>
              </a:rPr>
              <a:t>Genèse 1:1</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fr" altLang="ko-KR" sz="4000">
                <a:solidFill>
                  <a:srgbClr val="FF0000"/>
                </a:solidFill>
              </a:rPr>
              <a:t>Le quiz du jour</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ko-KR" sz="3200">
                <a:solidFill>
                  <a:schemeClr val="tx1">
                    <a:lumMod val="65000"/>
                    <a:lumOff val="35000"/>
                  </a:schemeClr>
                </a:solidFill>
              </a:rPr>
              <a:t>Qu’est-ce que Dieu a dit à l’humanité de ne pas manger ?</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en-US" sz="2800">
                <a:solidFill>
                  <a:schemeClr val="tx1">
                    <a:lumMod val="65000"/>
                    <a:lumOff val="35000"/>
                  </a:schemeClr>
                </a:solidFill>
              </a:rPr>
              <a:t>① </a:t>
            </a:r>
            <a:r xmlns:a="http://schemas.openxmlformats.org/drawingml/2006/main">
              <a:rPr lang="fr" altLang="ko-KR" sz="2800">
                <a:solidFill>
                  <a:schemeClr val="tx1">
                    <a:lumMod val="65000"/>
                    <a:lumOff val="35000"/>
                  </a:schemeClr>
                </a:solidFill>
              </a:rPr>
              <a:t>fruits</a:t>
            </a:r>
            <a:r xmlns:a="http://schemas.openxmlformats.org/drawingml/2006/main">
              <a:rPr lang="fr"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en-US" sz="2800">
                <a:solidFill>
                  <a:schemeClr val="tx1">
                    <a:lumMod val="65000"/>
                    <a:lumOff val="35000"/>
                  </a:schemeClr>
                </a:solidFill>
              </a:rPr>
              <a:t>② </a:t>
            </a:r>
            <a:r xmlns:a="http://schemas.openxmlformats.org/drawingml/2006/main">
              <a:rPr lang="fr" altLang="ko-KR" sz="2800">
                <a:solidFill>
                  <a:schemeClr val="tx1">
                    <a:lumMod val="65000"/>
                    <a:lumOff val="35000"/>
                  </a:schemeClr>
                </a:solidFill>
              </a:rPr>
              <a:t>viande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en-US" sz="2800">
                <a:solidFill>
                  <a:schemeClr val="tx1">
                    <a:lumMod val="65000"/>
                    <a:lumOff val="35000"/>
                  </a:schemeClr>
                </a:solidFill>
              </a:rPr>
              <a:t>③ </a:t>
            </a:r>
            <a:r xmlns:a="http://schemas.openxmlformats.org/drawingml/2006/main">
              <a:rPr lang="fr" altLang="ko-KR" sz="2800">
                <a:solidFill>
                  <a:schemeClr val="tx1">
                    <a:lumMod val="65000"/>
                    <a:lumOff val="35000"/>
                  </a:schemeClr>
                </a:solidFill>
              </a:rPr>
              <a:t>légume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en-US" sz="2800">
                <a:solidFill>
                  <a:schemeClr val="dk1"/>
                </a:solidFill>
              </a:rPr>
              <a:t>④ </a:t>
            </a:r>
            <a:r xmlns:a="http://schemas.openxmlformats.org/drawingml/2006/main">
              <a:rPr lang="fr" altLang="ko-KR" sz="2800">
                <a:solidFill>
                  <a:schemeClr val="dk1"/>
                </a:solidFill>
              </a:rPr>
              <a:t>le fruit de la connaissance du bien et du mal</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en-US" sz="2800">
                <a:solidFill>
                  <a:srgbClr val="FF0000"/>
                </a:solidFill>
              </a:rPr>
              <a:t>④ </a:t>
            </a:r>
            <a:r xmlns:a="http://schemas.openxmlformats.org/drawingml/2006/main">
              <a:rPr lang="fr" altLang="ko-KR" sz="2800">
                <a:solidFill>
                  <a:srgbClr val="FF0000"/>
                </a:solidFill>
              </a:rPr>
              <a:t>le fruit de la connaissance du bien et du mal</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Dieu a créé l'homme à sa propre image, à l'image de Dieu il l'a créé ;</a:t>
            </a:r>
          </a:p>
          <a:p>
            <a:r xmlns:a="http://schemas.openxmlformats.org/drawingml/2006/main">
              <a:rPr lang="fr" altLang="ko-KR" sz="3600">
                <a:solidFill>
                  <a:schemeClr val="tx1">
                    <a:lumMod val="65000"/>
                    <a:lumOff val="35000"/>
                  </a:schemeClr>
                </a:solidFill>
              </a:rPr>
              <a:t>mâle et femelle, il les créa.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r" altLang="ko-KR" sz="2800">
                <a:solidFill>
                  <a:schemeClr val="tx1">
                    <a:lumMod val="65000"/>
                    <a:lumOff val="35000"/>
                  </a:schemeClr>
                </a:solidFill>
              </a:rPr>
              <a:t>Genèse</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b="1">
                <a:solidFill>
                  <a:schemeClr val="tx1">
                    <a:lumMod val="50000"/>
                    <a:lumOff val="50000"/>
                  </a:schemeClr>
                </a:solidFill>
              </a:rPr>
              <a:t>No.3 La Parole de Dieu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t>Noé a construit un Grand Navire (une Arche) sur la Haute Montagne</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t>Aujourd'hui</a:t>
            </a:r>
            <a:r xmlns:a="http://schemas.openxmlformats.org/drawingml/2006/main">
              <a:rPr lang="fr" altLang="en-US" sz="4000"/>
              <a:t> </a:t>
            </a:r>
            <a:r xmlns:a="http://schemas.openxmlformats.org/drawingml/2006/main">
              <a:rPr lang="fr" altLang="ko-KR" sz="4000"/>
              <a:t>Mot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L'Éternel dit alors à Noé : « Entre dans l'arche, toi et toute ta famille, car je t'ai trouvé juste dans cette génération.</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r" altLang="ko-KR" sz="2800">
                <a:solidFill>
                  <a:schemeClr val="tx1">
                    <a:lumMod val="65000"/>
                    <a:lumOff val="35000"/>
                  </a:schemeClr>
                </a:solidFill>
              </a:rPr>
              <a:t>(Genèse 7 : 1)</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ko-KR" sz="2800">
                <a:solidFill>
                  <a:schemeClr val="tx1">
                    <a:lumMod val="65000"/>
                    <a:lumOff val="35000"/>
                  </a:schemeClr>
                </a:solidFill>
              </a:rPr>
              <a:t>Dieu a vu que tous les habitants de la terre corrompaient leurs voies. Dieu dit à Noé : « Je détruirai les hommes et la terre (...). Fabriquez un grand bateau sur la montagne ! »</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Noé a commencé à construire un bateau sur la montagne comme Dieu le lui avait ordonné. Les gens pensaient qu'il était fou.</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Noé a laissé toutes sortes de créatures entrer dans le navire avec les 8 membres de la famille de Noé, comme Dieu l'avait ordonné.</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La pluie a continué à tomber sur la terre pendant 40 jours comme Dieu l'avait dit.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ko-KR" sz="2800">
                <a:solidFill>
                  <a:schemeClr val="tx1">
                    <a:lumMod val="65000"/>
                    <a:lumOff val="35000"/>
                  </a:schemeClr>
                </a:solidFill>
              </a:rPr>
              <a:t>Finalement, la terre fut recouverte d’eau. Tout être vivant qui bougeait sur la terre mourait. Il ne restait que Noé et ceux qui étaient avec lui dans l'arche.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200">
                <a:solidFill>
                  <a:srgbClr val="FF0000"/>
                </a:solidFill>
              </a:rPr>
              <a:t>La leçon d'aujourd'hui</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200">
                <a:solidFill>
                  <a:schemeClr val="tx1">
                    <a:lumMod val="65000"/>
                    <a:lumOff val="35000"/>
                  </a:schemeClr>
                </a:solidFill>
              </a:rPr>
              <a:t>Les gens n'ont pas écouté Noé qui leur a donné une chance d'être sauvés d'une grande inondation.</a:t>
            </a:r>
          </a:p>
          <a:p>
            <a:pPr xmlns:a="http://schemas.openxmlformats.org/drawingml/2006/main" algn="ctr"/>
            <a:r xmlns:a="http://schemas.openxmlformats.org/drawingml/2006/main">
              <a:rPr lang="fr" altLang="ko-KR" sz="3200">
                <a:solidFill>
                  <a:schemeClr val="tx1">
                    <a:lumMod val="65000"/>
                    <a:lumOff val="35000"/>
                  </a:schemeClr>
                </a:solidFill>
              </a:rPr>
              <a:t>Ils ont seulement dit que Noah était fou</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r" altLang="ko-KR" sz="3200">
                <a:solidFill>
                  <a:schemeClr val="tx1">
                    <a:lumMod val="65000"/>
                    <a:lumOff val="35000"/>
                  </a:schemeClr>
                </a:solidFill>
              </a:rPr>
              <a:t>Lorsque vous annoncez l’Évangile à des amis, il se peut qu’ils ne vous écoutent pas bien.</a:t>
            </a:r>
          </a:p>
          <a:p>
            <a:pPr xmlns:a="http://schemas.openxmlformats.org/drawingml/2006/main" algn="ctr"/>
            <a:r xmlns:a="http://schemas.openxmlformats.org/drawingml/2006/main">
              <a:rPr lang="fr" altLang="ko-KR" sz="3200">
                <a:solidFill>
                  <a:schemeClr val="tx1">
                    <a:lumMod val="65000"/>
                    <a:lumOff val="35000"/>
                  </a:schemeClr>
                </a:solidFill>
              </a:rPr>
              <a:t>Mais à la fin, ils sauront que la parole de Dieu est vraie.</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fr" altLang="ko-KR" sz="2800">
                <a:solidFill>
                  <a:schemeClr val="tx1">
                    <a:lumMod val="65000"/>
                    <a:lumOff val="35000"/>
                  </a:schemeClr>
                </a:solidFill>
              </a:rPr>
              <a:t>Au début, l’obscurité recouvrait la surface.</a:t>
            </a:r>
          </a:p>
          <a:p>
            <a:r xmlns:a="http://schemas.openxmlformats.org/drawingml/2006/main">
              <a:rPr lang="fr" altLang="ko-KR" sz="2800">
                <a:solidFill>
                  <a:schemeClr val="tx1">
                    <a:lumMod val="65000"/>
                    <a:lumOff val="35000"/>
                  </a:schemeClr>
                </a:solidFill>
              </a:rPr>
              <a:t>Il n'y avait ni homme, ni lumière. Il n'y avait rien.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200"/>
              <a:t>Dieu ?</a:t>
            </a:r>
            <a:r xmlns:a="http://schemas.openxmlformats.org/drawingml/2006/main">
              <a:rPr lang="f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rgbClr val="C00000"/>
                </a:solidFill>
              </a:rPr>
              <a:t>Dieu..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Dieu déteste le péché et juge le péché.</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fr" altLang="ko-KR" sz="4000"/>
              <a:t>Le quiz du jour</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ko-KR" sz="3200">
                <a:solidFill>
                  <a:schemeClr val="tx1">
                    <a:lumMod val="65000"/>
                    <a:lumOff val="35000"/>
                  </a:schemeClr>
                </a:solidFill>
              </a:rPr>
              <a:t>Qu’est-ce que Dieu a dit à Noé de faire ?</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en-US" sz="2800">
                <a:solidFill>
                  <a:schemeClr val="dk1"/>
                </a:solidFill>
              </a:rPr>
              <a:t>① </a:t>
            </a:r>
            <a:r xmlns:a="http://schemas.openxmlformats.org/drawingml/2006/main">
              <a:rPr lang="fr" altLang="ko-KR" sz="2800">
                <a:solidFill>
                  <a:schemeClr val="dk1"/>
                </a:solidFill>
              </a:rPr>
              <a:t>Un navire (une arche)</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en-US" sz="2800">
                <a:solidFill>
                  <a:schemeClr val="tx1">
                    <a:lumMod val="65000"/>
                    <a:lumOff val="35000"/>
                  </a:schemeClr>
                </a:solidFill>
              </a:rPr>
              <a:t>② </a:t>
            </a:r>
            <a:r xmlns:a="http://schemas.openxmlformats.org/drawingml/2006/main">
              <a:rPr lang="fr" altLang="ko-KR" sz="2800">
                <a:solidFill>
                  <a:schemeClr val="tx1">
                    <a:lumMod val="65000"/>
                    <a:lumOff val="35000"/>
                  </a:schemeClr>
                </a:solidFill>
              </a:rPr>
              <a:t>Une voiture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en-US" sz="2800">
                <a:solidFill>
                  <a:schemeClr val="tx1">
                    <a:lumMod val="65000"/>
                    <a:lumOff val="35000"/>
                  </a:schemeClr>
                </a:solidFill>
              </a:rPr>
              <a:t>③ </a:t>
            </a:r>
            <a:r xmlns:a="http://schemas.openxmlformats.org/drawingml/2006/main">
              <a:rPr lang="fr" altLang="ko-KR" sz="2800">
                <a:solidFill>
                  <a:schemeClr val="tx1">
                    <a:lumMod val="65000"/>
                    <a:lumOff val="35000"/>
                  </a:schemeClr>
                </a:solidFill>
              </a:rPr>
              <a:t>Une maison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en-US" sz="2800">
                <a:solidFill>
                  <a:schemeClr val="tx1">
                    <a:lumMod val="65000"/>
                    <a:lumOff val="35000"/>
                  </a:schemeClr>
                </a:solidFill>
              </a:rPr>
              <a:t>④ </a:t>
            </a:r>
            <a:r xmlns:a="http://schemas.openxmlformats.org/drawingml/2006/main">
              <a:rPr lang="fr" altLang="ko-KR" sz="2800">
                <a:solidFill>
                  <a:schemeClr val="tx1">
                    <a:lumMod val="65000"/>
                    <a:lumOff val="35000"/>
                  </a:schemeClr>
                </a:solidFill>
              </a:rPr>
              <a:t>Un vélo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en-US" sz="2800">
                <a:solidFill>
                  <a:srgbClr val="FF0000"/>
                </a:solidFill>
              </a:rPr>
              <a:t>① </a:t>
            </a:r>
            <a:r xmlns:a="http://schemas.openxmlformats.org/drawingml/2006/main">
              <a:rPr lang="fr" altLang="ko-KR" sz="2800">
                <a:solidFill>
                  <a:srgbClr val="FF0000"/>
                </a:solidFill>
              </a:rPr>
              <a:t>Un navire (une arche)</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L'Éternel dit alors à Noé : « Entre dans l'arche, toi et toute ta famille, car je t'ai trouvé juste dans cette génération.</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r" altLang="ko-KR" sz="2800">
                <a:solidFill>
                  <a:schemeClr val="tx1">
                    <a:lumMod val="65000"/>
                    <a:lumOff val="35000"/>
                  </a:schemeClr>
                </a:solidFill>
              </a:rPr>
              <a:t>Genèse 7:1</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b="1">
                <a:solidFill>
                  <a:schemeClr val="tx1">
                    <a:lumMod val="50000"/>
                    <a:lumOff val="50000"/>
                  </a:schemeClr>
                </a:solidFill>
              </a:rPr>
              <a:t>No.4 La Parole de Dieu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t>L'arc-en-ciel était l'alliance de Dieu</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600">
                <a:solidFill>
                  <a:srgbClr val="FF0000"/>
                </a:solidFill>
              </a:rPr>
              <a:t>Aujourd'hui</a:t>
            </a:r>
            <a:r xmlns:a="http://schemas.openxmlformats.org/drawingml/2006/main">
              <a:rPr lang="fr" altLang="ko-KR" sz="4000">
                <a:solidFill>
                  <a:srgbClr val="FF0000"/>
                </a:solidFill>
              </a:rPr>
              <a:t> </a:t>
            </a:r>
            <a:r xmlns:a="http://schemas.openxmlformats.org/drawingml/2006/main">
              <a:rPr lang="fr" altLang="ko-KR" sz="3600">
                <a:solidFill>
                  <a:srgbClr val="FF0000"/>
                </a:solidFill>
              </a:rPr>
              <a:t>Mot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Chaque fois que l’arc-en-ciel apparaîtra dans les nuages, je le verrai et je me souviendrai de l’alliance éternelle entre Dieu et tous les êtres vivants de toute espèce sur la terre. »</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r" altLang="ko-KR" sz="2800">
                <a:solidFill>
                  <a:schemeClr val="tx1">
                    <a:lumMod val="65000"/>
                    <a:lumOff val="35000"/>
                  </a:schemeClr>
                </a:solidFill>
              </a:rPr>
              <a:t>Genèse</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9h16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Tout être vivant fut anéanti, il ne resta plus que Noé et ceux qui étaient avec lui dans l’arche.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La pluie tomba sur la terre pendant 40 jours.</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ko-KR" sz="2800">
                <a:solidFill>
                  <a:schemeClr val="tx1">
                    <a:lumMod val="65000"/>
                    <a:lumOff val="35000"/>
                  </a:schemeClr>
                </a:solidFill>
              </a:rPr>
              <a:t>Après que la pluie ait cessé, Noé a envoyé une colombe.</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fr" altLang="ko-KR" sz="2800">
                <a:solidFill>
                  <a:schemeClr val="tx1">
                    <a:lumMod val="65000"/>
                    <a:lumOff val="35000"/>
                  </a:schemeClr>
                </a:solidFill>
              </a:rPr>
              <a:t>La colombe revint vers lui avec une feuille d'olivier fraîche dans le bec. Noé savait : « L’eau s’est retirée de la terre ! »</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Noé est sorti avec sa famille et a adoré Dieu. "Merci Dieu de nous avoir donné un nouveau monde."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ko-KR" sz="2800">
                <a:solidFill>
                  <a:schemeClr val="tx1">
                    <a:lumMod val="65000"/>
                    <a:lumOff val="35000"/>
                  </a:schemeClr>
                </a:solidFill>
              </a:rPr>
              <a:t>Dieu lui montra un arc-en-ciel comme signe de l'alliance et de la bénédiction. « Vivez heureux dans le nouveau monde ! »</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fr" altLang="ko-KR" sz="2800">
                <a:solidFill>
                  <a:schemeClr val="tx1">
                    <a:lumMod val="65000"/>
                    <a:lumOff val="35000"/>
                  </a:schemeClr>
                </a:solidFill>
              </a:rPr>
              <a:t>Dieu a dit : « Que la lumière soit »</a:t>
            </a:r>
          </a:p>
          <a:p>
            <a:r xmlns:a="http://schemas.openxmlformats.org/drawingml/2006/main">
              <a:rPr lang="fr" altLang="ko-KR" sz="2800">
                <a:solidFill>
                  <a:schemeClr val="tx1">
                    <a:lumMod val="65000"/>
                    <a:lumOff val="35000"/>
                  </a:schemeClr>
                </a:solidFill>
              </a:rPr>
              <a:t>et la lumière fut.</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200">
                <a:solidFill>
                  <a:srgbClr val="FF0000"/>
                </a:solidFill>
              </a:rPr>
              <a:t>La leçon d'aujourd'hui</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200">
                <a:solidFill>
                  <a:schemeClr val="tx1">
                    <a:lumMod val="65000"/>
                    <a:lumOff val="35000"/>
                  </a:schemeClr>
                </a:solidFill>
              </a:rPr>
              <a:t>Dieu a sauvé Noé et sa famille.</a:t>
            </a:r>
          </a:p>
          <a:p>
            <a:pPr xmlns:a="http://schemas.openxmlformats.org/drawingml/2006/main" algn="ctr"/>
            <a:r xmlns:a="http://schemas.openxmlformats.org/drawingml/2006/main">
              <a:rPr lang="fr" altLang="ko-KR" sz="3200">
                <a:solidFill>
                  <a:schemeClr val="tx1">
                    <a:lumMod val="65000"/>
                    <a:lumOff val="35000"/>
                  </a:schemeClr>
                </a:solidFill>
              </a:rPr>
              <a:t>Dieu a promis qu’Il les bénirait et créerait un monde nouveau à travers eux.</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r" altLang="ko-KR" sz="3200">
                <a:solidFill>
                  <a:schemeClr val="tx1">
                    <a:lumMod val="65000"/>
                    <a:lumOff val="35000"/>
                  </a:schemeClr>
                </a:solidFill>
              </a:rPr>
              <a:t>Dieu nous a également sauvés à travers Jésus.</a:t>
            </a:r>
          </a:p>
          <a:p>
            <a:pPr xmlns:a="http://schemas.openxmlformats.org/drawingml/2006/main" algn="ctr"/>
            <a:r xmlns:a="http://schemas.openxmlformats.org/drawingml/2006/main">
              <a:rPr lang="fr" altLang="ko-KR" sz="3200">
                <a:solidFill>
                  <a:schemeClr val="tx1">
                    <a:lumMod val="65000"/>
                    <a:lumOff val="35000"/>
                  </a:schemeClr>
                </a:solidFill>
              </a:rPr>
              <a:t>Nous devons croire que Dieu créera son nouveau monde à travers nous.</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200"/>
              <a:t>Yahvé Dieu ?</a:t>
            </a:r>
            <a:r xmlns:a="http://schemas.openxmlformats.org/drawingml/2006/main">
              <a:rPr lang="f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rgbClr val="C00000"/>
                </a:solidFill>
              </a:rPr>
              <a:t>Yahvé Dieu..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Yahweh Dieu est notre Père qui sauve et bénit abondamment ses enfants bien-aimés lorsque nous croyons en lui.</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fr" altLang="ko-KR" sz="4000"/>
              <a:t>Le quiz du jour</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ko-KR" sz="3200">
                <a:solidFill>
                  <a:schemeClr val="tx1">
                    <a:lumMod val="65000"/>
                    <a:lumOff val="35000"/>
                  </a:schemeClr>
                </a:solidFill>
              </a:rPr>
              <a:t>Qu’est-ce que Noé a envoyé pour voir que la terre était séchée ?</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en-US" sz="2800">
                <a:solidFill>
                  <a:schemeClr val="tx1">
                    <a:lumMod val="65000"/>
                    <a:lumOff val="35000"/>
                  </a:schemeClr>
                </a:solidFill>
              </a:rPr>
              <a:t>① </a:t>
            </a:r>
            <a:r xmlns:a="http://schemas.openxmlformats.org/drawingml/2006/main">
              <a:rPr lang="fr" altLang="ko-KR" sz="2800">
                <a:solidFill>
                  <a:schemeClr val="tx1">
                    <a:lumMod val="65000"/>
                    <a:lumOff val="35000"/>
                  </a:schemeClr>
                </a:solidFill>
              </a:rPr>
              <a:t>Aigle</a:t>
            </a:r>
            <a:r xmlns:a="http://schemas.openxmlformats.org/drawingml/2006/main">
              <a:rPr lang="fr"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en-US" sz="2800">
                <a:solidFill>
                  <a:schemeClr val="tx1">
                    <a:lumMod val="65000"/>
                    <a:lumOff val="35000"/>
                  </a:schemeClr>
                </a:solidFill>
              </a:rPr>
              <a:t>② </a:t>
            </a:r>
            <a:r xmlns:a="http://schemas.openxmlformats.org/drawingml/2006/main">
              <a:rPr lang="fr" altLang="ko-KR" sz="2800">
                <a:solidFill>
                  <a:schemeClr val="tx1">
                    <a:lumMod val="65000"/>
                    <a:lumOff val="35000"/>
                  </a:schemeClr>
                </a:solidFill>
              </a:rPr>
              <a:t>Moineau</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en-US" sz="2800">
                <a:solidFill>
                  <a:schemeClr val="dk1"/>
                </a:solidFill>
              </a:rPr>
              <a:t>③ </a:t>
            </a:r>
            <a:r xmlns:a="http://schemas.openxmlformats.org/drawingml/2006/main">
              <a:rPr lang="fr" altLang="ko-KR" sz="2800">
                <a:solidFill>
                  <a:schemeClr val="dk1"/>
                </a:solidFill>
              </a:rPr>
              <a:t>Colombe</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en-US" sz="2800">
                <a:solidFill>
                  <a:schemeClr val="tx1">
                    <a:lumMod val="65000"/>
                    <a:lumOff val="35000"/>
                  </a:schemeClr>
                </a:solidFill>
              </a:rPr>
              <a:t>④ </a:t>
            </a:r>
            <a:r xmlns:a="http://schemas.openxmlformats.org/drawingml/2006/main">
              <a:rPr lang="fr" altLang="ko-KR" sz="2800">
                <a:solidFill>
                  <a:schemeClr val="tx1">
                    <a:lumMod val="65000"/>
                    <a:lumOff val="35000"/>
                  </a:schemeClr>
                </a:solidFill>
              </a:rPr>
              <a:t>Canard</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en-US" sz="2800">
                <a:solidFill>
                  <a:srgbClr val="FF0000"/>
                </a:solidFill>
              </a:rPr>
              <a:t>③ </a:t>
            </a:r>
            <a:r xmlns:a="http://schemas.openxmlformats.org/drawingml/2006/main">
              <a:rPr lang="fr" altLang="ko-KR" sz="2800">
                <a:solidFill>
                  <a:srgbClr val="FF0000"/>
                </a:solidFill>
              </a:rPr>
              <a:t>Colombe</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600"/>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Chaque fois que l’arc-en-ciel apparaîtra dans les nuages, je le verrai et je me souviendrai de l’alliance éternelle entre Dieu et tous les êtres vivants de toute espèce sur la terre. »</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r" altLang="ko-KR" sz="2800">
                <a:solidFill>
                  <a:schemeClr val="tx1">
                    <a:lumMod val="65000"/>
                    <a:lumOff val="35000"/>
                  </a:schemeClr>
                </a:solidFill>
              </a:rPr>
              <a:t>Genèse</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9h16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b="1">
                <a:solidFill>
                  <a:schemeClr val="tx1">
                    <a:lumMod val="50000"/>
                    <a:lumOff val="50000"/>
                  </a:schemeClr>
                </a:solidFill>
              </a:rPr>
              <a:t>N ° 5</a:t>
            </a:r>
            <a:r xmlns:a="http://schemas.openxmlformats.org/drawingml/2006/main">
              <a:rPr lang="fr" altLang="en-US" b="1">
                <a:solidFill>
                  <a:schemeClr val="tx1">
                    <a:lumMod val="50000"/>
                    <a:lumOff val="50000"/>
                  </a:schemeClr>
                </a:solidFill>
              </a:rPr>
              <a:t> </a:t>
            </a:r>
            <a:r xmlns:a="http://schemas.openxmlformats.org/drawingml/2006/main">
              <a:rPr lang="fr" altLang="ko-KR" b="1">
                <a:solidFill>
                  <a:schemeClr val="tx1">
                    <a:lumMod val="50000"/>
                    <a:lumOff val="50000"/>
                  </a:schemeClr>
                </a:solidFill>
              </a:rPr>
              <a:t>Le</a:t>
            </a:r>
            <a:r xmlns:a="http://schemas.openxmlformats.org/drawingml/2006/main">
              <a:rPr lang="fr" altLang="en-US" b="1">
                <a:solidFill>
                  <a:schemeClr val="tx1">
                    <a:lumMod val="50000"/>
                    <a:lumOff val="50000"/>
                  </a:schemeClr>
                </a:solidFill>
              </a:rPr>
              <a:t> </a:t>
            </a:r>
            <a:r xmlns:a="http://schemas.openxmlformats.org/drawingml/2006/main">
              <a:rPr lang="fr" altLang="ko-KR" b="1">
                <a:solidFill>
                  <a:schemeClr val="tx1">
                    <a:lumMod val="50000"/>
                    <a:lumOff val="50000"/>
                  </a:schemeClr>
                </a:solidFill>
              </a:rPr>
              <a:t>Mot</a:t>
            </a:r>
            <a:r xmlns:a="http://schemas.openxmlformats.org/drawingml/2006/main">
              <a:rPr lang="fr" altLang="en-US" b="1">
                <a:solidFill>
                  <a:schemeClr val="tx1">
                    <a:lumMod val="50000"/>
                    <a:lumOff val="50000"/>
                  </a:schemeClr>
                </a:solidFill>
              </a:rPr>
              <a:t> </a:t>
            </a:r>
            <a:r xmlns:a="http://schemas.openxmlformats.org/drawingml/2006/main">
              <a:rPr lang="fr" altLang="ko-KR" b="1">
                <a:solidFill>
                  <a:schemeClr val="tx1">
                    <a:lumMod val="50000"/>
                    <a:lumOff val="50000"/>
                  </a:schemeClr>
                </a:solidFill>
              </a:rPr>
              <a:t>de</a:t>
            </a:r>
            <a:r xmlns:a="http://schemas.openxmlformats.org/drawingml/2006/main">
              <a:rPr lang="fr" altLang="en-US" b="1">
                <a:solidFill>
                  <a:schemeClr val="tx1">
                    <a:lumMod val="50000"/>
                    <a:lumOff val="50000"/>
                  </a:schemeClr>
                </a:solidFill>
              </a:rPr>
              <a:t> </a:t>
            </a:r>
            <a:r xmlns:a="http://schemas.openxmlformats.org/drawingml/2006/main">
              <a:rPr lang="fr" altLang="ko-KR" b="1">
                <a:solidFill>
                  <a:schemeClr val="tx1">
                    <a:lumMod val="50000"/>
                    <a:lumOff val="50000"/>
                  </a:schemeClr>
                </a:solidFill>
              </a:rPr>
              <a:t>Dieu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600"/>
              <a:t>Les gens qui ont construit</a:t>
            </a:r>
          </a:p>
          <a:p>
            <a:pPr xmlns:a="http://schemas.openxmlformats.org/drawingml/2006/main" algn="ctr"/>
            <a:r xmlns:a="http://schemas.openxmlformats.org/drawingml/2006/main">
              <a:rPr lang="fr" altLang="ko-KR" sz="3600"/>
              <a:t>La Tour de Babel</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C'est pourquoi on l'appelait Babel, parce que là l'Éternel confondit</a:t>
            </a:r>
          </a:p>
          <a:p>
            <a:r xmlns:a="http://schemas.openxmlformats.org/drawingml/2006/main">
              <a:rPr lang="fr" altLang="ko-KR" sz="3600">
                <a:solidFill>
                  <a:schemeClr val="tx1">
                    <a:lumMod val="65000"/>
                    <a:lumOff val="35000"/>
                  </a:schemeClr>
                </a:solidFill>
              </a:rPr>
              <a:t>la langue du monde entier. De là, l'Éternel les dispersa</a:t>
            </a:r>
          </a:p>
          <a:p>
            <a:r xmlns:a="http://schemas.openxmlformats.org/drawingml/2006/main">
              <a:rPr lang="fr" altLang="ko-KR" sz="3600">
                <a:solidFill>
                  <a:schemeClr val="tx1">
                    <a:lumMod val="65000"/>
                    <a:lumOff val="35000"/>
                  </a:schemeClr>
                </a:solidFill>
              </a:rPr>
              <a:t>sur la face de la terre entière.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fr" altLang="ko-KR" sz="2800">
                <a:solidFill>
                  <a:schemeClr val="tx1">
                    <a:lumMod val="65000"/>
                    <a:lumOff val="35000"/>
                  </a:schemeClr>
                </a:solidFill>
              </a:rPr>
              <a:t>Genèse</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Les gens voulaient être plus grands et plus célèbres que Dieu. Alors, ils ont commencé à construire une haute tour.</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Ainsi, ils construisaient complètement la tour.</a:t>
            </a:r>
          </a:p>
          <a:p>
            <a:r xmlns:a="http://schemas.openxmlformats.org/drawingml/2006/main">
              <a:rPr lang="fr" altLang="ko-KR" sz="2800">
                <a:solidFill>
                  <a:schemeClr val="tx1">
                    <a:lumMod val="65000"/>
                    <a:lumOff val="35000"/>
                  </a:schemeClr>
                </a:solidFill>
              </a:rPr>
              <a:t>« Montrons-nous au monde. Nous sommes tellement géniaux !</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2800">
                <a:solidFill>
                  <a:schemeClr val="tx1">
                    <a:lumMod val="65000"/>
                    <a:lumOff val="35000"/>
                  </a:schemeClr>
                </a:solidFill>
              </a:rPr>
              <a:t>Cependant, lorsque Dieu a vu leur arrogance, il a confondu leur langage afin qu’ils ne se comprennent pas.</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ko-KR" sz="2800">
                <a:solidFill>
                  <a:schemeClr val="tx1">
                    <a:lumMod val="65000"/>
                    <a:lumOff val="35000"/>
                  </a:schemeClr>
                </a:solidFill>
              </a:rPr>
              <a:t>Parce qu’ils ne pouvaient pas se comprendre, ils ne pouvaient pas travailler ensemble. Finalement, ils se dispersèrent sur la surface de la terre. Jusqu'à présent, les langues du monde étaient différentes les unes des autres.</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fr" altLang="ko-KR" sz="2800">
                <a:solidFill>
                  <a:schemeClr val="tx1">
                    <a:lumMod val="65000"/>
                    <a:lumOff val="35000"/>
                  </a:schemeClr>
                </a:solidFill>
              </a:rPr>
              <a:t>Le premier jour, Dieu sépara la lumière des ténèbres. Il a créé le monde entier pendant six jours.</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fr" altLang="ko-KR" sz="4000" b="1">
                <a:solidFill>
                  <a:srgbClr val="FF0000"/>
                </a:solidFill>
              </a:rPr>
              <a:t>1</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fr" altLang="ko-KR" sz="4000" b="1">
                <a:solidFill>
                  <a:srgbClr val="FF0000"/>
                </a:solidFill>
              </a:rPr>
              <a:t>2</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fr" altLang="ko-KR" sz="4000" b="1">
                <a:solidFill>
                  <a:srgbClr val="FF0000"/>
                </a:solidFill>
              </a:rPr>
              <a:t>3</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fr" altLang="ko-KR" sz="4000" b="1">
                <a:solidFill>
                  <a:srgbClr val="FF0000"/>
                </a:solidFill>
              </a:rPr>
              <a:t>4</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fr" altLang="ko-KR" sz="4000" b="1">
                <a:solidFill>
                  <a:srgbClr val="FF0000"/>
                </a:solidFill>
              </a:rPr>
              <a:t>5</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fr" altLang="ko-KR" sz="4000" b="1">
                <a:solidFill>
                  <a:srgbClr val="FF0000"/>
                </a:solidFill>
              </a:rPr>
              <a:t>6</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fr" altLang="ko-KR" sz="4000"/>
              <a:t>La leçon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fr" altLang="ko-KR" sz="3600">
                <a:solidFill>
                  <a:schemeClr val="tx1">
                    <a:lumMod val="65000"/>
                    <a:lumOff val="35000"/>
                  </a:schemeClr>
                </a:solidFill>
              </a:rPr>
              <a:t>Les gens veulent être plus grands et plus élevés que Dieu.</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r" altLang="ko-KR" sz="3600">
                <a:solidFill>
                  <a:schemeClr val="tx1">
                    <a:lumMod val="65000"/>
                    <a:lumOff val="35000"/>
                  </a:schemeClr>
                </a:solidFill>
              </a:rPr>
              <a:t>Cet esprit est appelé « arrogance ».</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r" altLang="ko-KR" sz="3600">
                <a:solidFill>
                  <a:schemeClr val="tx1">
                    <a:lumMod val="65000"/>
                    <a:lumOff val="35000"/>
                  </a:schemeClr>
                </a:solidFill>
              </a:rPr>
              <a:t>Dieu déteste « l'arrogance ».</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r" altLang="ko-KR" sz="3600">
                <a:solidFill>
                  <a:schemeClr val="tx1">
                    <a:lumMod val="65000"/>
                    <a:lumOff val="35000"/>
                  </a:schemeClr>
                </a:solidFill>
              </a:rPr>
              <a:t>Le contraire de l’arrogance est « l’humilité ».</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r" altLang="ko-KR" sz="3600">
                <a:solidFill>
                  <a:schemeClr val="tx1">
                    <a:lumMod val="65000"/>
                    <a:lumOff val="35000"/>
                  </a:schemeClr>
                </a:solidFill>
              </a:rPr>
              <a:t>Nous devrions être « humbles » devant Dieu pour lui plaire.</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fr" altLang="ko-KR" sz="3200"/>
              <a:t>Yahvé Dieu ?</a:t>
            </a:r>
            <a:r xmlns:a="http://schemas.openxmlformats.org/drawingml/2006/main">
              <a:rPr lang="f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rgbClr val="C00000"/>
                </a:solidFill>
              </a:rPr>
              <a:t>Yahvé Dieu..</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fr" altLang="ko-KR" sz="3600">
                <a:solidFill>
                  <a:schemeClr val="tx1">
                    <a:lumMod val="65000"/>
                    <a:lumOff val="35000"/>
                  </a:schemeClr>
                </a:solidFill>
              </a:rPr>
              <a:t>Yahvé Dieu est plus grand et plus sage que nous.</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fr" altLang="ko-KR" sz="3600">
                <a:solidFill>
                  <a:schemeClr val="tx1">
                    <a:lumMod val="65000"/>
                    <a:lumOff val="35000"/>
                  </a:schemeClr>
                </a:solidFill>
              </a:rPr>
              <a:t>Nous ne pouvons pas être plus sages que Dieu même si nous combinons toute notre sagesse.</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fr" altLang="ko-KR" sz="4000">
                <a:solidFill>
                  <a:srgbClr val="FF0000"/>
                </a:solidFill>
              </a:rPr>
              <a:t>Le quiz du jour</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ko-KR" sz="3600">
                <a:solidFill>
                  <a:schemeClr val="tx1">
                    <a:lumMod val="65000"/>
                    <a:lumOff val="35000"/>
                  </a:schemeClr>
                </a:solidFill>
              </a:rPr>
              <a:t>Pourquoi n’ont-ils pas pu terminer la tour ?</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en-US" sz="2800">
                <a:solidFill>
                  <a:schemeClr val="tx1">
                    <a:lumMod val="65000"/>
                    <a:lumOff val="35000"/>
                  </a:schemeClr>
                </a:solidFill>
              </a:rPr>
              <a:t>① </a:t>
            </a:r>
            <a:r xmlns:a="http://schemas.openxmlformats.org/drawingml/2006/main">
              <a:rPr lang="fr" altLang="ko-KR" sz="2800">
                <a:solidFill>
                  <a:schemeClr val="tx1">
                    <a:lumMod val="65000"/>
                    <a:lumOff val="35000"/>
                  </a:schemeClr>
                </a:solidFill>
              </a:rPr>
              <a:t>Dieu a causé le déluge quand ils l'ont fait</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en-US" sz="2800">
                <a:solidFill>
                  <a:schemeClr val="tx1">
                    <a:lumMod val="65000"/>
                    <a:lumOff val="35000"/>
                  </a:schemeClr>
                </a:solidFill>
              </a:rPr>
              <a:t>② </a:t>
            </a:r>
            <a:r xmlns:a="http://schemas.openxmlformats.org/drawingml/2006/main">
              <a:rPr lang="fr" altLang="ko-KR" sz="2800">
                <a:solidFill>
                  <a:schemeClr val="tx1">
                    <a:lumMod val="65000"/>
                    <a:lumOff val="35000"/>
                  </a:schemeClr>
                </a:solidFill>
              </a:rPr>
              <a:t>Dieu a déclenché un incendie quand ils l'ont fait.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en-US" sz="2800">
                <a:solidFill>
                  <a:schemeClr val="tx1">
                    <a:lumMod val="65000"/>
                    <a:lumOff val="35000"/>
                  </a:schemeClr>
                </a:solidFill>
              </a:rPr>
              <a:t>③ </a:t>
            </a:r>
            <a:r xmlns:a="http://schemas.openxmlformats.org/drawingml/2006/main">
              <a:rPr lang="fr" altLang="ko-KR" sz="2800">
                <a:solidFill>
                  <a:schemeClr val="tx1">
                    <a:lumMod val="65000"/>
                    <a:lumOff val="35000"/>
                  </a:schemeClr>
                </a:solidFill>
              </a:rPr>
              <a:t>Dieu a provoqué un tremblement de terre quand ils l'ont fait.</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en-US" sz="2800">
                <a:solidFill>
                  <a:schemeClr val="dk1"/>
                </a:solidFill>
              </a:rPr>
              <a:t>④ </a:t>
            </a:r>
            <a:r xmlns:a="http://schemas.openxmlformats.org/drawingml/2006/main">
              <a:rPr lang="fr" altLang="ko-KR" sz="2800">
                <a:solidFill>
                  <a:schemeClr val="dk1"/>
                </a:solidFill>
              </a:rPr>
              <a:t>Dieu les a fait ne pas se comprendre lorsqu'ils l'ont fait.</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en-US" sz="2800">
                <a:solidFill>
                  <a:srgbClr val="FF0000"/>
                </a:solidFill>
              </a:rPr>
              <a:t>④ </a:t>
            </a:r>
            <a:r xmlns:a="http://schemas.openxmlformats.org/drawingml/2006/main">
              <a:rPr lang="fr" altLang="ko-KR" sz="2800">
                <a:solidFill>
                  <a:srgbClr val="FF0000"/>
                </a:solidFill>
              </a:rPr>
              <a:t>Dieu les a fait ne pas se comprendre lorsqu'ils l'ont fait.</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fr" altLang="ko-KR" sz="4000">
                <a:solidFill>
                  <a:srgbClr val="FF0000"/>
                </a:solidFill>
              </a:rPr>
              <a:t>Aujourd'hui</a:t>
            </a:r>
            <a:r xmlns:a="http://schemas.openxmlformats.org/drawingml/2006/main">
              <a:rPr lang="fr" altLang="en-US" sz="4000">
                <a:solidFill>
                  <a:srgbClr val="FF0000"/>
                </a:solidFill>
              </a:rPr>
              <a:t> </a:t>
            </a:r>
            <a:r xmlns:a="http://schemas.openxmlformats.org/drawingml/2006/main">
              <a:rPr lang="fr" altLang="ko-KR" sz="4000">
                <a:solidFill>
                  <a:srgbClr val="FF0000"/>
                </a:solidFill>
              </a:rPr>
              <a:t>Mot</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fr" altLang="ko-KR" sz="3600">
                <a:solidFill>
                  <a:schemeClr val="tx1">
                    <a:lumMod val="65000"/>
                    <a:lumOff val="35000"/>
                  </a:schemeClr>
                </a:solidFill>
              </a:rPr>
              <a:t>C'est pourquoi on l'appelait Babel, parce que là l'Éternel confondit</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fr" altLang="ko-KR" sz="3600">
                <a:solidFill>
                  <a:schemeClr val="tx1">
                    <a:lumMod val="65000"/>
                    <a:lumOff val="35000"/>
                  </a:schemeClr>
                </a:solidFill>
              </a:rPr>
              <a:t>la langue du monde entier. De là, l'Éternel les dispersa</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fr" altLang="ko-KR" sz="3600">
                <a:solidFill>
                  <a:schemeClr val="tx1">
                    <a:lumMod val="65000"/>
                    <a:lumOff val="35000"/>
                  </a:schemeClr>
                </a:solidFill>
              </a:rPr>
              <a:t>sur la face de la terre entière.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pPr>
            <a:r xmlns:a="http://schemas.openxmlformats.org/drawingml/2006/main">
              <a:rPr lang="fr" altLang="ko-KR" sz="2800">
                <a:solidFill>
                  <a:schemeClr val="tx1">
                    <a:lumMod val="65000"/>
                    <a:lumOff val="35000"/>
                  </a:schemeClr>
                </a:solidFill>
              </a:rPr>
              <a:t>Genèse</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pPr>
            <a:r xmlns:a="http://schemas.openxmlformats.org/drawingml/2006/main">
              <a:rPr lang="fr" altLang="ko-KR" b="1">
                <a:solidFill>
                  <a:schemeClr val="tx1">
                    <a:lumMod val="50000"/>
                    <a:lumOff val="50000"/>
                  </a:schemeClr>
                </a:solidFill>
              </a:rPr>
              <a:t>No.6 La Parole de Dieu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pPr>
            <a:r xmlns:a="http://schemas.openxmlformats.org/drawingml/2006/main">
              <a:rPr lang="fr" altLang="ko-KR" sz="4400"/>
              <a:t>Dieu a appelé Abraham</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tx1">
                    <a:lumMod val="65000"/>
                    <a:lumOff val="35000"/>
                  </a:schemeClr>
                </a:solidFill>
              </a:rPr>
              <a:t>L'Éternel avait dit à Abram : « Quitte ton pays, ton peuple et ton</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fr" altLang="ko-KR" sz="3600">
                <a:solidFill>
                  <a:schemeClr val="tx1">
                    <a:lumMod val="65000"/>
                    <a:lumOff val="35000"/>
                  </a:schemeClr>
                </a:solidFill>
              </a:rPr>
              <a:t>la maison de mon père et va dans le pays que je te montrerai.</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r" altLang="ko-KR" sz="2800">
                <a:solidFill>
                  <a:schemeClr val="tx1">
                    <a:lumMod val="65000"/>
                    <a:lumOff val="35000"/>
                  </a:schemeClr>
                </a:solidFill>
              </a:rPr>
              <a:t>Genèse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Ur des Chaldéens était la ville adoratrice des idoles.</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fr" altLang="ko-KR" sz="2800">
                <a:solidFill>
                  <a:schemeClr val="tx1">
                    <a:lumMod val="65000"/>
                    <a:lumOff val="35000"/>
                  </a:schemeClr>
                </a:solidFill>
              </a:rPr>
              <a:t>Abraham y est né et y a vécu.</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Un jour, le Seigneur Dieu lui avait dit : « Quitte ton pays et je te bénirai. »</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Même si Abraham ne savait pas où aller, il a obéi à la parole de Dieu et est parti comme le Seigneur le lui avait dit.</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Il a enduré de nombreuses difficultés pendant son voyage, mais Dieu l'a protégé en toute sécurité.</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fr" altLang="ko-KR" sz="2500">
                <a:solidFill>
                  <a:schemeClr val="tx1">
                    <a:lumMod val="65000"/>
                    <a:lumOff val="35000"/>
                  </a:schemeClr>
                </a:solidFill>
              </a:rPr>
              <a:t>Toutes sortes d’animaux et de plantes, d’oiseaux et de poissons sont présents sur la terre, dans la mer et dans le ciel. Dieu a regardé tout ce qu'il avait fait et a dit : « Très bien ! ».</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Finalement, Abraham arriva au pays de Canaan. Il y vivait. "Merci Dieu."</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Aujourd'hui</a:t>
            </a:r>
            <a:r xmlns:a="http://schemas.openxmlformats.org/drawingml/2006/main">
              <a:rPr lang="fr" altLang="en-US" sz="4000">
                <a:solidFill>
                  <a:srgbClr val="ff0000"/>
                </a:solidFill>
              </a:rPr>
              <a:t> </a:t>
            </a:r>
            <a:r xmlns:a="http://schemas.openxmlformats.org/drawingml/2006/main">
              <a:rPr lang="fr" altLang="ko-KR" sz="4000">
                <a:solidFill>
                  <a:srgbClr val="ff0000"/>
                </a:solidFill>
              </a:rPr>
              <a:t>Leçon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pPr>
            <a:r xmlns:a="http://schemas.openxmlformats.org/drawingml/2006/main">
              <a:rPr lang="fr" altLang="ko-KR" sz="3600">
                <a:solidFill>
                  <a:schemeClr val="tx1">
                    <a:lumMod val="65000"/>
                    <a:lumOff val="35000"/>
                  </a:schemeClr>
                </a:solidFill>
              </a:rPr>
              <a:t>Abraham a quitté sa ville natale en obéissant à la parole de Dieu.</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r" altLang="ko-KR" sz="3600">
                <a:solidFill>
                  <a:schemeClr val="tx1">
                    <a:lumMod val="65000"/>
                    <a:lumOff val="35000"/>
                  </a:schemeClr>
                </a:solidFill>
              </a:rPr>
              <a:t>Comme ça, nous</a:t>
            </a:r>
            <a:r xmlns:a="http://schemas.openxmlformats.org/drawingml/2006/main">
              <a:rPr lang="fr" altLang="en-US" sz="3600">
                <a:solidFill>
                  <a:schemeClr val="tx1">
                    <a:lumMod val="65000"/>
                    <a:lumOff val="35000"/>
                  </a:schemeClr>
                </a:solidFill>
              </a:rPr>
              <a:t> </a:t>
            </a:r>
            <a:r xmlns:a="http://schemas.openxmlformats.org/drawingml/2006/main">
              <a:rPr lang="fr" altLang="ko-KR" sz="3600">
                <a:solidFill>
                  <a:schemeClr val="tx1">
                    <a:lumMod val="65000"/>
                    <a:lumOff val="35000"/>
                  </a:schemeClr>
                </a:solidFill>
              </a:rPr>
              <a:t>devrait croire en Dieu et obéir à sa parole.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fr" altLang="ko-KR" sz="3600">
                <a:solidFill>
                  <a:schemeClr val="tx1">
                    <a:lumMod val="65000"/>
                    <a:lumOff val="35000"/>
                  </a:schemeClr>
                </a:solidFill>
              </a:rPr>
              <a:t>Nous devrions avoir le désir d'obéir à la parole de Dieu à tout moment.</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fr" altLang="ko-KR" sz="3200"/>
              <a:t>Yahvé Dieu est-il ?</a:t>
            </a:r>
            <a:r xmlns:a="http://schemas.openxmlformats.org/drawingml/2006/main">
              <a:rPr lang="f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rgbClr val="c00000"/>
                </a:solidFill>
              </a:rPr>
              <a:t>Yahvé</a:t>
            </a:r>
            <a:r xmlns:a="http://schemas.openxmlformats.org/drawingml/2006/main">
              <a:rPr lang="fr" altLang="en-US" sz="3600">
                <a:solidFill>
                  <a:srgbClr val="c00000"/>
                </a:solidFill>
              </a:rPr>
              <a:t> </a:t>
            </a:r>
            <a:r xmlns:a="http://schemas.openxmlformats.org/drawingml/2006/main">
              <a:rPr lang="fr" altLang="ko-KR" sz="3600">
                <a:solidFill>
                  <a:srgbClr val="c00000"/>
                </a:solidFill>
              </a:rPr>
              <a:t>Dieu….</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tx1">
                    <a:lumMod val="65000"/>
                    <a:lumOff val="35000"/>
                  </a:schemeClr>
                </a:solidFill>
              </a:rPr>
              <a:t>Il est notre Père qui tient sa promesse à tout prix.</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Le quiz du jour</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tx1">
                    <a:lumMod val="65000"/>
                    <a:lumOff val="35000"/>
                  </a:schemeClr>
                </a:solidFill>
              </a:rPr>
              <a:t>Où est né Abraham ?</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① </a:t>
            </a:r>
            <a:r xmlns:a="http://schemas.openxmlformats.org/drawingml/2006/main">
              <a:rPr lang="fr" altLang="ko-KR" sz="2800">
                <a:solidFill>
                  <a:schemeClr val="tx1">
                    <a:lumMod val="65000"/>
                    <a:lumOff val="35000"/>
                  </a:schemeClr>
                </a:solidFill>
              </a:rPr>
              <a:t>Canaan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② </a:t>
            </a:r>
            <a:r xmlns:a="http://schemas.openxmlformats.org/drawingml/2006/main">
              <a:rPr lang="fr" altLang="ko-KR" sz="2800">
                <a:solidFill>
                  <a:schemeClr val="tx1">
                    <a:lumMod val="65000"/>
                    <a:lumOff val="35000"/>
                  </a:schemeClr>
                </a:solidFill>
              </a:rPr>
              <a:t>Haran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③ </a:t>
            </a:r>
            <a:r xmlns:a="http://schemas.openxmlformats.org/drawingml/2006/main">
              <a:rPr lang="fr" altLang="ko-KR" sz="2800">
                <a:solidFill>
                  <a:schemeClr val="tx1">
                    <a:lumMod val="65000"/>
                    <a:lumOff val="35000"/>
                  </a:schemeClr>
                </a:solidFill>
              </a:rPr>
              <a:t>Israël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dk1"/>
                </a:solidFill>
              </a:rPr>
              <a:t>④ </a:t>
            </a:r>
            <a:r xmlns:a="http://schemas.openxmlformats.org/drawingml/2006/main">
              <a:rPr lang="fr" altLang="ko-KR" sz="2800">
                <a:solidFill>
                  <a:schemeClr val="dk1"/>
                </a:solidFill>
              </a:rPr>
              <a:t>Ur des Chaldéens</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rgbClr val="ff0000"/>
                </a:solidFill>
              </a:rPr>
              <a:t>④ </a:t>
            </a:r>
            <a:r xmlns:a="http://schemas.openxmlformats.org/drawingml/2006/main">
              <a:rPr lang="fr" altLang="ko-KR" sz="2800">
                <a:solidFill>
                  <a:srgbClr val="ff0000"/>
                </a:solidFill>
              </a:rPr>
              <a:t>Ur des Chaldéens</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Aujourd'hui</a:t>
            </a:r>
            <a:r xmlns:a="http://schemas.openxmlformats.org/drawingml/2006/main">
              <a:rPr lang="fr" altLang="en-US" sz="4000">
                <a:solidFill>
                  <a:srgbClr val="ff0000"/>
                </a:solidFill>
              </a:rPr>
              <a:t> </a:t>
            </a:r>
            <a:r xmlns:a="http://schemas.openxmlformats.org/drawingml/2006/main">
              <a:rPr lang="fr" altLang="ko-KR" sz="4000">
                <a:solidFill>
                  <a:srgbClr val="ff0000"/>
                </a:solidFill>
              </a:rPr>
              <a:t>Mot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tx1">
                    <a:lumMod val="65000"/>
                    <a:lumOff val="35000"/>
                  </a:schemeClr>
                </a:solidFill>
              </a:rPr>
              <a:t>Le Seigneur Dieu avait dit à Abram : « Quitte ton pays, ton peuple et la maison de ton père et va dans le pays que je te montrerai. »</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r" altLang="ko-KR" sz="2800">
                <a:solidFill>
                  <a:schemeClr val="tx1">
                    <a:lumMod val="65000"/>
                    <a:lumOff val="35000"/>
                  </a:schemeClr>
                </a:solidFill>
              </a:rPr>
              <a:t>Genèse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pPr>
            <a:r xmlns:a="http://schemas.openxmlformats.org/drawingml/2006/main">
              <a:rPr lang="fr" altLang="ko-KR" b="1">
                <a:solidFill>
                  <a:schemeClr val="tx1">
                    <a:lumMod val="50000"/>
                    <a:lumOff val="50000"/>
                  </a:schemeClr>
                </a:solidFill>
              </a:rPr>
              <a:t>N°7 La Parole de Dieu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pPr>
            <a:r xmlns:a="http://schemas.openxmlformats.org/drawingml/2006/main">
              <a:rPr lang="fr" altLang="ko-KR" sz="4400"/>
              <a:t>Isaac, le fils promis</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Aujourd'hui</a:t>
            </a:r>
            <a:r xmlns:a="http://schemas.openxmlformats.org/drawingml/2006/main">
              <a:rPr lang="fr" altLang="en-US" sz="4000">
                <a:solidFill>
                  <a:srgbClr val="ff0000"/>
                </a:solidFill>
              </a:rPr>
              <a:t> </a:t>
            </a:r>
            <a:r xmlns:a="http://schemas.openxmlformats.org/drawingml/2006/main">
              <a:rPr lang="fr" altLang="ko-KR" sz="4000">
                <a:solidFill>
                  <a:srgbClr val="ff0000"/>
                </a:solidFill>
              </a:rPr>
              <a:t>Mot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tx1">
                    <a:lumMod val="65000"/>
                    <a:lumOff val="35000"/>
                  </a:schemeClr>
                </a:solidFill>
              </a:rPr>
              <a:t>Abraham avait cent ans lorsque son fils Isaac lui naquit.</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r" altLang="ko-KR" sz="2800">
                <a:solidFill>
                  <a:schemeClr val="tx1">
                    <a:lumMod val="65000"/>
                    <a:lumOff val="35000"/>
                  </a:schemeClr>
                </a:solidFill>
              </a:rPr>
              <a:t>Genèse</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21h5</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pPr>
            <a:r xmlns:a="http://schemas.openxmlformats.org/drawingml/2006/main">
              <a:rPr lang="fr" altLang="ko-KR" sz="2600">
                <a:solidFill>
                  <a:schemeClr val="tx1">
                    <a:lumMod val="65000"/>
                    <a:lumOff val="35000"/>
                  </a:schemeClr>
                </a:solidFill>
              </a:rPr>
              <a:t>Dieu a promis à Abraham qu’il lui donnerait autant d’enfants que d’étoiles dans le ciel nocturne.</a:t>
            </a:r>
            <a:endParaRPr xmlns:a="http://schemas.openxmlformats.org/drawingml/2006/main" lang="en-US" altLang="ko-KR" sz="2600">
              <a:solidFill>
                <a:schemeClr val="tx1">
                  <a:lumMod val="65000"/>
                  <a:lumOff val="35000"/>
                </a:schemeClr>
              </a:solidFill>
            </a:endParaRPr>
          </a:p>
          <a:p>
            <a:pPr xmlns:a="http://schemas.openxmlformats.org/drawingml/2006/main" lvl="0">
              <a:defRPr/>
            </a:pPr>
            <a:r xmlns:a="http://schemas.openxmlformats.org/drawingml/2006/main">
              <a:rPr lang="fr" altLang="ko-KR" sz="2600">
                <a:solidFill>
                  <a:schemeClr val="tx1">
                    <a:lumMod val="65000"/>
                    <a:lumOff val="35000"/>
                  </a:schemeClr>
                </a:solidFill>
              </a:rPr>
              <a:t>Mais il n’a eu aucun enfant avant l’âge de 100 ans.</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Un jour, Dieu a emmené Abraham dehors la nuit.</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fr" altLang="ko-KR" sz="2800">
                <a:solidFill>
                  <a:schemeClr val="tx1">
                    <a:lumMod val="65000"/>
                    <a:lumOff val="35000"/>
                  </a:schemeClr>
                </a:solidFill>
              </a:rPr>
              <a:t>«Regardez les cieux. Pouvez-vous compter les étoiles ?</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Dieu lui a promis de donner aussi ce beau pays.</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r xmlns:a="http://schemas.openxmlformats.org/drawingml/2006/main">
              <a:rPr lang="fr" altLang="ko-KR" sz="4000"/>
              <a:t>La leçon </a:t>
            </a:r>
            <a:endParaRPr xmlns:a="http://schemas.openxmlformats.org/drawingml/2006/main" lang="ko-KR" altLang="en-US" sz="4000"/>
            <a:r xmlns:a="http://schemas.openxmlformats.org/drawingml/2006/main">
              <a:rPr lang="fr" altLang="ko-KR" sz="3600"/>
              <a:t>d'aujourd'hui</a:t>
            </a: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r xmlns:a="http://schemas.openxmlformats.org/drawingml/2006/main">
              <a:rPr lang="fr" altLang="ko-KR" sz="2800">
                <a:solidFill>
                  <a:schemeClr val="tx1">
                    <a:lumMod val="65000"/>
                    <a:lumOff val="35000"/>
                  </a:schemeClr>
                </a:solidFill>
              </a:rPr>
              <a:t>Qui a fait le monde ?</a:t>
            </a:r>
          </a:p>
          <a:p>
            <a:pPr xmlns:a="http://schemas.openxmlformats.org/drawingml/2006/main" algn="ctr"/>
            <a:r xmlns:a="http://schemas.openxmlformats.org/drawingml/2006/main">
              <a:rPr lang="fr" altLang="ko-KR" sz="2800">
                <a:solidFill>
                  <a:schemeClr val="tx1">
                    <a:lumMod val="65000"/>
                    <a:lumOff val="35000"/>
                  </a:schemeClr>
                </a:solidFill>
              </a:rPr>
              <a:t>Dieu a créé le monde.</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fr" altLang="ko-KR" sz="2800">
                <a:solidFill>
                  <a:schemeClr val="tx1">
                    <a:lumMod val="65000"/>
                    <a:lumOff val="35000"/>
                  </a:schemeClr>
                </a:solidFill>
              </a:rPr>
              <a:t>Qui maintient l’ordre dans le monde ?</a:t>
            </a:r>
          </a:p>
          <a:p>
            <a:pPr xmlns:a="http://schemas.openxmlformats.org/drawingml/2006/main" algn="ctr"/>
            <a:r xmlns:a="http://schemas.openxmlformats.org/drawingml/2006/main">
              <a:rPr lang="fr" altLang="ko-KR" sz="2800">
                <a:solidFill>
                  <a:schemeClr val="tx1">
                    <a:lumMod val="65000"/>
                    <a:lumOff val="35000"/>
                  </a:schemeClr>
                </a:solidFill>
              </a:rPr>
              <a:t>Dieu garde le monde en ordre.</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fr" altLang="ko-KR" sz="2800">
                <a:solidFill>
                  <a:schemeClr val="tx1">
                    <a:lumMod val="65000"/>
                    <a:lumOff val="35000"/>
                  </a:schemeClr>
                </a:solidFill>
              </a:rPr>
              <a:t>Le monde n’a pas été créé tout seul.</a:t>
            </a:r>
          </a:p>
          <a:p>
            <a:pPr xmlns:a="http://schemas.openxmlformats.org/drawingml/2006/main" algn="ctr"/>
            <a:r xmlns:a="http://schemas.openxmlformats.org/drawingml/2006/main">
              <a:rPr lang="fr" altLang="ko-KR" sz="2800">
                <a:solidFill>
                  <a:schemeClr val="tx1">
                    <a:lumMod val="65000"/>
                    <a:lumOff val="35000"/>
                  </a:schemeClr>
                </a:solidFill>
              </a:rPr>
              <a:t>Le monde ne peut pas bouger tout seul.</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fr" altLang="ko-KR" sz="2800">
                <a:solidFill>
                  <a:schemeClr val="tx1">
                    <a:lumMod val="65000"/>
                    <a:lumOff val="35000"/>
                  </a:schemeClr>
                </a:solidFill>
              </a:rPr>
              <a:t>Nous devons nous rappeler que Dieu a créé le monde entier et qu’il continue de le contrôler tous.</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 Vos enfants seront aussi nombreux que les étoiles dans le ciel et le sable au bord de la mer. » Abraham crut à la promesse du Seigneur.</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pPr>
            <a:r xmlns:a="http://schemas.openxmlformats.org/drawingml/2006/main">
              <a:rPr lang="fr" altLang="ko-KR" sz="2600">
                <a:solidFill>
                  <a:schemeClr val="tx1">
                    <a:lumMod val="65000"/>
                    <a:lumOff val="35000"/>
                  </a:schemeClr>
                </a:solidFill>
              </a:rPr>
              <a:t>Dieu a tenu sa promesse. Sarah enfanta un fils à Abraham. Abraham a donné le nom </a:t>
            </a:r>
            <a:r xmlns:a="http://schemas.openxmlformats.org/drawingml/2006/main">
              <a:rPr lang="fr" altLang="ko-KR" sz="2600" b="1">
                <a:solidFill>
                  <a:schemeClr val="tx1">
                    <a:lumMod val="65000"/>
                    <a:lumOff val="35000"/>
                  </a:schemeClr>
                </a:solidFill>
              </a:rPr>
              <a:t>d'Isaac </a:t>
            </a:r>
            <a:r xmlns:a="http://schemas.openxmlformats.org/drawingml/2006/main">
              <a:rPr lang="fr" altLang="ko-KR" sz="2600">
                <a:solidFill>
                  <a:schemeClr val="tx1">
                    <a:lumMod val="65000"/>
                    <a:lumOff val="35000"/>
                  </a:schemeClr>
                </a:solidFill>
              </a:rPr>
              <a:t>qui signifie </a:t>
            </a:r>
            <a:r xmlns:a="http://schemas.openxmlformats.org/drawingml/2006/main">
              <a:rPr lang="fr" altLang="ko-KR" sz="2600" b="1">
                <a:solidFill>
                  <a:schemeClr val="tx1">
                    <a:lumMod val="65000"/>
                    <a:lumOff val="35000"/>
                  </a:schemeClr>
                </a:solidFill>
              </a:rPr>
              <a:t>Joie </a:t>
            </a:r>
            <a:r xmlns:a="http://schemas.openxmlformats.org/drawingml/2006/main">
              <a:rPr lang="fr" altLang="ko-KR" sz="2600">
                <a:solidFill>
                  <a:schemeClr val="tx1">
                    <a:lumMod val="65000"/>
                    <a:lumOff val="35000"/>
                  </a:schemeClr>
                </a:solidFill>
              </a:rPr>
              <a:t>.</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Aujourd'hui</a:t>
            </a:r>
            <a:r xmlns:a="http://schemas.openxmlformats.org/drawingml/2006/main">
              <a:rPr lang="fr" altLang="en-US" sz="4000">
                <a:solidFill>
                  <a:srgbClr val="ff0000"/>
                </a:solidFill>
              </a:rPr>
              <a:t> </a:t>
            </a:r>
            <a:r xmlns:a="http://schemas.openxmlformats.org/drawingml/2006/main">
              <a:rPr lang="fr" altLang="ko-KR" sz="4000">
                <a:solidFill>
                  <a:srgbClr val="ff0000"/>
                </a:solidFill>
              </a:rPr>
              <a:t>Leçon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pPr>
            <a:r xmlns:a="http://schemas.openxmlformats.org/drawingml/2006/main">
              <a:rPr lang="fr" altLang="ko-KR" sz="3600">
                <a:solidFill>
                  <a:schemeClr val="tx1">
                    <a:lumMod val="65000"/>
                    <a:lumOff val="35000"/>
                  </a:schemeClr>
                </a:solidFill>
              </a:rPr>
              <a:t>Abraham croyait réellement à la promesse de Dieu même si cela lui paraissait impossible.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r" altLang="ko-KR" sz="3600">
                <a:solidFill>
                  <a:schemeClr val="tx1">
                    <a:lumMod val="65000"/>
                    <a:lumOff val="35000"/>
                  </a:schemeClr>
                </a:solidFill>
              </a:rPr>
              <a:t>Dieu était très heureux quand Il a vu la croyance d'Abraham. Dieu lui a donné Isaac, le fils promis.</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r" altLang="ko-KR" sz="3600">
                <a:solidFill>
                  <a:schemeClr val="tx1">
                    <a:lumMod val="65000"/>
                    <a:lumOff val="35000"/>
                  </a:schemeClr>
                </a:solidFill>
              </a:rPr>
              <a:t>Dieu tient certainement sa promesse, même si cela nous paraissait impossible.</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fr" altLang="ko-KR" sz="3200"/>
              <a:t>Dieu est…</a:t>
            </a:r>
            <a:r xmlns:a="http://schemas.openxmlformats.org/drawingml/2006/main">
              <a:rPr lang="f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rgbClr val="c00000"/>
                </a:solidFill>
              </a:rPr>
              <a:t>Dieu est...</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tx1">
                    <a:lumMod val="65000"/>
                    <a:lumOff val="35000"/>
                  </a:schemeClr>
                </a:solidFill>
              </a:rPr>
              <a:t>Tout-Puissant (capable de tout faire)</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Le quiz du jour</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tx1">
                    <a:lumMod val="65000"/>
                    <a:lumOff val="35000"/>
                  </a:schemeClr>
                </a:solidFill>
              </a:rPr>
              <a:t>Quel âge avait Abraham lorsqu’il a eu Isaac ?</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① </a:t>
            </a:r>
            <a:r xmlns:a="http://schemas.openxmlformats.org/drawingml/2006/main">
              <a:rPr lang="fr" altLang="ko-KR" sz="2800">
                <a:solidFill>
                  <a:schemeClr val="tx1">
                    <a:lumMod val="65000"/>
                    <a:lumOff val="35000"/>
                  </a:schemeClr>
                </a:solidFill>
              </a:rPr>
              <a:t>90</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② </a:t>
            </a:r>
            <a:r xmlns:a="http://schemas.openxmlformats.org/drawingml/2006/main">
              <a:rPr lang="fr" altLang="ko-KR" sz="2800">
                <a:solidFill>
                  <a:schemeClr val="tx1">
                    <a:lumMod val="65000"/>
                    <a:lumOff val="35000"/>
                  </a:schemeClr>
                </a:solidFill>
              </a:rPr>
              <a:t>80</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③ </a:t>
            </a:r>
            <a:r xmlns:a="http://schemas.openxmlformats.org/drawingml/2006/main">
              <a:rPr lang="fr" altLang="ko-KR" sz="2800">
                <a:solidFill>
                  <a:schemeClr val="tx1">
                    <a:lumMod val="65000"/>
                    <a:lumOff val="35000"/>
                  </a:schemeClr>
                </a:solidFill>
              </a:rPr>
              <a:t>70</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④ </a:t>
            </a:r>
            <a:r xmlns:a="http://schemas.openxmlformats.org/drawingml/2006/main">
              <a:rPr lang="fr" altLang="ko-KR" sz="2800">
                <a:solidFill>
                  <a:schemeClr val="tx1">
                    <a:lumMod val="65000"/>
                    <a:lumOff val="35000"/>
                  </a:schemeClr>
                </a:solidFill>
              </a:rPr>
              <a:t>100</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rgbClr val="ff0000"/>
                </a:solidFill>
              </a:rPr>
              <a:t>④ </a:t>
            </a:r>
            <a:r xmlns:a="http://schemas.openxmlformats.org/drawingml/2006/main">
              <a:rPr lang="fr" altLang="ko-KR" sz="2800">
                <a:solidFill>
                  <a:srgbClr val="ff0000"/>
                </a:solidFill>
              </a:rPr>
              <a:t>100</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tx1">
                    <a:lumMod val="65000"/>
                    <a:lumOff val="35000"/>
                  </a:schemeClr>
                </a:solidFill>
              </a:rPr>
              <a:t>Abraham avait cent ans lorsque son fils Isaac lui naquit.</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r" altLang="ko-KR" sz="2800">
                <a:solidFill>
                  <a:schemeClr val="tx1">
                    <a:lumMod val="65000"/>
                    <a:lumOff val="35000"/>
                  </a:schemeClr>
                </a:solidFill>
              </a:rPr>
              <a:t>(Genèse 21 : 5)</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pPr>
            <a:r xmlns:a="http://schemas.openxmlformats.org/drawingml/2006/main">
              <a:rPr lang="fr" altLang="ko-KR" b="1">
                <a:solidFill>
                  <a:schemeClr val="tx1">
                    <a:lumMod val="50000"/>
                    <a:lumOff val="50000"/>
                  </a:schemeClr>
                </a:solidFill>
              </a:rPr>
              <a:t>N° 8 La Parole de Dieu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pPr>
            <a:r xmlns:a="http://schemas.openxmlformats.org/drawingml/2006/main">
              <a:rPr lang="fr" altLang="ko-KR" sz="3900"/>
              <a:t>Abraham a offert Isaac à Dieu</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tx1">
                    <a:lumMod val="65000"/>
                    <a:lumOff val="35000"/>
                  </a:schemeClr>
                </a:solidFill>
              </a:rPr>
              <a:t>Alors Dieu dit : « Prends ton fils, ton unique, Isaac, que tu aimes,</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fr" altLang="ko-KR" sz="3600">
                <a:solidFill>
                  <a:schemeClr val="tx1">
                    <a:lumMod val="65000"/>
                    <a:lumOff val="35000"/>
                  </a:schemeClr>
                </a:solidFill>
              </a:rPr>
              <a:t>et va dans la région de Morija. Sacrifiez-le là en holocauste</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fr" altLang="ko-KR" sz="3600">
                <a:solidFill>
                  <a:schemeClr val="tx1">
                    <a:lumMod val="65000"/>
                    <a:lumOff val="35000"/>
                  </a:schemeClr>
                </a:solidFill>
              </a:rPr>
              <a:t>sur une des montagnes dont je vais te parler.</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r" altLang="ko-KR" sz="2800">
                <a:solidFill>
                  <a:schemeClr val="tx1">
                    <a:lumMod val="65000"/>
                    <a:lumOff val="35000"/>
                  </a:schemeClr>
                </a:solidFill>
              </a:rPr>
              <a:t>Genèse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Un jour, Dieu dit à Abraham :</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fr" altLang="ko-KR" sz="2800">
                <a:solidFill>
                  <a:schemeClr val="tx1">
                    <a:lumMod val="65000"/>
                    <a:lumOff val="35000"/>
                  </a:schemeClr>
                </a:solidFill>
              </a:rPr>
              <a:t>« Offre-moi ton fils unique en holocauste. »</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Abraham aimait tellement Isaac qu’il était dur quand il entendait parler de Dieu. Mais il a décidé d'obéir à Dieu.</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r xmlns:a="http://schemas.openxmlformats.org/drawingml/2006/main">
              <a:rPr lang="fr" altLang="ko-KR" sz="3200"/>
              <a:t>Qui est dieu?</a:t>
            </a:r>
            <a:r xmlns:a="http://schemas.openxmlformats.org/drawingml/2006/main">
              <a:rPr lang="f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fr" altLang="ko-KR" sz="3600">
                <a:solidFill>
                  <a:srgbClr val="C00000"/>
                </a:solidFill>
              </a:rPr>
              <a:t>Il est...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fr" altLang="ko-KR" sz="3600">
                <a:solidFill>
                  <a:schemeClr val="tx1">
                    <a:lumMod val="65000"/>
                    <a:lumOff val="35000"/>
                  </a:schemeClr>
                </a:solidFill>
              </a:rPr>
              <a:t>le créateur qui a créé le monde entier, moi y compris.</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Abraham lia Isaac et le déposa sur l'autel, et il essaya de le tuer. À ce moment précis,</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 Abraham, Abraham, ne le tue pas. Ne lui faites rien. Maintenant, je sais que vous craignez et aimez Dieu. C’est le test que Dieu a fait subir à Abraham.</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pPr>
            <a:r xmlns:a="http://schemas.openxmlformats.org/drawingml/2006/main">
              <a:rPr lang="fr" altLang="ko-KR" sz="2600">
                <a:solidFill>
                  <a:schemeClr val="tx1">
                    <a:lumMod val="65000"/>
                    <a:lumOff val="35000"/>
                  </a:schemeClr>
                </a:solidFill>
              </a:rPr>
              <a:t>"Merci Dieu!" Dieu a accepté la foi d'Abraham avec joie. Dieu a fait de lui l'ancêtre de tous les croyants.</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t>La leçon du jour</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pPr>
            <a:r xmlns:a="http://schemas.openxmlformats.org/drawingml/2006/main">
              <a:rPr lang="fr" altLang="ko-KR" sz="3200">
                <a:solidFill>
                  <a:schemeClr val="tx1">
                    <a:lumMod val="65000"/>
                    <a:lumOff val="35000"/>
                  </a:schemeClr>
                </a:solidFill>
              </a:rPr>
              <a:t>Abraham aimait tellement Isaac, mais il était plus important pour lui d'obéir à la Parole de Dieu.</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pPr>
            <a:r xmlns:a="http://schemas.openxmlformats.org/drawingml/2006/main">
              <a:rPr lang="fr" altLang="ko-KR" sz="3200">
                <a:solidFill>
                  <a:schemeClr val="tx1">
                    <a:lumMod val="65000"/>
                    <a:lumOff val="35000"/>
                  </a:schemeClr>
                </a:solidFill>
              </a:rPr>
              <a:t>Je devrais aimer Dieu plus que toute autre chose, et plus que toute autre personne au monde.</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fr" altLang="ko-KR" sz="3200"/>
              <a:t>Dieu est?</a:t>
            </a:r>
            <a:r xmlns:a="http://schemas.openxmlformats.org/drawingml/2006/main">
              <a:rPr lang="f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rgbClr val="c00000"/>
                </a:solidFill>
              </a:rPr>
              <a:t>Dieu est..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tx1">
                    <a:lumMod val="65000"/>
                    <a:lumOff val="35000"/>
                  </a:schemeClr>
                </a:solidFill>
              </a:rPr>
              <a:t>Notre père qui rend notre foi plus forte à travers les épreuves.</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t>Aujourd'hui</a:t>
            </a:r>
            <a:r xmlns:a="http://schemas.openxmlformats.org/drawingml/2006/main">
              <a:rPr lang="fr" altLang="en-US" sz="4000"/>
              <a:t> </a:t>
            </a:r>
            <a:r xmlns:a="http://schemas.openxmlformats.org/drawingml/2006/main">
              <a:rPr lang="fr" altLang="ko-KR" sz="4000"/>
              <a:t>Questionnaire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pPr>
            <a:r xmlns:a="http://schemas.openxmlformats.org/drawingml/2006/main">
              <a:rPr lang="fr" altLang="ko-KR" sz="3200">
                <a:solidFill>
                  <a:schemeClr val="tx1">
                    <a:lumMod val="65000"/>
                    <a:lumOff val="35000"/>
                  </a:schemeClr>
                </a:solidFill>
              </a:rPr>
              <a:t>Qu’est-ce que Dieu a dit à Abraham d’offrir en holocauste ?</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dk1"/>
                </a:solidFill>
              </a:rPr>
              <a:t>① </a:t>
            </a:r>
            <a:r xmlns:a="http://schemas.openxmlformats.org/drawingml/2006/main">
              <a:rPr lang="fr" altLang="ko-KR" sz="2800">
                <a:solidFill>
                  <a:schemeClr val="dk1"/>
                </a:solidFill>
              </a:rPr>
              <a:t>Fils</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② </a:t>
            </a:r>
            <a:r xmlns:a="http://schemas.openxmlformats.org/drawingml/2006/main">
              <a:rPr lang="fr" altLang="ko-KR" sz="2800">
                <a:solidFill>
                  <a:schemeClr val="tx1">
                    <a:lumMod val="65000"/>
                    <a:lumOff val="35000"/>
                  </a:schemeClr>
                </a:solidFill>
              </a:rPr>
              <a:t>Épouse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③ </a:t>
            </a:r>
            <a:r xmlns:a="http://schemas.openxmlformats.org/drawingml/2006/main">
              <a:rPr lang="fr" altLang="ko-KR" sz="2800">
                <a:solidFill>
                  <a:schemeClr val="tx1">
                    <a:lumMod val="65000"/>
                    <a:lumOff val="35000"/>
                  </a:schemeClr>
                </a:solidFill>
              </a:rPr>
              <a:t>Chien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④ </a:t>
            </a:r>
            <a:r xmlns:a="http://schemas.openxmlformats.org/drawingml/2006/main">
              <a:rPr lang="fr" altLang="ko-KR" sz="2800">
                <a:solidFill>
                  <a:schemeClr val="tx1">
                    <a:lumMod val="65000"/>
                    <a:lumOff val="35000"/>
                  </a:schemeClr>
                </a:solidFill>
              </a:rPr>
              <a:t>Mouton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rgbClr val="ff0000"/>
                </a:solidFill>
              </a:rPr>
              <a:t>① </a:t>
            </a:r>
            <a:r xmlns:a="http://schemas.openxmlformats.org/drawingml/2006/main">
              <a:rPr lang="fr" altLang="ko-KR" sz="2800">
                <a:solidFill>
                  <a:srgbClr val="ff0000"/>
                </a:solidFill>
              </a:rPr>
              <a:t>Fils</a:t>
            </a:r>
            <a:r xmlns:a="http://schemas.openxmlformats.org/drawingml/2006/main">
              <a:rPr lang="fr"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tx1">
                    <a:lumMod val="65000"/>
                    <a:lumOff val="35000"/>
                  </a:schemeClr>
                </a:solidFill>
              </a:rPr>
              <a:t>Alors Dieu dit : « Prends ton fils, ton unique, Isaac, que tu aimes,</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fr" altLang="ko-KR" sz="3600">
                <a:solidFill>
                  <a:schemeClr val="tx1">
                    <a:lumMod val="65000"/>
                    <a:lumOff val="35000"/>
                  </a:schemeClr>
                </a:solidFill>
              </a:rPr>
              <a:t>et va dans la région de Morija. Sacrifiez-le là en holocauste</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fr" altLang="ko-KR" sz="3600">
                <a:solidFill>
                  <a:schemeClr val="tx1">
                    <a:lumMod val="65000"/>
                    <a:lumOff val="35000"/>
                  </a:schemeClr>
                </a:solidFill>
              </a:rPr>
              <a:t>sur une des montagnes dont je vais te parler.</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r" altLang="ko-KR" sz="2800">
                <a:solidFill>
                  <a:schemeClr val="tx1">
                    <a:lumMod val="65000"/>
                    <a:lumOff val="35000"/>
                  </a:schemeClr>
                </a:solidFill>
              </a:rPr>
              <a:t>Genèse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pPr>
            <a:r xmlns:a="http://schemas.openxmlformats.org/drawingml/2006/main">
              <a:rPr lang="fr" altLang="ko-KR" b="1">
                <a:solidFill>
                  <a:schemeClr val="tx1">
                    <a:lumMod val="50000"/>
                    <a:lumOff val="50000"/>
                  </a:schemeClr>
                </a:solidFill>
              </a:rPr>
              <a:t>N°9</a:t>
            </a:r>
            <a:r xmlns:a="http://schemas.openxmlformats.org/drawingml/2006/main">
              <a:rPr lang="fr" altLang="en-US" b="1">
                <a:solidFill>
                  <a:schemeClr val="tx1">
                    <a:lumMod val="50000"/>
                    <a:lumOff val="50000"/>
                  </a:schemeClr>
                </a:solidFill>
              </a:rPr>
              <a:t> </a:t>
            </a:r>
            <a:r xmlns:a="http://schemas.openxmlformats.org/drawingml/2006/main">
              <a:rPr lang="fr" altLang="ko-KR" b="1">
                <a:solidFill>
                  <a:schemeClr val="tx1">
                    <a:lumMod val="50000"/>
                    <a:lumOff val="50000"/>
                  </a:schemeClr>
                </a:solidFill>
              </a:rPr>
              <a:t>Le</a:t>
            </a:r>
            <a:r xmlns:a="http://schemas.openxmlformats.org/drawingml/2006/main">
              <a:rPr lang="fr" altLang="en-US" b="1">
                <a:solidFill>
                  <a:schemeClr val="tx1">
                    <a:lumMod val="50000"/>
                    <a:lumOff val="50000"/>
                  </a:schemeClr>
                </a:solidFill>
              </a:rPr>
              <a:t> </a:t>
            </a:r>
            <a:r xmlns:a="http://schemas.openxmlformats.org/drawingml/2006/main">
              <a:rPr lang="fr" altLang="ko-KR" b="1">
                <a:solidFill>
                  <a:schemeClr val="tx1">
                    <a:lumMod val="50000"/>
                    <a:lumOff val="50000"/>
                  </a:schemeClr>
                </a:solidFill>
              </a:rPr>
              <a:t>Mot</a:t>
            </a:r>
            <a:r xmlns:a="http://schemas.openxmlformats.org/drawingml/2006/main">
              <a:rPr lang="fr" altLang="en-US" b="1">
                <a:solidFill>
                  <a:schemeClr val="tx1">
                    <a:lumMod val="50000"/>
                    <a:lumOff val="50000"/>
                  </a:schemeClr>
                </a:solidFill>
              </a:rPr>
              <a:t> </a:t>
            </a:r>
            <a:r xmlns:a="http://schemas.openxmlformats.org/drawingml/2006/main">
              <a:rPr lang="fr" altLang="ko-KR" b="1">
                <a:solidFill>
                  <a:schemeClr val="tx1">
                    <a:lumMod val="50000"/>
                    <a:lumOff val="50000"/>
                  </a:schemeClr>
                </a:solidFill>
              </a:rPr>
              <a:t>de</a:t>
            </a:r>
            <a:r xmlns:a="http://schemas.openxmlformats.org/drawingml/2006/main">
              <a:rPr lang="fr" altLang="en-US" b="1">
                <a:solidFill>
                  <a:schemeClr val="tx1">
                    <a:lumMod val="50000"/>
                    <a:lumOff val="50000"/>
                  </a:schemeClr>
                </a:solidFill>
              </a:rPr>
              <a:t> </a:t>
            </a:r>
            <a:r xmlns:a="http://schemas.openxmlformats.org/drawingml/2006/main">
              <a:rPr lang="fr" altLang="ko-KR" b="1">
                <a:solidFill>
                  <a:schemeClr val="tx1">
                    <a:lumMod val="50000"/>
                    <a:lumOff val="50000"/>
                  </a:schemeClr>
                </a:solidFill>
              </a:rPr>
              <a:t>Dieu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pPr>
            <a:r xmlns:a="http://schemas.openxmlformats.org/drawingml/2006/main">
              <a:rPr lang="fr" altLang="ko-KR" sz="4400"/>
              <a:t>Isaac ne s'est pas disputé</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bg1">
                    <a:lumMod val="50000"/>
                  </a:schemeClr>
                </a:solidFill>
              </a:rPr>
              <a:t>Il partit de là et creusa un autre puits, et personne ne se disputa à ce sujet.</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r" altLang="ko-KR" sz="3600">
                <a:solidFill>
                  <a:schemeClr val="bg1">
                    <a:lumMod val="50000"/>
                  </a:schemeClr>
                </a:solidFill>
              </a:rPr>
              <a:t>Il l'appela Rehoboth, en disant : « Maintenant, l'Éternel nous a donné de la place</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r" altLang="ko-KR" sz="3600">
                <a:solidFill>
                  <a:schemeClr val="bg1">
                    <a:lumMod val="50000"/>
                  </a:schemeClr>
                </a:solidFill>
              </a:rPr>
              <a:t>et nous prospérerons dans le pays.</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r" altLang="ko-KR" sz="2800">
                <a:solidFill>
                  <a:schemeClr val="tx1">
                    <a:lumMod val="65000"/>
                    <a:lumOff val="35000"/>
                  </a:schemeClr>
                </a:solidFill>
              </a:rPr>
              <a:t>Genèse</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26 :</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Le</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puits</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étaient</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donc</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important,</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parce que</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ils</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pourrait</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obtenir</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frais</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eau</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dans le désert. Isaac avait les puits hérités de son père.</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Le quiz du jour</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tx1">
                    <a:lumMod val="65000"/>
                    <a:lumOff val="35000"/>
                  </a:schemeClr>
                </a:solidFill>
              </a:rPr>
              <a:t>Avec quoi Dieu a-t-il créé le monde ?</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① </a:t>
            </a:r>
            <a:r xmlns:a="http://schemas.openxmlformats.org/drawingml/2006/main">
              <a:rPr lang="fr" altLang="ko-KR" sz="2800">
                <a:solidFill>
                  <a:schemeClr val="tx1">
                    <a:lumMod val="65000"/>
                    <a:lumOff val="35000"/>
                  </a:schemeClr>
                </a:solidFill>
              </a:rPr>
              <a:t>pierre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② </a:t>
            </a:r>
            <a:r xmlns:a="http://schemas.openxmlformats.org/drawingml/2006/main">
              <a:rPr lang="fr" altLang="ko-KR" sz="2800">
                <a:solidFill>
                  <a:schemeClr val="tx1">
                    <a:lumMod val="65000"/>
                    <a:lumOff val="35000"/>
                  </a:schemeClr>
                </a:solidFill>
              </a:rPr>
              <a:t>eau</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③ </a:t>
            </a:r>
            <a:r xmlns:a="http://schemas.openxmlformats.org/drawingml/2006/main">
              <a:rPr lang="fr" altLang="ko-KR" sz="2800">
                <a:solidFill>
                  <a:schemeClr val="tx1">
                    <a:lumMod val="65000"/>
                    <a:lumOff val="35000"/>
                  </a:schemeClr>
                </a:solidFill>
              </a:rPr>
              <a:t>poussière</a:t>
            </a:r>
            <a:r xmlns:a="http://schemas.openxmlformats.org/drawingml/2006/main">
              <a:rPr lang="fr"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④ </a:t>
            </a:r>
            <a:r xmlns:a="http://schemas.openxmlformats.org/drawingml/2006/main">
              <a:rPr lang="fr" altLang="ko-KR" sz="2800">
                <a:solidFill>
                  <a:schemeClr val="tx1">
                    <a:lumMod val="65000"/>
                    <a:lumOff val="35000"/>
                  </a:schemeClr>
                </a:solidFill>
              </a:rPr>
              <a:t>mot</a:t>
            </a:r>
            <a:endParaRPr xmlns:a="http://schemas.openxmlformats.org/drawingml/2006/main"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rgbClr val="FF0000"/>
                </a:solidFill>
              </a:rPr>
              <a:t>④ </a:t>
            </a:r>
            <a:r xmlns:a="http://schemas.openxmlformats.org/drawingml/2006/main">
              <a:rPr lang="fr" altLang="ko-KR" sz="2800">
                <a:solidFill>
                  <a:srgbClr val="FF0000"/>
                </a:solidFill>
              </a:rPr>
              <a:t>mot</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Cependant, les Philistins l’enviaient. Alors ils remplirent les puits de terre.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Mais Isaac ne s’est pas disputé avec eux. Il s'éloigna et creusa le puits. Il découvre un puits d'eau douce.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fr" altLang="ko-KR" sz="2800">
                <a:solidFill>
                  <a:schemeClr val="tx1">
                    <a:lumMod val="65000"/>
                    <a:lumOff val="35000"/>
                  </a:schemeClr>
                </a:solidFill>
              </a:rPr>
              <a:t>À ce moment-là, les autres personnes prirent le puits des mains d'Isaac. Mais il ne s’est pas non plus disputé avec eux.</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fr" altLang="ko-KR" sz="2600">
                <a:solidFill>
                  <a:schemeClr val="tx1">
                    <a:lumMod val="65000"/>
                    <a:lumOff val="35000"/>
                  </a:schemeClr>
                </a:solidFill>
              </a:rPr>
              <a:t>Dieu a béni Isaac. Il en creusa encore un autre. Dieu lui a donné de l'eau fraîche à partir de là. Isaac a construit un autel et a fait des offrandes de remerciement.</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La leçon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fr" altLang="ko-KR" sz="3600">
                <a:solidFill>
                  <a:schemeClr val="tx1">
                    <a:lumMod val="65000"/>
                    <a:lumOff val="35000"/>
                  </a:schemeClr>
                </a:solidFill>
              </a:rPr>
              <a:t>Isaac ne s'est pas disputé avec ceux qui lui ont enlevé ses puits.</a:t>
            </a:r>
            <a:r xmlns:a="http://schemas.openxmlformats.org/drawingml/2006/main">
              <a:rPr lang="fr"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fr" altLang="ko-KR" sz="3600">
                <a:solidFill>
                  <a:schemeClr val="tx1">
                    <a:lumMod val="65000"/>
                    <a:lumOff val="35000"/>
                  </a:schemeClr>
                </a:solidFill>
              </a:rPr>
              <a:t>Dieu a béni Isaac.</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fr" altLang="ko-KR" sz="3600">
                <a:solidFill>
                  <a:schemeClr val="tx1">
                    <a:lumMod val="65000"/>
                    <a:lumOff val="35000"/>
                  </a:schemeClr>
                </a:solidFill>
              </a:rPr>
              <a:t>Nous ne devons pas non plus nous disputer avec les autres.</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fr" altLang="ko-KR" sz="3600">
                <a:solidFill>
                  <a:schemeClr val="tx1">
                    <a:lumMod val="65000"/>
                    <a:lumOff val="35000"/>
                  </a:schemeClr>
                </a:solidFill>
              </a:rPr>
              <a:t>Nous devons aimer et pardonner aux autres.</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fr" altLang="ko-KR" sz="3200"/>
              <a:t>Dieu est??</a:t>
            </a:r>
            <a:r xmlns:a="http://schemas.openxmlformats.org/drawingml/2006/main">
              <a:rPr lang="f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rgbClr val="c00000"/>
                </a:solidFill>
              </a:rPr>
              <a:t>Dieu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tx1">
                    <a:lumMod val="65000"/>
                    <a:lumOff val="35000"/>
                  </a:schemeClr>
                </a:solidFill>
              </a:rPr>
              <a:t>Il déteste ceux qui se disputent avec les autres.</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pPr>
            <a:r xmlns:a="http://schemas.openxmlformats.org/drawingml/2006/main">
              <a:rPr lang="fr" altLang="ko-KR" sz="3600">
                <a:solidFill>
                  <a:schemeClr val="tx1">
                    <a:lumMod val="65000"/>
                    <a:lumOff val="35000"/>
                  </a:schemeClr>
                </a:solidFill>
              </a:rPr>
              <a:t>Il aime ceux qui s'aiment.</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Le quiz du jour</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tx1">
                    <a:lumMod val="65000"/>
                    <a:lumOff val="35000"/>
                  </a:schemeClr>
                </a:solidFill>
              </a:rPr>
              <a:t>À cause de quoi Isaac a-t-il traversé une période difficile ?</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① </a:t>
            </a:r>
            <a:r xmlns:a="http://schemas.openxmlformats.org/drawingml/2006/main">
              <a:rPr lang="fr" altLang="ko-KR" sz="2800">
                <a:solidFill>
                  <a:schemeClr val="tx1">
                    <a:lumMod val="65000"/>
                    <a:lumOff val="35000"/>
                  </a:schemeClr>
                </a:solidFill>
              </a:rPr>
              <a:t>maison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② </a:t>
            </a:r>
            <a:r xmlns:a="http://schemas.openxmlformats.org/drawingml/2006/main">
              <a:rPr lang="fr" altLang="ko-KR" sz="2800">
                <a:solidFill>
                  <a:schemeClr val="tx1">
                    <a:lumMod val="65000"/>
                    <a:lumOff val="35000"/>
                  </a:schemeClr>
                </a:solidFill>
              </a:rPr>
              <a:t>agneau</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dk1"/>
                </a:solidFill>
              </a:rPr>
              <a:t>③ </a:t>
            </a:r>
            <a:r xmlns:a="http://schemas.openxmlformats.org/drawingml/2006/main">
              <a:rPr lang="fr" altLang="ko-KR" sz="2800">
                <a:solidFill>
                  <a:schemeClr val="dk1"/>
                </a:solidFill>
              </a:rPr>
              <a:t>bien</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chemeClr val="tx1">
                    <a:lumMod val="65000"/>
                    <a:lumOff val="35000"/>
                  </a:schemeClr>
                </a:solidFill>
              </a:rPr>
              <a:t>④ </a:t>
            </a:r>
            <a:r xmlns:a="http://schemas.openxmlformats.org/drawingml/2006/main">
              <a:rPr lang="fr" altLang="ko-KR" sz="2800">
                <a:solidFill>
                  <a:schemeClr val="tx1">
                    <a:lumMod val="65000"/>
                    <a:lumOff val="35000"/>
                  </a:schemeClr>
                </a:solidFill>
              </a:rPr>
              <a:t>famille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pPr>
            <a:r xmlns:a="http://schemas.openxmlformats.org/drawingml/2006/main">
              <a:rPr lang="fr" altLang="en-US" sz="2800">
                <a:solidFill>
                  <a:srgbClr val="ff0000"/>
                </a:solidFill>
              </a:rPr>
              <a:t>③ </a:t>
            </a:r>
            <a:r xmlns:a="http://schemas.openxmlformats.org/drawingml/2006/main">
              <a:rPr lang="fr" altLang="ko-KR" sz="2800">
                <a:solidFill>
                  <a:srgbClr val="ff0000"/>
                </a:solidFill>
              </a:rPr>
              <a:t>bien</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Le mot d'aujourd'hui</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bg1">
                    <a:lumMod val="50000"/>
                  </a:schemeClr>
                </a:solidFill>
              </a:rPr>
              <a:t>Il partit de là et creusa un autre puits, et personne ne se disputa à ce sujet.</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r" altLang="ko-KR" sz="3600">
                <a:solidFill>
                  <a:schemeClr val="bg1">
                    <a:lumMod val="50000"/>
                  </a:schemeClr>
                </a:solidFill>
              </a:rPr>
              <a:t>Il l'appela Rehoboth, en disant : « Maintenant, l'Éternel nous a donné de la place</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r" altLang="ko-KR" sz="3600">
                <a:solidFill>
                  <a:schemeClr val="bg1">
                    <a:lumMod val="50000"/>
                  </a:schemeClr>
                </a:solidFill>
              </a:rPr>
              <a:t>et nous prospérerons dans le pays.</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r" altLang="ko-KR" sz="2800">
                <a:solidFill>
                  <a:schemeClr val="tx1">
                    <a:lumMod val="65000"/>
                    <a:lumOff val="35000"/>
                  </a:schemeClr>
                </a:solidFill>
              </a:rPr>
              <a:t>Genèse</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26 :</a:t>
            </a:r>
            <a:r xmlns:a="http://schemas.openxmlformats.org/drawingml/2006/main">
              <a:rPr lang="fr" altLang="en-US" sz="2800">
                <a:solidFill>
                  <a:schemeClr val="tx1">
                    <a:lumMod val="65000"/>
                    <a:lumOff val="35000"/>
                  </a:schemeClr>
                </a:solidFill>
              </a:rPr>
              <a:t> </a:t>
            </a:r>
            <a:r xmlns:a="http://schemas.openxmlformats.org/drawingml/2006/main">
              <a:rPr lang="fr"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pPr>
            <a:r xmlns:a="http://schemas.openxmlformats.org/drawingml/2006/main">
              <a:rPr lang="fr" altLang="ko-KR" b="1">
                <a:solidFill>
                  <a:schemeClr val="tx1">
                    <a:lumMod val="50000"/>
                    <a:lumOff val="50000"/>
                  </a:schemeClr>
                </a:solidFill>
              </a:rPr>
              <a:t>N°10</a:t>
            </a:r>
            <a:r xmlns:a="http://schemas.openxmlformats.org/drawingml/2006/main">
              <a:rPr lang="fr" altLang="en-US" b="1">
                <a:solidFill>
                  <a:schemeClr val="tx1">
                    <a:lumMod val="50000"/>
                    <a:lumOff val="50000"/>
                  </a:schemeClr>
                </a:solidFill>
              </a:rPr>
              <a:t> </a:t>
            </a:r>
            <a:r xmlns:a="http://schemas.openxmlformats.org/drawingml/2006/main">
              <a:rPr lang="fr" altLang="ko-KR" b="1">
                <a:solidFill>
                  <a:schemeClr val="tx1">
                    <a:lumMod val="50000"/>
                    <a:lumOff val="50000"/>
                  </a:schemeClr>
                </a:solidFill>
              </a:rPr>
              <a:t>Le</a:t>
            </a:r>
            <a:r xmlns:a="http://schemas.openxmlformats.org/drawingml/2006/main">
              <a:rPr lang="fr" altLang="en-US" b="1">
                <a:solidFill>
                  <a:schemeClr val="tx1">
                    <a:lumMod val="50000"/>
                    <a:lumOff val="50000"/>
                  </a:schemeClr>
                </a:solidFill>
              </a:rPr>
              <a:t> </a:t>
            </a:r>
            <a:r xmlns:a="http://schemas.openxmlformats.org/drawingml/2006/main">
              <a:rPr lang="fr" altLang="ko-KR" b="1">
                <a:solidFill>
                  <a:schemeClr val="tx1">
                    <a:lumMod val="50000"/>
                    <a:lumOff val="50000"/>
                  </a:schemeClr>
                </a:solidFill>
              </a:rPr>
              <a:t>Mot</a:t>
            </a:r>
            <a:r xmlns:a="http://schemas.openxmlformats.org/drawingml/2006/main">
              <a:rPr lang="fr" altLang="en-US" b="1">
                <a:solidFill>
                  <a:schemeClr val="tx1">
                    <a:lumMod val="50000"/>
                    <a:lumOff val="50000"/>
                  </a:schemeClr>
                </a:solidFill>
              </a:rPr>
              <a:t> </a:t>
            </a:r>
            <a:r xmlns:a="http://schemas.openxmlformats.org/drawingml/2006/main">
              <a:rPr lang="fr" altLang="ko-KR" b="1">
                <a:solidFill>
                  <a:schemeClr val="tx1">
                    <a:lumMod val="50000"/>
                    <a:lumOff val="50000"/>
                  </a:schemeClr>
                </a:solidFill>
              </a:rPr>
              <a:t>de</a:t>
            </a:r>
            <a:r xmlns:a="http://schemas.openxmlformats.org/drawingml/2006/main">
              <a:rPr lang="fr" altLang="en-US" b="1">
                <a:solidFill>
                  <a:schemeClr val="tx1">
                    <a:lumMod val="50000"/>
                    <a:lumOff val="50000"/>
                  </a:schemeClr>
                </a:solidFill>
              </a:rPr>
              <a:t> </a:t>
            </a:r>
            <a:r xmlns:a="http://schemas.openxmlformats.org/drawingml/2006/main">
              <a:rPr lang="fr" altLang="ko-KR" b="1">
                <a:solidFill>
                  <a:schemeClr val="tx1">
                    <a:lumMod val="50000"/>
                    <a:lumOff val="50000"/>
                  </a:schemeClr>
                </a:solidFill>
              </a:rPr>
              <a:t>Dieu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pPr>
            <a:r xmlns:a="http://schemas.openxmlformats.org/drawingml/2006/main">
              <a:rPr lang="fr" altLang="ko-KR" sz="3600"/>
              <a:t>Ésaü a vendu le droit d'aînesse</a:t>
            </a:r>
            <a:endParaRPr xmlns:a="http://schemas.openxmlformats.org/drawingml/2006/main" lang="en-US" altLang="ko-KR" sz="3600"/>
          </a:p>
          <a:p>
            <a:pPr xmlns:a="http://schemas.openxmlformats.org/drawingml/2006/main" algn="ctr">
              <a:defRPr/>
            </a:pPr>
            <a:r xmlns:a="http://schemas.openxmlformats.org/drawingml/2006/main">
              <a:rPr lang="fr" altLang="ko-KR" sz="3600"/>
              <a:t>pour le bol de ragoût rouge</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fr" altLang="ko-KR" sz="4000">
                <a:solidFill>
                  <a:srgbClr val="ff0000"/>
                </a:solidFill>
              </a:rPr>
              <a:t>La parole d'aujourd'hui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pPr>
            <a:r xmlns:a="http://schemas.openxmlformats.org/drawingml/2006/main">
              <a:rPr lang="fr" altLang="ko-KR" sz="3600">
                <a:solidFill>
                  <a:schemeClr val="bg1">
                    <a:lumMod val="50000"/>
                  </a:schemeClr>
                </a:solidFill>
              </a:rPr>
              <a:t>Puis Jacob donna à Ésaü du pain et du ragoût de lentilles.</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r" altLang="ko-KR" sz="3600">
                <a:solidFill>
                  <a:schemeClr val="bg1">
                    <a:lumMod val="50000"/>
                  </a:schemeClr>
                </a:solidFill>
              </a:rPr>
              <a:t>Il mangea et but, puis se leva et partit.</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r" altLang="ko-KR" sz="3600">
                <a:solidFill>
                  <a:schemeClr val="bg1">
                    <a:lumMod val="50000"/>
                  </a:schemeClr>
                </a:solidFill>
              </a:rPr>
              <a:t>Ainsi, Ésaü a méprisé son droit d’aînesse.</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fr"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fr" altLang="ko-KR" sz="2800">
                <a:solidFill>
                  <a:schemeClr val="bg1">
                    <a:lumMod val="50000"/>
                  </a:schemeClr>
                </a:solidFill>
              </a:rPr>
              <a:t>Genèse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