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pt"/>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p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p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p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p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pt" altLang="ko-KR" b="1">
                <a:solidFill>
                  <a:schemeClr val="tx1">
                    <a:lumMod val="50000"/>
                    <a:lumOff val="50000"/>
                  </a:schemeClr>
                </a:solidFill>
              </a:rPr>
              <a:t>Nº 1</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O</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Palavra</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pt" altLang="ko-KR" sz="4400"/>
              <a:t>Deus</a:t>
            </a:r>
          </a:p>
          <a:p>
            <a:pPr xmlns:a="http://schemas.openxmlformats.org/drawingml/2006/main" algn="ctr"/>
            <a:r xmlns:a="http://schemas.openxmlformats.org/drawingml/2006/main">
              <a:rPr lang="pt" altLang="ko-KR" sz="4400"/>
              <a:t>Feito</a:t>
            </a:r>
          </a:p>
          <a:p>
            <a:pPr xmlns:a="http://schemas.openxmlformats.org/drawingml/2006/main" algn="ctr"/>
            <a:r xmlns:a="http://schemas.openxmlformats.org/drawingml/2006/main">
              <a:rPr lang="pt" altLang="ko-KR" sz="4400"/>
              <a:t>O mundo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pt" altLang="ko-KR" sz="4000">
                <a:solidFill>
                  <a:srgbClr val="FF0000"/>
                </a:solidFill>
              </a:rPr>
              <a:t>Hoje</a:t>
            </a:r>
            <a:r xmlns:a="http://schemas.openxmlformats.org/drawingml/2006/main">
              <a:rPr lang="pt" altLang="en-US" sz="4000">
                <a:solidFill>
                  <a:srgbClr val="FF0000"/>
                </a:solidFill>
              </a:rPr>
              <a:t> </a:t>
            </a:r>
            <a:r xmlns:a="http://schemas.openxmlformats.org/drawingml/2006/main">
              <a:rPr lang="pt" altLang="ko-KR" sz="4000">
                <a:solidFill>
                  <a:srgbClr val="FF0000"/>
                </a:solidFill>
              </a:rPr>
              <a:t>Palavra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pt" altLang="ko-KR" sz="3600">
                <a:solidFill>
                  <a:schemeClr val="tx1">
                    <a:lumMod val="65000"/>
                    <a:lumOff val="35000"/>
                  </a:schemeClr>
                </a:solidFill>
              </a:rPr>
              <a:t>No princípio Deus criou</a:t>
            </a:r>
          </a:p>
          <a:p>
            <a:r xmlns:a="http://schemas.openxmlformats.org/drawingml/2006/main">
              <a:rPr lang="pt" altLang="ko-KR" sz="3600">
                <a:solidFill>
                  <a:schemeClr val="tx1">
                    <a:lumMod val="65000"/>
                    <a:lumOff val="35000"/>
                  </a:schemeClr>
                </a:solidFill>
              </a:rPr>
              <a:t>os céus e a terra.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pt" altLang="ko-KR" sz="2800">
                <a:solidFill>
                  <a:schemeClr val="tx1">
                    <a:lumMod val="65000"/>
                    <a:lumOff val="35000"/>
                  </a:schemeClr>
                </a:solidFill>
              </a:rPr>
              <a:t>Gênesis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A esposa de Isaac, Rebekah, deu à luz gêmeos. O nome do primeiro filho era Esaú e o segundo era Jacó.</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Esaú gostava de caçar. Então, ele adorava atividades ao ar livre. Mas, Jacob era um homem quieto, ficando em casa.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Um dia, quando Jacó estava cozinhando um ensopado, Esaú voltou para casa com fome depois de caçar.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pt" altLang="ko-KR" sz="2400">
                <a:solidFill>
                  <a:schemeClr val="tx1">
                    <a:lumMod val="65000"/>
                    <a:lumOff val="35000"/>
                  </a:schemeClr>
                </a:solidFill>
              </a:rPr>
              <a:t>“Dê-me um pouco de ensopado!”, “Primeiro venda-me seu direito de primogenitura. Então eu vou te dar um pouco. Esaú estava com tanta fome que vendeu seu direito de primogenitura por uma tigela de ensopado vermelho.</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pt" altLang="ko-KR" sz="2600">
                <a:solidFill>
                  <a:schemeClr val="tx1">
                    <a:lumMod val="65000"/>
                    <a:lumOff val="35000"/>
                  </a:schemeClr>
                </a:solidFill>
              </a:rPr>
              <a:t>Eventualmente, Jacó enganou seu pai para obter a bênção. Por fim, ele recebeu a bênção. Todas essas coisas aconteceram pela providência de Deus.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rgbClr val="ff0000"/>
                </a:solidFill>
              </a:rPr>
              <a:t>A lição de hoje</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chemeClr val="tx1">
                    <a:lumMod val="65000"/>
                    <a:lumOff val="35000"/>
                  </a:schemeClr>
                </a:solidFill>
              </a:rPr>
              <a:t>Esaú pensava que resolver o problema da fome era mais importante do que obter a bênção espiritual.</a:t>
            </a:r>
            <a:r xmlns:a="http://schemas.openxmlformats.org/drawingml/2006/main">
              <a:rPr lang="pt"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Finalmente,</a:t>
            </a:r>
            <a:r xmlns:a="http://schemas.openxmlformats.org/drawingml/2006/main">
              <a:rPr lang="pt" altLang="en-US" sz="3600">
                <a:solidFill>
                  <a:schemeClr val="tx1">
                    <a:lumMod val="65000"/>
                    <a:lumOff val="35000"/>
                  </a:schemeClr>
                </a:solidFill>
              </a:rPr>
              <a:t> </a:t>
            </a:r>
            <a:r xmlns:a="http://schemas.openxmlformats.org/drawingml/2006/main">
              <a:rPr lang="pt" altLang="ko-KR" sz="3600">
                <a:solidFill>
                  <a:schemeClr val="tx1">
                    <a:lumMod val="65000"/>
                    <a:lumOff val="35000"/>
                  </a:schemeClr>
                </a:solidFill>
              </a:rPr>
              <a:t>Jacó</a:t>
            </a:r>
            <a:r xmlns:a="http://schemas.openxmlformats.org/drawingml/2006/main">
              <a:rPr lang="pt" altLang="en-US" sz="3600">
                <a:solidFill>
                  <a:schemeClr val="tx1">
                    <a:lumMod val="65000"/>
                    <a:lumOff val="35000"/>
                  </a:schemeClr>
                </a:solidFill>
              </a:rPr>
              <a:t> </a:t>
            </a:r>
            <a:r xmlns:a="http://schemas.openxmlformats.org/drawingml/2006/main">
              <a:rPr lang="pt" altLang="ko-KR" sz="3600">
                <a:solidFill>
                  <a:schemeClr val="tx1">
                    <a:lumMod val="65000"/>
                    <a:lumOff val="35000"/>
                  </a:schemeClr>
                </a:solidFill>
              </a:rPr>
              <a:t>tornou-se</a:t>
            </a:r>
            <a:r xmlns:a="http://schemas.openxmlformats.org/drawingml/2006/main">
              <a:rPr lang="pt" altLang="en-US" sz="3600">
                <a:solidFill>
                  <a:schemeClr val="tx1">
                    <a:lumMod val="65000"/>
                    <a:lumOff val="35000"/>
                  </a:schemeClr>
                </a:solidFill>
              </a:rPr>
              <a:t> </a:t>
            </a:r>
            <a:r xmlns:a="http://schemas.openxmlformats.org/drawingml/2006/main">
              <a:rPr lang="pt" altLang="ko-KR" sz="3600">
                <a:solidFill>
                  <a:schemeClr val="tx1">
                    <a:lumMod val="65000"/>
                    <a:lumOff val="35000"/>
                  </a:schemeClr>
                </a:solidFill>
              </a:rPr>
              <a:t>o</a:t>
            </a:r>
            <a:r xmlns:a="http://schemas.openxmlformats.org/drawingml/2006/main">
              <a:rPr lang="pt" altLang="en-US" sz="3600">
                <a:solidFill>
                  <a:schemeClr val="tx1">
                    <a:lumMod val="65000"/>
                    <a:lumOff val="35000"/>
                  </a:schemeClr>
                </a:solidFill>
              </a:rPr>
              <a:t> </a:t>
            </a:r>
            <a:r xmlns:a="http://schemas.openxmlformats.org/drawingml/2006/main">
              <a:rPr lang="pt" altLang="ko-KR" sz="3600">
                <a:solidFill>
                  <a:schemeClr val="tx1">
                    <a:lumMod val="65000"/>
                    <a:lumOff val="35000"/>
                  </a:schemeClr>
                </a:solidFill>
              </a:rPr>
              <a:t>ancestral dos israelitas.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O que você acha mais importante?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A bênção de sermos filhos de Deus não pode ser substituída por nada.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Deus</a:t>
            </a:r>
            <a:r xmlns:a="http://schemas.openxmlformats.org/drawingml/2006/main">
              <a:rPr lang="pt" altLang="en-US" sz="3600">
                <a:solidFill>
                  <a:srgbClr val="c00000"/>
                </a:solidFill>
              </a:rPr>
              <a:t> </a:t>
            </a:r>
            <a:r xmlns:a="http://schemas.openxmlformats.org/drawingml/2006/main">
              <a:rPr lang="pt" altLang="ko-KR" sz="3600">
                <a:solidFill>
                  <a:srgbClr val="c00000"/>
                </a:solidFill>
              </a:rPr>
              <a:t>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Deus está cumprindo Sua própria vontade, apesar do erro e da falsidade dos homens.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Hoje</a:t>
            </a:r>
            <a:r xmlns:a="http://schemas.openxmlformats.org/drawingml/2006/main">
              <a:rPr lang="pt" altLang="en-US" sz="4000">
                <a:solidFill>
                  <a:srgbClr val="ff0000"/>
                </a:solidFill>
              </a:rPr>
              <a:t> </a:t>
            </a:r>
            <a:r xmlns:a="http://schemas.openxmlformats.org/drawingml/2006/main">
              <a:rPr lang="pt" altLang="ko-KR" sz="4000">
                <a:solidFill>
                  <a:srgbClr val="ff0000"/>
                </a:solidFill>
              </a:rPr>
              <a:t>Questionário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Por que Esaú vendeu seu direito de primogenitura?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macarrão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pão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carne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dk1"/>
                </a:solidFill>
              </a:rPr>
              <a:t>④ </a:t>
            </a:r>
            <a:r xmlns:a="http://schemas.openxmlformats.org/drawingml/2006/main">
              <a:rPr lang="pt" altLang="ko-KR" sz="2800">
                <a:solidFill>
                  <a:schemeClr val="dk1"/>
                </a:solidFill>
              </a:rPr>
              <a:t>ensopado vermelho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④ </a:t>
            </a:r>
            <a:r xmlns:a="http://schemas.openxmlformats.org/drawingml/2006/main">
              <a:rPr lang="pt" altLang="ko-KR" sz="2800">
                <a:solidFill>
                  <a:srgbClr val="ff0000"/>
                </a:solidFill>
              </a:rPr>
              <a:t>ensopado vermelho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Hoje</a:t>
            </a:r>
            <a:r xmlns:a="http://schemas.openxmlformats.org/drawingml/2006/main">
              <a:rPr lang="pt" altLang="en-US" sz="4000">
                <a:solidFill>
                  <a:srgbClr val="ff0000"/>
                </a:solidFill>
              </a:rPr>
              <a:t> </a:t>
            </a:r>
            <a:r xmlns:a="http://schemas.openxmlformats.org/drawingml/2006/main">
              <a:rPr lang="pt" altLang="ko-KR" sz="4000">
                <a:solidFill>
                  <a:srgbClr val="ff0000"/>
                </a:solidFill>
              </a:rPr>
              <a:t>Palavra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bg1">
                    <a:lumMod val="50000"/>
                  </a:schemeClr>
                </a:solidFill>
              </a:rPr>
              <a:t>Então Jacó deu a Esaú um pouco de pão e um ensopado de lentilhas.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Ele comeu e bebeu, depois se levantou e saiu.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Então, Esaú desprezou o seu direito de primogenitura.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Nº 11 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pt" altLang="ko-KR" sz="4400"/>
              <a:t>O sonho de Jacó</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b="1">
                <a:solidFill>
                  <a:schemeClr val="tx1">
                    <a:lumMod val="50000"/>
                    <a:lumOff val="50000"/>
                  </a:schemeClr>
                </a:solidFill>
              </a:rPr>
              <a:t>Bíblia Kids No.2 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4000"/>
              <a:t>Eles comeram o fruto proibido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pt" altLang="ko-KR" sz="3600"/>
              <a:t>Ele teve um sonho em que viu uma escada apoiada na terra, cujo topo alcançava o céu, e os anjos de Deus subiam e desciam por ela.</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28:</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Jacó enganou seu irmão com uma mentira. Ele estava com medo de ser morto. Então, ele fugiu de casa para seu tio em Harã.</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À noite, levando ali uma pedra, dormia colocando-a debaixo da cabeça como travesseiro. Ele estava sozinho lá sem família. Então ele estava com medo e se sentia sozinho.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Jacó viu anjos de Deus subindo e descendo uma escada na terra até o céu.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Ele ouviu a voz de Deus: “Estou com você e cuidarei de você onde quer que você vá”.</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Ao acordar pela manhã, ele adorou a Deus que prometeu que estaria com ele, e deu glória a Deus.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A lição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chemeClr val="tx1">
                    <a:lumMod val="65000"/>
                    <a:lumOff val="35000"/>
                  </a:schemeClr>
                </a:solidFill>
              </a:rPr>
              <a:t>Como Deus estava com Jacó que tinha medo de ficar sozinho,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Nosso Deus Pai também cuida de nós quando estamos sozinhos.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Como Jacó, devemos honrar e dar glória a Deus que está sempre conosco.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Deus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Deus está conosco em qualquer lugar e a qualquer hora.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t" altLang="ko-KR" sz="3600">
                <a:solidFill>
                  <a:schemeClr val="tx1">
                    <a:lumMod val="65000"/>
                    <a:lumOff val="35000"/>
                  </a:schemeClr>
                </a:solidFill>
              </a:rPr>
              <a:t>Deus está cuidando de nós sempre.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Hoje</a:t>
            </a:r>
            <a:r xmlns:a="http://schemas.openxmlformats.org/drawingml/2006/main">
              <a:rPr lang="pt" altLang="en-US" sz="4000">
                <a:solidFill>
                  <a:srgbClr val="ff0000"/>
                </a:solidFill>
              </a:rPr>
              <a:t> </a:t>
            </a:r>
            <a:r xmlns:a="http://schemas.openxmlformats.org/drawingml/2006/main">
              <a:rPr lang="pt" altLang="ko-KR" sz="4000">
                <a:solidFill>
                  <a:srgbClr val="ff0000"/>
                </a:solidFill>
              </a:rPr>
              <a:t>Questionário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Quando Jacó dormia, o que ele usava como travesseiro?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madeira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dk1"/>
                </a:solidFill>
              </a:rPr>
              <a:t>② </a:t>
            </a:r>
            <a:r xmlns:a="http://schemas.openxmlformats.org/drawingml/2006/main">
              <a:rPr lang="pt" altLang="ko-KR" sz="2800">
                <a:solidFill>
                  <a:schemeClr val="dk1"/>
                </a:solidFill>
              </a:rPr>
              <a:t>pedra</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bolsa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pele de animal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② </a:t>
            </a:r>
            <a:r xmlns:a="http://schemas.openxmlformats.org/drawingml/2006/main">
              <a:rPr lang="pt" altLang="ko-KR" sz="2800">
                <a:solidFill>
                  <a:srgbClr val="ff0000"/>
                </a:solidFill>
              </a:rPr>
              <a:t>pedra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pt" altLang="ko-KR" sz="3600"/>
              <a:t>Ele teve um sonho em que viu uma escada apoiada na terra, cujo topo alcançava o céu, e os anjos de Deus subiam e desciam por ela.</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28:</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Deus criou o homem à sua imagem, à imagem de Deus o criou;</a:t>
            </a:r>
          </a:p>
          <a:p>
            <a:r xmlns:a="http://schemas.openxmlformats.org/drawingml/2006/main">
              <a:rPr lang="pt" altLang="ko-KR" sz="3600">
                <a:solidFill>
                  <a:schemeClr val="tx1">
                    <a:lumMod val="65000"/>
                    <a:lumOff val="35000"/>
                  </a:schemeClr>
                </a:solidFill>
              </a:rPr>
              <a:t>homem e mulher ele os criou.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Nº 12</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O</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Palavra</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pt" altLang="ko-KR" sz="4400"/>
              <a:t>José vendido por seus irmãos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bg1">
                    <a:lumMod val="50000"/>
                  </a:schemeClr>
                </a:solidFill>
              </a:rPr>
              <a:t>"Venha agora, vamos matá-lo e jogá-lo em uma dessas cisternas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 dizer que um animal feroz o devorou.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Então veremos o que acontece com seus sonhos."</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(Gênesis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Jacó teve doze filhos. Ele amava José mais do que qualquer um de seus outros filhos. Então ele fez um tecido ricamente lindo para José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Seus irmãos o odiavam muito porque o pai o amava especialmente. “Vamos vender Joseph. Vamos contar ao pai que ele morreu.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Eles venderam José como escravo para os mercadores que passavam.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t" altLang="ko-KR" sz="2800">
                <a:solidFill>
                  <a:schemeClr val="tx1">
                    <a:lumMod val="65000"/>
                    <a:lumOff val="35000"/>
                  </a:schemeClr>
                </a:solidFill>
              </a:rPr>
              <a:t>Ao ouvir isso, Jacó ficou profundamente triste.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José viveu uma vida difícil como escravo. No entanto, ele acreditou e confiou em Deus sem cometer nenhum pecado.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pt" altLang="ko-KR" sz="2400">
                <a:solidFill>
                  <a:schemeClr val="tx1">
                    <a:lumMod val="65000"/>
                    <a:lumOff val="35000"/>
                  </a:schemeClr>
                </a:solidFill>
              </a:rPr>
              <a:t>Joseph foi enviado para a prisão sob uma acusação falsa.</a:t>
            </a:r>
            <a:r xmlns:a="http://schemas.openxmlformats.org/drawingml/2006/main">
              <a:rPr lang="pt" altLang="en-US" sz="2400">
                <a:solidFill>
                  <a:schemeClr val="tx1">
                    <a:lumMod val="65000"/>
                    <a:lumOff val="35000"/>
                  </a:schemeClr>
                </a:solidFill>
              </a:rPr>
              <a:t> </a:t>
            </a:r>
            <a:r xmlns:a="http://schemas.openxmlformats.org/drawingml/2006/main">
              <a:rPr lang="pt" altLang="ko-KR" sz="2400">
                <a:solidFill>
                  <a:schemeClr val="tx1">
                    <a:lumMod val="65000"/>
                    <a:lumOff val="35000"/>
                  </a:schemeClr>
                </a:solidFill>
              </a:rPr>
              <a:t>Contudo, ele tentou ser justo diante de Deus mesmo na prisão. Deus não se esqueceu de José e Deus tinha planos incríveis para ele.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A lição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solidFill>
                  <a:schemeClr val="tx1">
                    <a:lumMod val="65000"/>
                    <a:lumOff val="35000"/>
                  </a:schemeClr>
                </a:solidFill>
              </a:rPr>
              <a:t>José foi odiado e vendido como escravo pelos seus próprios irmãos. Ele também foi preso sob uma acusação falsa.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pt" altLang="ko-KR" sz="3200">
                <a:solidFill>
                  <a:schemeClr val="tx1">
                    <a:lumMod val="65000"/>
                    <a:lumOff val="35000"/>
                  </a:schemeClr>
                </a:solidFill>
              </a:rPr>
              <a:t>Porém, ele confiou em Deus e tentou ainda mais não cometer nenhum pecado.</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pt" altLang="ko-KR" sz="3200">
                <a:solidFill>
                  <a:schemeClr val="tx1">
                    <a:lumMod val="65000"/>
                    <a:lumOff val="35000"/>
                  </a:schemeClr>
                </a:solidFill>
              </a:rPr>
              <a:t>Podemos enfrentar algumas dificuldades.</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pt" altLang="ko-KR" sz="3200">
                <a:solidFill>
                  <a:schemeClr val="tx1">
                    <a:lumMod val="65000"/>
                    <a:lumOff val="35000"/>
                  </a:schemeClr>
                </a:solidFill>
              </a:rPr>
              <a:t>Não cometamos nenhum pecado e peçamos ajuda ao nosso pai Deus que está de boa vontade ouvindo a nossa oração.</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Nosso Pai Deus..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Nosso Deus Pai tem planos incríveis para nós, mesmo em tempos difíceis.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O que Jacó deu apenas a José entre seus doze filhos?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brinquedos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Bíblia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pano ricamente bonito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dinheiro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③ </a:t>
            </a:r>
            <a:r xmlns:a="http://schemas.openxmlformats.org/drawingml/2006/main">
              <a:rPr lang="pt" altLang="ko-KR" sz="2800">
                <a:solidFill>
                  <a:srgbClr val="ff0000"/>
                </a:solidFill>
              </a:rPr>
              <a:t>pano ricamente bonito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400">
                <a:solidFill>
                  <a:schemeClr val="tx1">
                    <a:lumMod val="65000"/>
                    <a:lumOff val="35000"/>
                  </a:schemeClr>
                </a:solidFill>
              </a:rPr>
              <a:t>Adão e Eva foram as melhores criaturas entre as criaturas de Deus.</a:t>
            </a:r>
          </a:p>
          <a:p>
            <a:r xmlns:a="http://schemas.openxmlformats.org/drawingml/2006/main">
              <a:rPr lang="pt" altLang="ko-KR" sz="2400">
                <a:solidFill>
                  <a:schemeClr val="tx1">
                    <a:lumMod val="65000"/>
                    <a:lumOff val="35000"/>
                  </a:schemeClr>
                </a:solidFill>
              </a:rPr>
              <a:t>Pois eles foram criados à imagem de Deus.</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bg1">
                    <a:lumMod val="50000"/>
                  </a:schemeClr>
                </a:solidFill>
              </a:rPr>
              <a:t>"Venha agora, vamos matá-lo e jogá-lo em uma dessas cisternas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 dizer que um animal feroz o devorou.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Então veremos o que acontece com seus sonhos."</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(Gênesis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Nº 13 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pt" altLang="ko-KR" sz="4400"/>
              <a:t>Joseph tornou-se primeiro-ministro no Egito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pt" altLang="ko-KR" sz="3600"/>
              <a:t>Então o faraó disse a José: “Eu o coloco no comando de toda a terra do Egito”.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41:</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Faraó, o rei do Egito, teve um sonho. Sairam 7 vacas gordas e depois disso 7 vacas feias. 7 vacas feias comeram 7 vacas gordas. Foi um sonho muito estranho.</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pt" altLang="ko-KR" sz="2400">
                <a:solidFill>
                  <a:schemeClr val="tx1">
                    <a:lumMod val="65000"/>
                    <a:lumOff val="35000"/>
                  </a:schemeClr>
                </a:solidFill>
              </a:rPr>
              <a:t>Ninguém poderia interpretar seu sonho no palácio. O copeiro-mor, ajudado por José, apresentou-o ao rei.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Deus deu sabedoria a José. Assim, ele pôde interpretar o significado do sonho e contou-o ao rei.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Faraó ficou tão comovido que nomeou José, que era prisioneiro, para o segundo cargo mais alto do país.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José se tornou o primeiro-ministro do Egito e governou bem a terra com a sabedoria que Deus lhe deu.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t>A lição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chemeClr val="tx1">
                    <a:lumMod val="65000"/>
                    <a:lumOff val="35000"/>
                  </a:schemeClr>
                </a:solidFill>
              </a:rPr>
              <a:t>Deus tinha planos incríveis para José.</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Quando enfrentamos algumas dificuldades, também não devemos ficar desapontados,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mas devemos esperar os planos incríveis de Deus para nós e acreditar em Deus..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Deus faz de acordo com Sua vontade.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Os humildes serão exaltados e os exaltados serão humilhados.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000">
                <a:solidFill>
                  <a:schemeClr val="tx1">
                    <a:lumMod val="65000"/>
                    <a:lumOff val="35000"/>
                  </a:schemeClr>
                </a:solidFill>
              </a:rPr>
              <a:t>Deus disse ao homem:</a:t>
            </a:r>
            <a:r xmlns:a="http://schemas.openxmlformats.org/drawingml/2006/main">
              <a:rPr lang="pt" altLang="en-US" sz="2000">
                <a:solidFill>
                  <a:schemeClr val="tx1">
                    <a:lumMod val="65000"/>
                    <a:lumOff val="35000"/>
                  </a:schemeClr>
                </a:solidFill>
              </a:rPr>
              <a:t> </a:t>
            </a:r>
            <a:r xmlns:a="http://schemas.openxmlformats.org/drawingml/2006/main">
              <a:rPr lang="pt" altLang="ko-KR" sz="2000">
                <a:solidFill>
                  <a:schemeClr val="tx1">
                    <a:lumMod val="65000"/>
                    <a:lumOff val="35000"/>
                  </a:schemeClr>
                </a:solidFill>
              </a:rPr>
              <a:t>“"Você é livre para comer de qualquer árvore do jardim; mas </a:t>
            </a:r>
            <a:r xmlns:a="http://schemas.openxmlformats.org/drawingml/2006/main">
              <a:rPr lang="pt" altLang="ko-KR" sz="2000" u="sng">
                <a:solidFill>
                  <a:schemeClr val="tx1">
                    <a:lumMod val="65000"/>
                    <a:lumOff val="35000"/>
                  </a:schemeClr>
                </a:solidFill>
              </a:rPr>
              <a:t>não deve comer da árvore do conhecimento do bem e do mal, pois quando você comer dela, certamente morrerá </a:t>
            </a:r>
            <a:r xmlns:a="http://schemas.openxmlformats.org/drawingml/2006/main">
              <a:rPr lang="pt"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Que animais apareceram no sonho do Faraó?</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pássaro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cachorro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cavalo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vaca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④ </a:t>
            </a:r>
            <a:r xmlns:a="http://schemas.openxmlformats.org/drawingml/2006/main">
              <a:rPr lang="pt" altLang="ko-KR" sz="2800">
                <a:solidFill>
                  <a:srgbClr val="ff0000"/>
                </a:solidFill>
              </a:rPr>
              <a:t>vaca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pt" altLang="ko-KR" sz="3600"/>
              <a:t>Então Faraó disse a José:</a:t>
            </a:r>
            <a:endParaRPr xmlns:a="http://schemas.openxmlformats.org/drawingml/2006/main" lang="en-US" altLang="ko-KR" sz="3600"/>
          </a:p>
          <a:p>
            <a:pPr xmlns:a="http://schemas.openxmlformats.org/drawingml/2006/main" lvl="0">
              <a:defRPr/>
            </a:pPr>
            <a:r xmlns:a="http://schemas.openxmlformats.org/drawingml/2006/main">
              <a:rPr lang="pt" altLang="ko-KR" sz="3600"/>
              <a:t>“Por este meio, coloco você no comando de toda a terra do Egito.”</a:t>
            </a:r>
            <a:endParaRPr xmlns:a="http://schemas.openxmlformats.org/drawingml/2006/main" lang="en-US" altLang="ko-KR" sz="3600"/>
          </a:p>
          <a:p>
            <a:pPr xmlns:a="http://schemas.openxmlformats.org/drawingml/2006/main" lvl="0">
              <a:defRPr/>
            </a:pPr>
            <a:r xmlns:a="http://schemas.openxmlformats.org/drawingml/2006/main">
              <a:rPr lang="pt"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41:</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Não.</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14</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pt" altLang="ko-KR" sz="4400"/>
              <a:t>Joseph encontrou seus irmãos novamente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bg1">
                    <a:lumMod val="50000"/>
                  </a:schemeClr>
                </a:solidFill>
              </a:rPr>
              <a:t>Embora José tenha reconhecido seus irmãos, eles não o reconheceram.</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42:</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O Faraó nomeou José como primeiro-ministro do Egito. José controlou sabiamente a fome severa ao longo dos 7 anos.</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pt" altLang="ko-KR" sz="2600">
                <a:solidFill>
                  <a:schemeClr val="tx1">
                    <a:lumMod val="65000"/>
                    <a:lumOff val="35000"/>
                  </a:schemeClr>
                </a:solidFill>
              </a:rPr>
              <a:t>Contudo, não havia grãos em Canaã por causa da fome. Eles tiveram que descer ao Egito para conseguir alguns grãos para comer. Os irmãos de José também foram ao Egito para comprar comida.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Embora José tenha reconhecido seus irmãos, eles não o reconheceram.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José contou-lhes quem ele era. Eles ficaram surpresos olhando para ele e sentiram medo dele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pt" altLang="ko-KR" sz="2600">
                <a:solidFill>
                  <a:schemeClr val="tx1">
                    <a:lumMod val="65000"/>
                    <a:lumOff val="35000"/>
                  </a:schemeClr>
                </a:solidFill>
              </a:rPr>
              <a:t>José reconheceu por que Deus o enviou ao Egito. Ele perdoou seus irmãos e levou toda a sua família para o Egito e cuidou deles com segurança.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A lição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chemeClr val="tx1">
                    <a:lumMod val="65000"/>
                    <a:lumOff val="35000"/>
                  </a:schemeClr>
                </a:solidFill>
              </a:rPr>
              <a:t>José perdoou seus irmãos que o trataram mal e os amou segundo a vontade de Deus.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Temos que perdoar nossa família e amigos e amá-los.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Mas, Satanás disfarçado de cobra tentou Eva.</a:t>
            </a:r>
          </a:p>
          <a:p>
            <a:r xmlns:a="http://schemas.openxmlformats.org/drawingml/2006/main">
              <a:rPr lang="pt" altLang="ko-KR" sz="2800">
                <a:solidFill>
                  <a:schemeClr val="tx1">
                    <a:lumMod val="65000"/>
                    <a:lumOff val="35000"/>
                  </a:schemeClr>
                </a:solidFill>
              </a:rPr>
              <a:t>Finalmente, Eva comeu a fruta.</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Deus..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Nos perdoa e nos ama.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Joseph se tornou primeiro-ministro de que país?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Egito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②Israel </a:t>
            </a:r>
            <a:r xmlns:a="http://schemas.openxmlformats.org/drawingml/2006/main">
              <a:rPr lang="pt"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Pérsia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Babilônia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① </a:t>
            </a:r>
            <a:r xmlns:a="http://schemas.openxmlformats.org/drawingml/2006/main">
              <a:rPr lang="pt" altLang="ko-KR" sz="2800">
                <a:solidFill>
                  <a:srgbClr val="ff0000"/>
                </a:solidFill>
              </a:rPr>
              <a:t>Egito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bg1">
                    <a:lumMod val="50000"/>
                  </a:schemeClr>
                </a:solidFill>
              </a:rPr>
              <a:t>Embora José tenha reconhecido seus irmãos, eles não o reconheceram.</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42:</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Nº 15 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pt" altLang="ko-KR" sz="4400"/>
              <a:t>Uma criança que foi salva da água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Quando a criança cresceu, ela o levou para a filha do Faraó e ele se tornou seu filho. Ela o chamou de Moisés, dizendo: “Eu o tirei da água”.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Êxodo</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O rei do Egito, Faraó, ordenou que todos os meninos recém-nascidos israelitas fossem jogados no rio Nilo e deixados que fossem mortos.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Joquebede, mãe de Moisés, não teve escolha senão deixar seu filho ser levado pelo rio Nilo.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Naquela época, a princesa egípcia viu o bebê enquanto ela tomava banho no rio. Ela tinha em mente fazer crescer o menino.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Sua irmã viu a princesa tirar o menino da cesta. Ela apresentou a mãe verdadeira dele, Joquebede, para amamentar o menino.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Quando a criança cresceu, ele foi levado de volta à princesa para se tornar seu filho. Ela o chamou de Moisés, dizendo: “Eu o tirei da água. Moisés cresceu no Egito</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Palácio.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E Eva deu outro a Adão.</a:t>
            </a:r>
          </a:p>
          <a:p>
            <a:r xmlns:a="http://schemas.openxmlformats.org/drawingml/2006/main">
              <a:rPr lang="pt" altLang="ko-KR" sz="2800">
                <a:solidFill>
                  <a:schemeClr val="tx1">
                    <a:lumMod val="65000"/>
                    <a:lumOff val="35000"/>
                  </a:schemeClr>
                </a:solidFill>
              </a:rPr>
              <a:t>Adam comeu também.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A lição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chemeClr val="tx1">
                    <a:lumMod val="65000"/>
                    <a:lumOff val="35000"/>
                  </a:schemeClr>
                </a:solidFill>
              </a:rPr>
              <a:t>Deus resgatou Moisés.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Deus nos salvou com Sua incrível sabedoria e poder (providência).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Vamos acreditar que os planos de Deus são maiores e mais perfeitos que os meus sempre.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Quem é Deus?</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Deus..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chemeClr val="tx1">
                    <a:lumMod val="65000"/>
                    <a:lumOff val="35000"/>
                  </a:schemeClr>
                </a:solidFill>
              </a:rPr>
              <a:t>Ele é o Deus todo-poderoso que realiza Sua vontade apesar de qualquer obstáculo.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O que aconteceu com a criança que foi levada pela água?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Ele foi afogado e comido por peixes.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Os pássaros resgataram a criança.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Deus resgatou a criança do céu.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A princesa do Egito o viu e o resgatou.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④ </a:t>
            </a:r>
            <a:r xmlns:a="http://schemas.openxmlformats.org/drawingml/2006/main">
              <a:rPr lang="pt" altLang="ko-KR" sz="2800">
                <a:solidFill>
                  <a:srgbClr val="ff0000"/>
                </a:solidFill>
              </a:rPr>
              <a:t>A princesa do Egito o viu e o resgatou.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Quando a criança cresceu, ela o levou para a filha do Faraó e ele se tornou seu filho. Ela o chamou de Moisés, dizendo: “Eu o tirei da água”.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Êxodo</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400">
                <a:solidFill>
                  <a:schemeClr val="tx1">
                    <a:lumMod val="65000"/>
                    <a:lumOff val="35000"/>
                  </a:schemeClr>
                </a:solidFill>
              </a:rPr>
              <a:t>Deus os expulsou do Éden porque eles não ouviram a Deus.</a:t>
            </a:r>
          </a:p>
          <a:p>
            <a:r xmlns:a="http://schemas.openxmlformats.org/drawingml/2006/main">
              <a:rPr lang="pt" altLang="ko-KR" sz="2400">
                <a:solidFill>
                  <a:schemeClr val="tx1">
                    <a:lumMod val="65000"/>
                    <a:lumOff val="35000"/>
                  </a:schemeClr>
                </a:solidFill>
              </a:rPr>
              <a:t>A partir desse momento, Sin veio ao mundo.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2800" b="1"/>
              <a:t>Lição </a:t>
            </a:r>
            <a:endParaRPr xmlns:a="http://schemas.openxmlformats.org/drawingml/2006/main" lang="en-US" altLang="ko-KR" sz="4000" b="1"/>
            <a:r xmlns:a="http://schemas.openxmlformats.org/drawingml/2006/main">
              <a:rPr lang="pt" altLang="ko-KR" sz="4000"/>
              <a:t>de hoje</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200">
                <a:solidFill>
                  <a:schemeClr val="tx1">
                    <a:lumMod val="65000"/>
                    <a:lumOff val="35000"/>
                  </a:schemeClr>
                </a:solidFill>
              </a:rPr>
              <a:t>O pecado entrou no mundo porque Adão e Eva não obedeceram à ordem de Deus.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t" altLang="ko-KR" sz="3200">
                <a:solidFill>
                  <a:schemeClr val="tx1">
                    <a:lumMod val="65000"/>
                    <a:lumOff val="35000"/>
                  </a:schemeClr>
                </a:solidFill>
              </a:rPr>
              <a:t>Obedeço à palavra de Deus?</a:t>
            </a:r>
          </a:p>
          <a:p>
            <a:pPr xmlns:a="http://schemas.openxmlformats.org/drawingml/2006/main" algn="ctr"/>
            <a:r xmlns:a="http://schemas.openxmlformats.org/drawingml/2006/main">
              <a:rPr lang="pt" altLang="ko-KR" sz="3200">
                <a:solidFill>
                  <a:schemeClr val="tx1">
                    <a:lumMod val="65000"/>
                    <a:lumOff val="35000"/>
                  </a:schemeClr>
                </a:solidFill>
              </a:rPr>
              <a:t>Se eu acredito em Deus, devo obedecer à palavra de Deus.</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200"/>
              <a:t>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rgbClr val="C00000"/>
                </a:solidFill>
              </a:rPr>
              <a:t>Deus..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Não gosta de desobediência.</a:t>
            </a:r>
          </a:p>
          <a:p>
            <a:r xmlns:a="http://schemas.openxmlformats.org/drawingml/2006/main">
              <a:rPr lang="pt" altLang="ko-KR" sz="3600">
                <a:solidFill>
                  <a:schemeClr val="tx1">
                    <a:lumMod val="65000"/>
                    <a:lumOff val="35000"/>
                  </a:schemeClr>
                </a:solidFill>
              </a:rPr>
              <a:t>Abençoa o homem que obedece à Sua palavra.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pt" altLang="ko-KR" sz="4000"/>
              <a:t>Hoje</a:t>
            </a:r>
            <a:r xmlns:a="http://schemas.openxmlformats.org/drawingml/2006/main">
              <a:rPr lang="pt" altLang="en-US" sz="4000"/>
              <a:t> </a:t>
            </a:r>
            <a:r xmlns:a="http://schemas.openxmlformats.org/drawingml/2006/main">
              <a:rPr lang="pt" altLang="ko-KR" sz="4000"/>
              <a:t>Palavra</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pt" altLang="ko-KR" sz="3600">
                <a:solidFill>
                  <a:schemeClr val="tx1">
                    <a:lumMod val="65000"/>
                    <a:lumOff val="35000"/>
                  </a:schemeClr>
                </a:solidFill>
              </a:rPr>
              <a:t>No princípio Deus criou</a:t>
            </a:r>
          </a:p>
          <a:p>
            <a:r xmlns:a="http://schemas.openxmlformats.org/drawingml/2006/main">
              <a:rPr lang="pt" altLang="ko-KR" sz="3600">
                <a:solidFill>
                  <a:schemeClr val="tx1">
                    <a:lumMod val="65000"/>
                    <a:lumOff val="35000"/>
                  </a:schemeClr>
                </a:solidFill>
              </a:rPr>
              <a:t>os céus e 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pt" altLang="ko-KR" sz="2800">
                <a:solidFill>
                  <a:schemeClr val="tx1">
                    <a:lumMod val="65000"/>
                    <a:lumOff val="35000"/>
                  </a:schemeClr>
                </a:solidFill>
              </a:rPr>
              <a:t>Gênesis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3200">
                <a:solidFill>
                  <a:schemeClr val="tx1">
                    <a:lumMod val="65000"/>
                    <a:lumOff val="35000"/>
                  </a:schemeClr>
                </a:solidFill>
              </a:rPr>
              <a:t>O que Deus disse para não comer para a humanidade?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fruta</a:t>
            </a:r>
            <a:r xmlns:a="http://schemas.openxmlformats.org/drawingml/2006/main">
              <a:rPr lang="pt"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carne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vegetal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dk1"/>
                </a:solidFill>
              </a:rPr>
              <a:t>④ </a:t>
            </a:r>
            <a:r xmlns:a="http://schemas.openxmlformats.org/drawingml/2006/main">
              <a:rPr lang="pt" altLang="ko-KR" sz="2800">
                <a:solidFill>
                  <a:schemeClr val="dk1"/>
                </a:solidFill>
              </a:rPr>
              <a:t>o fruto do conhecimento do bem e do mal</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rgbClr val="FF0000"/>
                </a:solidFill>
              </a:rPr>
              <a:t>④ </a:t>
            </a:r>
            <a:r xmlns:a="http://schemas.openxmlformats.org/drawingml/2006/main">
              <a:rPr lang="pt" altLang="ko-KR" sz="2800">
                <a:solidFill>
                  <a:srgbClr val="FF0000"/>
                </a:solidFill>
              </a:rPr>
              <a:t>o fruto do conhecimento do bem e do mal</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Deus criou o homem à sua imagem, à imagem de Deus o criou;</a:t>
            </a:r>
          </a:p>
          <a:p>
            <a:r xmlns:a="http://schemas.openxmlformats.org/drawingml/2006/main">
              <a:rPr lang="pt" altLang="ko-KR" sz="3600">
                <a:solidFill>
                  <a:schemeClr val="tx1">
                    <a:lumMod val="65000"/>
                    <a:lumOff val="35000"/>
                  </a:schemeClr>
                </a:solidFill>
              </a:rPr>
              <a:t>homem e mulher ele os criou.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b="1">
                <a:solidFill>
                  <a:schemeClr val="tx1">
                    <a:lumMod val="50000"/>
                    <a:lumOff val="50000"/>
                  </a:schemeClr>
                </a:solidFill>
              </a:rPr>
              <a:t>No.3 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4000"/>
              <a:t>Noé fez um grande navio (uma arca) na alta montanha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4000"/>
              <a:t>Hoje</a:t>
            </a:r>
            <a:r xmlns:a="http://schemas.openxmlformats.org/drawingml/2006/main">
              <a:rPr lang="pt" altLang="en-US" sz="4000"/>
              <a:t> </a:t>
            </a:r>
            <a:r xmlns:a="http://schemas.openxmlformats.org/drawingml/2006/main">
              <a:rPr lang="pt" altLang="ko-KR" sz="4000"/>
              <a:t>Palavra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O Senhor então disse a Noé: “Entre na arca, você e toda a sua família, porque encontrei você justo nesta geração.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t" altLang="ko-KR" sz="2800">
                <a:solidFill>
                  <a:schemeClr val="tx1">
                    <a:lumMod val="65000"/>
                    <a:lumOff val="35000"/>
                  </a:schemeClr>
                </a:solidFill>
              </a:rPr>
              <a:t>(Gênesis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2800">
                <a:solidFill>
                  <a:schemeClr val="tx1">
                    <a:lumMod val="65000"/>
                    <a:lumOff val="35000"/>
                  </a:schemeClr>
                </a:solidFill>
              </a:rPr>
              <a:t>Deus viu que todas as pessoas na terra corromperam os seus caminhos. Deus disse a Noé: “Destruirei os homens e a terra. Faça um grande navio na montanha!“</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Noé começou a construir um navio na montanha exatamente como Deus lhe ordenou. As pessoas achavam que ele estava louco.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Noé permitiu que todo tipo de criatura entrasse no navio com os 8 membros da família de Noé, como Deus ordenou.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A chuva continuou caindo sobre a terra por 40 dias como Deus disse.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2800">
                <a:solidFill>
                  <a:schemeClr val="tx1">
                    <a:lumMod val="65000"/>
                    <a:lumOff val="35000"/>
                  </a:schemeClr>
                </a:solidFill>
              </a:rPr>
              <a:t>No final, a terra ficou coberta de água. Todos os seres vivos que se moviam na terra morreram. Só ficou Noé e os que estavam com ele na arca.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200">
                <a:solidFill>
                  <a:srgbClr val="FF0000"/>
                </a:solidFill>
              </a:rPr>
              <a:t>A lição de hoje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200">
                <a:solidFill>
                  <a:schemeClr val="tx1">
                    <a:lumMod val="65000"/>
                    <a:lumOff val="35000"/>
                  </a:schemeClr>
                </a:solidFill>
              </a:rPr>
              <a:t>As pessoas não deram ouvidos a Noé, que lhes deu a chance de serem salvos de um grande dilúvio.</a:t>
            </a:r>
          </a:p>
          <a:p>
            <a:pPr xmlns:a="http://schemas.openxmlformats.org/drawingml/2006/main" algn="ctr"/>
            <a:r xmlns:a="http://schemas.openxmlformats.org/drawingml/2006/main">
              <a:rPr lang="pt" altLang="ko-KR" sz="3200">
                <a:solidFill>
                  <a:schemeClr val="tx1">
                    <a:lumMod val="65000"/>
                    <a:lumOff val="35000"/>
                  </a:schemeClr>
                </a:solidFill>
              </a:rPr>
              <a:t>Eles apenas disseram que Noah estava bravo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t" altLang="ko-KR" sz="3200">
                <a:solidFill>
                  <a:schemeClr val="tx1">
                    <a:lumMod val="65000"/>
                    <a:lumOff val="35000"/>
                  </a:schemeClr>
                </a:solidFill>
              </a:rPr>
              <a:t>Quando você prega o evangelho aos amigos, eles podem não ouvi-lo bem.</a:t>
            </a:r>
          </a:p>
          <a:p>
            <a:pPr xmlns:a="http://schemas.openxmlformats.org/drawingml/2006/main" algn="ctr"/>
            <a:r xmlns:a="http://schemas.openxmlformats.org/drawingml/2006/main">
              <a:rPr lang="pt" altLang="ko-KR" sz="3200">
                <a:solidFill>
                  <a:schemeClr val="tx1">
                    <a:lumMod val="65000"/>
                    <a:lumOff val="35000"/>
                  </a:schemeClr>
                </a:solidFill>
              </a:rPr>
              <a:t>Mas, no final, eles saberão que a palavra de Deus é verdadeira.</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pt" altLang="ko-KR" sz="2800">
                <a:solidFill>
                  <a:schemeClr val="tx1">
                    <a:lumMod val="65000"/>
                    <a:lumOff val="35000"/>
                  </a:schemeClr>
                </a:solidFill>
              </a:rPr>
              <a:t>No início, a escuridão cobria a superfície.</a:t>
            </a:r>
          </a:p>
          <a:p>
            <a:r xmlns:a="http://schemas.openxmlformats.org/drawingml/2006/main">
              <a:rPr lang="pt" altLang="ko-KR" sz="2800">
                <a:solidFill>
                  <a:schemeClr val="tx1">
                    <a:lumMod val="65000"/>
                    <a:lumOff val="35000"/>
                  </a:schemeClr>
                </a:solidFill>
              </a:rPr>
              <a:t>Não havia homem, nem luz. Não havia nada.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200"/>
              <a:t>Deus ?</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rgbClr val="C00000"/>
                </a:solidFill>
              </a:rPr>
              <a:t>Deus..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Deus odeia o pecado e julga o pecado.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t" altLang="ko-KR" sz="4000"/>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3200">
                <a:solidFill>
                  <a:schemeClr val="tx1">
                    <a:lumMod val="65000"/>
                    <a:lumOff val="35000"/>
                  </a:schemeClr>
                </a:solidFill>
              </a:rPr>
              <a:t>O que Deus disse para Noé fazer?</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dk1"/>
                </a:solidFill>
              </a:rPr>
              <a:t>① </a:t>
            </a:r>
            <a:r xmlns:a="http://schemas.openxmlformats.org/drawingml/2006/main">
              <a:rPr lang="pt" altLang="ko-KR" sz="2800">
                <a:solidFill>
                  <a:schemeClr val="dk1"/>
                </a:solidFill>
              </a:rPr>
              <a:t>Um navio (uma arca)</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Um carro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Uma casa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Uma bicicleta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rgbClr val="FF0000"/>
                </a:solidFill>
              </a:rPr>
              <a:t>① </a:t>
            </a:r>
            <a:r xmlns:a="http://schemas.openxmlformats.org/drawingml/2006/main">
              <a:rPr lang="pt" altLang="ko-KR" sz="2800">
                <a:solidFill>
                  <a:srgbClr val="FF0000"/>
                </a:solidFill>
              </a:rPr>
              <a:t>Um navio (uma arca)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4000"/>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O Senhor então disse a Noé: “Entre na arca, você e toda a sua família, porque encontrei você justo nesta geração.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t" altLang="ko-KR" sz="2800">
                <a:solidFill>
                  <a:schemeClr val="tx1">
                    <a:lumMod val="65000"/>
                    <a:lumOff val="35000"/>
                  </a:schemeClr>
                </a:solidFill>
              </a:rPr>
              <a:t>Gênesis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b="1">
                <a:solidFill>
                  <a:schemeClr val="tx1">
                    <a:lumMod val="50000"/>
                    <a:lumOff val="50000"/>
                  </a:schemeClr>
                </a:solidFill>
              </a:rPr>
              <a:t>No.4 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4000"/>
              <a:t>O Arco-Íris era a Aliança de Deus</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600">
                <a:solidFill>
                  <a:srgbClr val="FF0000"/>
                </a:solidFill>
              </a:rPr>
              <a:t>Hoje</a:t>
            </a:r>
            <a:r xmlns:a="http://schemas.openxmlformats.org/drawingml/2006/main">
              <a:rPr lang="pt" altLang="ko-KR" sz="4000">
                <a:solidFill>
                  <a:srgbClr val="FF0000"/>
                </a:solidFill>
              </a:rPr>
              <a:t> </a:t>
            </a:r>
            <a:r xmlns:a="http://schemas.openxmlformats.org/drawingml/2006/main">
              <a:rPr lang="pt" altLang="ko-KR" sz="3600">
                <a:solidFill>
                  <a:srgbClr val="FF0000"/>
                </a:solidFill>
              </a:rPr>
              <a:t>Palavra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Sempre que o arco-íris aparecer nas nuvens, eu o verei e me lembrarei da aliança eterna entre Deus e todas as criaturas vivas de todos os tipos na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Todos os seres vivos foram exterminados, restando apenas Noé e os que estavam com ele na arca.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A chuva continuou caindo sobre a terra por 40 dias.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2800">
                <a:solidFill>
                  <a:schemeClr val="tx1">
                    <a:lumMod val="65000"/>
                    <a:lumOff val="35000"/>
                  </a:schemeClr>
                </a:solidFill>
              </a:rPr>
              <a:t>Depois que a chuva parou, Noé soltou uma pomba.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t" altLang="ko-KR" sz="2800">
                <a:solidFill>
                  <a:schemeClr val="tx1">
                    <a:lumMod val="65000"/>
                    <a:lumOff val="35000"/>
                  </a:schemeClr>
                </a:solidFill>
              </a:rPr>
              <a:t>A pomba voltou para ele com folhas frescas de oliveira no bico. Noé sabia: “A água recuou da terra!”</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Noé saiu com sua família e adorou a Deus. “Obrigado, Deus, por nos dar um novo mundo.”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2800">
                <a:solidFill>
                  <a:schemeClr val="tx1">
                    <a:lumMod val="65000"/>
                    <a:lumOff val="35000"/>
                  </a:schemeClr>
                </a:solidFill>
              </a:rPr>
              <a:t>Deus mostrou-lhe um arco-íris como sinal da aliança e da bênção. “Viva feliz no novo mundo!”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pt" altLang="ko-KR" sz="2800">
                <a:solidFill>
                  <a:schemeClr val="tx1">
                    <a:lumMod val="65000"/>
                    <a:lumOff val="35000"/>
                  </a:schemeClr>
                </a:solidFill>
              </a:rPr>
              <a:t>Deus disse: “Haja luz”,</a:t>
            </a:r>
          </a:p>
          <a:p>
            <a:r xmlns:a="http://schemas.openxmlformats.org/drawingml/2006/main">
              <a:rPr lang="pt" altLang="ko-KR" sz="2800">
                <a:solidFill>
                  <a:schemeClr val="tx1">
                    <a:lumMod val="65000"/>
                    <a:lumOff val="35000"/>
                  </a:schemeClr>
                </a:solidFill>
              </a:rPr>
              <a:t>e havia luz.</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200">
                <a:solidFill>
                  <a:srgbClr val="FF0000"/>
                </a:solidFill>
              </a:rPr>
              <a:t>A lição de hoje</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200">
                <a:solidFill>
                  <a:schemeClr val="tx1">
                    <a:lumMod val="65000"/>
                    <a:lumOff val="35000"/>
                  </a:schemeClr>
                </a:solidFill>
              </a:rPr>
              <a:t>Deus salvou Noé e sua família.</a:t>
            </a:r>
          </a:p>
          <a:p>
            <a:pPr xmlns:a="http://schemas.openxmlformats.org/drawingml/2006/main" algn="ctr"/>
            <a:r xmlns:a="http://schemas.openxmlformats.org/drawingml/2006/main">
              <a:rPr lang="pt" altLang="ko-KR" sz="3200">
                <a:solidFill>
                  <a:schemeClr val="tx1">
                    <a:lumMod val="65000"/>
                    <a:lumOff val="35000"/>
                  </a:schemeClr>
                </a:solidFill>
              </a:rPr>
              <a:t>Deus prometeu que os abençoaria e criaria um novo mundo através deles.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t" altLang="ko-KR" sz="3200">
                <a:solidFill>
                  <a:schemeClr val="tx1">
                    <a:lumMod val="65000"/>
                    <a:lumOff val="35000"/>
                  </a:schemeClr>
                </a:solidFill>
              </a:rPr>
              <a:t>Deus também nos salvou através de Jesus.</a:t>
            </a:r>
          </a:p>
          <a:p>
            <a:pPr xmlns:a="http://schemas.openxmlformats.org/drawingml/2006/main" algn="ctr"/>
            <a:r xmlns:a="http://schemas.openxmlformats.org/drawingml/2006/main">
              <a:rPr lang="pt" altLang="ko-KR" sz="3200">
                <a:solidFill>
                  <a:schemeClr val="tx1">
                    <a:lumMod val="65000"/>
                    <a:lumOff val="35000"/>
                  </a:schemeClr>
                </a:solidFill>
              </a:rPr>
              <a:t>Temos que acreditar que Deus criará Seu novo mundo através de nós.</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200"/>
              <a:t>Senhor Deus?</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rgbClr val="C00000"/>
                </a:solidFill>
              </a:rPr>
              <a:t>Senhor Deus..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Yahweh Deus é nosso Pai que salva e abençoa abundantemente Seus filhos amados quando cremos Nele.</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t" altLang="ko-KR" sz="4000"/>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3200">
                <a:solidFill>
                  <a:schemeClr val="tx1">
                    <a:lumMod val="65000"/>
                    <a:lumOff val="35000"/>
                  </a:schemeClr>
                </a:solidFill>
              </a:rPr>
              <a:t>O que Noé enviou para ver se a terra estava seca?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Águia</a:t>
            </a:r>
            <a:r xmlns:a="http://schemas.openxmlformats.org/drawingml/2006/main">
              <a:rPr lang="pt"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Pardal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dk1"/>
                </a:solidFill>
              </a:rPr>
              <a:t>③ </a:t>
            </a:r>
            <a:r xmlns:a="http://schemas.openxmlformats.org/drawingml/2006/main">
              <a:rPr lang="pt" altLang="ko-KR" sz="2800">
                <a:solidFill>
                  <a:schemeClr val="dk1"/>
                </a:solidFill>
              </a:rPr>
              <a:t>Pomba</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Pato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rgbClr val="FF0000"/>
                </a:solidFill>
              </a:rPr>
              <a:t>③ </a:t>
            </a:r>
            <a:r xmlns:a="http://schemas.openxmlformats.org/drawingml/2006/main">
              <a:rPr lang="pt" altLang="ko-KR" sz="2800">
                <a:solidFill>
                  <a:srgbClr val="FF0000"/>
                </a:solidFill>
              </a:rPr>
              <a:t>Pomba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600"/>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Sempre que o arco-íris aparecer nas nuvens, eu o verei e me lembrarei da aliança eterna entre Deus e todas as criaturas vivas de todos os tipos na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b="1">
                <a:solidFill>
                  <a:schemeClr val="tx1">
                    <a:lumMod val="50000"/>
                    <a:lumOff val="50000"/>
                  </a:schemeClr>
                </a:solidFill>
              </a:rPr>
              <a:t>Número 5</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O</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Palavra</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600"/>
              <a:t>Pessoas que construíram</a:t>
            </a:r>
          </a:p>
          <a:p>
            <a:pPr xmlns:a="http://schemas.openxmlformats.org/drawingml/2006/main" algn="ctr"/>
            <a:r xmlns:a="http://schemas.openxmlformats.org/drawingml/2006/main">
              <a:rPr lang="pt" altLang="ko-KR" sz="3600"/>
              <a:t>A Torre de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Por isso se chamou Babel, porque ali o Senhor confundiu</a:t>
            </a:r>
          </a:p>
          <a:p>
            <a:r xmlns:a="http://schemas.openxmlformats.org/drawingml/2006/main">
              <a:rPr lang="pt" altLang="ko-KR" sz="3600">
                <a:solidFill>
                  <a:schemeClr val="tx1">
                    <a:lumMod val="65000"/>
                    <a:lumOff val="35000"/>
                  </a:schemeClr>
                </a:solidFill>
              </a:rPr>
              <a:t>a língua do mundo inteiro. Dali o Senhor os dispersou</a:t>
            </a:r>
          </a:p>
          <a:p>
            <a:r xmlns:a="http://schemas.openxmlformats.org/drawingml/2006/main">
              <a:rPr lang="pt" altLang="ko-KR" sz="3600">
                <a:solidFill>
                  <a:schemeClr val="tx1">
                    <a:lumMod val="65000"/>
                    <a:lumOff val="35000"/>
                  </a:schemeClr>
                </a:solidFill>
              </a:rPr>
              <a:t>sobre a face de toda 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As pessoas queriam ser maiores e mais famosas que Deus. Então, eles começaram a construir uma torre alta.</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Assim, eles estavam construindo a torre por completo.</a:t>
            </a:r>
          </a:p>
          <a:p>
            <a:r xmlns:a="http://schemas.openxmlformats.org/drawingml/2006/main">
              <a:rPr lang="pt" altLang="ko-KR" sz="2800">
                <a:solidFill>
                  <a:schemeClr val="tx1">
                    <a:lumMod val="65000"/>
                    <a:lumOff val="35000"/>
                  </a:schemeClr>
                </a:solidFill>
              </a:rPr>
              <a:t>“Vamos nos mostrar ao mundo. Nós somos tão bons!”</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2800">
                <a:solidFill>
                  <a:schemeClr val="tx1">
                    <a:lumMod val="65000"/>
                    <a:lumOff val="35000"/>
                  </a:schemeClr>
                </a:solidFill>
              </a:rPr>
              <a:t>No entanto, quando Deus viu a arrogância deles, ele confundiu a linguagem deles para que não se entendessem.</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2800">
                <a:solidFill>
                  <a:schemeClr val="tx1">
                    <a:lumMod val="65000"/>
                    <a:lumOff val="35000"/>
                  </a:schemeClr>
                </a:solidFill>
              </a:rPr>
              <a:t>Como não conseguiam se entender, não conseguiam trabalhar juntos. Finalmente, eles se espalharam pela face da terra. Até agora, as línguas do mundo são diferentes umas das outras.</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pt" altLang="ko-KR" sz="2800">
                <a:solidFill>
                  <a:schemeClr val="tx1">
                    <a:lumMod val="65000"/>
                    <a:lumOff val="35000"/>
                  </a:schemeClr>
                </a:solidFill>
              </a:rPr>
              <a:t>No primeiro dia, Deus separou a luz das trevas. Ele fez o mundo inteiro durante seis dias.</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t"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t"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t"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t"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t"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pt"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t" altLang="ko-KR" sz="4000"/>
              <a:t>A lição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t" altLang="ko-KR" sz="3600">
                <a:solidFill>
                  <a:schemeClr val="tx1">
                    <a:lumMod val="65000"/>
                    <a:lumOff val="35000"/>
                  </a:schemeClr>
                </a:solidFill>
              </a:rPr>
              <a:t>As pessoas querem ser maiores e superiores a Deus.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Essa mente é chamada de “arrogância”.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Deus odeia a 'arrogância'.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O oposto da arrogância é a “humildade”.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Deveríamos ser “humildes” diante de Deus para agradá-Lo.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t" altLang="ko-KR" sz="3200"/>
              <a:t>Senhor Deus?</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rgbClr val="C00000"/>
                </a:solidFill>
              </a:rPr>
              <a:t>Senhor Deus..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t" altLang="ko-KR" sz="3600">
                <a:solidFill>
                  <a:schemeClr val="tx1">
                    <a:lumMod val="65000"/>
                    <a:lumOff val="35000"/>
                  </a:schemeClr>
                </a:solidFill>
              </a:rPr>
              <a:t>Yahweh Deus é maior e mais sábio do que nós.</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pt" altLang="ko-KR" sz="3600">
                <a:solidFill>
                  <a:schemeClr val="tx1">
                    <a:lumMod val="65000"/>
                    <a:lumOff val="35000"/>
                  </a:schemeClr>
                </a:solidFill>
              </a:rPr>
              <a:t>Não podemos ser mais sábios que Deus, embora combinemos toda a nossa sabedoria.</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3600">
                <a:solidFill>
                  <a:schemeClr val="tx1">
                    <a:lumMod val="65000"/>
                    <a:lumOff val="35000"/>
                  </a:schemeClr>
                </a:solidFill>
              </a:rPr>
              <a:t>Por que eles não conseguiram terminar a torre?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Deus causou o dilúvio quando eles o fizeram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Deus acendeu um fogo quando eles o acenderam.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Deus fez um terremoto quando eles o fizeram.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chemeClr val="dk1"/>
                </a:solidFill>
              </a:rPr>
              <a:t>④ </a:t>
            </a:r>
            <a:r xmlns:a="http://schemas.openxmlformats.org/drawingml/2006/main">
              <a:rPr lang="pt" altLang="ko-KR" sz="2800">
                <a:solidFill>
                  <a:schemeClr val="dk1"/>
                </a:solidFill>
              </a:rPr>
              <a:t>Deus fez com que eles não se entendessem quando fizessem isso.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en-US" sz="2800">
                <a:solidFill>
                  <a:srgbClr val="FF0000"/>
                </a:solidFill>
              </a:rPr>
              <a:t>④ </a:t>
            </a:r>
            <a:r xmlns:a="http://schemas.openxmlformats.org/drawingml/2006/main">
              <a:rPr lang="pt" altLang="ko-KR" sz="2800">
                <a:solidFill>
                  <a:srgbClr val="FF0000"/>
                </a:solidFill>
              </a:rPr>
              <a:t>Deus fez com que eles não se entendessem quando fizessem isso.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t" altLang="ko-KR" sz="4000">
                <a:solidFill>
                  <a:srgbClr val="FF0000"/>
                </a:solidFill>
              </a:rPr>
              <a:t>Hoje</a:t>
            </a:r>
            <a:r xmlns:a="http://schemas.openxmlformats.org/drawingml/2006/main">
              <a:rPr lang="pt" altLang="en-US" sz="4000">
                <a:solidFill>
                  <a:srgbClr val="FF0000"/>
                </a:solidFill>
              </a:rPr>
              <a:t> </a:t>
            </a:r>
            <a:r xmlns:a="http://schemas.openxmlformats.org/drawingml/2006/main">
              <a:rPr lang="pt" altLang="ko-KR" sz="4000">
                <a:solidFill>
                  <a:srgbClr val="FF0000"/>
                </a:solidFill>
              </a:rPr>
              <a:t>Palavra</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t" altLang="ko-KR" sz="3600">
                <a:solidFill>
                  <a:schemeClr val="tx1">
                    <a:lumMod val="65000"/>
                    <a:lumOff val="35000"/>
                  </a:schemeClr>
                </a:solidFill>
              </a:rPr>
              <a:t>Por isso se chamou Babel, porque ali o Senhor confundiu</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t" altLang="ko-KR" sz="3600">
                <a:solidFill>
                  <a:schemeClr val="tx1">
                    <a:lumMod val="65000"/>
                    <a:lumOff val="35000"/>
                  </a:schemeClr>
                </a:solidFill>
              </a:rPr>
              <a:t>a língua do mundo inteiro. Dali o Senhor os dispersou</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t" altLang="ko-KR" sz="3600">
                <a:solidFill>
                  <a:schemeClr val="tx1">
                    <a:lumMod val="65000"/>
                    <a:lumOff val="35000"/>
                  </a:schemeClr>
                </a:solidFill>
              </a:rPr>
              <a:t>sobre a face de toda 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No.6 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pt" altLang="ko-KR" sz="4400"/>
              <a:t>Deus chamou Abraão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O Senhor disse a Abrão: “Deixa a tua terra, o teu povo e o teu</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t" altLang="ko-KR" sz="3600">
                <a:solidFill>
                  <a:schemeClr val="tx1">
                    <a:lumMod val="65000"/>
                    <a:lumOff val="35000"/>
                  </a:schemeClr>
                </a:solidFill>
              </a:rPr>
              <a:t>casa de meu pai e vá para a terra que eu lhe mostrarei.</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Ur dos Caldeus era a cidade adoradora de ídolos.</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t" altLang="ko-KR" sz="2800">
                <a:solidFill>
                  <a:schemeClr val="tx1">
                    <a:lumMod val="65000"/>
                    <a:lumOff val="35000"/>
                  </a:schemeClr>
                </a:solidFill>
              </a:rPr>
              <a:t>Abraão nasceu e viveu lá.</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Um dia, o Senhor Deus lhe disse: “Saia do seu país e eu o abençoarei”.</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Embora Abraão não soubesse para onde ir, ele obedeceu à palavra de Deus e partiu como o Senhor lhe havia ordenado.</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Ele sofreu muitas situações difíceis enquanto viajava, mas Deus o protegeu com segurança.</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pt" altLang="ko-KR" sz="2500">
                <a:solidFill>
                  <a:schemeClr val="tx1">
                    <a:lumMod val="65000"/>
                    <a:lumOff val="35000"/>
                  </a:schemeClr>
                </a:solidFill>
              </a:rPr>
              <a:t>Todos os tipos de animais e plantas, pássaros e peixes estão presentes na terra, no mar e no céu. Deus olhou para tudo o que havia feito e disse: “Muito bom!”.</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Finalmente, Abraão chegou à terra de Canaã. Ele morava lá. “Obrigado, Deus.”</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Hoje</a:t>
            </a:r>
            <a:r xmlns:a="http://schemas.openxmlformats.org/drawingml/2006/main">
              <a:rPr lang="pt" altLang="en-US" sz="4000">
                <a:solidFill>
                  <a:srgbClr val="ff0000"/>
                </a:solidFill>
              </a:rPr>
              <a:t> </a:t>
            </a:r>
            <a:r xmlns:a="http://schemas.openxmlformats.org/drawingml/2006/main">
              <a:rPr lang="pt" altLang="ko-KR" sz="4000">
                <a:solidFill>
                  <a:srgbClr val="ff0000"/>
                </a:solidFill>
              </a:rPr>
              <a:t>Lição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chemeClr val="tx1">
                    <a:lumMod val="65000"/>
                    <a:lumOff val="35000"/>
                  </a:schemeClr>
                </a:solidFill>
              </a:rPr>
              <a:t>Abraão deixou sua cidade natal obedecendo à palavra de Deus.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Assim, nós</a:t>
            </a:r>
            <a:r xmlns:a="http://schemas.openxmlformats.org/drawingml/2006/main">
              <a:rPr lang="pt" altLang="en-US" sz="3600">
                <a:solidFill>
                  <a:schemeClr val="tx1">
                    <a:lumMod val="65000"/>
                    <a:lumOff val="35000"/>
                  </a:schemeClr>
                </a:solidFill>
              </a:rPr>
              <a:t> </a:t>
            </a:r>
            <a:r xmlns:a="http://schemas.openxmlformats.org/drawingml/2006/main">
              <a:rPr lang="pt" altLang="ko-KR" sz="3600">
                <a:solidFill>
                  <a:schemeClr val="tx1">
                    <a:lumMod val="65000"/>
                    <a:lumOff val="35000"/>
                  </a:schemeClr>
                </a:solidFill>
              </a:rPr>
              <a:t>deve acreditar em Deus e obedecer à Sua palavra.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Devemos ter o desejo de obedecer à palavra de Deus a qualquer momento.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Senhor 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Senhor</a:t>
            </a:r>
            <a:r xmlns:a="http://schemas.openxmlformats.org/drawingml/2006/main">
              <a:rPr lang="pt" altLang="en-US" sz="3600">
                <a:solidFill>
                  <a:srgbClr val="c00000"/>
                </a:solidFill>
              </a:rPr>
              <a:t> </a:t>
            </a:r>
            <a:r xmlns:a="http://schemas.openxmlformats.org/drawingml/2006/main">
              <a:rPr lang="pt" altLang="ko-KR" sz="3600">
                <a:solidFill>
                  <a:srgbClr val="c00000"/>
                </a:solidFill>
              </a:rPr>
              <a:t>Deus….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Ele é nosso Pai que cumpre Sua promessa a qualquer custo.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Onde Abraão nasceu?</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Canaã</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Harã</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③Israel </a:t>
            </a:r>
            <a:r xmlns:a="http://schemas.openxmlformats.org/drawingml/2006/main">
              <a:rPr lang="pt"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dk1"/>
                </a:solidFill>
              </a:rPr>
              <a:t>④ </a:t>
            </a:r>
            <a:r xmlns:a="http://schemas.openxmlformats.org/drawingml/2006/main">
              <a:rPr lang="pt" altLang="ko-KR" sz="2800">
                <a:solidFill>
                  <a:schemeClr val="dk1"/>
                </a:solidFill>
              </a:rPr>
              <a:t>Ur dos Caldeus</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④ </a:t>
            </a:r>
            <a:r xmlns:a="http://schemas.openxmlformats.org/drawingml/2006/main">
              <a:rPr lang="pt" altLang="ko-KR" sz="2800">
                <a:solidFill>
                  <a:srgbClr val="ff0000"/>
                </a:solidFill>
              </a:rPr>
              <a:t>Ur dos Caldeus</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Hoje</a:t>
            </a:r>
            <a:r xmlns:a="http://schemas.openxmlformats.org/drawingml/2006/main">
              <a:rPr lang="pt" altLang="en-US" sz="4000">
                <a:solidFill>
                  <a:srgbClr val="ff0000"/>
                </a:solidFill>
              </a:rPr>
              <a:t> </a:t>
            </a:r>
            <a:r xmlns:a="http://schemas.openxmlformats.org/drawingml/2006/main">
              <a:rPr lang="pt" altLang="ko-KR" sz="4000">
                <a:solidFill>
                  <a:srgbClr val="ff0000"/>
                </a:solidFill>
              </a:rPr>
              <a:t>Palavra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O Senhor Deus disse a Abrão: “Saia da sua terra, do seu povo e da casa de seu pai e vá para a terra que eu lhe mostrarei”.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Nº 7 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pt" altLang="ko-KR" sz="4400"/>
              <a:t>Isaque, o Filho Prometido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Hoje</a:t>
            </a:r>
            <a:r xmlns:a="http://schemas.openxmlformats.org/drawingml/2006/main">
              <a:rPr lang="pt" altLang="en-US" sz="4000">
                <a:solidFill>
                  <a:srgbClr val="ff0000"/>
                </a:solidFill>
              </a:rPr>
              <a:t> </a:t>
            </a:r>
            <a:r xmlns:a="http://schemas.openxmlformats.org/drawingml/2006/main">
              <a:rPr lang="pt" altLang="ko-KR" sz="4000">
                <a:solidFill>
                  <a:srgbClr val="ff0000"/>
                </a:solidFill>
              </a:rPr>
              <a:t>Palavra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Abraão tinha cem anos quando lhe nasceu seu filho Isaque.</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pt" altLang="ko-KR" sz="2600">
                <a:solidFill>
                  <a:schemeClr val="tx1">
                    <a:lumMod val="65000"/>
                    <a:lumOff val="35000"/>
                  </a:schemeClr>
                </a:solidFill>
              </a:rPr>
              <a:t>Deus prometeu a Abraão que lhe daria filhos tantos quanto as estrelas no céu noturno.</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pt" altLang="ko-KR" sz="2600">
                <a:solidFill>
                  <a:schemeClr val="tx1">
                    <a:lumMod val="65000"/>
                    <a:lumOff val="35000"/>
                  </a:schemeClr>
                </a:solidFill>
              </a:rPr>
              <a:t>Mas ele não teve filhos até os 100 anos.</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Um dia, Deus levou Abraão para fora à noite.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t" altLang="ko-KR" sz="2800">
                <a:solidFill>
                  <a:schemeClr val="tx1">
                    <a:lumMod val="65000"/>
                    <a:lumOff val="35000"/>
                  </a:schemeClr>
                </a:solidFill>
              </a:rPr>
              <a:t>“Olhe para o céu. Você consegue contar as estrelas?</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Deus prometeu a ele que também daria a bela terra.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pt" altLang="ko-KR" sz="4000"/>
              <a:t>Lição </a:t>
            </a:r>
            <a:endParaRPr xmlns:a="http://schemas.openxmlformats.org/drawingml/2006/main" lang="ko-KR" altLang="en-US" sz="4000"/>
            <a:r xmlns:a="http://schemas.openxmlformats.org/drawingml/2006/main">
              <a:rPr lang="pt" altLang="ko-KR" sz="3600"/>
              <a:t>de hoje</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pt" altLang="ko-KR" sz="2800">
                <a:solidFill>
                  <a:schemeClr val="tx1">
                    <a:lumMod val="65000"/>
                    <a:lumOff val="35000"/>
                  </a:schemeClr>
                </a:solidFill>
              </a:rPr>
              <a:t>Quem fez o mundo?</a:t>
            </a:r>
          </a:p>
          <a:p>
            <a:pPr xmlns:a="http://schemas.openxmlformats.org/drawingml/2006/main" algn="ctr"/>
            <a:r xmlns:a="http://schemas.openxmlformats.org/drawingml/2006/main">
              <a:rPr lang="pt" altLang="ko-KR" sz="2800">
                <a:solidFill>
                  <a:schemeClr val="tx1">
                    <a:lumMod val="65000"/>
                    <a:lumOff val="35000"/>
                  </a:schemeClr>
                </a:solidFill>
              </a:rPr>
              <a:t>Deus fez o mundo.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pt" altLang="ko-KR" sz="2800">
                <a:solidFill>
                  <a:schemeClr val="tx1">
                    <a:lumMod val="65000"/>
                    <a:lumOff val="35000"/>
                  </a:schemeClr>
                </a:solidFill>
              </a:rPr>
              <a:t>Quem mantém o mundo em ordem?</a:t>
            </a:r>
          </a:p>
          <a:p>
            <a:pPr xmlns:a="http://schemas.openxmlformats.org/drawingml/2006/main" algn="ctr"/>
            <a:r xmlns:a="http://schemas.openxmlformats.org/drawingml/2006/main">
              <a:rPr lang="pt" altLang="ko-KR" sz="2800">
                <a:solidFill>
                  <a:schemeClr val="tx1">
                    <a:lumMod val="65000"/>
                    <a:lumOff val="35000"/>
                  </a:schemeClr>
                </a:solidFill>
              </a:rPr>
              <a:t>Deus mantém o mundo em ordem.</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pt" altLang="ko-KR" sz="2800">
                <a:solidFill>
                  <a:schemeClr val="tx1">
                    <a:lumMod val="65000"/>
                    <a:lumOff val="35000"/>
                  </a:schemeClr>
                </a:solidFill>
              </a:rPr>
              <a:t>O mundo não foi feito por si só.</a:t>
            </a:r>
          </a:p>
          <a:p>
            <a:pPr xmlns:a="http://schemas.openxmlformats.org/drawingml/2006/main" algn="ctr"/>
            <a:r xmlns:a="http://schemas.openxmlformats.org/drawingml/2006/main">
              <a:rPr lang="pt" altLang="ko-KR" sz="2800">
                <a:solidFill>
                  <a:schemeClr val="tx1">
                    <a:lumMod val="65000"/>
                    <a:lumOff val="35000"/>
                  </a:schemeClr>
                </a:solidFill>
              </a:rPr>
              <a:t>O mundo não pode ser movido sozinho.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t" altLang="ko-KR" sz="2800">
                <a:solidFill>
                  <a:schemeClr val="tx1">
                    <a:lumMod val="65000"/>
                    <a:lumOff val="35000"/>
                  </a:schemeClr>
                </a:solidFill>
              </a:rPr>
              <a:t>Devemos lembrar que Deus criou o mundo inteiro e ainda controla todos eles.</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“Teus filhos serão tantos como as estrelas do céu e as areias da praia”. Abraão acreditou na promessa do Senhor.</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pt" altLang="ko-KR" sz="2600">
                <a:solidFill>
                  <a:schemeClr val="tx1">
                    <a:lumMod val="65000"/>
                    <a:lumOff val="35000"/>
                  </a:schemeClr>
                </a:solidFill>
              </a:rPr>
              <a:t>Deus cumpriu Sua promessa. Sara deu à luz um filho a Abraão. Abraão deu o nome de </a:t>
            </a:r>
            <a:r xmlns:a="http://schemas.openxmlformats.org/drawingml/2006/main">
              <a:rPr lang="pt" altLang="ko-KR" sz="2600" b="1">
                <a:solidFill>
                  <a:schemeClr val="tx1">
                    <a:lumMod val="65000"/>
                    <a:lumOff val="35000"/>
                  </a:schemeClr>
                </a:solidFill>
              </a:rPr>
              <a:t>Isaque </a:t>
            </a:r>
            <a:r xmlns:a="http://schemas.openxmlformats.org/drawingml/2006/main">
              <a:rPr lang="pt" altLang="ko-KR" sz="2600">
                <a:solidFill>
                  <a:schemeClr val="tx1">
                    <a:lumMod val="65000"/>
                    <a:lumOff val="35000"/>
                  </a:schemeClr>
                </a:solidFill>
              </a:rPr>
              <a:t>que significa </a:t>
            </a:r>
            <a:r xmlns:a="http://schemas.openxmlformats.org/drawingml/2006/main">
              <a:rPr lang="pt" altLang="ko-KR" sz="2600" b="1">
                <a:solidFill>
                  <a:schemeClr val="tx1">
                    <a:lumMod val="65000"/>
                    <a:lumOff val="35000"/>
                  </a:schemeClr>
                </a:solidFill>
              </a:rPr>
              <a:t>Alegria </a:t>
            </a:r>
            <a:r xmlns:a="http://schemas.openxmlformats.org/drawingml/2006/main">
              <a:rPr lang="pt"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Hoje</a:t>
            </a:r>
            <a:r xmlns:a="http://schemas.openxmlformats.org/drawingml/2006/main">
              <a:rPr lang="pt" altLang="en-US" sz="4000">
                <a:solidFill>
                  <a:srgbClr val="ff0000"/>
                </a:solidFill>
              </a:rPr>
              <a:t> </a:t>
            </a:r>
            <a:r xmlns:a="http://schemas.openxmlformats.org/drawingml/2006/main">
              <a:rPr lang="pt" altLang="ko-KR" sz="4000">
                <a:solidFill>
                  <a:srgbClr val="ff0000"/>
                </a:solidFill>
              </a:rPr>
              <a:t>Lição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chemeClr val="tx1">
                    <a:lumMod val="65000"/>
                    <a:lumOff val="35000"/>
                  </a:schemeClr>
                </a:solidFill>
              </a:rPr>
              <a:t>Abraão realmente acreditou na promessa de Deus, embora isso lhe parecesse impossível.</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Deus ficou muito feliz quando viu a crença de Abraão. Deus lhe deu Isaque, o filho prometido.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Deus certamente cumpriu Sua promessa, mesmo que parecesse impossível para nós.</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Deus é...</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Todo-Poderoso (capaz de fazer tudo)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Quantos anos tinha Abraão quando teve Isaque?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③70 </a:t>
            </a:r>
            <a:r xmlns:a="http://schemas.openxmlformats.org/drawingml/2006/main">
              <a:rPr lang="pt"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④ </a:t>
            </a:r>
            <a:r xmlns:a="http://schemas.openxmlformats.org/drawingml/2006/main">
              <a:rPr lang="pt"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Abraão tinha cem anos quando lhe nasceu seu filho Isaque.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(Gênesis 21: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Nº 8 A Palavra de 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pt" altLang="ko-KR" sz="3900"/>
              <a:t>Abraão ofereceu Isaque a Deus</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Então Deus disse: “Tome seu filho, seu único filho, Isaque, a quem você ama,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t" altLang="ko-KR" sz="3600">
                <a:solidFill>
                  <a:schemeClr val="tx1">
                    <a:lumMod val="65000"/>
                    <a:lumOff val="35000"/>
                  </a:schemeClr>
                </a:solidFill>
              </a:rPr>
              <a:t>e vá para a região de Moriá. Sacrifique-o ali como holocausto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t" altLang="ko-KR" sz="3600">
                <a:solidFill>
                  <a:schemeClr val="tx1">
                    <a:lumMod val="65000"/>
                    <a:lumOff val="35000"/>
                  </a:schemeClr>
                </a:solidFill>
              </a:rPr>
              <a:t>em uma das montanhas sobre as quais vou falar.”</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Um dia, Deus disse a Abraão: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pt" altLang="ko-KR" sz="2800">
                <a:solidFill>
                  <a:schemeClr val="tx1">
                    <a:lumMod val="65000"/>
                    <a:lumOff val="35000"/>
                  </a:schemeClr>
                </a:solidFill>
              </a:rPr>
              <a:t>“Ofereça-me seu único filho em holocausto.”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Abraão amava tanto Isaque que ficou duro quando ouviu de Deus. Mas ele decidiu obedecer a Deus.</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pt" altLang="ko-KR" sz="3200"/>
              <a:t>Quem é Deus?</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pt" altLang="ko-KR" sz="3600">
                <a:solidFill>
                  <a:srgbClr val="C00000"/>
                </a:solidFill>
              </a:rPr>
              <a:t>Ele 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pt" altLang="ko-KR" sz="3600">
                <a:solidFill>
                  <a:schemeClr val="tx1">
                    <a:lumMod val="65000"/>
                    <a:lumOff val="35000"/>
                  </a:schemeClr>
                </a:solidFill>
              </a:rPr>
              <a:t>o criador que fez o mundo inteiro, incluindo eu.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Abraão amarrou Isaque e o colocou no altar, e ele tentou matá-lo. Naquele exato momento,</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“Abraão, Abraão, não o mate. Não faça nada com ele. Agora, eu sei que você teme e ama a Deus.” Este foi o teste que Deus fez a Abraão.</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pt" altLang="ko-KR" sz="2600">
                <a:solidFill>
                  <a:schemeClr val="tx1">
                    <a:lumMod val="65000"/>
                    <a:lumOff val="35000"/>
                  </a:schemeClr>
                </a:solidFill>
              </a:rPr>
              <a:t>“Obrigado, Deus!” Deus aceitou de bom grado a fé de Abraão. Deus fez dele um ancestral de todos os crentes.</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t>Lição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solidFill>
                  <a:schemeClr val="tx1">
                    <a:lumMod val="65000"/>
                    <a:lumOff val="35000"/>
                  </a:schemeClr>
                </a:solidFill>
              </a:rPr>
              <a:t>Abraão amava tanto Isaque, mas era mais importante para ele obedecer à Palavra de Deus.</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pt" altLang="ko-KR" sz="3200">
                <a:solidFill>
                  <a:schemeClr val="tx1">
                    <a:lumMod val="65000"/>
                    <a:lumOff val="35000"/>
                  </a:schemeClr>
                </a:solidFill>
              </a:rPr>
              <a:t>Eu deveria amar a Deus mais do que qualquer outra coisa e mais do que qualquer outra pessoa no mundo.</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Deus 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Nosso pai que fortalece nossa fé através das provas.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t>Hoje</a:t>
            </a:r>
            <a:r xmlns:a="http://schemas.openxmlformats.org/drawingml/2006/main">
              <a:rPr lang="pt" altLang="en-US" sz="4000"/>
              <a:t> </a:t>
            </a:r>
            <a:r xmlns:a="http://schemas.openxmlformats.org/drawingml/2006/main">
              <a:rPr lang="pt" altLang="ko-KR" sz="4000"/>
              <a:t>Questionário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pt" altLang="ko-KR" sz="3200">
                <a:solidFill>
                  <a:schemeClr val="tx1">
                    <a:lumMod val="65000"/>
                    <a:lumOff val="35000"/>
                  </a:schemeClr>
                </a:solidFill>
              </a:rPr>
              <a:t>O que Deus disse a Abraão para oferecer como holocausto?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dk1"/>
                </a:solidFill>
              </a:rPr>
              <a:t>① </a:t>
            </a:r>
            <a:r xmlns:a="http://schemas.openxmlformats.org/drawingml/2006/main">
              <a:rPr lang="pt" altLang="ko-KR" sz="2800">
                <a:solidFill>
                  <a:schemeClr val="dk1"/>
                </a:solidFill>
              </a:rPr>
              <a:t>Filho</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Esposa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Cachorro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Ovelha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① </a:t>
            </a:r>
            <a:r xmlns:a="http://schemas.openxmlformats.org/drawingml/2006/main">
              <a:rPr lang="pt" altLang="ko-KR" sz="2800">
                <a:solidFill>
                  <a:srgbClr val="ff0000"/>
                </a:solidFill>
              </a:rPr>
              <a:t>Filho</a:t>
            </a:r>
            <a:r xmlns:a="http://schemas.openxmlformats.org/drawingml/2006/main">
              <a:rPr lang="pt"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Então Deus disse: “Tome seu filho, seu único filho, Isaque, a quem você ama,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t" altLang="ko-KR" sz="3600">
                <a:solidFill>
                  <a:schemeClr val="tx1">
                    <a:lumMod val="65000"/>
                    <a:lumOff val="35000"/>
                  </a:schemeClr>
                </a:solidFill>
              </a:rPr>
              <a:t>e vá para a região de Moriá. Sacrifique-o ali como holocausto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pt" altLang="ko-KR" sz="3600">
                <a:solidFill>
                  <a:schemeClr val="tx1">
                    <a:lumMod val="65000"/>
                    <a:lumOff val="35000"/>
                  </a:schemeClr>
                </a:solidFill>
              </a:rPr>
              <a:t>em uma das montanhas sobre as quais vou falar.”</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Nº 9</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O</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Palavra</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pt" altLang="ko-KR" sz="4400"/>
              <a:t>Isaac não brigou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bg1">
                    <a:lumMod val="50000"/>
                  </a:schemeClr>
                </a:solidFill>
              </a:rPr>
              <a:t>Ele saiu dali e cavou outro poço, e ninguém discutiu por causa disso.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Ele lhe deu o nome de Reobote, dizendo: “Agora o Senhor nos deu lugar</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 floresceremos na terra."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26:</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O</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poços</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eram</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então</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importante,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porque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eles</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poderia</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pegar</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fresco</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água</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no deserto. Isaac teve os poços herdados por seu pai.</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Com o que Deus fez o mundo?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pedra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água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③ </a:t>
            </a:r>
            <a:r xmlns:a="http://schemas.openxmlformats.org/drawingml/2006/main">
              <a:rPr lang="pt" altLang="ko-KR" sz="2800">
                <a:solidFill>
                  <a:schemeClr val="tx1">
                    <a:lumMod val="65000"/>
                    <a:lumOff val="35000"/>
                  </a:schemeClr>
                </a:solidFill>
              </a:rPr>
              <a:t>poeira</a:t>
            </a:r>
            <a:r xmlns:a="http://schemas.openxmlformats.org/drawingml/2006/main">
              <a:rPr lang="pt"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palavra</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④ </a:t>
            </a:r>
            <a:r xmlns:a="http://schemas.openxmlformats.org/drawingml/2006/main">
              <a:rPr lang="pt" altLang="ko-KR" sz="2800">
                <a:solidFill>
                  <a:srgbClr val="FF0000"/>
                </a:solidFill>
              </a:rPr>
              <a:t>palavra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No entanto, os filisteus o invejaram. Então, encheram os poços com terra.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Mas Isaac não brigou com eles. Ele se mudou e cavou o poço. Ele descobriu um poço de água doce.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pt" altLang="ko-KR" sz="2800">
                <a:solidFill>
                  <a:schemeClr val="tx1">
                    <a:lumMod val="65000"/>
                    <a:lumOff val="35000"/>
                  </a:schemeClr>
                </a:solidFill>
              </a:rPr>
              <a:t>Nessa hora, as outras pessoas tiraram o poço de Isaque. Mas ele também não brigou com eles.</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pt" altLang="ko-KR" sz="2600">
                <a:solidFill>
                  <a:schemeClr val="tx1">
                    <a:lumMod val="65000"/>
                    <a:lumOff val="35000"/>
                  </a:schemeClr>
                </a:solidFill>
              </a:rPr>
              <a:t>Deus abençoou Isaque. Ele cavou outro poço novamente. Deus lhe deu água fresca de lá. Isaac construiu um altar e fez ofertas de agradecimento.</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A lição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solidFill>
                  <a:schemeClr val="tx1">
                    <a:lumMod val="65000"/>
                    <a:lumOff val="35000"/>
                  </a:schemeClr>
                </a:solidFill>
              </a:rPr>
              <a:t>Isaque não brigou com aqueles que lhe roubaram os poços.</a:t>
            </a:r>
            <a:r xmlns:a="http://schemas.openxmlformats.org/drawingml/2006/main">
              <a:rPr lang="pt"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Deus abençoou Isaque.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Também não devemos brigar com os outros.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pt" altLang="ko-KR" sz="3600">
                <a:solidFill>
                  <a:schemeClr val="tx1">
                    <a:lumMod val="65000"/>
                    <a:lumOff val="35000"/>
                  </a:schemeClr>
                </a:solidFill>
              </a:rPr>
              <a:t>Temos que amar e perdoar os outros.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pt" altLang="ko-KR" sz="3200"/>
              <a:t>Deus é??</a:t>
            </a:r>
            <a:r xmlns:a="http://schemas.openxmlformats.org/drawingml/2006/main">
              <a:rPr lang="p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rgbClr val="c00000"/>
                </a:solidFill>
              </a:rPr>
              <a:t>Deus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Ele odeia aqueles que brigam com os outros.</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pt" altLang="ko-KR" sz="3600">
                <a:solidFill>
                  <a:schemeClr val="tx1">
                    <a:lumMod val="65000"/>
                    <a:lumOff val="35000"/>
                  </a:schemeClr>
                </a:solidFill>
              </a:rPr>
              <a:t>Ele ama aqueles que aqueles que se amam.</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Teste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tx1">
                    <a:lumMod val="65000"/>
                    <a:lumOff val="35000"/>
                  </a:schemeClr>
                </a:solidFill>
              </a:rPr>
              <a:t>Por que Isaque passou por momentos difíceis?</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① </a:t>
            </a:r>
            <a:r xmlns:a="http://schemas.openxmlformats.org/drawingml/2006/main">
              <a:rPr lang="pt" altLang="ko-KR" sz="2800">
                <a:solidFill>
                  <a:schemeClr val="tx1">
                    <a:lumMod val="65000"/>
                    <a:lumOff val="35000"/>
                  </a:schemeClr>
                </a:solidFill>
              </a:rPr>
              <a:t>casa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② </a:t>
            </a:r>
            <a:r xmlns:a="http://schemas.openxmlformats.org/drawingml/2006/main">
              <a:rPr lang="pt" altLang="ko-KR" sz="2800">
                <a:solidFill>
                  <a:schemeClr val="tx1">
                    <a:lumMod val="65000"/>
                    <a:lumOff val="35000"/>
                  </a:schemeClr>
                </a:solidFill>
              </a:rPr>
              <a:t>cordeiro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dk1"/>
                </a:solidFill>
              </a:rPr>
              <a:t>③ </a:t>
            </a:r>
            <a:r xmlns:a="http://schemas.openxmlformats.org/drawingml/2006/main">
              <a:rPr lang="pt" altLang="ko-KR" sz="2800">
                <a:solidFill>
                  <a:schemeClr val="dk1"/>
                </a:solidFill>
              </a:rPr>
              <a:t>bem</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chemeClr val="tx1">
                    <a:lumMod val="65000"/>
                    <a:lumOff val="35000"/>
                  </a:schemeClr>
                </a:solidFill>
              </a:rPr>
              <a:t>④ </a:t>
            </a:r>
            <a:r xmlns:a="http://schemas.openxmlformats.org/drawingml/2006/main">
              <a:rPr lang="pt" altLang="ko-KR" sz="2800">
                <a:solidFill>
                  <a:schemeClr val="tx1">
                    <a:lumMod val="65000"/>
                    <a:lumOff val="35000"/>
                  </a:schemeClr>
                </a:solidFill>
              </a:rPr>
              <a:t>família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pt" altLang="en-US" sz="2800">
                <a:solidFill>
                  <a:srgbClr val="ff0000"/>
                </a:solidFill>
              </a:rPr>
              <a:t>③ </a:t>
            </a:r>
            <a:r xmlns:a="http://schemas.openxmlformats.org/drawingml/2006/main">
              <a:rPr lang="pt" altLang="ko-KR" sz="2800">
                <a:solidFill>
                  <a:srgbClr val="ff0000"/>
                </a:solidFill>
              </a:rPr>
              <a:t>bem</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A palavra de hoje</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bg1">
                    <a:lumMod val="50000"/>
                  </a:schemeClr>
                </a:solidFill>
              </a:rPr>
              <a:t>Ele saiu dali e cavou outro poço, e ninguém discutiu por causa disso.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Ele lhe deu o nome de Reobote, dizendo: “Agora o Senhor nos deu lugar</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 floresceremos na terra."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tx1">
                    <a:lumMod val="65000"/>
                    <a:lumOff val="35000"/>
                  </a:schemeClr>
                </a:solidFill>
              </a:rPr>
              <a:t>Gênese</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26:</a:t>
            </a:r>
            <a:r xmlns:a="http://schemas.openxmlformats.org/drawingml/2006/main">
              <a:rPr lang="pt" altLang="en-US" sz="2800">
                <a:solidFill>
                  <a:schemeClr val="tx1">
                    <a:lumMod val="65000"/>
                    <a:lumOff val="35000"/>
                  </a:schemeClr>
                </a:solidFill>
              </a:rPr>
              <a:t> </a:t>
            </a:r>
            <a:r xmlns:a="http://schemas.openxmlformats.org/drawingml/2006/main">
              <a:rPr lang="p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pt" altLang="ko-KR" b="1">
                <a:solidFill>
                  <a:schemeClr val="tx1">
                    <a:lumMod val="50000"/>
                    <a:lumOff val="50000"/>
                  </a:schemeClr>
                </a:solidFill>
              </a:rPr>
              <a:t>Nº 10</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O</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Palavra</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a:t>
            </a:r>
            <a:r xmlns:a="http://schemas.openxmlformats.org/drawingml/2006/main">
              <a:rPr lang="pt" altLang="en-US" b="1">
                <a:solidFill>
                  <a:schemeClr val="tx1">
                    <a:lumMod val="50000"/>
                    <a:lumOff val="50000"/>
                  </a:schemeClr>
                </a:solidFill>
              </a:rPr>
              <a:t> </a:t>
            </a:r>
            <a:r xmlns:a="http://schemas.openxmlformats.org/drawingml/2006/main">
              <a:rPr lang="pt" altLang="ko-KR" b="1">
                <a:solidFill>
                  <a:schemeClr val="tx1">
                    <a:lumMod val="50000"/>
                    <a:lumOff val="50000"/>
                  </a:schemeClr>
                </a:solidFill>
              </a:rPr>
              <a:t>Deus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pt" altLang="ko-KR" sz="3600"/>
              <a:t>Esaú vendeu o direito de primogenitura</a:t>
            </a:r>
            <a:endParaRPr xmlns:a="http://schemas.openxmlformats.org/drawingml/2006/main" lang="en-US" altLang="ko-KR" sz="3600"/>
          </a:p>
          <a:p>
            <a:pPr xmlns:a="http://schemas.openxmlformats.org/drawingml/2006/main" algn="ctr">
              <a:defRPr/>
            </a:pPr>
            <a:r xmlns:a="http://schemas.openxmlformats.org/drawingml/2006/main">
              <a:rPr lang="pt" altLang="ko-KR" sz="3600"/>
              <a:t>para uma tigela de ensopado vermelho</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pt" altLang="ko-KR" sz="4000">
                <a:solidFill>
                  <a:srgbClr val="ff0000"/>
                </a:solidFill>
              </a:rPr>
              <a:t>Palavra de hoje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pt" altLang="ko-KR" sz="3600">
                <a:solidFill>
                  <a:schemeClr val="bg1">
                    <a:lumMod val="50000"/>
                  </a:schemeClr>
                </a:solidFill>
              </a:rPr>
              <a:t>Então Jacó deu a Esaú um pouco de pão e um ensopado de lentilhas.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Ele comeu e bebeu, depois se levantou e saiu.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Então, Esaú desprezou o seu direito de primogenitura.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pt"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pt" altLang="ko-KR" sz="2800">
                <a:solidFill>
                  <a:schemeClr val="bg1">
                    <a:lumMod val="50000"/>
                  </a:schemeClr>
                </a:solidFill>
              </a:rPr>
              <a:t>Gênesis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