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err="1"/>
              <a:t>토ㅇ</a:t>
            </a:r>
            <a:endParaRPr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a:rPr lang="en-US" altLang="ko-KR" b="1">
                <a:solidFill>
                  <a:schemeClr val="tx1">
                    <a:lumMod val="50000"/>
                    <a:lumOff val="50000"/>
                  </a:schemeClr>
                </a:solidFill>
              </a:rPr>
              <a:t>No.</a:t>
            </a:r>
            <a:r>
              <a:rPr lang="ko-KR" altLang="en-US" b="1">
                <a:solidFill>
                  <a:schemeClr val="tx1">
                    <a:lumMod val="50000"/>
                    <a:lumOff val="50000"/>
                  </a:schemeClr>
                </a:solidFill>
              </a:rPr>
              <a:t> </a:t>
            </a:r>
            <a:r>
              <a:rPr lang="en-US" altLang="ko-KR" b="1">
                <a:solidFill>
                  <a:schemeClr val="tx1">
                    <a:lumMod val="50000"/>
                    <a:lumOff val="50000"/>
                  </a:schemeClr>
                </a:solidFill>
              </a:rPr>
              <a:t>31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algn="ctr"/>
            <a:r>
              <a:rPr lang="en-US" altLang="ko-KR" sz="4000"/>
              <a:t>Jonathan, </a:t>
            </a:r>
          </a:p>
          <a:p>
            <a:pPr algn="ctr"/>
            <a:r>
              <a:rPr lang="en-US" altLang="ko-KR" sz="4000"/>
              <a:t>David’s Good Friend</a:t>
            </a:r>
            <a:endParaRPr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a:rPr lang="en-US" altLang="ko-KR" sz="3200">
                <a:solidFill>
                  <a:schemeClr val="tx1">
                    <a:lumMod val="65000"/>
                    <a:lumOff val="35000"/>
                  </a:schemeClr>
                </a:solidFill>
              </a:rPr>
              <a:t>What didn’t Jonathan give to David?</a:t>
            </a:r>
            <a:endParaRPr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sword</a:t>
            </a:r>
            <a:r>
              <a:rPr lang="ko-KR"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shield</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arrow</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clothes</a:t>
            </a:r>
            <a:endParaRPr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a:rPr lang="ko-KR" altLang="en-US" sz="2800">
                <a:solidFill>
                  <a:srgbClr val="FF0000"/>
                </a:solidFill>
              </a:rPr>
              <a:t>② </a:t>
            </a:r>
            <a:r>
              <a:rPr lang="en-US" altLang="ko-KR" sz="2800">
                <a:solidFill>
                  <a:srgbClr val="FF0000"/>
                </a:solidFill>
              </a:rPr>
              <a:t>shield</a:t>
            </a:r>
            <a:endParaRPr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40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The courage of the Queen Esther.</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Then the king asked, "What is it, Queen Esther? What is your request? Even up to half the kingdom, it will be given you."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Esther</a:t>
            </a:r>
            <a:r>
              <a:rPr lang="ko-KR" altLang="en-US" sz="2800">
                <a:solidFill>
                  <a:schemeClr val="tx1">
                    <a:lumMod val="65000"/>
                    <a:lumOff val="35000"/>
                  </a:schemeClr>
                </a:solidFill>
              </a:rPr>
              <a:t> </a:t>
            </a:r>
            <a:r>
              <a:rPr lang="en-US" altLang="ko-KR" sz="2800">
                <a:solidFill>
                  <a:schemeClr val="tx1">
                    <a:lumMod val="65000"/>
                    <a:lumOff val="35000"/>
                  </a:schemeClr>
                </a:solidFill>
              </a:rPr>
              <a:t>5:3</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It was the time when a wise Jewish woman Esther was the queen of Persia. However, Haman plotted to destroy the Jews using the king’s law.</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She thought, ‘I may be killed if I approach the king without being called by the king.” However, she decided to go to the king to ask her people to be saved, even though it was against the law.</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But, when he saw Queen Esther standing in the court, he was very pleased with her and said, “What is your request? I will give it to you.”</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Haman’s plot to destroy the Jews was revealed by the king. As a result, he was hated by king and was killed.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“Thank you, Lord, for protecting us!” Owing to the queen Esther’s courage, the Jews was protected.</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Even though Esther was to be put to death, she prayed to God to save her people courageously. </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God saved the Jews from the crisis through Esther’s prayer with His wonderful wisdom and strength.</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Let’s believe and expect God’s wonderful help and salvation in our daily life.</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the one who keeps and helps His people to the end.</a:t>
            </a:r>
            <a:r>
              <a:rPr lang="ko-KR" altLang="en-US" sz="3600">
                <a:solidFill>
                  <a:schemeClr val="tx1">
                    <a:lumMod val="65000"/>
                    <a:lumOff val="35000"/>
                  </a:schemeClr>
                </a:solidFill>
              </a:rPr>
              <a:t> </a:t>
            </a:r>
            <a:endParaRPr lang="en-US" altLang="ko-KR" sz="3600">
              <a:solidFill>
                <a:schemeClr val="tx1">
                  <a:lumMod val="65000"/>
                  <a:lumOff val="35000"/>
                </a:schemeClr>
              </a:solidFill>
            </a:endParaRPr>
          </a:p>
          <a:p>
            <a:r>
              <a:rPr lang="en-US" altLang="ko-KR" sz="3600">
                <a:solidFill>
                  <a:schemeClr val="tx1">
                    <a:lumMod val="65000"/>
                    <a:lumOff val="35000"/>
                  </a:schemeClr>
                </a:solidFill>
              </a:rPr>
              <a:t>God is keeping and helping me to the end of the world.</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a:solidFill>
                  <a:schemeClr val="tx1">
                    <a:lumMod val="65000"/>
                    <a:lumOff val="35000"/>
                  </a:schemeClr>
                </a:solidFill>
              </a:rPr>
              <a:t>What happened to Esther when she approached the king without being called?</a:t>
            </a:r>
            <a:endParaRPr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She was to be put to death.</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She was driven out.</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She could not meet the king.</a:t>
            </a:r>
            <a:endParaRPr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She could say to the king what she wanted to request.</a:t>
            </a:r>
            <a:endParaRPr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She could say to the king what she wanted to request.</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After David had finished talking with Saul, Jonathan became one in spirit with David, and he loved him as himself.</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1 Samuel 18:</a:t>
            </a:r>
            <a:r>
              <a:rPr lang="ko-KR" altLang="en-US" sz="2800">
                <a:solidFill>
                  <a:schemeClr val="tx1">
                    <a:lumMod val="65000"/>
                    <a:lumOff val="35000"/>
                  </a:schemeClr>
                </a:solidFill>
              </a:rPr>
              <a:t> </a:t>
            </a:r>
            <a:r>
              <a:rPr lang="en-US" altLang="ko-KR" sz="2800">
                <a:solidFill>
                  <a:schemeClr val="tx1">
                    <a:lumMod val="65000"/>
                    <a:lumOff val="35000"/>
                  </a:schemeClr>
                </a:solidFill>
              </a:rPr>
              <a:t>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Then the king asked, "What is it, Queen Esther? What is your request? Even up to half the kingdom, it will be given you."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Esther</a:t>
            </a:r>
            <a:r>
              <a:rPr lang="ko-KR" altLang="en-US" sz="2800">
                <a:solidFill>
                  <a:schemeClr val="tx1">
                    <a:lumMod val="65000"/>
                    <a:lumOff val="35000"/>
                  </a:schemeClr>
                </a:solidFill>
              </a:rPr>
              <a:t> </a:t>
            </a:r>
            <a:r>
              <a:rPr lang="en-US" altLang="ko-KR" sz="2800">
                <a:solidFill>
                  <a:schemeClr val="tx1">
                    <a:lumMod val="65000"/>
                    <a:lumOff val="35000"/>
                  </a:schemeClr>
                </a:solidFill>
              </a:rPr>
              <a:t>5:3</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a:rPr lang="en-US" altLang="ko-KR" b="1">
                <a:solidFill>
                  <a:schemeClr val="tx1">
                    <a:lumMod val="50000"/>
                    <a:lumOff val="50000"/>
                  </a:schemeClr>
                </a:solidFill>
              </a:rPr>
              <a:t>No. 41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algn="ctr"/>
            <a:r>
              <a:rPr lang="en-US" altLang="ko-KR" sz="4400"/>
              <a:t>Job who was blessed by God</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In the land of Uz there lived a man whose name was Job. This man was blameless and upright; he feared God and shunned evil.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Job</a:t>
            </a:r>
            <a:r>
              <a:rPr lang="ko-KR" altLang="en-US" sz="2800">
                <a:solidFill>
                  <a:schemeClr val="tx1">
                    <a:lumMod val="65000"/>
                    <a:lumOff val="35000"/>
                  </a:schemeClr>
                </a:solidFill>
              </a:rPr>
              <a:t> </a:t>
            </a:r>
            <a:r>
              <a:rPr lang="en-US" altLang="ko-KR" sz="2800">
                <a:solidFill>
                  <a:schemeClr val="tx1">
                    <a:lumMod val="65000"/>
                    <a:lumOff val="35000"/>
                  </a:schemeClr>
                </a:solidFill>
              </a:rPr>
              <a:t>1:1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a:rPr lang="en-US" altLang="ko-KR" sz="2800">
                <a:solidFill>
                  <a:schemeClr val="tx1">
                    <a:lumMod val="65000"/>
                    <a:lumOff val="35000"/>
                  </a:schemeClr>
                </a:solidFill>
              </a:rPr>
              <a:t>Job who lived in the land of Uz of the East land was the richest one. He feared God and blameless and upright.</a:t>
            </a:r>
            <a:endParaRPr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a:rPr lang="en-US" altLang="ko-KR" sz="2800">
                <a:solidFill>
                  <a:schemeClr val="tx1">
                    <a:lumMod val="65000"/>
                    <a:lumOff val="35000"/>
                  </a:schemeClr>
                </a:solidFill>
              </a:rPr>
              <a:t>“Because you blessed Job, he feared you! Does Job fear God for nothing?” Satan plotted to test Job.</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a:rPr lang="en-US" altLang="ko-KR" sz="2400">
                <a:solidFill>
                  <a:schemeClr val="tx1">
                    <a:lumMod val="65000"/>
                    <a:lumOff val="35000"/>
                  </a:schemeClr>
                </a:solidFill>
              </a:rPr>
              <a:t>Satan took away everything overnight, his children and all his properties.  He became the most miserable man in the world.</a:t>
            </a:r>
            <a:endParaRPr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a:rPr lang="en-US" altLang="ko-KR" sz="2600">
                <a:solidFill>
                  <a:schemeClr val="tx1">
                    <a:lumMod val="65000"/>
                    <a:lumOff val="35000"/>
                  </a:schemeClr>
                </a:solidFill>
              </a:rPr>
              <a:t>His wife departed him with saying that "Curse God and die!” Job’s friends came and blamed him. But, Job put trust in God as ever.</a:t>
            </a:r>
            <a:endParaRPr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a:rPr lang="en-US" altLang="ko-KR" sz="2600">
                <a:solidFill>
                  <a:schemeClr val="tx1">
                    <a:lumMod val="65000"/>
                    <a:lumOff val="35000"/>
                  </a:schemeClr>
                </a:solidFill>
              </a:rPr>
              <a:t>It was the times in misery and bitterness. However Job got through the test and God gave him much bigger blessing than before. He became a man who feared God than ever before. </a:t>
            </a:r>
            <a:endParaRPr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algn="ctr"/>
            <a:r>
              <a:rPr lang="en-US" altLang="ko-KR" sz="3200">
                <a:solidFill>
                  <a:schemeClr val="tx1">
                    <a:lumMod val="65000"/>
                    <a:lumOff val="35000"/>
                  </a:schemeClr>
                </a:solidFill>
              </a:rPr>
              <a:t>Though Job was a upright man, Satan gave him trouble.</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Despite of difficulties, Job believed in God and was in patient in God.</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Those difficulties may come upon us. </a:t>
            </a:r>
          </a:p>
          <a:p>
            <a:pPr algn="ctr"/>
            <a:r>
              <a:rPr lang="en-US" altLang="ko-KR" sz="3200">
                <a:solidFill>
                  <a:schemeClr val="tx1">
                    <a:lumMod val="65000"/>
                    <a:lumOff val="35000"/>
                  </a:schemeClr>
                </a:solidFill>
              </a:rPr>
              <a:t>At that time, we have to believe in God and be patient in God.</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a:rPr lang="en-US" altLang="ko-KR" sz="3600">
                <a:solidFill>
                  <a:schemeClr val="tx1">
                    <a:lumMod val="65000"/>
                    <a:lumOff val="35000"/>
                  </a:schemeClr>
                </a:solidFill>
              </a:rPr>
              <a:t>God is the one </a:t>
            </a:r>
          </a:p>
          <a:p>
            <a:r>
              <a:rPr lang="en-US" altLang="ko-KR" sz="3600">
                <a:solidFill>
                  <a:schemeClr val="tx1">
                    <a:lumMod val="65000"/>
                    <a:lumOff val="35000"/>
                  </a:schemeClr>
                </a:solidFill>
              </a:rPr>
              <a:t>who can make us rich or poor according to His own will.</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32 The Word of God </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Solomon who received Wisdom as a Gift.</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a:rPr lang="en-US" altLang="ko-KR" sz="3600">
                <a:solidFill>
                  <a:schemeClr val="tx1">
                    <a:lumMod val="65000"/>
                    <a:lumOff val="35000"/>
                  </a:schemeClr>
                </a:solidFill>
              </a:rPr>
              <a:t>Which one is incorrect about Job?</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He was rich.</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He lived in the east land.</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He was a king.</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He feared God.</a:t>
            </a:r>
            <a:endParaRPr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a:rPr lang="ko-KR" altLang="en-US" sz="2800">
                <a:solidFill>
                  <a:srgbClr val="FF0000"/>
                </a:solidFill>
              </a:rPr>
              <a:t>③ </a:t>
            </a:r>
            <a:r>
              <a:rPr lang="en-US" altLang="ko-KR" sz="2800">
                <a:solidFill>
                  <a:srgbClr val="FF0000"/>
                </a:solidFill>
              </a:rPr>
              <a:t>He was a king. </a:t>
            </a:r>
            <a:endParaRPr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In the land of Uz there lived a man whose name was Job. This man was blameless and upright; he feared God and shunned evil.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Job</a:t>
            </a:r>
            <a:r>
              <a:rPr lang="ko-KR" altLang="en-US" sz="2800">
                <a:solidFill>
                  <a:schemeClr val="tx1">
                    <a:lumMod val="65000"/>
                    <a:lumOff val="35000"/>
                  </a:schemeClr>
                </a:solidFill>
              </a:rPr>
              <a:t> </a:t>
            </a:r>
            <a:r>
              <a:rPr lang="en-US" altLang="ko-KR" sz="2800">
                <a:solidFill>
                  <a:schemeClr val="tx1">
                    <a:lumMod val="65000"/>
                    <a:lumOff val="35000"/>
                  </a:schemeClr>
                </a:solidFill>
              </a:rPr>
              <a:t>1:1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42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Daniel refused to eat King’s food.</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But Daniel resolved not to defile himself with the royal food and wine, and he asked the chief official for permission not to defile himself this way.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Daniel</a:t>
            </a:r>
            <a:r>
              <a:rPr lang="ko-KR" altLang="en-US" sz="2800">
                <a:solidFill>
                  <a:schemeClr val="tx1">
                    <a:lumMod val="65000"/>
                    <a:lumOff val="35000"/>
                  </a:schemeClr>
                </a:solidFill>
              </a:rPr>
              <a:t> </a:t>
            </a:r>
            <a:r>
              <a:rPr lang="en-US" altLang="ko-KR" sz="2800">
                <a:solidFill>
                  <a:schemeClr val="tx1">
                    <a:lumMod val="65000"/>
                    <a:lumOff val="35000"/>
                  </a:schemeClr>
                </a:solidFill>
              </a:rPr>
              <a:t>1:8</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Daniel and his three friends were brought to Babylon as  prisoners. The king ordered his officials to teach them with giving them king’s food and wine.</a:t>
            </a:r>
            <a:endParaRPr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“We want not to eat food prohibited by God’s law!” Daniel and his three friends asked the chief official for permission not to defile themselves this way.</a:t>
            </a:r>
            <a:endParaRPr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Daniel and his three friends ate vegetables and water instead of eating food offered to Idol. God valued them and gave them more wisdom.</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“How wise they are!” The king could not but wonder that they looked healthier and wiser than any other young men who ate the royal food. </a:t>
            </a:r>
            <a:endParaRPr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Since then Daniel and his three friends took charge of important things of Babylon and kept themselves holy before God.</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a:solidFill>
                  <a:schemeClr val="tx1">
                    <a:lumMod val="65000"/>
                    <a:lumOff val="35000"/>
                  </a:schemeClr>
                </a:solidFill>
              </a:rPr>
              <a:t>Daniel and his three friends made up their mind to keep God’s law under even prisoner’s situation.</a:t>
            </a:r>
          </a:p>
          <a:p>
            <a:r>
              <a:rPr lang="en-US" altLang="ko-KR" sz="3200">
                <a:solidFill>
                  <a:schemeClr val="tx1">
                    <a:lumMod val="65000"/>
                    <a:lumOff val="35000"/>
                  </a:schemeClr>
                </a:solidFill>
              </a:rPr>
              <a:t>Then, they became healthier and wiser than any other men who ate the royal food.</a:t>
            </a:r>
          </a:p>
          <a:p>
            <a:r>
              <a:rPr lang="en-US" altLang="ko-KR" sz="3200">
                <a:solidFill>
                  <a:schemeClr val="tx1">
                    <a:lumMod val="65000"/>
                    <a:lumOff val="35000"/>
                  </a:schemeClr>
                </a:solidFill>
              </a:rPr>
              <a:t>We have to obey God under any circumstances. </a:t>
            </a:r>
          </a:p>
          <a:p>
            <a:r>
              <a:rPr lang="en-US" altLang="ko-KR" sz="3200">
                <a:solidFill>
                  <a:schemeClr val="tx1">
                    <a:lumMod val="65000"/>
                    <a:lumOff val="35000"/>
                  </a:schemeClr>
                </a:solidFill>
              </a:rPr>
              <a:t>There is nothing important than loving God.</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King Solomon was greater in riches and wisdom than all the other kings of the earth. </a:t>
            </a:r>
            <a:r>
              <a:rPr lang="ko-K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Chronicles 9:</a:t>
            </a:r>
            <a:r>
              <a:rPr lang="ko-KR" altLang="en-US" sz="2800">
                <a:solidFill>
                  <a:schemeClr val="tx1">
                    <a:lumMod val="65000"/>
                    <a:lumOff val="35000"/>
                  </a:schemeClr>
                </a:solidFill>
              </a:rPr>
              <a:t> </a:t>
            </a:r>
            <a:r>
              <a:rPr lang="en-US" altLang="ko-KR" sz="2800">
                <a:solidFill>
                  <a:schemeClr val="tx1">
                    <a:lumMod val="65000"/>
                    <a:lumOff val="35000"/>
                  </a:schemeClr>
                </a:solidFill>
              </a:rPr>
              <a:t>22</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Who</a:t>
            </a:r>
            <a:r>
              <a:rPr lang="ko-KR" altLang="en-US" sz="3200"/>
              <a:t> </a:t>
            </a:r>
            <a:r>
              <a:rPr lang="en-US" altLang="ko-KR" sz="3200"/>
              <a:t>is</a:t>
            </a:r>
            <a:r>
              <a:rPr lang="ko-KR" altLang="en-US" sz="3200"/>
              <a:t> </a:t>
            </a: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the one who can be at all places at a same time (omnipresence). And he is almighty.</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What food did Daniel and his three friends eat instead of king’s food?</a:t>
            </a:r>
            <a:endParaRPr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water and vegetables</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cookie and coke</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noodle</a:t>
            </a:r>
            <a:endParaRPr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rice</a:t>
            </a:r>
            <a:endParaRPr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① </a:t>
            </a:r>
            <a:r>
              <a:rPr lang="en-US" altLang="ko-KR" sz="2800">
                <a:solidFill>
                  <a:srgbClr val="FF0000"/>
                </a:solidFill>
              </a:rPr>
              <a:t>water and vegetables</a:t>
            </a:r>
            <a:endParaRPr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But Daniel resolved not to defile himself with the royal food and wine, and he asked the chief official for permission not to defile himself this way.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Daniel</a:t>
            </a:r>
            <a:r>
              <a:rPr lang="ko-KR" altLang="en-US" sz="2800">
                <a:solidFill>
                  <a:schemeClr val="tx1">
                    <a:lumMod val="65000"/>
                    <a:lumOff val="35000"/>
                  </a:schemeClr>
                </a:solidFill>
              </a:rPr>
              <a:t> </a:t>
            </a:r>
            <a:r>
              <a:rPr lang="en-US" altLang="ko-KR" sz="2800">
                <a:solidFill>
                  <a:schemeClr val="tx1">
                    <a:lumMod val="65000"/>
                    <a:lumOff val="35000"/>
                  </a:schemeClr>
                </a:solidFill>
              </a:rPr>
              <a:t>1:8</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43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Daniel of the Lion’s Den</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 king was overjoyed and gave orders to lift Daniel out of the den. And when Daniel was lifted from the den, no wound was found on him, because he had trusted in his God.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Daniel</a:t>
            </a:r>
            <a:r>
              <a:rPr lang="ko-KR" altLang="en-US" sz="2800">
                <a:solidFill>
                  <a:schemeClr val="tx1">
                    <a:lumMod val="65000"/>
                    <a:lumOff val="35000"/>
                  </a:schemeClr>
                </a:solidFill>
              </a:rPr>
              <a:t> </a:t>
            </a:r>
            <a:r>
              <a:rPr lang="en-US" altLang="ko-KR" sz="2800">
                <a:solidFill>
                  <a:schemeClr val="tx1">
                    <a:lumMod val="65000"/>
                    <a:lumOff val="35000"/>
                  </a:schemeClr>
                </a:solidFill>
              </a:rPr>
              <a:t>6:</a:t>
            </a:r>
            <a:r>
              <a:rPr lang="ko-KR" altLang="en-US" sz="2800">
                <a:solidFill>
                  <a:schemeClr val="tx1">
                    <a:lumMod val="65000"/>
                    <a:lumOff val="35000"/>
                  </a:schemeClr>
                </a:solidFill>
              </a:rPr>
              <a:t> </a:t>
            </a:r>
            <a:r>
              <a:rPr lang="en-US" altLang="ko-KR" sz="2800">
                <a:solidFill>
                  <a:schemeClr val="tx1">
                    <a:lumMod val="65000"/>
                    <a:lumOff val="35000"/>
                  </a:schemeClr>
                </a:solidFill>
              </a:rPr>
              <a:t>23</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There were people in Babylon who hated Daniel, who was brought into captivity and became prime minister. They wanted to kill Daniel.</a:t>
            </a:r>
            <a:endParaRPr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‘‘Anyone who bows to something other than the king will be thrown into the lion's den!’ Daniel did not stop praying three times a day, even though he knew it.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So in the end, Daniel was thrown into the scary lion's den.</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The king came to the lion’s den early the next morning and asked, 'Daniel! Are you safe?’ In fact, the king wanted Daniel not to die because he loved Daniel so much.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“I am okay for God to protect me!” Daniel was not hurt. The king also praised the God of Daniel.</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Solomon became the third king of Israel succeeding king David.</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Daniel, who did not bow to idols,</a:t>
            </a:r>
          </a:p>
          <a:p>
            <a:pPr algn="ctr"/>
            <a:r>
              <a:rPr lang="en-US" altLang="ko-KR" sz="3200">
                <a:solidFill>
                  <a:schemeClr val="tx1">
                    <a:lumMod val="65000"/>
                    <a:lumOff val="35000"/>
                  </a:schemeClr>
                </a:solidFill>
              </a:rPr>
              <a:t>eventually, was thrown into the lion's den, but he was safe.</a:t>
            </a:r>
          </a:p>
          <a:p>
            <a:pPr algn="ctr"/>
            <a:r>
              <a:rPr lang="en-US" altLang="ko-KR" sz="3200">
                <a:solidFill>
                  <a:schemeClr val="tx1">
                    <a:lumMod val="65000"/>
                    <a:lumOff val="35000"/>
                  </a:schemeClr>
                </a:solidFill>
              </a:rPr>
              <a:t>Because of Daniel's faith, the Babylonian king also praised God</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We have to worship only God and</a:t>
            </a:r>
          </a:p>
          <a:p>
            <a:pPr algn="ctr"/>
            <a:r>
              <a:rPr lang="en-US" altLang="ko-KR" sz="3200">
                <a:solidFill>
                  <a:schemeClr val="tx1">
                    <a:lumMod val="65000"/>
                    <a:lumOff val="35000"/>
                  </a:schemeClr>
                </a:solidFill>
              </a:rPr>
              <a:t>we have to faith that doesn't serve idols!</a:t>
            </a:r>
          </a:p>
          <a:p>
            <a:pPr algn="ctr"/>
            <a:r>
              <a:rPr lang="en-US" altLang="ko-KR" sz="3200">
                <a:solidFill>
                  <a:schemeClr val="tx1">
                    <a:lumMod val="65000"/>
                    <a:lumOff val="35000"/>
                  </a:schemeClr>
                </a:solidFill>
              </a:rPr>
              <a:t>That kind of faith can make other people  believe in God.</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 is?</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 the one..</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a reliable one</a:t>
            </a:r>
            <a:r>
              <a:rPr lang="ko-KR" altLang="en-US" sz="3600">
                <a:solidFill>
                  <a:schemeClr val="tx1">
                    <a:lumMod val="65000"/>
                    <a:lumOff val="35000"/>
                  </a:schemeClr>
                </a:solidFill>
              </a:rPr>
              <a:t> </a:t>
            </a:r>
            <a:r>
              <a:rPr lang="en-US" altLang="ko-KR" sz="3600">
                <a:solidFill>
                  <a:schemeClr val="tx1">
                    <a:lumMod val="65000"/>
                    <a:lumOff val="35000"/>
                  </a:schemeClr>
                </a:solidFill>
              </a:rPr>
              <a:t>who can save those who truly believe in Him and serve Him.</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Why</a:t>
            </a:r>
            <a:r>
              <a:rPr lang="ko-KR" altLang="en-US" sz="3600">
                <a:solidFill>
                  <a:schemeClr val="tx1">
                    <a:lumMod val="65000"/>
                    <a:lumOff val="35000"/>
                  </a:schemeClr>
                </a:solidFill>
              </a:rPr>
              <a:t> </a:t>
            </a:r>
            <a:r>
              <a:rPr lang="en-US" altLang="ko-KR" sz="3600">
                <a:solidFill>
                  <a:schemeClr val="tx1">
                    <a:lumMod val="65000"/>
                    <a:lumOff val="35000"/>
                  </a:schemeClr>
                </a:solidFill>
              </a:rPr>
              <a:t>was</a:t>
            </a:r>
            <a:r>
              <a:rPr lang="ko-KR" altLang="en-US" sz="3600">
                <a:solidFill>
                  <a:schemeClr val="tx1">
                    <a:lumMod val="65000"/>
                    <a:lumOff val="35000"/>
                  </a:schemeClr>
                </a:solidFill>
              </a:rPr>
              <a:t> </a:t>
            </a:r>
            <a:r>
              <a:rPr lang="en-US" altLang="ko-KR" sz="3600">
                <a:solidFill>
                  <a:schemeClr val="tx1">
                    <a:lumMod val="65000"/>
                    <a:lumOff val="35000"/>
                  </a:schemeClr>
                </a:solidFill>
              </a:rPr>
              <a:t>Daniel thrown into the lion’s den?</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Because he lied to the king.</a:t>
            </a:r>
            <a:endParaRPr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Because he didn't bow down to the idol of king.</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Because he was going to kill the king.</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Because he did not worship God well. </a:t>
            </a:r>
            <a:endParaRPr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② </a:t>
            </a:r>
            <a:r>
              <a:rPr lang="en-US" altLang="ko-KR" sz="2800">
                <a:solidFill>
                  <a:srgbClr val="FF0000"/>
                </a:solidFill>
              </a:rPr>
              <a:t>Because he didn't bow down to the idol of king.</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The king was overjoyed and gave orders to lift Daniel out of the den. And when Daniel was lifted from the den, no wound was found on him, because he had trusted in his God.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Daniel</a:t>
            </a:r>
            <a:r>
              <a:rPr lang="ko-KR" altLang="en-US" sz="2800">
                <a:solidFill>
                  <a:schemeClr val="tx1">
                    <a:lumMod val="65000"/>
                    <a:lumOff val="35000"/>
                  </a:schemeClr>
                </a:solidFill>
              </a:rPr>
              <a:t> </a:t>
            </a:r>
            <a:r>
              <a:rPr lang="en-US" altLang="ko-KR" sz="2800">
                <a:solidFill>
                  <a:schemeClr val="tx1">
                    <a:lumMod val="65000"/>
                    <a:lumOff val="35000"/>
                  </a:schemeClr>
                </a:solidFill>
              </a:rPr>
              <a:t>6:</a:t>
            </a:r>
            <a:r>
              <a:rPr lang="ko-KR" altLang="en-US" sz="2800">
                <a:solidFill>
                  <a:schemeClr val="tx1">
                    <a:lumMod val="65000"/>
                    <a:lumOff val="35000"/>
                  </a:schemeClr>
                </a:solidFill>
              </a:rPr>
              <a:t> </a:t>
            </a:r>
            <a:r>
              <a:rPr lang="en-US" altLang="ko-KR" sz="2800">
                <a:solidFill>
                  <a:schemeClr val="tx1">
                    <a:lumMod val="65000"/>
                    <a:lumOff val="35000"/>
                  </a:schemeClr>
                </a:solidFill>
              </a:rPr>
              <a:t>23</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44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Jonah, who was inside the great fish</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But the LORD provided a great fish to swallow Jonah, and Jonah was inside the fish three days and three nights.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Jonah</a:t>
            </a:r>
            <a:r>
              <a:rPr lang="ko-KR" altLang="en-US" sz="2800">
                <a:solidFill>
                  <a:schemeClr val="tx1">
                    <a:lumMod val="65000"/>
                    <a:lumOff val="35000"/>
                  </a:schemeClr>
                </a:solidFill>
              </a:rPr>
              <a:t> </a:t>
            </a:r>
            <a:r>
              <a:rPr lang="en-US" altLang="ko-KR" sz="2800">
                <a:solidFill>
                  <a:schemeClr val="tx1">
                    <a:lumMod val="65000"/>
                    <a:lumOff val="35000"/>
                  </a:schemeClr>
                </a:solidFill>
              </a:rPr>
              <a:t>1:17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One day God appeared to Jonah and said,</a:t>
            </a:r>
          </a:p>
          <a:p>
            <a:r>
              <a:rPr lang="en-US" altLang="ko-KR" sz="2500">
                <a:solidFill>
                  <a:schemeClr val="tx1">
                    <a:lumMod val="65000"/>
                    <a:lumOff val="35000"/>
                  </a:schemeClr>
                </a:solidFill>
              </a:rPr>
              <a:t>“Go to the great city of Nineveh and preach against it! I will rescue them from their wickedness.”</a:t>
            </a:r>
            <a:endParaRPr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Jonah didn’t want to obey God. He went abroad and sailed for Tarshish to flee from God.</a:t>
            </a:r>
            <a:r>
              <a:rPr lang="ko-KR"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But, God sent a great wind and all of them was to die. Sailors threw away Jonah into the sea. A great fish came and swallowed him.</a:t>
            </a:r>
            <a:endParaRPr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Jonah repented his sins for 3 days inside the fish. </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“Give me the wisdom to lead my people well.” God was pleased that Solomon had asked for this. So, God gave him what Solomon asked.</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The fish vomited him onto dry land. He went to Nineveh and shouted God’s message to them reluctantly.</a:t>
            </a:r>
            <a:endParaRPr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Upon hearing God's warning, the Ninevites repented and sought God's grace. God forgave the people of Nineveh.</a:t>
            </a:r>
            <a:endParaRPr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Jonah disobeyed God's Word.</a:t>
            </a:r>
          </a:p>
          <a:p>
            <a:pPr algn="ctr"/>
            <a:r>
              <a:rPr lang="en-US" altLang="ko-KR" sz="3200">
                <a:solidFill>
                  <a:schemeClr val="tx1">
                    <a:lumMod val="65000"/>
                    <a:lumOff val="35000"/>
                  </a:schemeClr>
                </a:solidFill>
              </a:rPr>
              <a:t>But God used Jonah to disobey and eventually saved the Ninevites.</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There are times when the will of God is different from what I think. </a:t>
            </a:r>
          </a:p>
          <a:p>
            <a:pPr algn="ctr"/>
            <a:r>
              <a:rPr lang="en-US" altLang="ko-KR" sz="3200">
                <a:solidFill>
                  <a:schemeClr val="tx1">
                    <a:lumMod val="65000"/>
                    <a:lumOff val="35000"/>
                  </a:schemeClr>
                </a:solidFill>
              </a:rPr>
              <a:t>But God's will is always right. </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We must always be obedient to God's will.</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Who is 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the one who saves those who sincerely repents of their sins and ask for forgiveness.</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Whose belly was Jonah in for 3 days?</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Lion</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Elephant</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Dog</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Fish</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Fish</a:t>
            </a:r>
            <a:endParaRPr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But the LORD provided a great fish to swallow Jonah, and Jonah was inside the fish three days and three nights.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Jonah</a:t>
            </a:r>
            <a:r>
              <a:rPr lang="ko-KR" altLang="en-US" sz="2800">
                <a:solidFill>
                  <a:schemeClr val="tx1">
                    <a:lumMod val="65000"/>
                    <a:lumOff val="35000"/>
                  </a:schemeClr>
                </a:solidFill>
              </a:rPr>
              <a:t> </a:t>
            </a:r>
            <a:r>
              <a:rPr lang="en-US" altLang="ko-KR" sz="2800">
                <a:solidFill>
                  <a:schemeClr val="tx1">
                    <a:lumMod val="65000"/>
                    <a:lumOff val="35000"/>
                  </a:schemeClr>
                </a:solidFill>
              </a:rPr>
              <a:t>1:17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One day, two women came to Solomon with a small baby. They fought that the baby was her baby before king.</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The king said, “Because two women insist that the child is her child, cut the child in two and give half to one and half to the other!”</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One woman was filled with compassion for her son. So, she said, “Give the living baby to her. Don’t kill him!“ At hearing this, Solomon decided the woman was his real mother. King said, “Give the baby to her. She is a real mother!”</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solidFill>
                  <a:schemeClr val="tx1">
                    <a:lumMod val="65000"/>
                    <a:lumOff val="35000"/>
                  </a:schemeClr>
                </a:solidFill>
              </a:rPr>
              <a:t>Solomon asked for a wise heart and not for wealth or power </a:t>
            </a:r>
          </a:p>
          <a:p>
            <a:pPr algn="ctr"/>
            <a:r>
              <a:rPr lang="en-US" altLang="ko-KR" sz="3600">
                <a:solidFill>
                  <a:schemeClr val="tx1">
                    <a:lumMod val="65000"/>
                    <a:lumOff val="35000"/>
                  </a:schemeClr>
                </a:solidFill>
              </a:rPr>
              <a:t>to rule his country.  </a:t>
            </a:r>
          </a:p>
          <a:p>
            <a:pPr algn="ctr"/>
            <a:endParaRPr lang="en-US" altLang="ko-KR" sz="3600">
              <a:solidFill>
                <a:schemeClr val="tx1">
                  <a:lumMod val="65000"/>
                  <a:lumOff val="35000"/>
                </a:schemeClr>
              </a:solidFill>
            </a:endParaRPr>
          </a:p>
          <a:p>
            <a:pPr algn="ctr"/>
            <a:r>
              <a:rPr lang="en-US" altLang="ko-KR" sz="3600">
                <a:solidFill>
                  <a:schemeClr val="tx1">
                    <a:lumMod val="65000"/>
                    <a:lumOff val="35000"/>
                  </a:schemeClr>
                </a:solidFill>
              </a:rPr>
              <a:t>We have to pray to God not only for ourselves but also for serving others.</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After David had finished talking with Saul, Jonathan became one in spirit with David, and he loved him as himself.</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1 Samuel 18:</a:t>
            </a:r>
            <a:r>
              <a:rPr lang="ko-KR" altLang="en-US" sz="2800">
                <a:solidFill>
                  <a:schemeClr val="tx1">
                    <a:lumMod val="65000"/>
                    <a:lumOff val="35000"/>
                  </a:schemeClr>
                </a:solidFill>
              </a:rPr>
              <a:t> </a:t>
            </a:r>
            <a:r>
              <a:rPr lang="en-US" altLang="ko-KR" sz="2800">
                <a:solidFill>
                  <a:schemeClr val="tx1">
                    <a:lumMod val="65000"/>
                    <a:lumOff val="35000"/>
                  </a:schemeClr>
                </a:solidFill>
              </a:rPr>
              <a:t>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one who can give us wisdom which you can not gain from the world.</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What did Solomon asked for to God?</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food</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wealth</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health</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wisdom</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wisdom</a:t>
            </a:r>
            <a:endParaRPr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King Solomon was greater in riches and wisdom than all the other kings of the earth. </a:t>
            </a:r>
            <a:r>
              <a:rPr lang="ko-K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Chronicles 9:</a:t>
            </a:r>
            <a:r>
              <a:rPr lang="ko-KR" altLang="en-US" sz="2800">
                <a:solidFill>
                  <a:schemeClr val="tx1">
                    <a:lumMod val="65000"/>
                    <a:lumOff val="35000"/>
                  </a:schemeClr>
                </a:solidFill>
              </a:rPr>
              <a:t> </a:t>
            </a:r>
            <a:r>
              <a:rPr lang="en-US" altLang="ko-KR" sz="2800">
                <a:solidFill>
                  <a:schemeClr val="tx1">
                    <a:lumMod val="65000"/>
                    <a:lumOff val="35000"/>
                  </a:schemeClr>
                </a:solidFill>
              </a:rPr>
              <a:t>22</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33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The Temple for the Name of God</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Solomon gave orders to build a temple for the Name of the LORD and a royal palace for himself.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Chronicles 2:1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Solomon desired to build a temple for God as his father, David ordered.</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So, he ordered skilled carpenters bring the best trees for the temple.</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He prepared stones for the temple. He asked skilled craftsmen to bring big, magnificent and strong stones</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Some craftsmen decorated the temple of God with colored clothes and gold thread.</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When the temple of God was finished, Solomon and all the men of Israel worshipped God with great joy.</a:t>
            </a:r>
            <a:r>
              <a:rPr lang="ko-KR" altLang="en-US" sz="2600">
                <a:solidFill>
                  <a:schemeClr val="tx1">
                    <a:lumMod val="65000"/>
                    <a:lumOff val="35000"/>
                  </a:schemeClr>
                </a:solidFill>
              </a:rPr>
              <a:t> </a:t>
            </a:r>
            <a:r>
              <a:rPr lang="en-US" altLang="ko-KR" sz="2600">
                <a:solidFill>
                  <a:schemeClr val="tx1">
                    <a:lumMod val="65000"/>
                    <a:lumOff val="35000"/>
                  </a:schemeClr>
                </a:solidFill>
              </a:rPr>
              <a:t>“O Lord God! Come and reign us here!”</a:t>
            </a:r>
            <a:endParaRPr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a:rPr lang="en-US" altLang="ko-KR" sz="2800">
                <a:solidFill>
                  <a:schemeClr val="tx1">
                    <a:lumMod val="65000"/>
                    <a:lumOff val="35000"/>
                  </a:schemeClr>
                </a:solidFill>
              </a:rPr>
              <a:t>David became to stay in the palace. He met Jonathan, who was the son of king Saul.</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solidFill>
                  <a:schemeClr val="tx1">
                    <a:lumMod val="65000"/>
                    <a:lumOff val="35000"/>
                  </a:schemeClr>
                </a:solidFill>
              </a:rPr>
              <a:t>Solomon and his people showed their heart of love for God with building a beautiful temple for the Lord God.</a:t>
            </a:r>
          </a:p>
          <a:p>
            <a:pPr algn="ctr"/>
            <a:endParaRPr lang="en-US" altLang="ko-KR" sz="3600">
              <a:solidFill>
                <a:schemeClr val="tx1">
                  <a:lumMod val="65000"/>
                  <a:lumOff val="35000"/>
                </a:schemeClr>
              </a:solidFill>
            </a:endParaRPr>
          </a:p>
          <a:p>
            <a:pPr algn="ctr"/>
            <a:r>
              <a:rPr lang="en-US" altLang="ko-KR" sz="3600">
                <a:solidFill>
                  <a:schemeClr val="tx1">
                    <a:lumMod val="65000"/>
                    <a:lumOff val="35000"/>
                  </a:schemeClr>
                </a:solidFill>
              </a:rPr>
              <a:t>Church is a place where we meet God and we can show our heart of love for God. </a:t>
            </a:r>
          </a:p>
          <a:p>
            <a:pPr algn="ctr"/>
            <a:r>
              <a:rPr lang="en-US" altLang="ko-KR" sz="3600">
                <a:solidFill>
                  <a:schemeClr val="tx1">
                    <a:lumMod val="65000"/>
                    <a:lumOff val="35000"/>
                  </a:schemeClr>
                </a:solidFill>
              </a:rPr>
              <a:t>We have to love our church.</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one who searches worshippers and blesses them.</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4000">
                <a:solidFill>
                  <a:srgbClr val="FF0000"/>
                </a:solidFill>
              </a:rPr>
              <a:t>Today’s quiz</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en-US" altLang="en-US" sz="3600">
                <a:solidFill>
                  <a:schemeClr val="tx1">
                    <a:lumMod val="65000"/>
                    <a:lumOff val="35000"/>
                  </a:schemeClr>
                </a:solidFill>
              </a:rPr>
              <a:t>What did Solomon and Israel make to express their love for God?</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① </a:t>
            </a:r>
            <a:r>
              <a:rPr lang="en-US"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② </a:t>
            </a:r>
            <a:r>
              <a:rPr lang="en-US"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③ </a:t>
            </a:r>
            <a:r>
              <a:rPr lang="en-US" altLang="en-US" sz="2800">
                <a:solidFill>
                  <a:schemeClr val="tx1">
                    <a:lumMod val="65000"/>
                    <a:lumOff val="35000"/>
                  </a:schemeClr>
                </a:solidFill>
              </a:rPr>
              <a:t>city</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chemeClr val="tx1">
                    <a:lumMod val="65000"/>
                    <a:lumOff val="35000"/>
                  </a:schemeClr>
                </a:solidFill>
              </a:rPr>
              <a:t>④ </a:t>
            </a:r>
            <a:r>
              <a:rPr lang="en-US" altLang="en-US" sz="2800">
                <a:solidFill>
                  <a:schemeClr val="tx1">
                    <a:lumMod val="65000"/>
                    <a:lumOff val="35000"/>
                  </a:schemeClr>
                </a:solidFill>
              </a:rPr>
              <a:t>sanctuary</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lang="ko-KR" altLang="en-US" sz="2800">
                <a:solidFill>
                  <a:srgbClr val="FF0000"/>
                </a:solidFill>
              </a:rPr>
              <a:t>④ </a:t>
            </a:r>
            <a:r>
              <a:rPr lang="en-US" altLang="en-US" sz="2800">
                <a:solidFill>
                  <a:srgbClr val="FF0000"/>
                </a:solidFill>
              </a:rPr>
              <a:t>sanctuary</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Solomon gave orders to build a temple for the Name of the LORD and a royal palace for himself.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Chronicles 2:1</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34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Ravens That Brought Bread and Meat</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t>You will drink from the brook, and I have ordered the ravens to feed you there.</a:t>
            </a:r>
            <a:endParaRPr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17:4</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700">
                <a:solidFill>
                  <a:schemeClr val="tx1">
                    <a:lumMod val="65000"/>
                    <a:lumOff val="35000"/>
                  </a:schemeClr>
                </a:solidFill>
              </a:rPr>
              <a:t>There was a king called Ahab who was very wicked before God. A prophet Elijah delivered the word of God to Ahab.</a:t>
            </a:r>
            <a:endParaRPr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“There will be no rain in the land!” At this, Ahab tried to kill him. God made him hide from king Ahab.</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Elijah fled to the land where God had told.</a:t>
            </a:r>
          </a:p>
          <a:p>
            <a:r>
              <a:rPr lang="en-US" altLang="ko-KR" sz="2800">
                <a:solidFill>
                  <a:schemeClr val="tx1">
                    <a:lumMod val="65000"/>
                    <a:lumOff val="35000"/>
                  </a:schemeClr>
                </a:solidFill>
              </a:rPr>
              <a:t>But, he could not get any food to eat there.</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God ordered the ravens to feed Elijah there. The ravens brought him bread and meat in the morning and in the evening, and he drank from the brook.</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a:rPr lang="en-US" altLang="ko-KR" sz="2800">
                <a:solidFill>
                  <a:schemeClr val="tx1">
                    <a:lumMod val="65000"/>
                    <a:lumOff val="35000"/>
                  </a:schemeClr>
                </a:solidFill>
              </a:rPr>
              <a:t>Jonathan liked David very much. Jonathan became one in spirit with David.</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Elijah obeyed God’s word at the risk of his life and he had an amazing experience of God’s protection.</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a:solidFill>
                  <a:schemeClr val="tx1">
                    <a:lumMod val="65000"/>
                    <a:lumOff val="35000"/>
                  </a:schemeClr>
                </a:solidFill>
              </a:rPr>
              <a:t>The wicked king, Ahab disliked to obey God’s word. So, he tried to kill God’s prophet, Elijah who had told God’s word.</a:t>
            </a:r>
            <a:r>
              <a:rPr lang="ko-KR" altLang="en-US" sz="2800">
                <a:solidFill>
                  <a:schemeClr val="tx1">
                    <a:lumMod val="65000"/>
                    <a:lumOff val="35000"/>
                  </a:schemeClr>
                </a:solidFill>
              </a:rPr>
              <a:t> </a:t>
            </a:r>
            <a:endParaRPr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algn="ctr"/>
            <a:r>
              <a:rPr lang="en-US" altLang="ko-KR" sz="2800">
                <a:solidFill>
                  <a:schemeClr val="tx1">
                    <a:lumMod val="65000"/>
                    <a:lumOff val="35000"/>
                  </a:schemeClr>
                </a:solidFill>
              </a:rPr>
              <a:t>But, God protected and took care of Elijah with amazing way!</a:t>
            </a:r>
          </a:p>
          <a:p>
            <a:pPr algn="ctr"/>
            <a:endParaRPr lang="en-US" altLang="ko-KR" sz="2800">
              <a:solidFill>
                <a:schemeClr val="tx1">
                  <a:lumMod val="65000"/>
                  <a:lumOff val="35000"/>
                </a:schemeClr>
              </a:solidFill>
            </a:endParaRPr>
          </a:p>
          <a:p>
            <a:pPr algn="ctr"/>
            <a:r>
              <a:rPr lang="en-US" altLang="ko-KR" sz="2800">
                <a:solidFill>
                  <a:schemeClr val="tx1">
                    <a:lumMod val="65000"/>
                    <a:lumOff val="35000"/>
                  </a:schemeClr>
                </a:solidFill>
              </a:rPr>
              <a:t>We have to obey and proclaim God’s word in any circumstance like Elijah. </a:t>
            </a:r>
          </a:p>
          <a:p>
            <a:pPr algn="ctr"/>
            <a:endParaRPr lang="en-US" altLang="ko-KR" sz="2800">
              <a:solidFill>
                <a:schemeClr val="tx1">
                  <a:lumMod val="65000"/>
                  <a:lumOff val="35000"/>
                </a:schemeClr>
              </a:solidFill>
            </a:endParaRPr>
          </a:p>
          <a:p>
            <a:pPr algn="ctr"/>
            <a:r>
              <a:rPr lang="en-US" altLang="ko-KR" sz="2800">
                <a:solidFill>
                  <a:schemeClr val="tx1">
                    <a:lumMod val="65000"/>
                    <a:lumOff val="35000"/>
                  </a:schemeClr>
                </a:solidFill>
              </a:rPr>
              <a:t>God will surely protects us</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Who is God ?</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one who takes care of those who obey and keep His words with amazing way.</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Who brought something to eat to Elijah?</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horse</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eagle</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dragon</a:t>
            </a:r>
            <a:endParaRPr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raven</a:t>
            </a:r>
            <a:endParaRPr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raven</a:t>
            </a:r>
            <a:endParaRPr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t>You will drink from the brook, and I have ordered the ravens to feed you there.</a:t>
            </a:r>
            <a:endParaRPr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17:4</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35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The Flour and the oil </a:t>
            </a:r>
          </a:p>
          <a:p>
            <a:pPr algn="ctr"/>
            <a:r>
              <a:rPr lang="en-US" altLang="ko-KR" sz="4400"/>
              <a:t>was not used up</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 at once to Zarephath of Sidon and stay there. I have commanded a widow in that place to supply you with food</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17:9</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There was no rain in Israel as the Lord God said. So there was no food for people to eat. </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The Lord God sent Elijah to a widow who lived in Zarephath.</a:t>
            </a:r>
            <a:endParaRPr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Elijah asked her to make bread for himself with only a handful of flour and a little oil which was left to her.</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a:rPr lang="en-US" altLang="ko-KR" sz="2800">
                <a:solidFill>
                  <a:schemeClr val="tx1">
                    <a:lumMod val="65000"/>
                    <a:lumOff val="35000"/>
                  </a:schemeClr>
                </a:solidFill>
              </a:rPr>
              <a:t>Jonathan gave David his own sword and arrow. It meant that he really believed in David.</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Even though she had not enough flour and oil on which they lived, according to Elijah’s saying, she made some bread and gave it to Elijah first and made for themselves.</a:t>
            </a:r>
            <a:r>
              <a:rPr lang="ko-KR" altLang="en-US" sz="2600">
                <a:solidFill>
                  <a:schemeClr val="tx1">
                    <a:lumMod val="65000"/>
                    <a:lumOff val="35000"/>
                  </a:schemeClr>
                </a:solidFill>
              </a:rPr>
              <a:t> </a:t>
            </a:r>
            <a:r>
              <a:rPr lang="en-US" altLang="ko-KR" sz="2600">
                <a:solidFill>
                  <a:schemeClr val="tx1">
                    <a:lumMod val="65000"/>
                    <a:lumOff val="35000"/>
                  </a:schemeClr>
                </a:solidFill>
              </a:rPr>
              <a:t>Then, surprisingly, the jar of flour and the jug of oil were</a:t>
            </a:r>
            <a:r>
              <a:rPr lang="ko-KR" altLang="en-US" sz="2600">
                <a:solidFill>
                  <a:schemeClr val="tx1">
                    <a:lumMod val="65000"/>
                    <a:lumOff val="35000"/>
                  </a:schemeClr>
                </a:solidFill>
              </a:rPr>
              <a:t> </a:t>
            </a:r>
            <a:r>
              <a:rPr lang="en-US" altLang="ko-KR" sz="2600">
                <a:solidFill>
                  <a:schemeClr val="tx1">
                    <a:lumMod val="65000"/>
                    <a:lumOff val="35000"/>
                  </a:schemeClr>
                </a:solidFill>
              </a:rPr>
              <a:t>not used up.</a:t>
            </a:r>
            <a:endParaRPr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One day her son died. But the Lord God let the boy’s life return to him and live. She gave glory to God.</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The widow offered a little flour and oil </a:t>
            </a:r>
          </a:p>
          <a:p>
            <a:pPr algn="ctr"/>
            <a:r>
              <a:rPr lang="en-US" altLang="ko-KR" sz="3200">
                <a:solidFill>
                  <a:schemeClr val="tx1">
                    <a:lumMod val="65000"/>
                    <a:lumOff val="35000"/>
                  </a:schemeClr>
                </a:solidFill>
              </a:rPr>
              <a:t>to God.</a:t>
            </a:r>
            <a:r>
              <a:rPr lang="ko-KR" altLang="en-US" sz="3200">
                <a:solidFill>
                  <a:schemeClr val="tx1">
                    <a:lumMod val="65000"/>
                    <a:lumOff val="35000"/>
                  </a:schemeClr>
                </a:solidFill>
              </a:rPr>
              <a:t> </a:t>
            </a: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Then, she received much blessing </a:t>
            </a:r>
          </a:p>
          <a:p>
            <a:pPr algn="ctr"/>
            <a:r>
              <a:rPr lang="en-US" altLang="ko-KR" sz="3200">
                <a:solidFill>
                  <a:schemeClr val="tx1">
                    <a:lumMod val="65000"/>
                    <a:lumOff val="35000"/>
                  </a:schemeClr>
                </a:solidFill>
              </a:rPr>
              <a:t>beyond imagination.</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Sometimes, there will be a moment we have to give something important to God.</a:t>
            </a:r>
          </a:p>
          <a:p>
            <a:pPr algn="ctr"/>
            <a:r>
              <a:rPr lang="en-US" altLang="ko-KR" sz="3200">
                <a:solidFill>
                  <a:schemeClr val="tx1">
                    <a:lumMod val="65000"/>
                    <a:lumOff val="35000"/>
                  </a:schemeClr>
                </a:solidFill>
              </a:rPr>
              <a:t>Then, God blesses us much through this offering and sacrifice.</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Who is 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one who provides us everything which we need to live on-food, clothes, and house, etc.</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200">
                <a:solidFill>
                  <a:schemeClr val="tx1">
                    <a:lumMod val="65000"/>
                    <a:lumOff val="35000"/>
                  </a:schemeClr>
                </a:solidFill>
              </a:rPr>
              <a:t>To whom did God say to Elijah to go??</a:t>
            </a:r>
            <a:endParaRPr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king</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priest</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widow</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general</a:t>
            </a:r>
            <a:endParaRPr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③ </a:t>
            </a:r>
            <a:r>
              <a:rPr lang="en-US" altLang="ko-KR" sz="2800">
                <a:solidFill>
                  <a:srgbClr val="FF0000"/>
                </a:solidFill>
              </a:rPr>
              <a:t>widow</a:t>
            </a:r>
            <a:endParaRPr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 at once to Zarephath of Sidon and stay there. I have commanded a widow in that place to supply you with food</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17:9</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a:rPr lang="en-US" altLang="ko-KR" b="1">
                <a:solidFill>
                  <a:schemeClr val="tx1">
                    <a:lumMod val="50000"/>
                    <a:lumOff val="50000"/>
                  </a:schemeClr>
                </a:solidFill>
              </a:rPr>
              <a:t>No. 36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algn="ctr"/>
            <a:r>
              <a:rPr lang="en-US" altLang="ko-KR" sz="4400"/>
              <a:t>The Fire Fell down from the Heaven</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Then the fire of the LORD fell and burned up the sacrifice, the wood, the stones and the soil, and also licked up the water in the trench. </a:t>
            </a:r>
            <a:r>
              <a:rPr lang="ko-K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18:38</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a:rPr lang="en-US" altLang="ko-KR" sz="2800">
                <a:solidFill>
                  <a:schemeClr val="tx1">
                    <a:lumMod val="65000"/>
                    <a:lumOff val="35000"/>
                  </a:schemeClr>
                </a:solidFill>
              </a:rPr>
              <a:t>God sent Elijah to the wicked king Ahab of Israel. “You will get to know who is real God!”</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a:rPr lang="en-US" altLang="ko-KR" sz="2800">
                <a:solidFill>
                  <a:schemeClr val="tx1">
                    <a:lumMod val="65000"/>
                    <a:lumOff val="35000"/>
                  </a:schemeClr>
                </a:solidFill>
              </a:rPr>
              <a:t>Elijah have fought against 850 false prophets of idol worshippers. “The god who answers by fire is real God!”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a:rPr lang="en-US" altLang="ko-KR" sz="2800">
                <a:solidFill>
                  <a:schemeClr val="tx1">
                    <a:lumMod val="65000"/>
                    <a:lumOff val="35000"/>
                  </a:schemeClr>
                </a:solidFill>
              </a:rPr>
              <a:t>Jonathan gave his precious clothes to David. It showed Jonathan’s deep friendship to David.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a:rPr lang="en-US" altLang="ko-KR" sz="2800">
                <a:solidFill>
                  <a:schemeClr val="tx1">
                    <a:lumMod val="65000"/>
                    <a:lumOff val="35000"/>
                  </a:schemeClr>
                </a:solidFill>
              </a:rPr>
              <a:t>850 prophets called on the name of their god and danced around the alter but there was no fire response.</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a:rPr lang="en-US" altLang="ko-KR" sz="2800">
                <a:solidFill>
                  <a:schemeClr val="tx1">
                    <a:lumMod val="65000"/>
                    <a:lumOff val="35000"/>
                  </a:schemeClr>
                </a:solidFill>
              </a:rPr>
              <a:t>It was Elijah’s turn. Elijah prayed towards heaven. Then, the fire of God fell and burned up the sacrifice on the alter. </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a:rPr lang="en-US" altLang="ko-KR" sz="2600">
                <a:solidFill>
                  <a:schemeClr val="tx1">
                    <a:lumMod val="65000"/>
                    <a:lumOff val="35000"/>
                  </a:schemeClr>
                </a:solidFill>
              </a:rPr>
              <a:t>“Jehovah is the real God!” Israel people repented their sins and gave glory to God.</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algn="ctr"/>
            <a:r>
              <a:rPr lang="en-US" altLang="ko-KR" sz="3200">
                <a:solidFill>
                  <a:schemeClr val="tx1">
                    <a:lumMod val="65000"/>
                    <a:lumOff val="35000"/>
                  </a:schemeClr>
                </a:solidFill>
              </a:rPr>
              <a:t>False gods could do nothing.</a:t>
            </a:r>
          </a:p>
          <a:p>
            <a:pPr algn="ctr"/>
            <a:r>
              <a:rPr lang="en-US" altLang="ko-KR" sz="3200">
                <a:solidFill>
                  <a:schemeClr val="tx1">
                    <a:lumMod val="65000"/>
                    <a:lumOff val="35000"/>
                  </a:schemeClr>
                </a:solidFill>
              </a:rPr>
              <a:t>For</a:t>
            </a:r>
            <a:r>
              <a:rPr lang="ko-KR" altLang="en-US" sz="3200">
                <a:solidFill>
                  <a:schemeClr val="tx1">
                    <a:lumMod val="65000"/>
                    <a:lumOff val="35000"/>
                  </a:schemeClr>
                </a:solidFill>
              </a:rPr>
              <a:t> </a:t>
            </a:r>
            <a:r>
              <a:rPr lang="en-US" altLang="ko-KR" sz="3200">
                <a:solidFill>
                  <a:schemeClr val="tx1">
                    <a:lumMod val="65000"/>
                    <a:lumOff val="35000"/>
                  </a:schemeClr>
                </a:solidFill>
              </a:rPr>
              <a:t>they</a:t>
            </a:r>
            <a:r>
              <a:rPr lang="ko-KR" altLang="en-US" sz="3200">
                <a:solidFill>
                  <a:schemeClr val="tx1">
                    <a:lumMod val="65000"/>
                    <a:lumOff val="35000"/>
                  </a:schemeClr>
                </a:solidFill>
              </a:rPr>
              <a:t> </a:t>
            </a:r>
            <a:r>
              <a:rPr lang="en-US" altLang="ko-KR" sz="3200">
                <a:solidFill>
                  <a:schemeClr val="tx1">
                    <a:lumMod val="65000"/>
                    <a:lumOff val="35000"/>
                  </a:schemeClr>
                </a:solidFill>
              </a:rPr>
              <a:t>had</a:t>
            </a:r>
            <a:r>
              <a:rPr lang="ko-KR" altLang="en-US" sz="3200">
                <a:solidFill>
                  <a:schemeClr val="tx1">
                    <a:lumMod val="65000"/>
                    <a:lumOff val="35000"/>
                  </a:schemeClr>
                </a:solidFill>
              </a:rPr>
              <a:t> </a:t>
            </a:r>
            <a:r>
              <a:rPr lang="en-US" altLang="ko-KR" sz="3200">
                <a:solidFill>
                  <a:schemeClr val="tx1">
                    <a:lumMod val="65000"/>
                    <a:lumOff val="35000"/>
                  </a:schemeClr>
                </a:solidFill>
              </a:rPr>
              <a:t>no</a:t>
            </a:r>
            <a:r>
              <a:rPr lang="ko-KR" altLang="en-US" sz="3200">
                <a:solidFill>
                  <a:schemeClr val="tx1">
                    <a:lumMod val="65000"/>
                    <a:lumOff val="35000"/>
                  </a:schemeClr>
                </a:solidFill>
              </a:rPr>
              <a:t> </a:t>
            </a:r>
            <a:r>
              <a:rPr lang="en-US" altLang="ko-KR" sz="3200">
                <a:solidFill>
                  <a:schemeClr val="tx1">
                    <a:lumMod val="65000"/>
                    <a:lumOff val="35000"/>
                  </a:schemeClr>
                </a:solidFill>
              </a:rPr>
              <a:t>power.</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God is Almighty.</a:t>
            </a:r>
          </a:p>
          <a:p>
            <a:pPr algn="ctr"/>
            <a:r>
              <a:rPr lang="en-US" altLang="ko-KR" sz="3200">
                <a:solidFill>
                  <a:schemeClr val="tx1">
                    <a:lumMod val="65000"/>
                    <a:lumOff val="35000"/>
                  </a:schemeClr>
                </a:solidFill>
              </a:rPr>
              <a:t>We can experience His amazing miracles when we rely on and believe in Him.</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algn="ctr"/>
            <a:r>
              <a:rPr lang="en-US" altLang="ko-KR" sz="3200"/>
              <a:t>Who is God?</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a:rPr lang="en-US" altLang="ko-KR" sz="3600">
                <a:solidFill>
                  <a:schemeClr val="tx1">
                    <a:lumMod val="65000"/>
                    <a:lumOff val="35000"/>
                  </a:schemeClr>
                </a:solidFill>
              </a:rPr>
              <a:t>He is the real and living and working God who is different from the false idols. </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a:rPr lang="en-US" altLang="ko-KR" sz="3200">
                <a:solidFill>
                  <a:schemeClr val="tx1">
                    <a:lumMod val="65000"/>
                    <a:lumOff val="35000"/>
                  </a:schemeClr>
                </a:solidFill>
              </a:rPr>
              <a:t>What fell down from heaven when Elijah prayed?</a:t>
            </a:r>
            <a:endParaRPr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snow</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rain</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stone</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fire</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a:rPr lang="ko-KR" altLang="en-US" sz="2800">
                <a:solidFill>
                  <a:srgbClr val="FF0000"/>
                </a:solidFill>
              </a:rPr>
              <a:t>④ </a:t>
            </a:r>
            <a:r>
              <a:rPr lang="en-US" altLang="ko-KR" sz="2800">
                <a:solidFill>
                  <a:srgbClr val="FF0000"/>
                </a:solidFill>
              </a:rPr>
              <a:t>fire</a:t>
            </a:r>
            <a:endParaRPr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a:rPr lang="en-US" altLang="ko-KR" sz="3600">
                <a:solidFill>
                  <a:schemeClr val="tx1">
                    <a:lumMod val="65000"/>
                    <a:lumOff val="35000"/>
                  </a:schemeClr>
                </a:solidFill>
              </a:rPr>
              <a:t>Then the fire of the LORD fell and burned up the sacrifice, the wood, the stones and the soil, and also licked up the water in the trench. </a:t>
            </a:r>
            <a:r>
              <a:rPr lang="ko-KR"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algn="r"/>
            <a:r>
              <a:rPr lang="en-US" altLang="ko-KR" sz="2800">
                <a:solidFill>
                  <a:schemeClr val="tx1">
                    <a:lumMod val="65000"/>
                    <a:lumOff val="35000"/>
                  </a:schemeClr>
                </a:solidFill>
              </a:rPr>
              <a:t>1 kings</a:t>
            </a:r>
            <a:r>
              <a:rPr lang="ko-KR" altLang="en-US" sz="2800">
                <a:solidFill>
                  <a:schemeClr val="tx1">
                    <a:lumMod val="65000"/>
                    <a:lumOff val="35000"/>
                  </a:schemeClr>
                </a:solidFill>
              </a:rPr>
              <a:t> </a:t>
            </a:r>
            <a:r>
              <a:rPr lang="en-US" altLang="ko-KR" sz="2800">
                <a:solidFill>
                  <a:schemeClr val="tx1">
                    <a:lumMod val="65000"/>
                    <a:lumOff val="35000"/>
                  </a:schemeClr>
                </a:solidFill>
              </a:rPr>
              <a:t>18:38</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37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Naaman Healed of Leprosy</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So he went down and dipped himself in the Jordan seven times, as the man of God had told him, and his flesh was restored and became clean like that of a young boy.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Kings 5:14</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a:solidFill>
                  <a:schemeClr val="tx1">
                    <a:lumMod val="65000"/>
                    <a:lumOff val="35000"/>
                  </a:schemeClr>
                </a:solidFill>
              </a:rPr>
              <a:t>Naaman was commander of the army of the king of Aram, but he had leprosy. He went to Elisha who was the prophet of Israel to be restored. </a:t>
            </a:r>
            <a:endParaRPr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a:rPr lang="en-US" altLang="ko-KR" sz="2600">
                <a:solidFill>
                  <a:schemeClr val="tx1">
                    <a:lumMod val="65000"/>
                    <a:lumOff val="35000"/>
                  </a:schemeClr>
                </a:solidFill>
              </a:rPr>
              <a:t>David was in dangerous situations to death  for several times, for king Saul tried to kill him. However, he could escape from those dangers with Jonathan’s help.</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Elisha didn’t meet him, but just said, “Go, wash yourself seven times in the Jordan River.”</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Naaman got angry against Elisha’s word. But his servants said to him, “Go to the river and dip your body, please.”</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Naaman dipped himself in the Jordan seven times as Elisha and his servants said.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500">
                <a:solidFill>
                  <a:schemeClr val="tx1">
                    <a:lumMod val="65000"/>
                    <a:lumOff val="35000"/>
                  </a:schemeClr>
                </a:solidFill>
              </a:rPr>
              <a:t>Then, surprisingly, his flesh was restored and became clean.</a:t>
            </a:r>
          </a:p>
          <a:p>
            <a:r>
              <a:rPr lang="en-US" altLang="ko-KR" sz="2500">
                <a:solidFill>
                  <a:schemeClr val="tx1">
                    <a:lumMod val="65000"/>
                    <a:lumOff val="35000"/>
                  </a:schemeClr>
                </a:solidFill>
              </a:rPr>
              <a:t>Naaman went back to Elisha and gave glory to God. </a:t>
            </a:r>
            <a:endParaRPr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chemeClr val="tx1">
                    <a:lumMod val="65000"/>
                    <a:lumOff val="35000"/>
                  </a:schemeClr>
                </a:solidFill>
              </a:rPr>
              <a:t>When Naaman heard Elisha who was the man of God and obeyed his word, he was blessed to be cleansed from his leprosy.</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We should live not by our own will, </a:t>
            </a:r>
          </a:p>
          <a:p>
            <a:pPr algn="ctr"/>
            <a:r>
              <a:rPr lang="en-US" altLang="ko-KR" sz="3200">
                <a:solidFill>
                  <a:schemeClr val="tx1">
                    <a:lumMod val="65000"/>
                    <a:lumOff val="35000"/>
                  </a:schemeClr>
                </a:solidFill>
              </a:rPr>
              <a:t>but by God’s will.</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When we live on and obey God’s word,</a:t>
            </a:r>
          </a:p>
          <a:p>
            <a:pPr algn="ctr"/>
            <a:r>
              <a:rPr lang="en-US" altLang="ko-KR" sz="3200">
                <a:solidFill>
                  <a:schemeClr val="tx1">
                    <a:lumMod val="65000"/>
                    <a:lumOff val="35000"/>
                  </a:schemeClr>
                </a:solidFill>
              </a:rPr>
              <a:t>We can be blessed by abundant blessing which God can provide us.</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rgbClr val="FF0000"/>
                </a:solidFill>
              </a:rPr>
              <a:t>God?</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the one who can heal every disease. He is the Almighty God who can heal us.</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How many times did Naaman dip himself in the Jordan River?</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three times</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once</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five times</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seven</a:t>
            </a:r>
            <a:r>
              <a:rPr lang="ko-KR" altLang="en-US" sz="2800">
                <a:solidFill>
                  <a:schemeClr val="tx1">
                    <a:lumMod val="65000"/>
                    <a:lumOff val="35000"/>
                  </a:schemeClr>
                </a:solidFill>
              </a:rPr>
              <a:t> </a:t>
            </a:r>
            <a:r>
              <a:rPr lang="en-US" altLang="ko-KR" sz="2800">
                <a:solidFill>
                  <a:schemeClr val="tx1">
                    <a:lumMod val="65000"/>
                    <a:lumOff val="35000"/>
                  </a:schemeClr>
                </a:solidFill>
              </a:rPr>
              <a:t>times</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seven times</a:t>
            </a:r>
            <a:endParaRPr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So he went down and dipped himself in the Jordan seven times, as the man of God had told him, and his flesh was restored and became clean like that of a young boy. </a:t>
            </a:r>
            <a:endParaRPr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Kings 5:14</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38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400"/>
              <a:t>Repairing the Temple of God</a:t>
            </a:r>
            <a:endParaRPr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bg1">
                    <a:lumMod val="50000"/>
                  </a:schemeClr>
                </a:solidFill>
              </a:rPr>
              <a:t>Therefore King Joash summoned Jehoiada the priest and the other priests and asked them, "Why aren't you repairing the damage done to the temple? Take no more money from your treasurers, but hand it over for repairing the temple." </a:t>
            </a:r>
            <a:endParaRPr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Kings</a:t>
            </a:r>
            <a:r>
              <a:rPr lang="ko-KR" altLang="en-US" sz="2800">
                <a:solidFill>
                  <a:schemeClr val="tx1">
                    <a:lumMod val="65000"/>
                    <a:lumOff val="35000"/>
                  </a:schemeClr>
                </a:solidFill>
              </a:rPr>
              <a:t> </a:t>
            </a:r>
            <a:r>
              <a:rPr lang="en-US" altLang="ko-KR" sz="2800">
                <a:solidFill>
                  <a:schemeClr val="tx1">
                    <a:lumMod val="65000"/>
                    <a:lumOff val="35000"/>
                  </a:schemeClr>
                </a:solidFill>
              </a:rPr>
              <a:t>12:7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algn="ctr"/>
            <a:r>
              <a:rPr lang="en-US" altLang="ko-KR" sz="3200">
                <a:solidFill>
                  <a:schemeClr val="tx1">
                    <a:lumMod val="65000"/>
                    <a:lumOff val="35000"/>
                  </a:schemeClr>
                </a:solidFill>
              </a:rPr>
              <a:t>Jonathan did not choose his selfish desire, but his friend, David.</a:t>
            </a:r>
          </a:p>
          <a:p>
            <a:pPr algn="ctr"/>
            <a:endParaRPr lang="en-US" altLang="ko-KR" sz="3200">
              <a:solidFill>
                <a:schemeClr val="tx1">
                  <a:lumMod val="65000"/>
                  <a:lumOff val="35000"/>
                </a:schemeClr>
              </a:solidFill>
            </a:endParaRPr>
          </a:p>
          <a:p>
            <a:pPr algn="ctr"/>
            <a:r>
              <a:rPr lang="en-US" altLang="ko-KR" sz="3200">
                <a:solidFill>
                  <a:schemeClr val="tx1">
                    <a:lumMod val="65000"/>
                    <a:lumOff val="35000"/>
                  </a:schemeClr>
                </a:solidFill>
              </a:rPr>
              <a:t>Like Jonathan, </a:t>
            </a:r>
          </a:p>
          <a:p>
            <a:pPr algn="ctr"/>
            <a:r>
              <a:rPr lang="en-US" altLang="ko-KR" sz="3200">
                <a:solidFill>
                  <a:schemeClr val="tx1">
                    <a:lumMod val="65000"/>
                    <a:lumOff val="35000"/>
                  </a:schemeClr>
                </a:solidFill>
              </a:rPr>
              <a:t>let’s be a good friend for our friend.</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err="1">
                <a:solidFill>
                  <a:schemeClr val="tx1">
                    <a:lumMod val="65000"/>
                    <a:lumOff val="35000"/>
                  </a:schemeClr>
                </a:solidFill>
              </a:rPr>
              <a:t>Joash, the king of Judah, had a mind to repair the temple of God, which was left damaged.</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However, the budget was not enough to repair the temple. Joash decided to receive offering for repairing the temple of God.</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People who loved God sincerely offered money for repairing the temple.</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Money collected for the temple repairing was given to the workmen, and they repaired the temple with complete honesty.</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“Wow! What a beautiful temple it is!” Joash was glad over with thought God would be pleasing.</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err="1">
                <a:solidFill>
                  <a:schemeClr val="tx1">
                    <a:lumMod val="65000"/>
                    <a:lumOff val="35000"/>
                  </a:schemeClr>
                </a:solidFill>
              </a:rPr>
              <a:t>Joash regarded the temple of God as precious place, where people worshipped God.</a:t>
            </a:r>
          </a:p>
          <a:p>
            <a:pPr algn="ctr"/>
            <a:endParaRPr lang="en-US" altLang="ko-KR" sz="3600">
              <a:solidFill>
                <a:schemeClr val="tx1">
                  <a:lumMod val="65000"/>
                  <a:lumOff val="35000"/>
                </a:schemeClr>
              </a:solidFill>
            </a:endParaRPr>
          </a:p>
          <a:p>
            <a:pPr algn="ctr"/>
            <a:r>
              <a:rPr lang="en-US" altLang="ko-KR" sz="3600">
                <a:solidFill>
                  <a:schemeClr val="tx1">
                    <a:lumMod val="65000"/>
                    <a:lumOff val="35000"/>
                  </a:schemeClr>
                </a:solidFill>
              </a:rPr>
              <a:t>Church is the place God is present when we worship Him.</a:t>
            </a:r>
          </a:p>
          <a:p>
            <a:pPr algn="ctr"/>
            <a:endParaRPr lang="en-US" altLang="ko-KR" sz="3600">
              <a:solidFill>
                <a:schemeClr val="tx1">
                  <a:lumMod val="65000"/>
                  <a:lumOff val="35000"/>
                </a:schemeClr>
              </a:solidFill>
            </a:endParaRPr>
          </a:p>
          <a:p>
            <a:pPr algn="ctr"/>
            <a:r>
              <a:rPr lang="en-US" altLang="ko-KR" sz="3600">
                <a:solidFill>
                  <a:schemeClr val="tx1">
                    <a:lumMod val="65000"/>
                    <a:lumOff val="35000"/>
                  </a:schemeClr>
                </a:solidFill>
              </a:rPr>
              <a:t>So, we have to love church and consider it very preciously.</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solidFill>
                  <a:srgbClr val="FF0000"/>
                </a:solidFill>
              </a:rPr>
              <a:t>God?</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sets up each one of us as His Holy Temple.</a:t>
            </a:r>
          </a:p>
          <a:p>
            <a:endParaRPr lang="en-US" altLang="ko-KR" sz="3600">
              <a:solidFill>
                <a:schemeClr val="tx1">
                  <a:lumMod val="65000"/>
                  <a:lumOff val="35000"/>
                </a:schemeClr>
              </a:solidFill>
            </a:endParaRPr>
          </a:p>
          <a:p>
            <a:r>
              <a:rPr lang="en-US" altLang="ko-KR" sz="3600">
                <a:solidFill>
                  <a:schemeClr val="tx1">
                    <a:lumMod val="65000"/>
                    <a:lumOff val="35000"/>
                  </a:schemeClr>
                </a:solidFill>
              </a:rPr>
              <a:t>God meets those who worship Him.</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What did Joash decide to fix up?</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palace</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his</a:t>
            </a:r>
            <a:r>
              <a:rPr lang="ko-KR" altLang="en-US" sz="2800">
                <a:solidFill>
                  <a:schemeClr val="tx1">
                    <a:lumMod val="65000"/>
                    <a:lumOff val="35000"/>
                  </a:schemeClr>
                </a:solidFill>
              </a:rPr>
              <a:t> </a:t>
            </a:r>
            <a:r>
              <a:rPr lang="en-US" altLang="ko-KR" sz="2800">
                <a:solidFill>
                  <a:schemeClr val="tx1">
                    <a:lumMod val="65000"/>
                    <a:lumOff val="35000"/>
                  </a:schemeClr>
                </a:solidFill>
              </a:rPr>
              <a:t>room</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school</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Holy Temple</a:t>
            </a:r>
            <a:endParaRPr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Holy Temple</a:t>
            </a:r>
            <a:endParaRPr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bg1">
                    <a:lumMod val="50000"/>
                  </a:schemeClr>
                </a:solidFill>
              </a:rPr>
              <a:t>Therefore King Joash summoned Jehoiada the priest and the other priests and asked them, "Why aren't you repairing the damage done to the temple? Take no more money from your treasurers, but hand it over for repairing the temple." </a:t>
            </a:r>
            <a:endParaRPr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2 Kings</a:t>
            </a:r>
            <a:r>
              <a:rPr lang="ko-KR" altLang="en-US" sz="2800">
                <a:solidFill>
                  <a:schemeClr val="tx1">
                    <a:lumMod val="65000"/>
                    <a:lumOff val="35000"/>
                  </a:schemeClr>
                </a:solidFill>
              </a:rPr>
              <a:t> </a:t>
            </a:r>
            <a:r>
              <a:rPr lang="en-US" altLang="ko-KR" sz="2800">
                <a:solidFill>
                  <a:schemeClr val="tx1">
                    <a:lumMod val="65000"/>
                    <a:lumOff val="35000"/>
                  </a:schemeClr>
                </a:solidFill>
              </a:rPr>
              <a:t>12:7</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a:solidFill>
                  <a:schemeClr val="tx1">
                    <a:lumMod val="50000"/>
                    <a:lumOff val="50000"/>
                  </a:schemeClr>
                </a:solidFill>
              </a:rPr>
              <a:t>No. 39 The Word of God</a:t>
            </a:r>
            <a:endParaRPr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t>Nehemiah, who rebuilt the wall of Jerusalem</a:t>
            </a:r>
            <a:endParaRPr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a:rPr lang="en-US" altLang="ko-KR" sz="3600">
                <a:solidFill>
                  <a:srgbClr val="C00000"/>
                </a:solidFill>
              </a:rPr>
              <a:t>God..</a:t>
            </a:r>
            <a:endParaRPr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a:rPr lang="en-US" altLang="ko-KR" sz="3600">
                <a:solidFill>
                  <a:schemeClr val="tx1">
                    <a:lumMod val="65000"/>
                    <a:lumOff val="35000"/>
                  </a:schemeClr>
                </a:solidFill>
              </a:rPr>
              <a:t>He is the one who gives us good friends.</a:t>
            </a:r>
          </a:p>
          <a:p>
            <a:endParaRPr lang="en-US" altLang="ko-KR" sz="3600">
              <a:solidFill>
                <a:schemeClr val="tx1">
                  <a:lumMod val="65000"/>
                  <a:lumOff val="35000"/>
                </a:schemeClr>
              </a:solidFill>
            </a:endParaRPr>
          </a:p>
          <a:p>
            <a:r>
              <a:rPr lang="en-US" altLang="ko-KR" sz="3600">
                <a:solidFill>
                  <a:schemeClr val="tx1">
                    <a:lumMod val="65000"/>
                    <a:lumOff val="35000"/>
                  </a:schemeClr>
                </a:solidFill>
              </a:rPr>
              <a:t>Give thanks to God for giving us good friends!</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bg1">
                    <a:lumMod val="50000"/>
                  </a:schemeClr>
                </a:solidFill>
              </a:rPr>
              <a:t> I answered the king, "If it pleases the king and if your servant has found favor in his sight, let him send me to the city in Judah where my fathers are buried so that I can rebuild it." </a:t>
            </a:r>
            <a:endParaRPr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Nehemiah</a:t>
            </a:r>
            <a:r>
              <a:rPr lang="ko-KR" altLang="en-US" sz="2800">
                <a:solidFill>
                  <a:schemeClr val="tx1">
                    <a:lumMod val="65000"/>
                    <a:lumOff val="35000"/>
                  </a:schemeClr>
                </a:solidFill>
              </a:rPr>
              <a:t> </a:t>
            </a:r>
            <a:r>
              <a:rPr lang="en-US" altLang="ko-KR" sz="2800">
                <a:solidFill>
                  <a:schemeClr val="tx1">
                    <a:lumMod val="65000"/>
                    <a:lumOff val="35000"/>
                  </a:schemeClr>
                </a:solidFill>
              </a:rPr>
              <a:t>2:5</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Persian king gave a permission for king’s cupbearer Nehemiah to rebuild the city and citadel which was ruined. </a:t>
            </a:r>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Nehemiah</a:t>
            </a:r>
            <a:r>
              <a:rPr lang="ko-KR" altLang="en-US" sz="2800">
                <a:solidFill>
                  <a:schemeClr val="tx1">
                    <a:lumMod val="65000"/>
                    <a:lumOff val="35000"/>
                  </a:schemeClr>
                </a:solidFill>
              </a:rPr>
              <a:t> </a:t>
            </a:r>
            <a:r>
              <a:rPr lang="en-US" altLang="ko-KR" sz="2800">
                <a:solidFill>
                  <a:schemeClr val="tx1">
                    <a:lumMod val="65000"/>
                    <a:lumOff val="35000"/>
                  </a:schemeClr>
                </a:solidFill>
              </a:rPr>
              <a:t>came back to Jerusalem with many Israelites and rebuilt the Jerusalem wall with them.</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600">
                <a:solidFill>
                  <a:schemeClr val="tx1">
                    <a:lumMod val="65000"/>
                    <a:lumOff val="35000"/>
                  </a:schemeClr>
                </a:solidFill>
              </a:rPr>
              <a:t>However, they were disturbed by other tribes who disliked Israelite’s revival. In addition, many Israelites people burst into complaints.</a:t>
            </a:r>
            <a:endParaRPr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Nehemiah asked help to God. God gave him power and courage to do the work.</a:t>
            </a:r>
            <a:endParaRPr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800">
                <a:solidFill>
                  <a:schemeClr val="tx1">
                    <a:lumMod val="65000"/>
                    <a:lumOff val="35000"/>
                  </a:schemeClr>
                </a:solidFill>
              </a:rPr>
              <a:t>At last, Nehemiah completed the rebuilding the wall of Jerusalem with Israelite people. After finishing the wall, he and his people worshipped God joyfully.</a:t>
            </a:r>
            <a:endParaRPr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Lesson</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600">
                <a:solidFill>
                  <a:schemeClr val="tx1">
                    <a:lumMod val="65000"/>
                    <a:lumOff val="35000"/>
                  </a:schemeClr>
                </a:solidFill>
              </a:rPr>
              <a:t>Nehemiah completed rebuilding the wall with the help of God even though there were many disturbances.</a:t>
            </a:r>
          </a:p>
          <a:p>
            <a:pPr algn="ctr"/>
            <a:r>
              <a:rPr lang="en-US" altLang="ko-KR" sz="3600">
                <a:solidFill>
                  <a:schemeClr val="tx1">
                    <a:lumMod val="65000"/>
                    <a:lumOff val="35000"/>
                  </a:schemeClr>
                </a:solidFill>
              </a:rPr>
              <a:t>When we do God’s work we may face hard situations.</a:t>
            </a:r>
          </a:p>
          <a:p>
            <a:pPr algn="ctr"/>
            <a:r>
              <a:rPr lang="en-US" altLang="ko-KR" sz="3600">
                <a:solidFill>
                  <a:schemeClr val="tx1">
                    <a:lumMod val="65000"/>
                    <a:lumOff val="35000"/>
                  </a:schemeClr>
                </a:solidFill>
              </a:rPr>
              <a:t>However, if God be with us and we be with Him, we can overcome all those difficulties.</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3200"/>
              <a:t>God?</a:t>
            </a:r>
            <a:r>
              <a:rPr lang="ko-KR" altLang="en-US" sz="3200"/>
              <a:t> </a:t>
            </a:r>
            <a:endParaRPr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rgbClr val="C00000"/>
                </a:solidFill>
              </a:rPr>
              <a:t>God is..</a:t>
            </a:r>
            <a:endParaRPr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God is the one who helps us and gives us power and courage when we pray and ask help in difficult situation.</a:t>
            </a:r>
            <a:endParaRPr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Quiz</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tx1">
                    <a:lumMod val="65000"/>
                    <a:lumOff val="35000"/>
                  </a:schemeClr>
                </a:solidFill>
              </a:rPr>
              <a:t>Why did Nehemiah return to hometown?</a:t>
            </a:r>
            <a:endParaRPr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① </a:t>
            </a:r>
            <a:r>
              <a:rPr lang="en-US" altLang="ko-KR" sz="2800">
                <a:solidFill>
                  <a:schemeClr val="tx1">
                    <a:lumMod val="65000"/>
                    <a:lumOff val="35000"/>
                  </a:schemeClr>
                </a:solidFill>
              </a:rPr>
              <a:t>to travel..</a:t>
            </a:r>
            <a:endParaRPr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② </a:t>
            </a:r>
            <a:r>
              <a:rPr lang="en-US" altLang="ko-KR" sz="2800">
                <a:solidFill>
                  <a:schemeClr val="tx1">
                    <a:lumMod val="65000"/>
                    <a:lumOff val="35000"/>
                  </a:schemeClr>
                </a:solidFill>
              </a:rPr>
              <a:t>to go to school..</a:t>
            </a:r>
            <a:endParaRPr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③ </a:t>
            </a:r>
            <a:r>
              <a:rPr lang="en-US" altLang="ko-KR" sz="2800">
                <a:solidFill>
                  <a:schemeClr val="tx1">
                    <a:lumMod val="65000"/>
                    <a:lumOff val="35000"/>
                  </a:schemeClr>
                </a:solidFill>
              </a:rPr>
              <a:t>to worship..</a:t>
            </a:r>
            <a:endParaRPr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chemeClr val="tx1">
                    <a:lumMod val="65000"/>
                    <a:lumOff val="35000"/>
                  </a:schemeClr>
                </a:solidFill>
              </a:rPr>
              <a:t>④ </a:t>
            </a:r>
            <a:r>
              <a:rPr lang="en-US" altLang="ko-KR" sz="2800">
                <a:solidFill>
                  <a:schemeClr val="tx1">
                    <a:lumMod val="65000"/>
                    <a:lumOff val="35000"/>
                  </a:schemeClr>
                </a:solidFill>
              </a:rPr>
              <a:t>to rebuild the wall of Jerusalem..</a:t>
            </a:r>
            <a:endParaRPr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2800">
                <a:solidFill>
                  <a:srgbClr val="FF0000"/>
                </a:solidFill>
              </a:rPr>
              <a:t>④ </a:t>
            </a:r>
            <a:r>
              <a:rPr lang="en-US" altLang="ko-KR" sz="2800">
                <a:solidFill>
                  <a:srgbClr val="FF0000"/>
                </a:solidFill>
              </a:rPr>
              <a:t>to rebuild the wall of Jerusalem..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4000">
                <a:solidFill>
                  <a:srgbClr val="FF0000"/>
                </a:solidFill>
              </a:rPr>
              <a:t>Today’s Word</a:t>
            </a:r>
            <a:endParaRPr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3600">
                <a:solidFill>
                  <a:schemeClr val="bg1">
                    <a:lumMod val="50000"/>
                  </a:schemeClr>
                </a:solidFill>
              </a:rPr>
              <a:t> I answered the king, "If it pleases the king and if your servant has found favor in his sight, let him send me to the city in Judah where my fathers are buried so that I can rebuild it." </a:t>
            </a:r>
            <a:endParaRPr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r>
              <a:rPr lang="en-US" altLang="ko-KR" sz="2800">
                <a:solidFill>
                  <a:schemeClr val="tx1">
                    <a:lumMod val="65000"/>
                    <a:lumOff val="35000"/>
                  </a:schemeClr>
                </a:solidFill>
              </a:rPr>
              <a:t>Nehemiah</a:t>
            </a:r>
            <a:r>
              <a:rPr lang="ko-KR" altLang="en-US" sz="2800">
                <a:solidFill>
                  <a:schemeClr val="tx1">
                    <a:lumMod val="65000"/>
                    <a:lumOff val="35000"/>
                  </a:schemeClr>
                </a:solidFill>
              </a:rPr>
              <a:t> </a:t>
            </a:r>
            <a:r>
              <a:rPr lang="en-US" altLang="ko-KR" sz="2800">
                <a:solidFill>
                  <a:schemeClr val="tx1">
                    <a:lumMod val="65000"/>
                    <a:lumOff val="35000"/>
                  </a:schemeClr>
                </a:solidFill>
              </a:rPr>
              <a:t>2:5</a:t>
            </a: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