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f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fr"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fr" altLang="ko-KR" b="1">
                <a:solidFill>
                  <a:schemeClr val="tx1">
                    <a:lumMod val="50000"/>
                    <a:lumOff val="50000"/>
                  </a:schemeClr>
                </a:solidFill>
              </a:rPr>
              <a:t>Non.</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31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fr" altLang="ko-KR" sz="4000"/>
              <a:t>Jonathan,</a:t>
            </a:r>
          </a:p>
          <a:p>
            <a:pPr xmlns:a="http://schemas.openxmlformats.org/drawingml/2006/main" algn="ctr"/>
            <a:r xmlns:a="http://schemas.openxmlformats.org/drawingml/2006/main">
              <a:rPr lang="fr" altLang="ko-KR" sz="4000"/>
              <a:t>Le bon ami de David</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fr" altLang="ko-KR" sz="3200">
                <a:solidFill>
                  <a:schemeClr val="tx1">
                    <a:lumMod val="65000"/>
                    <a:lumOff val="35000"/>
                  </a:schemeClr>
                </a:solidFill>
              </a:rPr>
              <a:t>Qu'est-ce que Jonathan n'a pas donné à David ?</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épée</a:t>
            </a:r>
            <a:r xmlns:a="http://schemas.openxmlformats.org/drawingml/2006/main">
              <a:rPr lang="fr"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bouclier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flèche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vêtements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fr" altLang="en-US" sz="2800">
                <a:solidFill>
                  <a:srgbClr val="FF0000"/>
                </a:solidFill>
              </a:rPr>
              <a:t>② </a:t>
            </a:r>
            <a:r xmlns:a="http://schemas.openxmlformats.org/drawingml/2006/main">
              <a:rPr lang="fr" altLang="ko-KR" sz="2800">
                <a:solidFill>
                  <a:srgbClr val="FF0000"/>
                </a:solidFill>
              </a:rPr>
              <a:t>bouclier</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b="1">
                <a:solidFill>
                  <a:schemeClr val="tx1">
                    <a:lumMod val="50000"/>
                    <a:lumOff val="50000"/>
                  </a:schemeClr>
                </a:solidFill>
              </a:rPr>
              <a:t>N° 40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400"/>
              <a:t>Le courage de la reine Esther.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Alors le roi demanda : « Qu'y a-t-il, reine Esther ? Quelle est votre demande ? Même jusqu'à la moitié du royaume, il vous sera donné. »</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Esther</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C’était l’époque où Esther, une sage femme juive, était reine de Perse. Cependant, Haman complota pour détruire les Juifs en utilisant la loi du roi.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Elle pensa : « Je pourrais être tuée si je m'approche du roi sans être appelée par le roi. » Cependant, elle décida d'aller voir le roi pour demander à son peuple d'être sauvé, même si cela était contraire à la loi.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Mais lorsqu'il vit la reine Esther debout dans la cour, il fut très content d'elle et dit : « Quelle est votre demande ? Je te le donnerai."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Le complot d'Haman visant à détruire les Juifs fut révélé par le roi. En conséquence, il fut détesté par le roi et fut tué.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600">
                <a:solidFill>
                  <a:schemeClr val="tx1">
                    <a:lumMod val="65000"/>
                    <a:lumOff val="35000"/>
                  </a:schemeClr>
                </a:solidFill>
              </a:rPr>
              <a:t>« Merci, Seigneur, de nous protéger ! Grâce au courage de la reine Esther, les Juifs furent protégés.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leçon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solidFill>
                  <a:schemeClr val="tx1">
                    <a:lumMod val="65000"/>
                    <a:lumOff val="35000"/>
                  </a:schemeClr>
                </a:solidFill>
              </a:rPr>
              <a:t>Même si Esther devait être mise à mort, elle a courageusement prié Dieu de sauver son peuple.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r" altLang="ko-KR" sz="3200">
                <a:solidFill>
                  <a:schemeClr val="tx1">
                    <a:lumMod val="65000"/>
                    <a:lumOff val="35000"/>
                  </a:schemeClr>
                </a:solidFill>
              </a:rPr>
              <a:t>Dieu a sauvé les Juifs de la crise grâce à la prière d'Esther, avec sa merveilleuse sagesse et sa force.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r" altLang="ko-KR" sz="3200">
                <a:solidFill>
                  <a:schemeClr val="tx1">
                    <a:lumMod val="65000"/>
                    <a:lumOff val="35000"/>
                  </a:schemeClr>
                </a:solidFill>
              </a:rPr>
              <a:t>Croyons et attendons l'aide merveilleuse et le salut de Dieu dans notre vie quotidienne.</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t>Dieu?</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rgbClr val="C00000"/>
                </a:solidFill>
              </a:rPr>
              <a:t>Dieu est..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Dieu est celui qui garde et aide son peuple jusqu’au bout.</a:t>
            </a:r>
            <a:r xmlns:a="http://schemas.openxmlformats.org/drawingml/2006/main">
              <a:rPr lang="fr"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fr" altLang="ko-KR" sz="3600">
                <a:solidFill>
                  <a:schemeClr val="tx1">
                    <a:lumMod val="65000"/>
                    <a:lumOff val="35000"/>
                  </a:schemeClr>
                </a:solidFill>
              </a:rPr>
              <a:t>Dieu me garde et m'aide jusqu'à la fin du monde.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200">
                <a:solidFill>
                  <a:schemeClr val="tx1">
                    <a:lumMod val="65000"/>
                    <a:lumOff val="35000"/>
                  </a:schemeClr>
                </a:solidFill>
              </a:rPr>
              <a:t>Qu’est-il arrivé à Esther lorsqu’elle s’est approchée du roi sans être appelée ?</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Elle devait être mise à mort.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Elle a été chassée.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Elle n'a pas pu rencontrer le roi.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Elle pouvait dire au roi ce qu'elle voulait demander.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rgbClr val="FF0000"/>
                </a:solidFill>
              </a:rPr>
              <a:t>④ </a:t>
            </a:r>
            <a:r xmlns:a="http://schemas.openxmlformats.org/drawingml/2006/main">
              <a:rPr lang="fr" altLang="ko-KR" sz="2800">
                <a:solidFill>
                  <a:srgbClr val="FF0000"/>
                </a:solidFill>
              </a:rPr>
              <a:t>Elle pouvait dire au roi ce qu'elle voulait demander.</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r" altLang="ko-KR" sz="3600">
                <a:solidFill>
                  <a:schemeClr val="tx1">
                    <a:lumMod val="65000"/>
                    <a:lumOff val="35000"/>
                  </a:schemeClr>
                </a:solidFill>
              </a:rPr>
              <a:t>Après que David eut fini de parler avec Saül, Jonathan devint un seul esprit avec David, et il l'aimait comme lui-même.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r" altLang="ko-KR" sz="2800">
                <a:solidFill>
                  <a:schemeClr val="tx1">
                    <a:lumMod val="65000"/>
                    <a:lumOff val="35000"/>
                  </a:schemeClr>
                </a:solidFill>
              </a:rPr>
              <a:t>1 Samuel 18 :</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Alors le roi demanda : « Qu'y a-t-il, reine Esther ? Quelle est votre demande ? Même jusqu'à la moitié du royaume, il vous sera donné. »</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Esther</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fr" altLang="ko-KR" b="1">
                <a:solidFill>
                  <a:schemeClr val="tx1">
                    <a:lumMod val="50000"/>
                    <a:lumOff val="50000"/>
                  </a:schemeClr>
                </a:solidFill>
              </a:rPr>
              <a:t>N° 41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fr" altLang="ko-KR" sz="4400"/>
              <a:t>Job qui a été béni par Dieu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r" altLang="ko-KR" sz="3600">
                <a:solidFill>
                  <a:schemeClr val="tx1">
                    <a:lumMod val="65000"/>
                    <a:lumOff val="35000"/>
                  </a:schemeClr>
                </a:solidFill>
              </a:rPr>
              <a:t>Au pays d'Uz vivait un homme nommé Job. Cet homme était irréprochable et honnête ; il craignait Dieu et évitait le mal.</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r" altLang="ko-KR" sz="2800">
                <a:solidFill>
                  <a:schemeClr val="tx1">
                    <a:lumMod val="65000"/>
                    <a:lumOff val="35000"/>
                  </a:schemeClr>
                </a:solidFill>
              </a:rPr>
              <a:t>Emploi</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fr" altLang="ko-KR" sz="2800">
                <a:solidFill>
                  <a:schemeClr val="tx1">
                    <a:lumMod val="65000"/>
                    <a:lumOff val="35000"/>
                  </a:schemeClr>
                </a:solidFill>
              </a:rPr>
              <a:t>Job, qui vivait dans le pays d'Uz, à l'Est, était le plus riche. Il craignait Dieu, était irréprochable et droit.</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fr" altLang="ko-KR" sz="2800">
                <a:solidFill>
                  <a:schemeClr val="tx1">
                    <a:lumMod val="65000"/>
                    <a:lumOff val="35000"/>
                  </a:schemeClr>
                </a:solidFill>
              </a:rPr>
              <a:t>« Parce que tu as béni Job, il te craignait ! Job craint-il Dieu pour rien ? Satan a comploté pour tester Job.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fr" altLang="ko-KR" sz="2400">
                <a:solidFill>
                  <a:schemeClr val="tx1">
                    <a:lumMod val="65000"/>
                    <a:lumOff val="35000"/>
                  </a:schemeClr>
                </a:solidFill>
              </a:rPr>
              <a:t>Satan lui a tout pris du jour au lendemain, ses enfants et toutes ses propriétés. Il est devenu l'homme le plus misérable du monde.</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fr" altLang="ko-KR" sz="2600">
                <a:solidFill>
                  <a:schemeClr val="tx1">
                    <a:lumMod val="65000"/>
                    <a:lumOff val="35000"/>
                  </a:schemeClr>
                </a:solidFill>
              </a:rPr>
              <a:t>Sa femme le quitta en disant : « Maudis Dieu et meurs ! » Les amis de Job sont venus le blâmer, mais Job a toujours eu confiance en Dieu.</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fr" altLang="ko-KR" sz="2600">
                <a:solidFill>
                  <a:schemeClr val="tx1">
                    <a:lumMod val="65000"/>
                    <a:lumOff val="35000"/>
                  </a:schemeClr>
                </a:solidFill>
              </a:rPr>
              <a:t>C'était une époque de misère et d'amertume. Cependant, Job a surmonté l’épreuve et Dieu lui a donné une bénédiction bien plus grande qu’auparavant. Il est devenu un homme qui craignait Dieu plus que jamais.</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fr" altLang="ko-KR" sz="4000">
                <a:solidFill>
                  <a:srgbClr val="FF0000"/>
                </a:solidFill>
              </a:rPr>
              <a:t>La leçon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fr" altLang="ko-KR" sz="3200">
                <a:solidFill>
                  <a:schemeClr val="tx1">
                    <a:lumMod val="65000"/>
                    <a:lumOff val="35000"/>
                  </a:schemeClr>
                </a:solidFill>
              </a:rPr>
              <a:t>Même si Job était un homme honnête, Satan lui causait des ennuis.</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r" altLang="ko-KR" sz="3200">
                <a:solidFill>
                  <a:schemeClr val="tx1">
                    <a:lumMod val="65000"/>
                    <a:lumOff val="35000"/>
                  </a:schemeClr>
                </a:solidFill>
              </a:rPr>
              <a:t>Malgré les difficultés, Job croyait en Dieu et était patient en Dieu.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r" altLang="ko-KR" sz="3200">
                <a:solidFill>
                  <a:schemeClr val="tx1">
                    <a:lumMod val="65000"/>
                    <a:lumOff val="35000"/>
                  </a:schemeClr>
                </a:solidFill>
              </a:rPr>
              <a:t>Ces difficultés peuvent survenir à nous.</a:t>
            </a:r>
          </a:p>
          <a:p>
            <a:pPr xmlns:a="http://schemas.openxmlformats.org/drawingml/2006/main" algn="ctr"/>
            <a:r xmlns:a="http://schemas.openxmlformats.org/drawingml/2006/main">
              <a:rPr lang="fr" altLang="ko-KR" sz="3200">
                <a:solidFill>
                  <a:schemeClr val="tx1">
                    <a:lumMod val="65000"/>
                    <a:lumOff val="35000"/>
                  </a:schemeClr>
                </a:solidFill>
              </a:rPr>
              <a:t>À ce moment-là, nous devons croire en Dieu et être patients en Dieu.</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fr" altLang="ko-KR" sz="3200"/>
              <a:t>Dieu?</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fr" altLang="ko-KR" sz="3600">
                <a:solidFill>
                  <a:srgbClr val="C00000"/>
                </a:solidFill>
              </a:rPr>
              <a:t>Dieu est..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fr" altLang="ko-KR" sz="3600">
                <a:solidFill>
                  <a:schemeClr val="tx1">
                    <a:lumMod val="65000"/>
                    <a:lumOff val="35000"/>
                  </a:schemeClr>
                </a:solidFill>
              </a:rPr>
              <a:t>Dieu est le seul</a:t>
            </a:r>
          </a:p>
          <a:p>
            <a:r xmlns:a="http://schemas.openxmlformats.org/drawingml/2006/main">
              <a:rPr lang="fr" altLang="ko-KR" sz="3600">
                <a:solidFill>
                  <a:schemeClr val="tx1">
                    <a:lumMod val="65000"/>
                    <a:lumOff val="35000"/>
                  </a:schemeClr>
                </a:solidFill>
              </a:rPr>
              <a:t>qui peut nous rendre riches ou pauvres selon sa propre volonté.</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b="1">
                <a:solidFill>
                  <a:schemeClr val="tx1">
                    <a:lumMod val="50000"/>
                    <a:lumOff val="50000"/>
                  </a:schemeClr>
                </a:solidFill>
              </a:rPr>
              <a:t>N° 32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400"/>
              <a:t>Salomon qui reçut la sagesse comme don.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fr" altLang="ko-KR" sz="3600">
                <a:solidFill>
                  <a:schemeClr val="tx1">
                    <a:lumMod val="65000"/>
                    <a:lumOff val="35000"/>
                  </a:schemeClr>
                </a:solidFill>
              </a:rPr>
              <a:t>Lequel est incorrect à propos de Job ?</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Il était riche.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Il vivait dans le pays de l'Est.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Il était roi.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Il craignait Dieu.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fr" altLang="en-US" sz="2800">
                <a:solidFill>
                  <a:srgbClr val="FF0000"/>
                </a:solidFill>
              </a:rPr>
              <a:t>③ </a:t>
            </a:r>
            <a:r xmlns:a="http://schemas.openxmlformats.org/drawingml/2006/main">
              <a:rPr lang="fr" altLang="ko-KR" sz="2800">
                <a:solidFill>
                  <a:srgbClr val="FF0000"/>
                </a:solidFill>
              </a:rPr>
              <a:t>Il était roi.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r" altLang="ko-KR" sz="3600">
                <a:solidFill>
                  <a:schemeClr val="tx1">
                    <a:lumMod val="65000"/>
                    <a:lumOff val="35000"/>
                  </a:schemeClr>
                </a:solidFill>
              </a:rPr>
              <a:t>Au pays d'Uz vivait un homme nommé Job. Cet homme était irréprochable et honnête ; il craignait Dieu et évitait le mal.</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r" altLang="ko-KR" sz="2800">
                <a:solidFill>
                  <a:schemeClr val="tx1">
                    <a:lumMod val="65000"/>
                    <a:lumOff val="35000"/>
                  </a:schemeClr>
                </a:solidFill>
              </a:rPr>
              <a:t>Emploi</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b="1">
                <a:solidFill>
                  <a:schemeClr val="tx1">
                    <a:lumMod val="50000"/>
                    <a:lumOff val="50000"/>
                  </a:schemeClr>
                </a:solidFill>
              </a:rPr>
              <a:t>NON. 42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400"/>
              <a:t>Daniel refusa de manger la nourriture de King.</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Mais Daniel résolut de ne pas se souiller avec la nourriture et le vin royaux, et il demanda au principal fonctionnaire la permission de ne pas se souiller de cette façon.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Daniel</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500">
                <a:solidFill>
                  <a:schemeClr val="tx1">
                    <a:lumMod val="65000"/>
                    <a:lumOff val="35000"/>
                  </a:schemeClr>
                </a:solidFill>
              </a:rPr>
              <a:t>Daniel et ses trois amis furent amenés à Babylone comme prisonniers. Le roi ordonna à ses fonctionnaires de les instruire en leur donnant la nourriture et le vin du roi.</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400">
                <a:solidFill>
                  <a:schemeClr val="tx1">
                    <a:lumMod val="65000"/>
                    <a:lumOff val="35000"/>
                  </a:schemeClr>
                </a:solidFill>
              </a:rPr>
              <a:t>« Nous ne voulons pas manger de nourriture interdite par la loi de Dieu ! Daniel et ses trois amis demandèrent au chef du service la permission de ne pas se souiller ainsi.</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600">
                <a:solidFill>
                  <a:schemeClr val="tx1">
                    <a:lumMod val="65000"/>
                    <a:lumOff val="35000"/>
                  </a:schemeClr>
                </a:solidFill>
              </a:rPr>
              <a:t>Daniel et ses trois amis ont mangé des légumes et de l'eau au lieu de manger de la nourriture offerte à Idol. Dieu les a valorisés et leur a donné plus de sagesse.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500">
                <a:solidFill>
                  <a:schemeClr val="tx1">
                    <a:lumMod val="65000"/>
                    <a:lumOff val="35000"/>
                  </a:schemeClr>
                </a:solidFill>
              </a:rPr>
              <a:t>« Comme ils sont sages ! » Le roi ne pouvait s'empêcher de s'étonner qu'ils semblaient en meilleure santé et plus sages que tous les autres jeunes hommes qui mangeaient la nourriture royale.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600">
                <a:solidFill>
                  <a:schemeClr val="tx1">
                    <a:lumMod val="65000"/>
                    <a:lumOff val="35000"/>
                  </a:schemeClr>
                </a:solidFill>
              </a:rPr>
              <a:t>Depuis lors, Daniel et ses trois amis ont pris en charge les choses importantes de Babylone et se sont tenus saints devant Dieu.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leçon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200">
                <a:solidFill>
                  <a:schemeClr val="tx1">
                    <a:lumMod val="65000"/>
                    <a:lumOff val="35000"/>
                  </a:schemeClr>
                </a:solidFill>
              </a:rPr>
              <a:t>Daniel et ses trois amis décidèrent de respecter la loi de Dieu, même en situation de prisonnier.</a:t>
            </a:r>
          </a:p>
          <a:p>
            <a:r xmlns:a="http://schemas.openxmlformats.org/drawingml/2006/main">
              <a:rPr lang="fr" altLang="ko-KR" sz="3200">
                <a:solidFill>
                  <a:schemeClr val="tx1">
                    <a:lumMod val="65000"/>
                    <a:lumOff val="35000"/>
                  </a:schemeClr>
                </a:solidFill>
              </a:rPr>
              <a:t>Ensuite, ils sont devenus en meilleure santé et plus sages que tous les autres hommes qui mangeaient la nourriture royale.</a:t>
            </a:r>
          </a:p>
          <a:p>
            <a:r xmlns:a="http://schemas.openxmlformats.org/drawingml/2006/main">
              <a:rPr lang="fr" altLang="ko-KR" sz="3200">
                <a:solidFill>
                  <a:schemeClr val="tx1">
                    <a:lumMod val="65000"/>
                    <a:lumOff val="35000"/>
                  </a:schemeClr>
                </a:solidFill>
              </a:rPr>
              <a:t>Nous devons obéir à Dieu en toutes circonstances.</a:t>
            </a:r>
          </a:p>
          <a:p>
            <a:r xmlns:a="http://schemas.openxmlformats.org/drawingml/2006/main">
              <a:rPr lang="fr" altLang="ko-KR" sz="3200">
                <a:solidFill>
                  <a:schemeClr val="tx1">
                    <a:lumMod val="65000"/>
                    <a:lumOff val="35000"/>
                  </a:schemeClr>
                </a:solidFill>
              </a:rPr>
              <a:t>Il n’y a rien d’important que d’aimer Dieu.</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Le roi Salomon était plus riche et plus sage que tous les autres rois de la terre.</a:t>
            </a:r>
            <a:r xmlns:a="http://schemas.openxmlformats.org/drawingml/2006/main">
              <a:rPr lang="fr"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2 Chroniques 9 :</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t>OMS</a:t>
            </a:r>
            <a:r xmlns:a="http://schemas.openxmlformats.org/drawingml/2006/main">
              <a:rPr lang="fr" altLang="en-US" sz="3200"/>
              <a:t> </a:t>
            </a:r>
            <a:r xmlns:a="http://schemas.openxmlformats.org/drawingml/2006/main">
              <a:rPr lang="fr" altLang="ko-KR" sz="3200"/>
              <a:t>est</a:t>
            </a:r>
            <a:r xmlns:a="http://schemas.openxmlformats.org/drawingml/2006/main">
              <a:rPr lang="fr" altLang="en-US" sz="3200"/>
              <a:t> </a:t>
            </a:r>
            <a:r xmlns:a="http://schemas.openxmlformats.org/drawingml/2006/main">
              <a:rPr lang="fr" altLang="ko-KR" sz="3200"/>
              <a:t>Dieu?</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rgbClr val="C00000"/>
                </a:solidFill>
              </a:rPr>
              <a:t>Dieu est..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Dieu est celui qui peut être partout à la fois (omniprésence). Et il est tout-puissant.</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Quelle nourriture Daniel et ses trois amis ont-ils mangé à la place de la nourriture du roi ?</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eau et légumes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biscuit et coca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nouille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riz</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rgbClr val="FF0000"/>
                </a:solidFill>
              </a:rPr>
              <a:t>① </a:t>
            </a:r>
            <a:r xmlns:a="http://schemas.openxmlformats.org/drawingml/2006/main">
              <a:rPr lang="fr" altLang="ko-KR" sz="2800">
                <a:solidFill>
                  <a:srgbClr val="FF0000"/>
                </a:solidFill>
              </a:rPr>
              <a:t>eau et légumes</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Mais Daniel résolut de ne pas se souiller avec la nourriture et le vin royaux, et il demanda au principal fonctionnaire la permission de ne pas se souiller de cette façon.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Daniel</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b="1">
                <a:solidFill>
                  <a:schemeClr val="tx1">
                    <a:lumMod val="50000"/>
                    <a:lumOff val="50000"/>
                  </a:schemeClr>
                </a:solidFill>
              </a:rPr>
              <a:t>N° 43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400"/>
              <a:t>Daniel de la fosse aux lions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Le roi fut ravi et ordonna de faire sortir Daniel de la tanière. Et quand Daniel fut sorti de la caverne, on ne trouva aucune blessure sur lui, parce qu'il s'était confié en son Dieu.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Daniel</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6 :</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500">
                <a:solidFill>
                  <a:schemeClr val="tx1">
                    <a:lumMod val="65000"/>
                    <a:lumOff val="35000"/>
                  </a:schemeClr>
                </a:solidFill>
              </a:rPr>
              <a:t>Il y avait des gens à Babylone qui détestaient Daniel, qui fut emmené en captivité et devint premier ministre. Ils voulaient tuer Daniel.</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400">
                <a:solidFill>
                  <a:schemeClr val="tx1">
                    <a:lumMod val="65000"/>
                    <a:lumOff val="35000"/>
                  </a:schemeClr>
                </a:solidFill>
              </a:rPr>
              <a:t>"Quiconque s'incline devant autre chose que le roi sera jeté dans la fosse aux lions !" Daniel n’arrêtait pas de prier trois fois par jour, même s’il le savait.</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Finalement, Daniel a été jeté dans la fosse aux lions.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500">
                <a:solidFill>
                  <a:schemeClr val="tx1">
                    <a:lumMod val="65000"/>
                    <a:lumOff val="35000"/>
                  </a:schemeClr>
                </a:solidFill>
              </a:rPr>
              <a:t>Le roi arriva tôt le lendemain matin à la fosse aux lions et demanda : « Daniel ! Es-tu en sécurité?' En fait, le roi voulait que Daniel ne meure pas parce qu’il l’aimait tellement.</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600">
                <a:solidFill>
                  <a:schemeClr val="tx1">
                    <a:lumMod val="65000"/>
                    <a:lumOff val="35000"/>
                  </a:schemeClr>
                </a:solidFill>
              </a:rPr>
              <a:t>«Je peux que Dieu me protège!» Daniel n'a pas été blessé. Le roi loua également le Dieu de Daniel.</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Salomon devint le troisième roi d'Israël, succédant au roi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leçon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solidFill>
                  <a:schemeClr val="tx1">
                    <a:lumMod val="65000"/>
                    <a:lumOff val="35000"/>
                  </a:schemeClr>
                </a:solidFill>
              </a:rPr>
              <a:t>Daniel, qui ne s'est pas incliné devant les idoles,</a:t>
            </a:r>
          </a:p>
          <a:p>
            <a:pPr xmlns:a="http://schemas.openxmlformats.org/drawingml/2006/main" algn="ctr"/>
            <a:r xmlns:a="http://schemas.openxmlformats.org/drawingml/2006/main">
              <a:rPr lang="fr" altLang="ko-KR" sz="3200">
                <a:solidFill>
                  <a:schemeClr val="tx1">
                    <a:lumMod val="65000"/>
                    <a:lumOff val="35000"/>
                  </a:schemeClr>
                </a:solidFill>
              </a:rPr>
              <a:t>finalement, a été jeté dans la fosse aux lions, mais il était sain et sauf.</a:t>
            </a:r>
          </a:p>
          <a:p>
            <a:pPr xmlns:a="http://schemas.openxmlformats.org/drawingml/2006/main" algn="ctr"/>
            <a:r xmlns:a="http://schemas.openxmlformats.org/drawingml/2006/main">
              <a:rPr lang="fr" altLang="ko-KR" sz="3200">
                <a:solidFill>
                  <a:schemeClr val="tx1">
                    <a:lumMod val="65000"/>
                    <a:lumOff val="35000"/>
                  </a:schemeClr>
                </a:solidFill>
              </a:rPr>
              <a:t>Grâce à la foi de Daniel, le roi babylonien a également loué Dieu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r" altLang="ko-KR" sz="3200">
                <a:solidFill>
                  <a:schemeClr val="tx1">
                    <a:lumMod val="65000"/>
                    <a:lumOff val="35000"/>
                  </a:schemeClr>
                </a:solidFill>
              </a:rPr>
              <a:t>Nous devons adorer seulement Dieu et</a:t>
            </a:r>
          </a:p>
          <a:p>
            <a:pPr xmlns:a="http://schemas.openxmlformats.org/drawingml/2006/main" algn="ctr"/>
            <a:r xmlns:a="http://schemas.openxmlformats.org/drawingml/2006/main">
              <a:rPr lang="fr" altLang="ko-KR" sz="3200">
                <a:solidFill>
                  <a:schemeClr val="tx1">
                    <a:lumMod val="65000"/>
                    <a:lumOff val="35000"/>
                  </a:schemeClr>
                </a:solidFill>
              </a:rPr>
              <a:t>nous devons avoir une foi qui ne sert pas les idoles !</a:t>
            </a:r>
          </a:p>
          <a:p>
            <a:pPr xmlns:a="http://schemas.openxmlformats.org/drawingml/2006/main" algn="ctr"/>
            <a:r xmlns:a="http://schemas.openxmlformats.org/drawingml/2006/main">
              <a:rPr lang="fr" altLang="ko-KR" sz="3200">
                <a:solidFill>
                  <a:schemeClr val="tx1">
                    <a:lumMod val="65000"/>
                    <a:lumOff val="35000"/>
                  </a:schemeClr>
                </a:solidFill>
              </a:rPr>
              <a:t>Ce genre de foi peut amener d’autres personnes à croire en Dieu.</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t>Dieu est?</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rgbClr val="C00000"/>
                </a:solidFill>
              </a:rPr>
              <a:t>Dieu est le seul..</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Dieu est fiable</a:t>
            </a:r>
            <a:r xmlns:a="http://schemas.openxmlformats.org/drawingml/2006/main">
              <a:rPr lang="fr" altLang="en-US" sz="3600">
                <a:solidFill>
                  <a:schemeClr val="tx1">
                    <a:lumMod val="65000"/>
                    <a:lumOff val="35000"/>
                  </a:schemeClr>
                </a:solidFill>
              </a:rPr>
              <a:t> </a:t>
            </a:r>
            <a:r xmlns:a="http://schemas.openxmlformats.org/drawingml/2006/main">
              <a:rPr lang="fr" altLang="ko-KR" sz="3600">
                <a:solidFill>
                  <a:schemeClr val="tx1">
                    <a:lumMod val="65000"/>
                    <a:lumOff val="35000"/>
                  </a:schemeClr>
                </a:solidFill>
              </a:rPr>
              <a:t>qui peut sauver ceux qui croient vraiment en Lui et Le servent.</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Pourquoi</a:t>
            </a:r>
            <a:r xmlns:a="http://schemas.openxmlformats.org/drawingml/2006/main">
              <a:rPr lang="fr" altLang="en-US" sz="3600">
                <a:solidFill>
                  <a:schemeClr val="tx1">
                    <a:lumMod val="65000"/>
                    <a:lumOff val="35000"/>
                  </a:schemeClr>
                </a:solidFill>
              </a:rPr>
              <a:t> </a:t>
            </a:r>
            <a:r xmlns:a="http://schemas.openxmlformats.org/drawingml/2006/main">
              <a:rPr lang="fr" altLang="ko-KR" sz="3600">
                <a:solidFill>
                  <a:schemeClr val="tx1">
                    <a:lumMod val="65000"/>
                    <a:lumOff val="35000"/>
                  </a:schemeClr>
                </a:solidFill>
              </a:rPr>
              <a:t>était</a:t>
            </a:r>
            <a:r xmlns:a="http://schemas.openxmlformats.org/drawingml/2006/main">
              <a:rPr lang="fr" altLang="en-US" sz="3600">
                <a:solidFill>
                  <a:schemeClr val="tx1">
                    <a:lumMod val="65000"/>
                    <a:lumOff val="35000"/>
                  </a:schemeClr>
                </a:solidFill>
              </a:rPr>
              <a:t> </a:t>
            </a:r>
            <a:r xmlns:a="http://schemas.openxmlformats.org/drawingml/2006/main">
              <a:rPr lang="fr" altLang="ko-KR" sz="3600">
                <a:solidFill>
                  <a:schemeClr val="tx1">
                    <a:lumMod val="65000"/>
                    <a:lumOff val="35000"/>
                  </a:schemeClr>
                </a:solidFill>
              </a:rPr>
              <a:t>Daniel jeté dans la fosse aux lions ?</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Parce qu'il a menti au roi.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Parce qu'il ne s'est pas prosterné devant l'idole du roi.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Parce qu'il allait tuer le roi.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Parce qu’il n’a pas bien adoré Dieu.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rgbClr val="FF0000"/>
                </a:solidFill>
              </a:rPr>
              <a:t>② </a:t>
            </a:r>
            <a:r xmlns:a="http://schemas.openxmlformats.org/drawingml/2006/main">
              <a:rPr lang="fr" altLang="ko-KR" sz="2800">
                <a:solidFill>
                  <a:srgbClr val="FF0000"/>
                </a:solidFill>
              </a:rPr>
              <a:t>Parce qu'il ne s'est pas prosterné devant l'idole du roi.</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Le roi fut ravi et ordonna de faire sortir Daniel de la tanière. Et quand Daniel fut sorti de la caverne, on ne trouva aucune blessure sur lui, parce qu'il s'était confié en son Dieu.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Daniel</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6 :</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b="1">
                <a:solidFill>
                  <a:schemeClr val="tx1">
                    <a:lumMod val="50000"/>
                    <a:lumOff val="50000"/>
                  </a:schemeClr>
                </a:solidFill>
              </a:rPr>
              <a:t>N° 44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400"/>
              <a:t>Jonas, qui était à l'intérieur du grand poisson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Mais l'Éternel a pourvu à un gros poisson pour avaler Jonas, et Jonas est resté dans le poisson trois jours et trois nuits.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Jonas</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500">
                <a:solidFill>
                  <a:schemeClr val="tx1">
                    <a:lumMod val="65000"/>
                    <a:lumOff val="35000"/>
                  </a:schemeClr>
                </a:solidFill>
              </a:rPr>
              <a:t>Un jour, Dieu apparut à Jonas et lui dit :</a:t>
            </a:r>
          </a:p>
          <a:p>
            <a:r xmlns:a="http://schemas.openxmlformats.org/drawingml/2006/main">
              <a:rPr lang="fr" altLang="ko-KR" sz="2500">
                <a:solidFill>
                  <a:schemeClr val="tx1">
                    <a:lumMod val="65000"/>
                    <a:lumOff val="35000"/>
                  </a:schemeClr>
                </a:solidFill>
              </a:rPr>
              <a:t>« Allez dans la grande ville de Ninive et prêchez contre cela ! Je les délivrerai de leur méchanceté.</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Jonas ne voulait pas obéir à Dieu. Il partit à l'étranger et s'embarqua pour Tarsis pour fuir Dieu.</a:t>
            </a:r>
            <a:r xmlns:a="http://schemas.openxmlformats.org/drawingml/2006/main">
              <a:rPr lang="fr"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400">
                <a:solidFill>
                  <a:schemeClr val="tx1">
                    <a:lumMod val="65000"/>
                    <a:lumOff val="35000"/>
                  </a:schemeClr>
                </a:solidFill>
              </a:rPr>
              <a:t>Mais Dieu a envoyé un grand vent et ils devaient tous mourir. Les marins jetèrent Jonas à la mer. Un gros poisson est venu et l'a avalé.</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Jonas s'est repenti de ses péchés pendant 3 jours à l'intérieur du poisson.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 Donnez-moi la sagesse de bien diriger mon peuple. » Dieu était content que Salomon ait demandé cela. Ainsi, Dieu lui a donné ce que Salomon avait demandé.</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400">
                <a:solidFill>
                  <a:schemeClr val="tx1">
                    <a:lumMod val="65000"/>
                    <a:lumOff val="35000"/>
                  </a:schemeClr>
                </a:solidFill>
              </a:rPr>
              <a:t>Le poisson l'a vomi sur la terre ferme. Il se rendit à Ninive et leur cria le message de Dieu à contrecœur.</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500">
                <a:solidFill>
                  <a:schemeClr val="tx1">
                    <a:lumMod val="65000"/>
                    <a:lumOff val="35000"/>
                  </a:schemeClr>
                </a:solidFill>
              </a:rPr>
              <a:t>En entendant l'avertissement de Dieu, les Ninivites se repentirent et recherchèrent la grâce de Dieu. Dieu a pardonné aux habitants de Ninive.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leçon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solidFill>
                  <a:schemeClr val="tx1">
                    <a:lumMod val="65000"/>
                    <a:lumOff val="35000"/>
                  </a:schemeClr>
                </a:solidFill>
              </a:rPr>
              <a:t>Jonas a désobéi à la Parole de Dieu.</a:t>
            </a:r>
          </a:p>
          <a:p>
            <a:pPr xmlns:a="http://schemas.openxmlformats.org/drawingml/2006/main" algn="ctr"/>
            <a:r xmlns:a="http://schemas.openxmlformats.org/drawingml/2006/main">
              <a:rPr lang="fr" altLang="ko-KR" sz="3200">
                <a:solidFill>
                  <a:schemeClr val="tx1">
                    <a:lumMod val="65000"/>
                    <a:lumOff val="35000"/>
                  </a:schemeClr>
                </a:solidFill>
              </a:rPr>
              <a:t>Mais Dieu a utilisé Jonas pour désobéir et a finalement sauvé les Ninivites.</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r" altLang="ko-KR" sz="3200">
                <a:solidFill>
                  <a:schemeClr val="tx1">
                    <a:lumMod val="65000"/>
                    <a:lumOff val="35000"/>
                  </a:schemeClr>
                </a:solidFill>
              </a:rPr>
              <a:t>Il y a des moments où la volonté de Dieu est différente de ce que je pense.</a:t>
            </a:r>
          </a:p>
          <a:p>
            <a:pPr xmlns:a="http://schemas.openxmlformats.org/drawingml/2006/main" algn="ctr"/>
            <a:r xmlns:a="http://schemas.openxmlformats.org/drawingml/2006/main">
              <a:rPr lang="fr" altLang="ko-KR" sz="3200">
                <a:solidFill>
                  <a:schemeClr val="tx1">
                    <a:lumMod val="65000"/>
                    <a:lumOff val="35000"/>
                  </a:schemeClr>
                </a:solidFill>
              </a:rPr>
              <a:t>Mais la volonté de Dieu est toujours juste.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r" altLang="ko-KR" sz="3200">
                <a:solidFill>
                  <a:schemeClr val="tx1">
                    <a:lumMod val="65000"/>
                    <a:lumOff val="35000"/>
                  </a:schemeClr>
                </a:solidFill>
              </a:rPr>
              <a:t>Nous devons toujours obéir à la volonté de Dieu.</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t>Qui est dieu?</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rgbClr val="C00000"/>
                </a:solidFill>
              </a:rPr>
              <a:t>Dieu est..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Dieu est celui qui sauve ceux qui se repentent sincèrement de leurs péchés et demandent pardon.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Dans quel ventre Jonas était-il pendant 3 jours ?</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①Lion </a:t>
            </a:r>
            <a:r xmlns:a="http://schemas.openxmlformats.org/drawingml/2006/main">
              <a:rPr lang="fr"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Éléphant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Chien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Poisson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rgbClr val="FF0000"/>
                </a:solidFill>
              </a:rPr>
              <a:t>④ </a:t>
            </a:r>
            <a:r xmlns:a="http://schemas.openxmlformats.org/drawingml/2006/main">
              <a:rPr lang="fr" altLang="ko-KR" sz="2800">
                <a:solidFill>
                  <a:srgbClr val="FF0000"/>
                </a:solidFill>
              </a:rPr>
              <a:t>Poisson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Mais l'Éternel a pourvu à un gros poisson pour avaler Jonas, et Jonas est resté dans le poisson trois jours et trois nuits.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Jonas</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Un jour, deux femmes arrivèrent à Salomon avec un petit bébé. Ils se sont battus pour que le bébé soit son bébé avant le roi.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Le roi dit : « Parce que deux femmes insistent sur le fait que l'enfant est son enfant, coupez l'enfant en deux et donnez-en la moitié à l'une et la moitié à l'autre ! »</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Une femme était remplie de compassion pour son fils. Alors, elle a dit : « Donnez-lui le bébé vivant. Ne le tuez pas ! » En entendant cela, Salomon décida que cette femme était sa vraie mère. King a dit : « Donnez-lui le bébé. C'est une vraie mère !</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leçon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600">
                <a:solidFill>
                  <a:schemeClr val="tx1">
                    <a:lumMod val="65000"/>
                    <a:lumOff val="35000"/>
                  </a:schemeClr>
                </a:solidFill>
              </a:rPr>
              <a:t>Salomon a demandé un cœur sage et non la richesse ou le pouvoir</a:t>
            </a:r>
          </a:p>
          <a:p>
            <a:pPr xmlns:a="http://schemas.openxmlformats.org/drawingml/2006/main" algn="ctr"/>
            <a:r xmlns:a="http://schemas.openxmlformats.org/drawingml/2006/main">
              <a:rPr lang="fr" altLang="ko-KR" sz="3600">
                <a:solidFill>
                  <a:schemeClr val="tx1">
                    <a:lumMod val="65000"/>
                    <a:lumOff val="35000"/>
                  </a:schemeClr>
                </a:solidFill>
              </a:rPr>
              <a:t>pour diriger son pays.</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fr" altLang="ko-KR" sz="3600">
                <a:solidFill>
                  <a:schemeClr val="tx1">
                    <a:lumMod val="65000"/>
                    <a:lumOff val="35000"/>
                  </a:schemeClr>
                </a:solidFill>
              </a:rPr>
              <a:t>Nous devons prier Dieu non seulement pour nous-mêmes mais aussi pour servir les autres.</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r" altLang="ko-KR" sz="3600">
                <a:solidFill>
                  <a:schemeClr val="tx1">
                    <a:lumMod val="65000"/>
                    <a:lumOff val="35000"/>
                  </a:schemeClr>
                </a:solidFill>
              </a:rPr>
              <a:t>Après que David eut fini de parler avec Saül, Jonathan devint un seul esprit avec David, et il l'aimait comme lui-même.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r" altLang="ko-KR" sz="2800">
                <a:solidFill>
                  <a:schemeClr val="tx1">
                    <a:lumMod val="65000"/>
                    <a:lumOff val="35000"/>
                  </a:schemeClr>
                </a:solidFill>
              </a:rPr>
              <a:t>1 Samuel 18 :</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t>Dieu?</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rgbClr val="C00000"/>
                </a:solidFill>
              </a:rPr>
              <a:t>Dieu..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Dieu est celui qui peut nous donner une sagesse que vous ne pouvez pas obtenir du monde.</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Qu’est-ce que Salomon a demandé à Dieu ?</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nourriture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richesse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santé</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sagesse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rgbClr val="FF0000"/>
                </a:solidFill>
              </a:rPr>
              <a:t>④ </a:t>
            </a:r>
            <a:r xmlns:a="http://schemas.openxmlformats.org/drawingml/2006/main">
              <a:rPr lang="fr" altLang="ko-KR" sz="2800">
                <a:solidFill>
                  <a:srgbClr val="FF0000"/>
                </a:solidFill>
              </a:rPr>
              <a:t>sagesse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Le roi Salomon était plus riche et plus sage que tous les autres rois de la terre.</a:t>
            </a:r>
            <a:r xmlns:a="http://schemas.openxmlformats.org/drawingml/2006/main">
              <a:rPr lang="fr"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2 Chroniques 9 :</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b="1">
                <a:solidFill>
                  <a:schemeClr val="tx1">
                    <a:lumMod val="50000"/>
                    <a:lumOff val="50000"/>
                  </a:schemeClr>
                </a:solidFill>
              </a:rPr>
              <a:t>N° 33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400"/>
              <a:t>Le Temple du Nom de Dieu</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Salomon ordonna de construire un temple au nom de l'Éternel et un palais royal pour lui-même.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2 Chroniques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Salomon désirait construire un temple pour Dieu comme son père, David l’avait ordonné.</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Il ordonna donc à des charpentiers qualifiés d’apporter les meilleurs arbres pour le temple.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Il prépara des pierres pour le temple. Il a demandé à des artisans qualifiés d'apporter des pierres grosses, magnifiques et solides.</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Certains artisans décoraient le temple de Dieu avec des vêtements colorés et du fil d'or.</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600">
                <a:solidFill>
                  <a:schemeClr val="tx1">
                    <a:lumMod val="65000"/>
                    <a:lumOff val="35000"/>
                  </a:schemeClr>
                </a:solidFill>
              </a:rPr>
              <a:t>Lorsque le temple de Dieu fut achevé, Salomon et tous les hommes d'Israël adorèrent Dieu avec une grande joie.</a:t>
            </a:r>
            <a:r xmlns:a="http://schemas.openxmlformats.org/drawingml/2006/main">
              <a:rPr lang="fr" altLang="en-US" sz="2600">
                <a:solidFill>
                  <a:schemeClr val="tx1">
                    <a:lumMod val="65000"/>
                    <a:lumOff val="35000"/>
                  </a:schemeClr>
                </a:solidFill>
              </a:rPr>
              <a:t> </a:t>
            </a:r>
            <a:r xmlns:a="http://schemas.openxmlformats.org/drawingml/2006/main">
              <a:rPr lang="fr" altLang="ko-KR" sz="2600">
                <a:solidFill>
                  <a:schemeClr val="tx1">
                    <a:lumMod val="65000"/>
                    <a:lumOff val="35000"/>
                  </a:schemeClr>
                </a:solidFill>
              </a:rPr>
              <a:t>« Ô Seigneur Dieu ! Venez nous régner ici !</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fr" altLang="ko-KR" sz="2800">
                <a:solidFill>
                  <a:schemeClr val="tx1">
                    <a:lumMod val="65000"/>
                    <a:lumOff val="35000"/>
                  </a:schemeClr>
                </a:solidFill>
              </a:rPr>
              <a:t>David est devenu pour rester dans le palais. Il rencontra Jonathan, fils du roi Saül.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leçon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600">
                <a:solidFill>
                  <a:schemeClr val="tx1">
                    <a:lumMod val="65000"/>
                    <a:lumOff val="35000"/>
                  </a:schemeClr>
                </a:solidFill>
              </a:rPr>
              <a:t>Salomon et son peuple ont montré leur cœur d'amour pour Dieu en construisant un magnifique temple pour le Seigneur Dieu.</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fr" altLang="ko-KR" sz="3600">
                <a:solidFill>
                  <a:schemeClr val="tx1">
                    <a:lumMod val="65000"/>
                    <a:lumOff val="35000"/>
                  </a:schemeClr>
                </a:solidFill>
              </a:rPr>
              <a:t>L'église est un lieu où nous rencontrons Dieu et où nous pouvons montrer notre cœur d'amour pour Dieu.</a:t>
            </a:r>
          </a:p>
          <a:p>
            <a:pPr xmlns:a="http://schemas.openxmlformats.org/drawingml/2006/main" algn="ctr"/>
            <a:r xmlns:a="http://schemas.openxmlformats.org/drawingml/2006/main">
              <a:rPr lang="fr" altLang="ko-KR" sz="3600">
                <a:solidFill>
                  <a:schemeClr val="tx1">
                    <a:lumMod val="65000"/>
                    <a:lumOff val="35000"/>
                  </a:schemeClr>
                </a:solidFill>
              </a:rPr>
              <a:t>Nous devons aimer notre église.</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t>Dieu?</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rgbClr val="C00000"/>
                </a:solidFill>
              </a:rPr>
              <a:t>Dieu..</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Dieu est celui qui recherche les adorateurs et les bénit.</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r" altLang="ko-KR" sz="4000">
                <a:solidFill>
                  <a:srgbClr val="FF0000"/>
                </a:solidFill>
              </a:rPr>
              <a:t>Le quiz du jour</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3600">
                <a:solidFill>
                  <a:schemeClr val="tx1">
                    <a:lumMod val="65000"/>
                    <a:lumOff val="35000"/>
                  </a:schemeClr>
                </a:solidFill>
              </a:rPr>
              <a:t>Qu’ont fait Salomon et Israël pour exprimer leur amour pour Dieu ?</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chemeClr val="tx1">
                    <a:lumMod val="65000"/>
                    <a:lumOff val="35000"/>
                  </a:schemeClr>
                </a:solidFill>
              </a:rPr>
              <a:t>① </a:t>
            </a:r>
            <a:r xmlns:a="http://schemas.openxmlformats.org/drawingml/2006/main">
              <a:rPr lang="fr" altLang="en-US" sz="2800">
                <a:solidFill>
                  <a:schemeClr val="tx1">
                    <a:lumMod val="65000"/>
                    <a:lumOff val="35000"/>
                  </a:schemeClr>
                </a:solidFill>
              </a:rPr>
              <a:t>Idole</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chemeClr val="tx1">
                    <a:lumMod val="65000"/>
                    <a:lumOff val="35000"/>
                  </a:schemeClr>
                </a:solidFill>
              </a:rPr>
              <a:t>② </a:t>
            </a:r>
            <a:r xmlns:a="http://schemas.openxmlformats.org/drawingml/2006/main">
              <a:rPr lang="fr" altLang="en-US" sz="2800">
                <a:solidFill>
                  <a:schemeClr val="tx1">
                    <a:lumMod val="65000"/>
                    <a:lumOff val="35000"/>
                  </a:schemeClr>
                </a:solidFill>
              </a:rPr>
              <a:t>Palais</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chemeClr val="tx1">
                    <a:lumMod val="65000"/>
                    <a:lumOff val="35000"/>
                  </a:schemeClr>
                </a:solidFill>
              </a:rPr>
              <a:t>③ </a:t>
            </a:r>
            <a:r xmlns:a="http://schemas.openxmlformats.org/drawingml/2006/main">
              <a:rPr lang="fr" altLang="en-US" sz="2800">
                <a:solidFill>
                  <a:schemeClr val="tx1">
                    <a:lumMod val="65000"/>
                    <a:lumOff val="35000"/>
                  </a:schemeClr>
                </a:solidFill>
              </a:rPr>
              <a:t>ville</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chemeClr val="tx1">
                    <a:lumMod val="65000"/>
                    <a:lumOff val="35000"/>
                  </a:schemeClr>
                </a:solidFill>
              </a:rPr>
              <a:t>④ </a:t>
            </a:r>
            <a:r xmlns:a="http://schemas.openxmlformats.org/drawingml/2006/main">
              <a:rPr lang="fr" altLang="en-US" sz="2800">
                <a:solidFill>
                  <a:schemeClr val="tx1">
                    <a:lumMod val="65000"/>
                    <a:lumOff val="35000"/>
                  </a:schemeClr>
                </a:solidFill>
              </a:rPr>
              <a:t>sanctuaire</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rgbClr val="FF0000"/>
                </a:solidFill>
              </a:rPr>
              <a:t>④ </a:t>
            </a:r>
            <a:r xmlns:a="http://schemas.openxmlformats.org/drawingml/2006/main">
              <a:rPr lang="fr" altLang="en-US" sz="2800">
                <a:solidFill>
                  <a:srgbClr val="FF0000"/>
                </a:solidFill>
              </a:rPr>
              <a:t>sanctuaire</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Salomon ordonna de construire un temple au nom de l'Éternel et un palais royal pour lui-même.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2 Chroniques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b="1">
                <a:solidFill>
                  <a:schemeClr val="tx1">
                    <a:lumMod val="50000"/>
                    <a:lumOff val="50000"/>
                  </a:schemeClr>
                </a:solidFill>
              </a:rPr>
              <a:t>N° 34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400"/>
              <a:t>Des corbeaux qui apportaient du pain et de la viande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t>Tu boiras au ruisseau, et j'ai ordonné aux corbeaux de t'y nourrir.</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1 rois</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700">
                <a:solidFill>
                  <a:schemeClr val="tx1">
                    <a:lumMod val="65000"/>
                    <a:lumOff val="35000"/>
                  </a:schemeClr>
                </a:solidFill>
              </a:rPr>
              <a:t>Il y avait un roi appelé Achab qui était très méchant devant Dieu. Un prophète Élie a transmis la parole de Dieu à Achab.</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600">
                <a:solidFill>
                  <a:schemeClr val="tx1">
                    <a:lumMod val="65000"/>
                    <a:lumOff val="35000"/>
                  </a:schemeClr>
                </a:solidFill>
              </a:rPr>
              <a:t>« Il n’y aura pas de pluie dans le pays ! » A ce moment-là, Achab essaya de le tuer. Dieu l'a fait se cacher du roi Achab.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Élie s'enfuit vers le pays où Dieu l'avait indiqué.</a:t>
            </a:r>
          </a:p>
          <a:p>
            <a:r xmlns:a="http://schemas.openxmlformats.org/drawingml/2006/main">
              <a:rPr lang="fr" altLang="ko-KR" sz="2800">
                <a:solidFill>
                  <a:schemeClr val="tx1">
                    <a:lumMod val="65000"/>
                    <a:lumOff val="35000"/>
                  </a:schemeClr>
                </a:solidFill>
              </a:rPr>
              <a:t>Mais il ne pouvait pas y trouver de nourriture.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Dieu a ordonné aux corbeaux de nourrir Élie là-bas. Les corbeaux lui apportaient du pain et de la viande matin et soir, et il buvait au ruisseau.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fr" altLang="ko-KR" sz="2800">
                <a:solidFill>
                  <a:schemeClr val="tx1">
                    <a:lumMod val="65000"/>
                    <a:lumOff val="35000"/>
                  </a:schemeClr>
                </a:solidFill>
              </a:rPr>
              <a:t>Jonathan aimait beaucoup David. Jonathan est devenu un seul esprit avec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Élie a obéi à la parole de Dieu au péril de sa vie et il a vécu une expérience étonnante de la protection de Dieu.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leçon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2800">
                <a:solidFill>
                  <a:schemeClr val="tx1">
                    <a:lumMod val="65000"/>
                    <a:lumOff val="35000"/>
                  </a:schemeClr>
                </a:solidFill>
              </a:rPr>
              <a:t>Le méchant roi Achab n’aimait pas obéir à la parole de Dieu. Alors, il a essayé de tuer le prophète de Dieu, Élie, qui avait annoncé la parole de Dieu.</a:t>
            </a:r>
            <a:r xmlns:a="http://schemas.openxmlformats.org/drawingml/2006/main">
              <a:rPr lang="fr"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fr" altLang="ko-KR" sz="2800">
                <a:solidFill>
                  <a:schemeClr val="tx1">
                    <a:lumMod val="65000"/>
                    <a:lumOff val="35000"/>
                  </a:schemeClr>
                </a:solidFill>
              </a:rPr>
              <a:t>Mais Dieu a protégé et pris soin d’Élie d’une manière incroyable !</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fr" altLang="ko-KR" sz="2800">
                <a:solidFill>
                  <a:schemeClr val="tx1">
                    <a:lumMod val="65000"/>
                    <a:lumOff val="35000"/>
                  </a:schemeClr>
                </a:solidFill>
              </a:rPr>
              <a:t>Nous devons obéir et proclamer la parole de Dieu en toute circonstance comme Élie.</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fr" altLang="ko-KR" sz="2800">
                <a:solidFill>
                  <a:schemeClr val="tx1">
                    <a:lumMod val="65000"/>
                    <a:lumOff val="35000"/>
                  </a:schemeClr>
                </a:solidFill>
              </a:rPr>
              <a:t>Dieu nous protégera sûrement</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t>Qui est dieu ?</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rgbClr val="C00000"/>
                </a:solidFill>
              </a:rPr>
              <a:t>Dieu est..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Dieu est celui qui prend soin de ceux qui obéissent et gardent Ses paroles d’une manière étonnante.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Qui a apporté quelque chose à manger à Élie ?</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cheval</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aigle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③dragon </a:t>
            </a:r>
            <a:r xmlns:a="http://schemas.openxmlformats.org/drawingml/2006/main">
              <a:rPr lang="fr"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corbeau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rgbClr val="FF0000"/>
                </a:solidFill>
              </a:rPr>
              <a:t>④ </a:t>
            </a:r>
            <a:r xmlns:a="http://schemas.openxmlformats.org/drawingml/2006/main">
              <a:rPr lang="fr" altLang="ko-KR" sz="2800">
                <a:solidFill>
                  <a:srgbClr val="FF0000"/>
                </a:solidFill>
              </a:rPr>
              <a:t>corbeau</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t>Tu boiras au ruisseau, et j'ai ordonné aux corbeaux de t'y nourrir.</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1 rois</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b="1">
                <a:solidFill>
                  <a:schemeClr val="tx1">
                    <a:lumMod val="50000"/>
                    <a:lumOff val="50000"/>
                  </a:schemeClr>
                </a:solidFill>
              </a:rPr>
              <a:t>N° 35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400"/>
              <a:t>La farine et l'huile</a:t>
            </a:r>
          </a:p>
          <a:p>
            <a:pPr xmlns:a="http://schemas.openxmlformats.org/drawingml/2006/main" algn="ctr"/>
            <a:r xmlns:a="http://schemas.openxmlformats.org/drawingml/2006/main">
              <a:rPr lang="fr" altLang="ko-KR" sz="4400"/>
              <a:t>n'a pas été épuisé</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Allez immédiatement à Sarepta de Sidon et restez-y. J'ai ordonné à une veuve de cet endroit de te fournir de la nourriture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1 rois</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Il n'y avait pas de pluie en Israël comme l'avait dit le Seigneur Dieu. Il n’y avait donc pas de nourriture à manger pour les gens.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Le Seigneur Dieu envoya Élie chez une veuve qui vivait à Sarepta.</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Élie lui a demandé de se faire du pain avec seulement une poignée de farine et un peu d'huile qui lui restait.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fr" altLang="ko-KR" sz="2800">
                <a:solidFill>
                  <a:schemeClr val="tx1">
                    <a:lumMod val="65000"/>
                    <a:lumOff val="35000"/>
                  </a:schemeClr>
                </a:solidFill>
              </a:rPr>
              <a:t>Jonathan a donné à David son épée et ses flèches. Cela signifiait qu'il croyait vraiment en David.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600">
                <a:solidFill>
                  <a:schemeClr val="tx1">
                    <a:lumMod val="65000"/>
                    <a:lumOff val="35000"/>
                  </a:schemeClr>
                </a:solidFill>
              </a:rPr>
              <a:t>Bien qu'elle n'ait pas assez de farine et d'huile pour vivre, selon les paroles d'Élie, elle fit du pain et le donna d'abord à Élie et le prépara pour elle-même.</a:t>
            </a:r>
            <a:r xmlns:a="http://schemas.openxmlformats.org/drawingml/2006/main">
              <a:rPr lang="fr" altLang="en-US" sz="2600">
                <a:solidFill>
                  <a:schemeClr val="tx1">
                    <a:lumMod val="65000"/>
                    <a:lumOff val="35000"/>
                  </a:schemeClr>
                </a:solidFill>
              </a:rPr>
              <a:t> </a:t>
            </a:r>
            <a:r xmlns:a="http://schemas.openxmlformats.org/drawingml/2006/main">
              <a:rPr lang="fr" altLang="ko-KR" sz="2600">
                <a:solidFill>
                  <a:schemeClr val="tx1">
                    <a:lumMod val="65000"/>
                    <a:lumOff val="35000"/>
                  </a:schemeClr>
                </a:solidFill>
              </a:rPr>
              <a:t>Puis, étonnamment, le pot de farine et le pot d'huile furent</a:t>
            </a:r>
            <a:r xmlns:a="http://schemas.openxmlformats.org/drawingml/2006/main">
              <a:rPr lang="fr" altLang="en-US" sz="2600">
                <a:solidFill>
                  <a:schemeClr val="tx1">
                    <a:lumMod val="65000"/>
                    <a:lumOff val="35000"/>
                  </a:schemeClr>
                </a:solidFill>
              </a:rPr>
              <a:t> </a:t>
            </a:r>
            <a:r xmlns:a="http://schemas.openxmlformats.org/drawingml/2006/main">
              <a:rPr lang="fr" altLang="ko-KR" sz="2600">
                <a:solidFill>
                  <a:schemeClr val="tx1">
                    <a:lumMod val="65000"/>
                    <a:lumOff val="35000"/>
                  </a:schemeClr>
                </a:solidFill>
              </a:rPr>
              <a:t>pas épuisé.</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600">
                <a:solidFill>
                  <a:schemeClr val="tx1">
                    <a:lumMod val="65000"/>
                    <a:lumOff val="35000"/>
                  </a:schemeClr>
                </a:solidFill>
              </a:rPr>
              <a:t>Un jour, son fils est mort. Mais le Seigneur Dieu a laissé la vie du garçon lui revenir et vivre. Elle a rendu gloire à Dieu.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leçon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solidFill>
                  <a:schemeClr val="tx1">
                    <a:lumMod val="65000"/>
                    <a:lumOff val="35000"/>
                  </a:schemeClr>
                </a:solidFill>
              </a:rPr>
              <a:t>La veuve offrit un peu de farine et d'huile</a:t>
            </a:r>
          </a:p>
          <a:p>
            <a:pPr xmlns:a="http://schemas.openxmlformats.org/drawingml/2006/main" algn="ctr"/>
            <a:r xmlns:a="http://schemas.openxmlformats.org/drawingml/2006/main">
              <a:rPr lang="fr" altLang="ko-KR" sz="3200">
                <a:solidFill>
                  <a:schemeClr val="tx1">
                    <a:lumMod val="65000"/>
                    <a:lumOff val="35000"/>
                  </a:schemeClr>
                </a:solidFill>
              </a:rPr>
              <a:t>à Dieu.</a:t>
            </a:r>
            <a:r xmlns:a="http://schemas.openxmlformats.org/drawingml/2006/main">
              <a:rPr lang="fr"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fr" altLang="ko-KR" sz="3200">
                <a:solidFill>
                  <a:schemeClr val="tx1">
                    <a:lumMod val="65000"/>
                    <a:lumOff val="35000"/>
                  </a:schemeClr>
                </a:solidFill>
              </a:rPr>
              <a:t>Ensuite, elle a reçu beaucoup de bénédiction</a:t>
            </a:r>
          </a:p>
          <a:p>
            <a:pPr xmlns:a="http://schemas.openxmlformats.org/drawingml/2006/main" algn="ctr"/>
            <a:r xmlns:a="http://schemas.openxmlformats.org/drawingml/2006/main">
              <a:rPr lang="fr" altLang="ko-KR" sz="3200">
                <a:solidFill>
                  <a:schemeClr val="tx1">
                    <a:lumMod val="65000"/>
                    <a:lumOff val="35000"/>
                  </a:schemeClr>
                </a:solidFill>
              </a:rPr>
              <a:t>au-delà de l'imagination.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r" altLang="ko-KR" sz="3200">
                <a:solidFill>
                  <a:schemeClr val="tx1">
                    <a:lumMod val="65000"/>
                    <a:lumOff val="35000"/>
                  </a:schemeClr>
                </a:solidFill>
              </a:rPr>
              <a:t>Parfois, il y aura un moment où nous devrons donner quelque chose d’important à Dieu.</a:t>
            </a:r>
          </a:p>
          <a:p>
            <a:pPr xmlns:a="http://schemas.openxmlformats.org/drawingml/2006/main" algn="ctr"/>
            <a:r xmlns:a="http://schemas.openxmlformats.org/drawingml/2006/main">
              <a:rPr lang="fr" altLang="ko-KR" sz="3200">
                <a:solidFill>
                  <a:schemeClr val="tx1">
                    <a:lumMod val="65000"/>
                    <a:lumOff val="35000"/>
                  </a:schemeClr>
                </a:solidFill>
              </a:rPr>
              <a:t>Ensuite, Dieu nous bénit beaucoup à travers cette offrande et ce sacrifice.</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t>Qui est dieu?</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rgbClr val="C00000"/>
                </a:solidFill>
              </a:rPr>
              <a:t>Dieu est..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Dieu est celui qui nous fournit tout ce dont nous avons besoin pour vivre : de la nourriture, des vêtements, une maison, etc.</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200">
                <a:solidFill>
                  <a:schemeClr val="tx1">
                    <a:lumMod val="65000"/>
                    <a:lumOff val="35000"/>
                  </a:schemeClr>
                </a:solidFill>
              </a:rPr>
              <a:t>À qui Dieu a-t-il dit à Élie d'aller ??</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roi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prêtre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veuve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général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rgbClr val="FF0000"/>
                </a:solidFill>
              </a:rPr>
              <a:t>③ </a:t>
            </a:r>
            <a:r xmlns:a="http://schemas.openxmlformats.org/drawingml/2006/main">
              <a:rPr lang="fr" altLang="ko-KR" sz="2800">
                <a:solidFill>
                  <a:srgbClr val="FF0000"/>
                </a:solidFill>
              </a:rPr>
              <a:t>veuve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Allez immédiatement à Sarepta de Sidon et restez-y. J'ai ordonné à une veuve de cet endroit de te fournir de la nourriture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1 rois</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fr" altLang="ko-KR" b="1">
                <a:solidFill>
                  <a:schemeClr val="tx1">
                    <a:lumMod val="50000"/>
                    <a:lumOff val="50000"/>
                  </a:schemeClr>
                </a:solidFill>
              </a:rPr>
              <a:t>N° 36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fr" altLang="ko-KR" sz="4400"/>
              <a:t>Le feu est tombé du ciel</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r" altLang="ko-KR" sz="3600">
                <a:solidFill>
                  <a:schemeClr val="tx1">
                    <a:lumMod val="65000"/>
                    <a:lumOff val="35000"/>
                  </a:schemeClr>
                </a:solidFill>
              </a:rPr>
              <a:t>Alors le feu de l'Éternel tomba et brûla le sacrifice, le bois, les pierres et la terre, et lécha aussi l'eau de la tranchée.</a:t>
            </a:r>
            <a:r xmlns:a="http://schemas.openxmlformats.org/drawingml/2006/main">
              <a:rPr lang="fr"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r" altLang="ko-KR" sz="2800">
                <a:solidFill>
                  <a:schemeClr val="tx1">
                    <a:lumMod val="65000"/>
                    <a:lumOff val="35000"/>
                  </a:schemeClr>
                </a:solidFill>
              </a:rPr>
              <a:t>1 rois</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18h38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fr" altLang="ko-KR" sz="2800">
                <a:solidFill>
                  <a:schemeClr val="tx1">
                    <a:lumMod val="65000"/>
                    <a:lumOff val="35000"/>
                  </a:schemeClr>
                </a:solidFill>
              </a:rPr>
              <a:t>Dieu envoya Élie au méchant roi Achab d’Israël. « Vous apprendrez à connaître qui est le vrai Dieu ! »</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fr" altLang="ko-KR" sz="2800">
                <a:solidFill>
                  <a:schemeClr val="tx1">
                    <a:lumMod val="65000"/>
                    <a:lumOff val="35000"/>
                  </a:schemeClr>
                </a:solidFill>
              </a:rPr>
              <a:t>Élie a combattu contre 850 faux prophètes adorateurs d’idoles. « Le Dieu qui répond par le feu est le vrai Dieu ! »</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fr" altLang="ko-KR" sz="2800">
                <a:solidFill>
                  <a:schemeClr val="tx1">
                    <a:lumMod val="65000"/>
                    <a:lumOff val="35000"/>
                  </a:schemeClr>
                </a:solidFill>
              </a:rPr>
              <a:t>Jonathan a donné ses précieux vêtements à David. Cela montrait la profonde amitié de Jonathan envers David.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fr" altLang="ko-KR" sz="2800">
                <a:solidFill>
                  <a:schemeClr val="tx1">
                    <a:lumMod val="65000"/>
                    <a:lumOff val="35000"/>
                  </a:schemeClr>
                </a:solidFill>
              </a:rPr>
              <a:t>850 prophètes invoquèrent le nom de leur dieu et dansèrent autour de l'autel mais il n'y eut pas de réponse du feu.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fr" altLang="ko-KR" sz="2800">
                <a:solidFill>
                  <a:schemeClr val="tx1">
                    <a:lumMod val="65000"/>
                    <a:lumOff val="35000"/>
                  </a:schemeClr>
                </a:solidFill>
              </a:rPr>
              <a:t>C'était le tour d'Elie. Elie a prié vers le ciel. Ensuite, le feu de Dieu tomba et brûla le sacrifice sur l'autel.</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fr" altLang="ko-KR" sz="2600">
                <a:solidFill>
                  <a:schemeClr val="tx1">
                    <a:lumMod val="65000"/>
                    <a:lumOff val="35000"/>
                  </a:schemeClr>
                </a:solidFill>
              </a:rPr>
              <a:t>« Jéhovah est le vrai Dieu ! Le peuple d’Israël s’est repenti de ses péchés et a rendu gloire à Dieu.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fr" altLang="ko-KR" sz="4000">
                <a:solidFill>
                  <a:srgbClr val="FF0000"/>
                </a:solidFill>
              </a:rPr>
              <a:t>La leçon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fr" altLang="ko-KR" sz="3200">
                <a:solidFill>
                  <a:schemeClr val="tx1">
                    <a:lumMod val="65000"/>
                    <a:lumOff val="35000"/>
                  </a:schemeClr>
                </a:solidFill>
              </a:rPr>
              <a:t>Les faux dieux ne pouvaient rien faire.</a:t>
            </a:r>
          </a:p>
          <a:p>
            <a:pPr xmlns:a="http://schemas.openxmlformats.org/drawingml/2006/main" algn="ctr"/>
            <a:r xmlns:a="http://schemas.openxmlformats.org/drawingml/2006/main">
              <a:rPr lang="fr" altLang="ko-KR" sz="3200">
                <a:solidFill>
                  <a:schemeClr val="tx1">
                    <a:lumMod val="65000"/>
                    <a:lumOff val="35000"/>
                  </a:schemeClr>
                </a:solidFill>
              </a:rPr>
              <a:t>Pour</a:t>
            </a:r>
            <a:r xmlns:a="http://schemas.openxmlformats.org/drawingml/2006/main">
              <a:rPr lang="fr" altLang="en-US" sz="3200">
                <a:solidFill>
                  <a:schemeClr val="tx1">
                    <a:lumMod val="65000"/>
                    <a:lumOff val="35000"/>
                  </a:schemeClr>
                </a:solidFill>
              </a:rPr>
              <a:t> </a:t>
            </a:r>
            <a:r xmlns:a="http://schemas.openxmlformats.org/drawingml/2006/main">
              <a:rPr lang="fr" altLang="ko-KR" sz="3200">
                <a:solidFill>
                  <a:schemeClr val="tx1">
                    <a:lumMod val="65000"/>
                    <a:lumOff val="35000"/>
                  </a:schemeClr>
                </a:solidFill>
              </a:rPr>
              <a:t>ils</a:t>
            </a:r>
            <a:r xmlns:a="http://schemas.openxmlformats.org/drawingml/2006/main">
              <a:rPr lang="fr" altLang="en-US" sz="3200">
                <a:solidFill>
                  <a:schemeClr val="tx1">
                    <a:lumMod val="65000"/>
                    <a:lumOff val="35000"/>
                  </a:schemeClr>
                </a:solidFill>
              </a:rPr>
              <a:t> </a:t>
            </a:r>
            <a:r xmlns:a="http://schemas.openxmlformats.org/drawingml/2006/main">
              <a:rPr lang="fr" altLang="ko-KR" sz="3200">
                <a:solidFill>
                  <a:schemeClr val="tx1">
                    <a:lumMod val="65000"/>
                    <a:lumOff val="35000"/>
                  </a:schemeClr>
                </a:solidFill>
              </a:rPr>
              <a:t>avait</a:t>
            </a:r>
            <a:r xmlns:a="http://schemas.openxmlformats.org/drawingml/2006/main">
              <a:rPr lang="fr" altLang="en-US" sz="3200">
                <a:solidFill>
                  <a:schemeClr val="tx1">
                    <a:lumMod val="65000"/>
                    <a:lumOff val="35000"/>
                  </a:schemeClr>
                </a:solidFill>
              </a:rPr>
              <a:t> </a:t>
            </a:r>
            <a:r xmlns:a="http://schemas.openxmlformats.org/drawingml/2006/main">
              <a:rPr lang="fr" altLang="ko-KR" sz="3200">
                <a:solidFill>
                  <a:schemeClr val="tx1">
                    <a:lumMod val="65000"/>
                    <a:lumOff val="35000"/>
                  </a:schemeClr>
                </a:solidFill>
              </a:rPr>
              <a:t>Non</a:t>
            </a:r>
            <a:r xmlns:a="http://schemas.openxmlformats.org/drawingml/2006/main">
              <a:rPr lang="fr" altLang="en-US" sz="3200">
                <a:solidFill>
                  <a:schemeClr val="tx1">
                    <a:lumMod val="65000"/>
                    <a:lumOff val="35000"/>
                  </a:schemeClr>
                </a:solidFill>
              </a:rPr>
              <a:t> </a:t>
            </a:r>
            <a:r xmlns:a="http://schemas.openxmlformats.org/drawingml/2006/main">
              <a:rPr lang="fr" altLang="ko-KR" sz="3200">
                <a:solidFill>
                  <a:schemeClr val="tx1">
                    <a:lumMod val="65000"/>
                    <a:lumOff val="35000"/>
                  </a:schemeClr>
                </a:solidFill>
              </a:rPr>
              <a:t>pouvoir.</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r" altLang="ko-KR" sz="3200">
                <a:solidFill>
                  <a:schemeClr val="tx1">
                    <a:lumMod val="65000"/>
                    <a:lumOff val="35000"/>
                  </a:schemeClr>
                </a:solidFill>
              </a:rPr>
              <a:t>Dieu est Tout-Puissant.</a:t>
            </a:r>
          </a:p>
          <a:p>
            <a:pPr xmlns:a="http://schemas.openxmlformats.org/drawingml/2006/main" algn="ctr"/>
            <a:r xmlns:a="http://schemas.openxmlformats.org/drawingml/2006/main">
              <a:rPr lang="fr" altLang="ko-KR" sz="3200">
                <a:solidFill>
                  <a:schemeClr val="tx1">
                    <a:lumMod val="65000"/>
                    <a:lumOff val="35000"/>
                  </a:schemeClr>
                </a:solidFill>
              </a:rPr>
              <a:t>Nous pouvons expérimenter ses incroyables miracles lorsque nous comptons sur lui et croyons en lui.</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fr" altLang="ko-KR" sz="3200"/>
              <a:t>Qui est dieu?</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fr" altLang="ko-KR" sz="3600">
                <a:solidFill>
                  <a:srgbClr val="C00000"/>
                </a:solidFill>
              </a:rPr>
              <a:t>Dieu est..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fr" altLang="ko-KR" sz="3600">
                <a:solidFill>
                  <a:schemeClr val="tx1">
                    <a:lumMod val="65000"/>
                    <a:lumOff val="35000"/>
                  </a:schemeClr>
                </a:solidFill>
              </a:rPr>
              <a:t>Il est le Dieu réel, vivant et agissant, différent des fausses idoles.</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fr" altLang="ko-KR" sz="3200">
                <a:solidFill>
                  <a:schemeClr val="tx1">
                    <a:lumMod val="65000"/>
                    <a:lumOff val="35000"/>
                  </a:schemeClr>
                </a:solidFill>
              </a:rPr>
              <a:t>Qu’est-ce qui est tombé du ciel pendant qu’Élie priait ?</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neige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pluie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pierre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feu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fr" altLang="en-US" sz="2800">
                <a:solidFill>
                  <a:srgbClr val="FF0000"/>
                </a:solidFill>
              </a:rPr>
              <a:t>④ </a:t>
            </a:r>
            <a:r xmlns:a="http://schemas.openxmlformats.org/drawingml/2006/main">
              <a:rPr lang="fr" altLang="ko-KR" sz="2800">
                <a:solidFill>
                  <a:srgbClr val="FF0000"/>
                </a:solidFill>
              </a:rPr>
              <a:t>feu</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fr" altLang="ko-KR" sz="3600">
                <a:solidFill>
                  <a:schemeClr val="tx1">
                    <a:lumMod val="65000"/>
                    <a:lumOff val="35000"/>
                  </a:schemeClr>
                </a:solidFill>
              </a:rPr>
              <a:t>Alors le feu de l'Éternel tomba et brûla le sacrifice, le bois, les pierres et la terre, et lécha aussi l'eau de la tranchée.</a:t>
            </a:r>
            <a:r xmlns:a="http://schemas.openxmlformats.org/drawingml/2006/main">
              <a:rPr lang="fr"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fr" altLang="ko-KR" sz="2800">
                <a:solidFill>
                  <a:schemeClr val="tx1">
                    <a:lumMod val="65000"/>
                    <a:lumOff val="35000"/>
                  </a:schemeClr>
                </a:solidFill>
              </a:rPr>
              <a:t>1 rois</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18h38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b="1">
                <a:solidFill>
                  <a:schemeClr val="tx1">
                    <a:lumMod val="50000"/>
                    <a:lumOff val="50000"/>
                  </a:schemeClr>
                </a:solidFill>
              </a:rPr>
              <a:t>NON. 37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400"/>
              <a:t>Naaman guéri de la lèpre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Il descendit donc et se plongea sept fois dans le Jourdain, comme l'homme de Dieu le lui avait dit, et sa chair fut restaurée et devint pure comme celle d'un jeune garçon.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2 Rois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400">
                <a:solidFill>
                  <a:schemeClr val="tx1">
                    <a:lumMod val="65000"/>
                    <a:lumOff val="35000"/>
                  </a:schemeClr>
                </a:solidFill>
              </a:rPr>
              <a:t>Naaman était le commandant de l'armée du roi d'Aram, mais il était atteint de la lèpre. Il est allé voir Élisée, le prophète d'Israël, pour être restauré.</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fr" altLang="ko-KR" sz="2600">
                <a:solidFill>
                  <a:schemeClr val="tx1">
                    <a:lumMod val="65000"/>
                    <a:lumOff val="35000"/>
                  </a:schemeClr>
                </a:solidFill>
              </a:rPr>
              <a:t>David s'est retrouvé dans des situations dangereuses, voire mortelles, à plusieurs reprises, car le roi Saül avait tenté de le tuer. Cependant, il pourrait échapper à ces dangers avec l'aide de Jonathan.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Élisée ne le rencontra pas, mais il lui dit simplement : « Va te laver sept fois dans le Jourdain. »</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Naaman s'est mis en colère contre la parole d'Élisée. Mais ses serviteurs lui dirent : « Va à la rivière et plonge ton corps, s'il te plaît. »</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Naaman s'est plongé sept fois dans le Jourdain, comme l'ont dit Élisée et ses serviteurs.</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500">
                <a:solidFill>
                  <a:schemeClr val="tx1">
                    <a:lumMod val="65000"/>
                    <a:lumOff val="35000"/>
                  </a:schemeClr>
                </a:solidFill>
              </a:rPr>
              <a:t>Puis, étonnamment, sa chair a été restaurée et est devenue pure.</a:t>
            </a:r>
          </a:p>
          <a:p>
            <a:r xmlns:a="http://schemas.openxmlformats.org/drawingml/2006/main">
              <a:rPr lang="fr" altLang="ko-KR" sz="2500">
                <a:solidFill>
                  <a:schemeClr val="tx1">
                    <a:lumMod val="65000"/>
                    <a:lumOff val="35000"/>
                  </a:schemeClr>
                </a:solidFill>
              </a:rPr>
              <a:t>Naaman retourna vers Élisée et rendit gloire à Dieu.</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leçon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solidFill>
                  <a:schemeClr val="tx1">
                    <a:lumMod val="65000"/>
                    <a:lumOff val="35000"/>
                  </a:schemeClr>
                </a:solidFill>
              </a:rPr>
              <a:t>Lorsque Naaman entendit Élisée qui était l'homme de Dieu et obéit à sa parole, il fut béni d'être purifié de sa lèpre.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r" altLang="ko-KR" sz="3200">
                <a:solidFill>
                  <a:schemeClr val="tx1">
                    <a:lumMod val="65000"/>
                    <a:lumOff val="35000"/>
                  </a:schemeClr>
                </a:solidFill>
              </a:rPr>
              <a:t>Nous ne devrions pas vivre selon notre propre volonté,</a:t>
            </a:r>
          </a:p>
          <a:p>
            <a:pPr xmlns:a="http://schemas.openxmlformats.org/drawingml/2006/main" algn="ctr"/>
            <a:r xmlns:a="http://schemas.openxmlformats.org/drawingml/2006/main">
              <a:rPr lang="fr" altLang="ko-KR" sz="3200">
                <a:solidFill>
                  <a:schemeClr val="tx1">
                    <a:lumMod val="65000"/>
                    <a:lumOff val="35000"/>
                  </a:schemeClr>
                </a:solidFill>
              </a:rPr>
              <a:t>mais par la volonté de Dieu.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r" altLang="ko-KR" sz="3200">
                <a:solidFill>
                  <a:schemeClr val="tx1">
                    <a:lumMod val="65000"/>
                    <a:lumOff val="35000"/>
                  </a:schemeClr>
                </a:solidFill>
              </a:rPr>
              <a:t>Quand nous vivons et obéissons à la parole de Dieu,</a:t>
            </a:r>
          </a:p>
          <a:p>
            <a:pPr xmlns:a="http://schemas.openxmlformats.org/drawingml/2006/main" algn="ctr"/>
            <a:r xmlns:a="http://schemas.openxmlformats.org/drawingml/2006/main">
              <a:rPr lang="fr" altLang="ko-KR" sz="3200">
                <a:solidFill>
                  <a:schemeClr val="tx1">
                    <a:lumMod val="65000"/>
                    <a:lumOff val="35000"/>
                  </a:schemeClr>
                </a:solidFill>
              </a:rPr>
              <a:t>Nous pouvons être bénis par une bénédiction abondante que Dieu peut nous accorder.</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solidFill>
                  <a:srgbClr val="FF0000"/>
                </a:solidFill>
              </a:rPr>
              <a:t>Dieu?</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rgbClr val="C00000"/>
                </a:solidFill>
              </a:rPr>
              <a:t>Dieu est..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Dieu est celui qui peut guérir toutes les maladies. Il est le Dieu Tout-Puissant qui peut nous guérir.</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Combien de fois Naaman s’est-il plongé dans le Jourdain ?</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trois fois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une fois</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cinq fois</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sept</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fois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rgbClr val="FF0000"/>
                </a:solidFill>
              </a:rPr>
              <a:t>④ </a:t>
            </a:r>
            <a:r xmlns:a="http://schemas.openxmlformats.org/drawingml/2006/main">
              <a:rPr lang="fr" altLang="ko-KR" sz="2800">
                <a:solidFill>
                  <a:srgbClr val="FF0000"/>
                </a:solidFill>
              </a:rPr>
              <a:t>sept fois</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Il descendit donc et se plongea sept fois dans le Jourdain, comme l'homme de Dieu le lui avait dit, et sa chair fut restaurée et devint pure comme celle d'un jeune garçon.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2 Rois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b="1">
                <a:solidFill>
                  <a:schemeClr val="tx1">
                    <a:lumMod val="50000"/>
                    <a:lumOff val="50000"/>
                  </a:schemeClr>
                </a:solidFill>
              </a:rPr>
              <a:t>N° 38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400"/>
              <a:t>Réparer le Temple de Dieu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bg1">
                    <a:lumMod val="50000"/>
                  </a:schemeClr>
                </a:solidFill>
              </a:rPr>
              <a:t>Le roi Joas convoqua donc le prêtre Jehojada et les autres prêtres et leur demanda : « Pourquoi ne réparez-vous pas les dégâts causés au temple ? Ne prenez plus d'argent de vos trésoriers, mais donnez-le pour réparer le temple.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2 rois</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fr" altLang="ko-KR" sz="4000">
                <a:solidFill>
                  <a:srgbClr val="FF0000"/>
                </a:solidFill>
              </a:rPr>
              <a:t>La leçon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fr" altLang="ko-KR" sz="3200">
                <a:solidFill>
                  <a:schemeClr val="tx1">
                    <a:lumMod val="65000"/>
                    <a:lumOff val="35000"/>
                  </a:schemeClr>
                </a:solidFill>
              </a:rPr>
              <a:t>Jonathan n'a pas choisi son désir égoïste, mais son ami David.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r" altLang="ko-KR" sz="3200">
                <a:solidFill>
                  <a:schemeClr val="tx1">
                    <a:lumMod val="65000"/>
                    <a:lumOff val="35000"/>
                  </a:schemeClr>
                </a:solidFill>
              </a:rPr>
              <a:t>Comme Jonathan,</a:t>
            </a:r>
          </a:p>
          <a:p>
            <a:pPr xmlns:a="http://schemas.openxmlformats.org/drawingml/2006/main" algn="ctr"/>
            <a:r xmlns:a="http://schemas.openxmlformats.org/drawingml/2006/main">
              <a:rPr lang="fr" altLang="ko-KR" sz="3200">
                <a:solidFill>
                  <a:schemeClr val="tx1">
                    <a:lumMod val="65000"/>
                    <a:lumOff val="35000"/>
                  </a:schemeClr>
                </a:solidFill>
              </a:rPr>
              <a:t>soyons un bon ami pour notre ami.</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err="1">
                <a:solidFill>
                  <a:schemeClr val="tx1">
                    <a:lumMod val="65000"/>
                    <a:lumOff val="35000"/>
                  </a:schemeClr>
                </a:solidFill>
              </a:rPr>
              <a:t>Joas, le roi de Juda, avait l’intention de réparer le temple de Dieu, qui avait été endommagé.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Cependant, le budget n’était pas suffisant pour réparer le temple. Joas décide de recevoir une offrande pour réparer le temple de Dieu.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Les gens qui aimaient Dieu offraient sincèrement de l’argent pour réparer le temple.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L'argent collecté pour la réparation du temple était donné aux ouvriers, et ils réparaient le temple en toute honnêteté.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"Ouah! Quel beau temple c'est ! Joas était heureux d'avoir fini en pensant que Dieu serait agréable.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leçon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600" err="1">
                <a:solidFill>
                  <a:schemeClr val="tx1">
                    <a:lumMod val="65000"/>
                    <a:lumOff val="35000"/>
                  </a:schemeClr>
                </a:solidFill>
              </a:rPr>
              <a:t>Joas considérait le temple de Dieu comme un lieu précieux, où les gens adoraient Dieu.</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fr" altLang="ko-KR" sz="3600">
                <a:solidFill>
                  <a:schemeClr val="tx1">
                    <a:lumMod val="65000"/>
                    <a:lumOff val="35000"/>
                  </a:schemeClr>
                </a:solidFill>
              </a:rPr>
              <a:t>L’église est le lieu où Dieu est présent lorsque nous l’adorons.</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fr" altLang="ko-KR" sz="3600">
                <a:solidFill>
                  <a:schemeClr val="tx1">
                    <a:lumMod val="65000"/>
                    <a:lumOff val="35000"/>
                  </a:schemeClr>
                </a:solidFill>
              </a:rPr>
              <a:t>Nous devons donc aimer l’Église et la considérer très précieusement.</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solidFill>
                  <a:srgbClr val="FF0000"/>
                </a:solidFill>
              </a:rPr>
              <a:t>Dieu?</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rgbClr val="C00000"/>
                </a:solidFill>
              </a:rPr>
              <a:t>Dieu est...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Dieu établit chacun de nous comme Son Saint Temple.</a:t>
            </a:r>
          </a:p>
          <a:p>
            <a:endParaRPr lang="en-US" altLang="ko-KR" sz="3600">
              <a:solidFill>
                <a:schemeClr val="tx1">
                  <a:lumMod val="65000"/>
                  <a:lumOff val="35000"/>
                </a:schemeClr>
              </a:solidFill>
            </a:endParaRPr>
          </a:p>
          <a:p>
            <a:r xmlns:a="http://schemas.openxmlformats.org/drawingml/2006/main">
              <a:rPr lang="fr" altLang="ko-KR" sz="3600">
                <a:solidFill>
                  <a:schemeClr val="tx1">
                    <a:lumMod val="65000"/>
                    <a:lumOff val="35000"/>
                  </a:schemeClr>
                </a:solidFill>
              </a:rPr>
              <a:t>Dieu rencontre ceux qui l'adorent.</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Qu’est-ce que Joas a décidé de réparer ?</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palais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son</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chambre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école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Temple sacré</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rgbClr val="FF0000"/>
                </a:solidFill>
              </a:rPr>
              <a:t>④ </a:t>
            </a:r>
            <a:r xmlns:a="http://schemas.openxmlformats.org/drawingml/2006/main">
              <a:rPr lang="fr" altLang="ko-KR" sz="2800">
                <a:solidFill>
                  <a:srgbClr val="FF0000"/>
                </a:solidFill>
              </a:rPr>
              <a:t>Temple sacré</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bg1">
                    <a:lumMod val="50000"/>
                  </a:schemeClr>
                </a:solidFill>
              </a:rPr>
              <a:t>Le roi Joas convoqua donc le prêtre Jehojada et les autres prêtres et leur demanda : « Pourquoi ne réparez-vous pas les dégâts causés au temple ? Ne prenez plus d'argent de vos trésoriers, mais donnez-le pour réparer le temple.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2 rois</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b="1">
                <a:solidFill>
                  <a:schemeClr val="tx1">
                    <a:lumMod val="50000"/>
                    <a:lumOff val="50000"/>
                  </a:schemeClr>
                </a:solidFill>
              </a:rPr>
              <a:t>N° 39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600"/>
              <a:t>Néhémie, qui reconstruisit la muraille de Jérusalem</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fr" altLang="ko-KR" sz="3200"/>
              <a:t>Dieu?</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fr" altLang="ko-KR" sz="3600">
                <a:solidFill>
                  <a:srgbClr val="C00000"/>
                </a:solidFill>
              </a:rPr>
              <a:t>Dieu..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fr" altLang="ko-KR" sz="3600">
                <a:solidFill>
                  <a:schemeClr val="tx1">
                    <a:lumMod val="65000"/>
                    <a:lumOff val="35000"/>
                  </a:schemeClr>
                </a:solidFill>
              </a:rPr>
              <a:t>C'est lui qui nous donne de bons amis.</a:t>
            </a:r>
          </a:p>
          <a:p>
            <a:endParaRPr lang="en-US" altLang="ko-KR" sz="3600">
              <a:solidFill>
                <a:schemeClr val="tx1">
                  <a:lumMod val="65000"/>
                  <a:lumOff val="35000"/>
                </a:schemeClr>
              </a:solidFill>
            </a:endParaRPr>
          </a:p>
          <a:p>
            <a:r xmlns:a="http://schemas.openxmlformats.org/drawingml/2006/main">
              <a:rPr lang="fr" altLang="ko-KR" sz="3600">
                <a:solidFill>
                  <a:schemeClr val="tx1">
                    <a:lumMod val="65000"/>
                    <a:lumOff val="35000"/>
                  </a:schemeClr>
                </a:solidFill>
              </a:rPr>
              <a:t>Rendons grâce à Dieu de nous avoir donné de bons amis !</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bg1">
                    <a:lumMod val="50000"/>
                  </a:schemeClr>
                </a:solidFill>
              </a:rPr>
              <a:t>Je répondis au roi : « Si le roi le trouve bon et si ton serviteur a trouvé grâce à ses yeux, qu'il m'envoie dans la ville de Juda où sont enterrés mes pères, afin que je la rebâtisse.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Néhémie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Le roi perse a donné la permission à Néhémie, échanson du roi, de reconstruire la ville et la citadelle qui étaient en ruine.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Néhémie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Il revint à Jérusalem avec de nombreux Israélites et reconstruisit avec eux le mur de Jérusalem.</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600">
                <a:solidFill>
                  <a:schemeClr val="tx1">
                    <a:lumMod val="65000"/>
                    <a:lumOff val="35000"/>
                  </a:schemeClr>
                </a:solidFill>
              </a:rPr>
              <a:t>Cependant, ils furent dérangés par d'autres tribus qui n'aimaient pas le renouveau des Israélites. En outre, de nombreux Israélites se sont plaints.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Néhémie a demandé de l'aide à Dieu. Dieu lui a donné la force et le courage d'accomplir son travail.</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Enfin, Néhémie achève la reconstruction du mur de Jérusalem avec le peuple israélite. Après avoir terminé le mur, lui et son peuple adorèrent Dieu avec joie.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leçon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600">
                <a:solidFill>
                  <a:schemeClr val="tx1">
                    <a:lumMod val="65000"/>
                    <a:lumOff val="35000"/>
                  </a:schemeClr>
                </a:solidFill>
              </a:rPr>
              <a:t>Néhémie a achevé la reconstruction du mur avec l’aide de Dieu, même s’il y a eu de nombreuses perturbations.</a:t>
            </a:r>
          </a:p>
          <a:p>
            <a:pPr xmlns:a="http://schemas.openxmlformats.org/drawingml/2006/main" algn="ctr"/>
            <a:r xmlns:a="http://schemas.openxmlformats.org/drawingml/2006/main">
              <a:rPr lang="fr" altLang="ko-KR" sz="3600">
                <a:solidFill>
                  <a:schemeClr val="tx1">
                    <a:lumMod val="65000"/>
                    <a:lumOff val="35000"/>
                  </a:schemeClr>
                </a:solidFill>
              </a:rPr>
              <a:t>Lorsque nous accomplissons l'œuvre de Dieu, nous pouvons être confrontés à des situations difficiles.</a:t>
            </a:r>
          </a:p>
          <a:p>
            <a:pPr xmlns:a="http://schemas.openxmlformats.org/drawingml/2006/main" algn="ctr"/>
            <a:r xmlns:a="http://schemas.openxmlformats.org/drawingml/2006/main">
              <a:rPr lang="fr" altLang="ko-KR" sz="3600">
                <a:solidFill>
                  <a:schemeClr val="tx1">
                    <a:lumMod val="65000"/>
                    <a:lumOff val="35000"/>
                  </a:schemeClr>
                </a:solidFill>
              </a:rPr>
              <a:t>Cependant, si Dieu est avec nous et que nous sommes avec Lui, nous pouvons surmonter toutes ces difficultés.</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t>Dieu?</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rgbClr val="C00000"/>
                </a:solidFill>
              </a:rPr>
              <a:t>Dieu est..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Dieu est celui qui nous aide et nous donne force et courage lorsque nous prions et demandons de l'aide dans une situation difficile.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Pourquoi Néhémie est-il retourné dans sa ville natale ?</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voyager..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aller à l'école..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adorer..</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pour reconstruire le mur de Jérusalem.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en-US" sz="2800">
                <a:solidFill>
                  <a:srgbClr val="FF0000"/>
                </a:solidFill>
              </a:rPr>
              <a:t>④ </a:t>
            </a:r>
            <a:r xmlns:a="http://schemas.openxmlformats.org/drawingml/2006/main">
              <a:rPr lang="fr" altLang="ko-KR" sz="2800">
                <a:solidFill>
                  <a:srgbClr val="FF0000"/>
                </a:solidFill>
              </a:rPr>
              <a:t>pour reconstruire le mur de Jérusalem.</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bg1">
                    <a:lumMod val="50000"/>
                  </a:schemeClr>
                </a:solidFill>
              </a:rPr>
              <a:t>Je répondis au roi : « Si le roi le trouve bon et si ton serviteur a trouvé grâce à ses yeux, qu'il m'envoie dans la ville de Juda où sont enterrés mes pères, afin que je la rebâtisse.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Néhémie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