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695" r:id="rId4"/>
    <p:sldMasterId id="2147483707" r:id="rId5"/>
  </p:sldMasterIdLst>
  <p:notesMasterIdLst>
    <p:notesMasterId r:id="rId161"/>
  </p:notesMasterIdLst>
  <p:sldIdLst>
    <p:sldId id="257" r:id="rId6"/>
    <p:sldId id="258" r:id="rId7"/>
    <p:sldId id="259" r:id="rId8"/>
    <p:sldId id="260" r:id="rId9"/>
    <p:sldId id="261" r:id="rId10"/>
    <p:sldId id="262" r:id="rId11"/>
    <p:sldId id="263" r:id="rId12"/>
    <p:sldId id="265" r:id="rId13"/>
    <p:sldId id="266" r:id="rId14"/>
    <p:sldId id="267" r:id="rId15"/>
    <p:sldId id="269" r:id="rId16"/>
    <p:sldId id="280" r:id="rId17"/>
    <p:sldId id="283" r:id="rId18"/>
    <p:sldId id="286" r:id="rId19"/>
    <p:sldId id="289" r:id="rId20"/>
    <p:sldId id="292" r:id="rId21"/>
    <p:sldId id="295" r:id="rId22"/>
    <p:sldId id="298" r:id="rId23"/>
    <p:sldId id="301" r:id="rId24"/>
    <p:sldId id="304" r:id="rId25"/>
    <p:sldId id="307" r:id="rId26"/>
    <p:sldId id="310" r:id="rId27"/>
    <p:sldId id="313" r:id="rId28"/>
    <p:sldId id="316" r:id="rId29"/>
    <p:sldId id="319" r:id="rId30"/>
    <p:sldId id="322" r:id="rId31"/>
    <p:sldId id="325" r:id="rId32"/>
    <p:sldId id="328" r:id="rId33"/>
    <p:sldId id="331" r:id="rId34"/>
    <p:sldId id="334" r:id="rId35"/>
    <p:sldId id="337" r:id="rId36"/>
    <p:sldId id="340" r:id="rId37"/>
    <p:sldId id="343" r:id="rId38"/>
    <p:sldId id="346" r:id="rId39"/>
    <p:sldId id="349" r:id="rId40"/>
    <p:sldId id="352" r:id="rId41"/>
    <p:sldId id="355" r:id="rId42"/>
    <p:sldId id="358" r:id="rId43"/>
    <p:sldId id="361" r:id="rId44"/>
    <p:sldId id="364" r:id="rId45"/>
    <p:sldId id="367" r:id="rId46"/>
    <p:sldId id="370" r:id="rId47"/>
    <p:sldId id="373" r:id="rId48"/>
    <p:sldId id="376" r:id="rId49"/>
    <p:sldId id="379" r:id="rId50"/>
    <p:sldId id="382" r:id="rId51"/>
    <p:sldId id="385" r:id="rId52"/>
    <p:sldId id="388" r:id="rId53"/>
    <p:sldId id="391" r:id="rId54"/>
    <p:sldId id="394" r:id="rId55"/>
    <p:sldId id="397" r:id="rId56"/>
    <p:sldId id="400" r:id="rId57"/>
    <p:sldId id="403" r:id="rId58"/>
    <p:sldId id="406" r:id="rId59"/>
    <p:sldId id="409" r:id="rId60"/>
    <p:sldId id="410" r:id="rId61"/>
    <p:sldId id="411" r:id="rId62"/>
    <p:sldId id="412" r:id="rId63"/>
    <p:sldId id="413"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27" r:id="rId78"/>
    <p:sldId id="428" r:id="rId79"/>
    <p:sldId id="429" r:id="rId80"/>
    <p:sldId id="430" r:id="rId81"/>
    <p:sldId id="431" r:id="rId82"/>
    <p:sldId id="432" r:id="rId83"/>
    <p:sldId id="433" r:id="rId84"/>
    <p:sldId id="434" r:id="rId85"/>
    <p:sldId id="435" r:id="rId86"/>
    <p:sldId id="436" r:id="rId87"/>
    <p:sldId id="437" r:id="rId88"/>
    <p:sldId id="438" r:id="rId89"/>
    <p:sldId id="439" r:id="rId90"/>
    <p:sldId id="440" r:id="rId91"/>
    <p:sldId id="441" r:id="rId92"/>
    <p:sldId id="442" r:id="rId93"/>
    <p:sldId id="443" r:id="rId94"/>
    <p:sldId id="444" r:id="rId95"/>
    <p:sldId id="445" r:id="rId96"/>
    <p:sldId id="446" r:id="rId97"/>
    <p:sldId id="447" r:id="rId98"/>
    <p:sldId id="448" r:id="rId99"/>
    <p:sldId id="449" r:id="rId100"/>
    <p:sldId id="450" r:id="rId101"/>
    <p:sldId id="451" r:id="rId102"/>
    <p:sldId id="452" r:id="rId103"/>
    <p:sldId id="453" r:id="rId104"/>
    <p:sldId id="454" r:id="rId105"/>
    <p:sldId id="455" r:id="rId106"/>
    <p:sldId id="456" r:id="rId107"/>
    <p:sldId id="457" r:id="rId108"/>
    <p:sldId id="458" r:id="rId109"/>
    <p:sldId id="459" r:id="rId110"/>
    <p:sldId id="460" r:id="rId111"/>
    <p:sldId id="461" r:id="rId112"/>
    <p:sldId id="462" r:id="rId113"/>
    <p:sldId id="463" r:id="rId114"/>
    <p:sldId id="464" r:id="rId115"/>
    <p:sldId id="465" r:id="rId116"/>
    <p:sldId id="466" r:id="rId117"/>
    <p:sldId id="467" r:id="rId118"/>
    <p:sldId id="468" r:id="rId119"/>
    <p:sldId id="469" r:id="rId120"/>
    <p:sldId id="470" r:id="rId121"/>
    <p:sldId id="471" r:id="rId122"/>
    <p:sldId id="472" r:id="rId123"/>
    <p:sldId id="473" r:id="rId124"/>
    <p:sldId id="474" r:id="rId125"/>
    <p:sldId id="475" r:id="rId126"/>
    <p:sldId id="476" r:id="rId127"/>
    <p:sldId id="477" r:id="rId128"/>
    <p:sldId id="478" r:id="rId129"/>
    <p:sldId id="479" r:id="rId130"/>
    <p:sldId id="480" r:id="rId131"/>
    <p:sldId id="481" r:id="rId132"/>
    <p:sldId id="482" r:id="rId133"/>
    <p:sldId id="483" r:id="rId134"/>
    <p:sldId id="484" r:id="rId135"/>
    <p:sldId id="485" r:id="rId136"/>
    <p:sldId id="486" r:id="rId137"/>
    <p:sldId id="487" r:id="rId138"/>
    <p:sldId id="488" r:id="rId139"/>
    <p:sldId id="489" r:id="rId140"/>
    <p:sldId id="490" r:id="rId141"/>
    <p:sldId id="491" r:id="rId142"/>
    <p:sldId id="492" r:id="rId143"/>
    <p:sldId id="493" r:id="rId144"/>
    <p:sldId id="494" r:id="rId145"/>
    <p:sldId id="495" r:id="rId146"/>
    <p:sldId id="496" r:id="rId147"/>
    <p:sldId id="497" r:id="rId148"/>
    <p:sldId id="498" r:id="rId149"/>
    <p:sldId id="499" r:id="rId150"/>
    <p:sldId id="500" r:id="rId151"/>
    <p:sldId id="501" r:id="rId152"/>
    <p:sldId id="502" r:id="rId153"/>
    <p:sldId id="503" r:id="rId154"/>
    <p:sldId id="504" r:id="rId155"/>
    <p:sldId id="505" r:id="rId156"/>
    <p:sldId id="506" r:id="rId157"/>
    <p:sldId id="507" r:id="rId158"/>
    <p:sldId id="508" r:id="rId159"/>
    <p:sldId id="509" r:id="rId160"/>
  </p:sldIdLst>
  <p:sldSz cx="9144000" cy="6858000" type="screen4x3"/>
  <p:notesSz cx="6858000" cy="9144000"/>
  <p:custDataLst>
    <p:tags r:id="rId162"/>
  </p:custDataLst>
  <p:defaultTextStyle>
    <a:defPPr>
      <a:defRPr lang="om"/>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p:cViewPr varScale="1">
        <p:scale>
          <a:sx n="51" d="100"/>
          <a:sy n="51" d="100"/>
        </p:scale>
        <p:origin x="629" y="38"/>
      </p:cViewPr>
      <p:guideLst>
        <p:guide orient="horz" pos="216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theme" Target="theme/theme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slide" Target="slides/slide146.xml"/><Relationship Id="rId156" Type="http://schemas.openxmlformats.org/officeDocument/2006/relationships/slide" Target="slides/slide151.xml"/><Relationship Id="rId16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tags" Target="tags/tag1.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56EC8-5C02-4F3D-8EF3-5FB3FDD2AB78}" type="datetimeFigureOut">
              <a:rPr lang="ko-KR" altLang="en-US" smtClean="0"/>
              <a:t>2023-09-25</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4CF6D-3FD1-4423-A905-548CA675980E}" type="slidenum">
              <a:rPr lang="ko-KR" altLang="en-US" smtClean="0"/>
              <a:t>‹#›</a:t>
            </a:fld>
            <a:endParaRPr lang="ko-KR" altLang="en-US"/>
          </a:p>
        </p:txBody>
      </p:sp>
    </p:spTree>
    <p:extLst>
      <p:ext uri="{BB962C8B-B14F-4D97-AF65-F5344CB8AC3E}">
        <p14:creationId xmlns:p14="http://schemas.microsoft.com/office/powerpoint/2010/main" val="9316543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4649A64D-2590-4276-B419-970BEAD28F3D}" type="slidenum">
              <a:rPr lang="ko-KR" altLang="en-US" smtClean="0"/>
              <a:t>72</a:t>
            </a:fld>
            <a:endParaRPr lang="ko-KR" altLang="en-US"/>
          </a:p>
        </p:txBody>
      </p:sp>
    </p:spTree>
    <p:extLst>
      <p:ext uri="{BB962C8B-B14F-4D97-AF65-F5344CB8AC3E}">
        <p14:creationId xmlns:p14="http://schemas.microsoft.com/office/powerpoint/2010/main" val="404283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649A64D-2590-4276-B419-970BEAD28F3D}" type="slidenum">
              <a:rPr lang="ko-KR" altLang="en-US" smtClean="0"/>
              <a:t>73</a:t>
            </a:fld>
            <a:endParaRPr lang="ko-KR" altLang="en-US"/>
          </a:p>
        </p:txBody>
      </p:sp>
    </p:spTree>
    <p:extLst>
      <p:ext uri="{BB962C8B-B14F-4D97-AF65-F5344CB8AC3E}">
        <p14:creationId xmlns:p14="http://schemas.microsoft.com/office/powerpoint/2010/main" val="408880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A4ABA2E-8AB2-4619-A1BA-E05CACE4D8CA}" type="slidenum">
              <a:rPr lang="ko-KR" altLang="en-US" smtClean="0"/>
              <a:t>105</a:t>
            </a:fld>
            <a:endParaRPr lang="ko-KR" altLang="en-US"/>
          </a:p>
        </p:txBody>
      </p:sp>
    </p:spTree>
    <p:extLst>
      <p:ext uri="{BB962C8B-B14F-4D97-AF65-F5344CB8AC3E}">
        <p14:creationId xmlns:p14="http://schemas.microsoft.com/office/powerpoint/2010/main" val="299923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xmlns:a="http://schemas.openxmlformats.org/drawingml/2006/main">
              <a:rPr lang="om" altLang="en-US" err="1"/>
              <a:t>토ᅇ jechuun ni danda'ama</a:t>
            </a:r>
            <a:endParaRPr xmlns:a="http://schemas.openxmlformats.org/drawingml/2006/main" lang="ko-KR" altLang="en-US"/>
          </a:p>
        </p:txBody>
      </p:sp>
      <p:sp>
        <p:nvSpPr>
          <p:cNvPr id="4" name="슬라이드 번호 개체 틀 3"/>
          <p:cNvSpPr>
            <a:spLocks noGrp="1"/>
          </p:cNvSpPr>
          <p:nvPr>
            <p:ph type="sldNum" sz="quarter" idx="10"/>
          </p:nvPr>
        </p:nvSpPr>
        <p:spPr/>
        <p:txBody>
          <a:bodyPr/>
          <a:lstStyle/>
          <a:p>
            <a:fld id="{0A4F8285-49C5-46D5-AE04-CE546727D6FA}" type="slidenum">
              <a:rPr lang="ko-KR" altLang="en-US" smtClean="0"/>
              <a:t>117</a:t>
            </a:fld>
            <a:endParaRPr lang="ko-KR" altLang="en-US"/>
          </a:p>
        </p:txBody>
      </p:sp>
    </p:spTree>
    <p:extLst>
      <p:ext uri="{BB962C8B-B14F-4D97-AF65-F5344CB8AC3E}">
        <p14:creationId xmlns:p14="http://schemas.microsoft.com/office/powerpoint/2010/main" val="25549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1.jpeg"/></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46.xml"/></Relationships>
</file>

<file path=ppt/slides/_rels/slide10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46.xml"/></Relationships>
</file>

<file path=ppt/slides/_rels/slide10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46.xml"/></Relationships>
</file>

<file path=ppt/slides/_rels/slide105.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10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46.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7.jpe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46.xml"/></Relationships>
</file>

<file path=ppt/slides/_rels/slide1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eg"/><Relationship Id="rId1" Type="http://schemas.openxmlformats.org/officeDocument/2006/relationships/slideLayout" Target="../slideLayouts/slideLayout46.xml"/><Relationship Id="rId4" Type="http://schemas.microsoft.com/office/2007/relationships/hdphoto" Target="../media/hdphoto3.wdp"/></Relationships>
</file>

<file path=ppt/slides/_rels/slide11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46.xml"/></Relationships>
</file>

<file path=ppt/slides/_rels/slide11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6.xml"/></Relationships>
</file>

<file path=ppt/slides/_rels/slide11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74.jpeg"/></Relationships>
</file>

<file path=ppt/slides/_rels/slide1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46.xml"/></Relationships>
</file>

<file path=ppt/slides/_rels/slide125.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46.xml"/></Relationships>
</file>

<file path=ppt/slides/_rels/slide126.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46.xml"/></Relationships>
</file>

<file path=ppt/slides/_rels/slide127.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46.xml"/></Relationships>
</file>

<file path=ppt/slides/_rels/slide128.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46.xml"/></Relationships>
</file>

<file path=ppt/slides/_rels/slide1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0.jpeg"/></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5.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46.xml"/></Relationships>
</file>

<file path=ppt/slides/_rels/slide136.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46.xml"/></Relationships>
</file>

<file path=ppt/slides/_rels/slide137.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46.xml"/></Relationships>
</file>

<file path=ppt/slides/_rels/slide138.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46.xml"/></Relationships>
</file>

<file path=ppt/slides/_rels/slide139.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6.jpeg"/></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6.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46.xml"/></Relationships>
</file>

<file path=ppt/slides/_rels/slide147.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46.xml"/></Relationships>
</file>

<file path=ppt/slides/_rels/slide148.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46.xml"/></Relationships>
</file>

<file path=ppt/slides/_rels/slide14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46.xml"/></Relationships>
</file>

<file path=ppt/slides/_rels/slide151.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46.xml"/></Relationships>
</file>

<file path=ppt/slides/_rels/slide1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24.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0.jpe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6.jpe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7.png"/><Relationship Id="rId1" Type="http://schemas.openxmlformats.org/officeDocument/2006/relationships/slideLayout" Target="../slideLayouts/slideLayout46.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6.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1.jpe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8.jpe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6.xml"/></Relationships>
</file>

<file path=ppt/slides/_rels/slide8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46.xml"/></Relationships>
</file>

<file path=ppt/slides/_rels/slide8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6.xml"/></Relationships>
</file>

<file path=ppt/slides/_rels/slide8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46.xml"/></Relationships>
</file>

<file path=ppt/slides/_rels/slide8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6.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4.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46.xml"/></Relationships>
</file>

<file path=ppt/slides/_rels/slide9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6.xml"/></Relationships>
</file>

<file path=ppt/slides/_rels/slide9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46.xml"/></Relationships>
</file>

<file path=ppt/slides/_rels/slide9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46.xml"/></Relationships>
</file>

<file path=ppt/slides/_rels/slide9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46.xml"/></Relationships>
</file>

<file path=ppt/slides/_rels/slide9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45.xml"/><Relationship Id="rId5" Type="http://schemas.openxmlformats.org/officeDocument/2006/relationships/image" Target="../media/image5.png"/><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om" altLang="ko-KR" b="1">
                <a:solidFill>
                  <a:schemeClr val="tx1">
                    <a:lumMod val="50000"/>
                    <a:lumOff val="50000"/>
                  </a:schemeClr>
                </a:solidFill>
              </a:rPr>
              <a:t>Lakki.</a:t>
            </a:r>
            <a:r xmlns:a="http://schemas.openxmlformats.org/drawingml/2006/main">
              <a:rPr lang="om" altLang="en-US" b="1">
                <a:solidFill>
                  <a:schemeClr val="tx1">
                    <a:lumMod val="50000"/>
                    <a:lumOff val="50000"/>
                  </a:schemeClr>
                </a:solidFill>
              </a:rPr>
              <a:t> </a:t>
            </a:r>
            <a:r xmlns:a="http://schemas.openxmlformats.org/drawingml/2006/main">
              <a:rPr lang="om" altLang="ko-KR" b="1">
                <a:solidFill>
                  <a:schemeClr val="tx1">
                    <a:lumMod val="50000"/>
                    <a:lumOff val="50000"/>
                  </a:schemeClr>
                </a:solidFill>
              </a:rPr>
              <a:t>31 Dubbii Waaqayyoo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p>
            <a:pPr xmlns:a="http://schemas.openxmlformats.org/drawingml/2006/main" algn="ctr"/>
            <a:r xmlns:a="http://schemas.openxmlformats.org/drawingml/2006/main">
              <a:rPr lang="om" altLang="ko-KR" sz="4000"/>
              <a:t>Yonaataan, .</a:t>
            </a:r>
          </a:p>
          <a:p>
            <a:pPr xmlns:a="http://schemas.openxmlformats.org/drawingml/2006/main" algn="ctr"/>
            <a:r xmlns:a="http://schemas.openxmlformats.org/drawingml/2006/main">
              <a:rPr lang="om" altLang="ko-KR" sz="4000"/>
              <a:t>Michuu Gaarii Daawit</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454"/>
            <a:ext cx="5090405" cy="3599094"/>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om" altLang="ko-KR" sz="4000">
                <a:solidFill>
                  <a:srgbClr val="FF0000"/>
                </a:solidFill>
              </a:rPr>
              <a:t>Quiz har'aa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0830"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73501" y="8062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p>
            <a:r xmlns:a="http://schemas.openxmlformats.org/drawingml/2006/main">
              <a:rPr lang="om" altLang="ko-KR" sz="3200">
                <a:solidFill>
                  <a:schemeClr val="tx1">
                    <a:lumMod val="65000"/>
                    <a:lumOff val="35000"/>
                  </a:schemeClr>
                </a:solidFill>
              </a:rPr>
              <a:t>Yonaataan Daawitiif maal hin kennine?</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om" altLang="en-US" sz="2800">
                <a:solidFill>
                  <a:schemeClr val="tx1">
                    <a:lumMod val="65000"/>
                    <a:lumOff val="35000"/>
                  </a:schemeClr>
                </a:solidFill>
              </a:rPr>
              <a:t>1 </a:t>
            </a:r>
            <a:r xmlns:a="http://schemas.openxmlformats.org/drawingml/2006/main">
              <a:rPr lang="om" altLang="ko-KR" sz="2800">
                <a:solidFill>
                  <a:schemeClr val="tx1">
                    <a:lumMod val="65000"/>
                    <a:lumOff val="35000"/>
                  </a:schemeClr>
                </a:solidFill>
              </a:rPr>
              <a:t>billaa</a:t>
            </a:r>
            <a:r xmlns:a="http://schemas.openxmlformats.org/drawingml/2006/main">
              <a:rPr lang="om" altLang="en-US" sz="2800">
                <a:solidFill>
                  <a:schemeClr val="tx1">
                    <a:lumMod val="65000"/>
                    <a:lumOff val="35000"/>
                  </a:schemeClr>
                </a:solidFill>
              </a:rPr>
              <a:t> </a:t>
            </a: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om" altLang="en-US" sz="2800">
                <a:solidFill>
                  <a:schemeClr val="tx1">
                    <a:lumMod val="65000"/>
                    <a:lumOff val="35000"/>
                  </a:schemeClr>
                </a:solidFill>
              </a:rPr>
              <a:t>2 </a:t>
            </a:r>
            <a:r xmlns:a="http://schemas.openxmlformats.org/drawingml/2006/main">
              <a:rPr lang="om" altLang="ko-KR" sz="2800">
                <a:solidFill>
                  <a:schemeClr val="tx1">
                    <a:lumMod val="65000"/>
                    <a:lumOff val="35000"/>
                  </a:schemeClr>
                </a:solidFill>
              </a:rPr>
              <a:t>gaachana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om" altLang="en-US" sz="2800">
                <a:solidFill>
                  <a:schemeClr val="tx1">
                    <a:lumMod val="65000"/>
                    <a:lumOff val="35000"/>
                  </a:schemeClr>
                </a:solidFill>
              </a:rPr>
              <a:t>3 </a:t>
            </a:r>
            <a:r xmlns:a="http://schemas.openxmlformats.org/drawingml/2006/main">
              <a:rPr lang="om" altLang="ko-KR" sz="2800">
                <a:solidFill>
                  <a:schemeClr val="tx1">
                    <a:lumMod val="65000"/>
                    <a:lumOff val="35000"/>
                  </a:schemeClr>
                </a:solidFill>
              </a:rPr>
              <a:t>xiyya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om" altLang="en-US" sz="2800">
                <a:solidFill>
                  <a:schemeClr val="tx1">
                    <a:lumMod val="65000"/>
                    <a:lumOff val="35000"/>
                  </a:schemeClr>
                </a:solidFill>
              </a:rPr>
              <a:t>4 </a:t>
            </a:r>
            <a:r xmlns:a="http://schemas.openxmlformats.org/drawingml/2006/main">
              <a:rPr lang="om" altLang="ko-KR" sz="2800">
                <a:solidFill>
                  <a:schemeClr val="tx1">
                    <a:lumMod val="65000"/>
                    <a:lumOff val="35000"/>
                  </a:schemeClr>
                </a:solidFill>
              </a:rPr>
              <a:t>uffata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14797" y="3553852"/>
            <a:ext cx="8712968" cy="523220"/>
          </a:xfrm>
          <a:prstGeom prst="rect">
            <a:avLst/>
          </a:prstGeom>
          <a:noFill/>
        </p:spPr>
        <p:txBody>
          <a:bodyPr wrap="square" rtlCol="0">
            <a:spAutoFit/>
          </a:bodyPr>
          <a:lstStyle/>
          <a:p>
            <a:r xmlns:a="http://schemas.openxmlformats.org/drawingml/2006/main">
              <a:rPr lang="om" altLang="en-US" sz="2800">
                <a:solidFill>
                  <a:srgbClr val="FF0000"/>
                </a:solidFill>
              </a:rPr>
              <a:t>2 </a:t>
            </a:r>
            <a:r xmlns:a="http://schemas.openxmlformats.org/drawingml/2006/main">
              <a:rPr lang="om" altLang="ko-KR" sz="2800">
                <a:solidFill>
                  <a:srgbClr val="FF0000"/>
                </a:solidFill>
              </a:rPr>
              <a:t>gaachana</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b="1">
                <a:solidFill>
                  <a:schemeClr val="tx1">
                    <a:lumMod val="50000"/>
                    <a:lumOff val="50000"/>
                  </a:schemeClr>
                </a:solidFill>
              </a:rPr>
              <a:t>Lakk 40 Sagalee Waaqayyoo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4400"/>
              <a:t>Hamilee Mootittii Asteer.</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556792"/>
            <a:ext cx="5090405" cy="4176464"/>
          </a:xfrm>
          <a:prstGeom prst="rect">
            <a:avLst/>
          </a:prstGeom>
        </p:spPr>
      </p:pic>
    </p:spTree>
    <p:extLst>
      <p:ext uri="{BB962C8B-B14F-4D97-AF65-F5344CB8AC3E}">
        <p14:creationId xmlns:p14="http://schemas.microsoft.com/office/powerpoint/2010/main" val="10430957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4000">
                <a:solidFill>
                  <a:srgbClr val="FF0000"/>
                </a:solidFill>
              </a:rPr>
              <a:t>Dubbii har'aa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3600">
                <a:solidFill>
                  <a:schemeClr val="tx1">
                    <a:lumMod val="65000"/>
                    <a:lumOff val="35000"/>
                  </a:schemeClr>
                </a:solidFill>
              </a:rPr>
              <a:t>Achiis mootichi, "Maal ta'e mootittii Asteer? Gaaffiin kee maali? Hanga walakkaa mootummaa illee siif kennama" jedhee gaafate.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om" altLang="ko-KR" sz="2800">
                <a:solidFill>
                  <a:schemeClr val="tx1">
                    <a:lumMod val="65000"/>
                    <a:lumOff val="35000"/>
                  </a:schemeClr>
                </a:solidFill>
              </a:rPr>
              <a:t>Asteer</a:t>
            </a:r>
            <a:r xmlns:a="http://schemas.openxmlformats.org/drawingml/2006/main">
              <a:rPr lang="om" altLang="en-US" sz="2800">
                <a:solidFill>
                  <a:schemeClr val="tx1">
                    <a:lumMod val="65000"/>
                    <a:lumOff val="35000"/>
                  </a:schemeClr>
                </a:solidFill>
              </a:rPr>
              <a:t> </a:t>
            </a:r>
            <a:r xmlns:a="http://schemas.openxmlformats.org/drawingml/2006/main">
              <a:rPr lang="om" altLang="ko-KR" sz="2800">
                <a:solidFill>
                  <a:schemeClr val="tx1">
                    <a:lumMod val="65000"/>
                    <a:lumOff val="35000"/>
                  </a:schemeClr>
                </a:solidFill>
              </a:rPr>
              <a:t>5:3 irratti</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1609727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517232"/>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2800">
                <a:solidFill>
                  <a:schemeClr val="tx1">
                    <a:lumMod val="65000"/>
                    <a:lumOff val="35000"/>
                  </a:schemeClr>
                </a:solidFill>
              </a:rPr>
              <a:t>Yeroon kun yeroo dubartii Yihudii ogeettiin Asteer mootittii Faarsi turte. Haataʼu malee, Haamaan seera mootichaatti fayyadamee Yihudoota balleessuuf shira xaxe.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576751"/>
          </a:xfrm>
          <a:prstGeom prst="rect">
            <a:avLst/>
          </a:prstGeom>
        </p:spPr>
      </p:pic>
    </p:spTree>
    <p:extLst>
      <p:ext uri="{BB962C8B-B14F-4D97-AF65-F5344CB8AC3E}">
        <p14:creationId xmlns:p14="http://schemas.microsoft.com/office/powerpoint/2010/main" val="1346041544"/>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042118"/>
            <a:ext cx="8963222" cy="181588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2800">
                <a:solidFill>
                  <a:schemeClr val="tx1">
                    <a:lumMod val="65000"/>
                    <a:lumOff val="35000"/>
                  </a:schemeClr>
                </a:solidFill>
              </a:rPr>
              <a:t>‘Osoo mootiin hin waamamin mootichatti yoon dhiyaadhe ajjeefamuu danda’a” jettee yaadde. Haa ta'u malee, seeraan ala ta'us, sabni ishee akka fayyan gaafachuuf gara mooticha deemuuf murteessite.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4948565"/>
          </a:xfrm>
          <a:prstGeom prst="rect">
            <a:avLst/>
          </a:prstGeom>
        </p:spPr>
      </p:pic>
    </p:spTree>
    <p:extLst>
      <p:ext uri="{BB962C8B-B14F-4D97-AF65-F5344CB8AC3E}">
        <p14:creationId xmlns:p14="http://schemas.microsoft.com/office/powerpoint/2010/main" val="18127804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2309"/>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2800">
                <a:solidFill>
                  <a:schemeClr val="tx1">
                    <a:lumMod val="65000"/>
                    <a:lumOff val="35000"/>
                  </a:schemeClr>
                </a:solidFill>
              </a:rPr>
              <a:t>Garuu, mootittii Asteer mana murtii keessa dhaabbattee yommuu argu baay’ee itti gammadee, “Gaaffiin kee maali? siif nan kenna.”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316415"/>
          </a:xfrm>
          <a:prstGeom prst="rect">
            <a:avLst/>
          </a:prstGeom>
        </p:spPr>
      </p:pic>
    </p:spTree>
    <p:extLst>
      <p:ext uri="{BB962C8B-B14F-4D97-AF65-F5344CB8AC3E}">
        <p14:creationId xmlns:p14="http://schemas.microsoft.com/office/powerpoint/2010/main" val="2607912208"/>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2800">
                <a:solidFill>
                  <a:schemeClr val="tx1">
                    <a:lumMod val="65000"/>
                    <a:lumOff val="35000"/>
                  </a:schemeClr>
                </a:solidFill>
              </a:rPr>
              <a:t>Shira Haamaan Yihudoota balleessuuf qabu mootichaan ifa godhe. Sababa kanaan mootiin jibbamee ajjeefame.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3"/>
            <a:ext cx="9127907" cy="5832648"/>
          </a:xfrm>
          <a:prstGeom prst="rect">
            <a:avLst/>
          </a:prstGeom>
        </p:spPr>
      </p:pic>
    </p:spTree>
    <p:extLst>
      <p:ext uri="{BB962C8B-B14F-4D97-AF65-F5344CB8AC3E}">
        <p14:creationId xmlns:p14="http://schemas.microsoft.com/office/powerpoint/2010/main" val="2218902815"/>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2600">
                <a:solidFill>
                  <a:schemeClr val="tx1">
                    <a:lumMod val="65000"/>
                    <a:lumOff val="35000"/>
                  </a:schemeClr>
                </a:solidFill>
              </a:rPr>
              <a:t>“Yaa Gooftaa waan nu eegdeef galatoomi!” Ija jabina mootittii Asteer qabdu irraa kan kaʼe Yihudoonni eegumsa argataniiru.</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3999" cy="5832648"/>
          </a:xfrm>
          <a:prstGeom prst="rect">
            <a:avLst/>
          </a:prstGeom>
        </p:spPr>
      </p:pic>
    </p:spTree>
    <p:extLst>
      <p:ext uri="{BB962C8B-B14F-4D97-AF65-F5344CB8AC3E}">
        <p14:creationId xmlns:p14="http://schemas.microsoft.com/office/powerpoint/2010/main" val="2482073914"/>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471"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4000">
                <a:solidFill>
                  <a:srgbClr val="FF0000"/>
                </a:solidFill>
              </a:rPr>
              <a:t>Barumsa Har'aa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90814" y="9523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9347" y="7383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3200">
                <a:solidFill>
                  <a:schemeClr val="tx1">
                    <a:lumMod val="65000"/>
                    <a:lumOff val="35000"/>
                  </a:schemeClr>
                </a:solidFill>
              </a:rPr>
              <a:t>Asteer ajjeefamuu kan qabdu taʼus, ija jabinaan sabashee akka oolchu Waaqayyoon kadhatteetti.</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om" altLang="ko-KR" sz="3200">
                <a:solidFill>
                  <a:schemeClr val="tx1">
                    <a:lumMod val="65000"/>
                    <a:lumOff val="35000"/>
                  </a:schemeClr>
                </a:solidFill>
              </a:rPr>
              <a:t>Waaqayyo ogummaa fi humna isaa isa dinqisiisaa ta’een kadhannaa Asteeriin Yihudoota rakkoo irraa oolche.</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om" altLang="ko-KR" sz="3200">
                <a:solidFill>
                  <a:schemeClr val="tx1">
                    <a:lumMod val="65000"/>
                    <a:lumOff val="35000"/>
                  </a:schemeClr>
                </a:solidFill>
              </a:rPr>
              <a:t>Jireenya keenya guyyaa guyyaa keessatti gargaarsa ajaa'ibaa fi fayyina Waaqayyoo haa amannu, haa eegnu.</a:t>
            </a:r>
          </a:p>
        </p:txBody>
      </p:sp>
    </p:spTree>
    <p:extLst>
      <p:ext uri="{BB962C8B-B14F-4D97-AF65-F5344CB8AC3E}">
        <p14:creationId xmlns:p14="http://schemas.microsoft.com/office/powerpoint/2010/main" val="256871071"/>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4992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3200"/>
              <a:t>Waaqa?</a:t>
            </a:r>
            <a:r xmlns:a="http://schemas.openxmlformats.org/drawingml/2006/main">
              <a:rPr lang="om"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3600">
                <a:solidFill>
                  <a:srgbClr val="C00000"/>
                </a:solidFill>
              </a:rPr>
              <a:t>Waaqayyo...</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3600">
                <a:solidFill>
                  <a:schemeClr val="tx1">
                    <a:lumMod val="65000"/>
                    <a:lumOff val="35000"/>
                  </a:schemeClr>
                </a:solidFill>
              </a:rPr>
              <a:t>Waaqayyo isa saba isaa hanga dhumaatti eegu fi gargaarudha.</a:t>
            </a:r>
            <a:r xmlns:a="http://schemas.openxmlformats.org/drawingml/2006/main">
              <a:rPr lang="om" altLang="en-US" sz="3600">
                <a:solidFill>
                  <a:schemeClr val="tx1">
                    <a:lumMod val="65000"/>
                    <a:lumOff val="35000"/>
                  </a:schemeClr>
                </a:solidFill>
              </a:rPr>
              <a:t> </a:t>
            </a:r>
            <a:endParaRPr xmlns:a="http://schemas.openxmlformats.org/drawingml/2006/main" lang="en-US" altLang="ko-KR" sz="3600">
              <a:solidFill>
                <a:schemeClr val="tx1">
                  <a:lumMod val="65000"/>
                  <a:lumOff val="35000"/>
                </a:schemeClr>
              </a:solidFill>
            </a:endParaRPr>
          </a:p>
          <a:p>
            <a:r xmlns:a="http://schemas.openxmlformats.org/drawingml/2006/main">
              <a:rPr lang="om" altLang="ko-KR" sz="3600">
                <a:solidFill>
                  <a:schemeClr val="tx1">
                    <a:lumMod val="65000"/>
                    <a:lumOff val="35000"/>
                  </a:schemeClr>
                </a:solidFill>
              </a:rPr>
              <a:t>Waaqayyo hanga dhuma biyya lafaatti na eegaa fi gargaaraa jira.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45263774"/>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140" y="2051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4000">
                <a:solidFill>
                  <a:srgbClr val="FF0000"/>
                </a:solidFill>
              </a:rPr>
              <a:t>Quiz har'aa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3863"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56444" y="9938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3200">
                <a:solidFill>
                  <a:schemeClr val="tx1">
                    <a:lumMod val="65000"/>
                    <a:lumOff val="35000"/>
                  </a:schemeClr>
                </a:solidFill>
              </a:rPr>
              <a:t>Asteer utuu hin waamamin mootichatti yommuu dhihaattu maal taʼe?</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en-US" sz="2800">
                <a:solidFill>
                  <a:schemeClr val="tx1">
                    <a:lumMod val="65000"/>
                    <a:lumOff val="35000"/>
                  </a:schemeClr>
                </a:solidFill>
              </a:rPr>
              <a:t>1 </a:t>
            </a:r>
            <a:r xmlns:a="http://schemas.openxmlformats.org/drawingml/2006/main">
              <a:rPr lang="om" altLang="ko-KR" sz="2800">
                <a:solidFill>
                  <a:schemeClr val="tx1">
                    <a:lumMod val="65000"/>
                    <a:lumOff val="35000"/>
                  </a:schemeClr>
                </a:solidFill>
              </a:rPr>
              <a:t>Ajjeefamuu qabdi turte.</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en-US" sz="2800">
                <a:solidFill>
                  <a:schemeClr val="tx1">
                    <a:lumMod val="65000"/>
                    <a:lumOff val="35000"/>
                  </a:schemeClr>
                </a:solidFill>
              </a:rPr>
              <a:t>2 </a:t>
            </a:r>
            <a:r xmlns:a="http://schemas.openxmlformats.org/drawingml/2006/main">
              <a:rPr lang="om" altLang="ko-KR" sz="2800">
                <a:solidFill>
                  <a:schemeClr val="tx1">
                    <a:lumMod val="65000"/>
                    <a:lumOff val="35000"/>
                  </a:schemeClr>
                </a:solidFill>
              </a:rPr>
              <a:t>Isheen ari'amte.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en-US" sz="2800">
                <a:solidFill>
                  <a:schemeClr val="tx1">
                    <a:lumMod val="65000"/>
                    <a:lumOff val="35000"/>
                  </a:schemeClr>
                </a:solidFill>
              </a:rPr>
              <a:t>3 </a:t>
            </a:r>
            <a:r xmlns:a="http://schemas.openxmlformats.org/drawingml/2006/main">
              <a:rPr lang="om" altLang="ko-KR" sz="2800">
                <a:solidFill>
                  <a:schemeClr val="tx1">
                    <a:lumMod val="65000"/>
                    <a:lumOff val="35000"/>
                  </a:schemeClr>
                </a:solidFill>
              </a:rPr>
              <a:t>Mooticha waliin wal arguu hin dandeenye.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en-US" sz="2800">
                <a:solidFill>
                  <a:schemeClr val="tx1">
                    <a:lumMod val="65000"/>
                    <a:lumOff val="35000"/>
                  </a:schemeClr>
                </a:solidFill>
              </a:rPr>
              <a:t>4 </a:t>
            </a:r>
            <a:r xmlns:a="http://schemas.openxmlformats.org/drawingml/2006/main">
              <a:rPr lang="om" altLang="ko-KR" sz="2800">
                <a:solidFill>
                  <a:schemeClr val="tx1">
                    <a:lumMod val="65000"/>
                    <a:lumOff val="35000"/>
                  </a:schemeClr>
                </a:solidFill>
              </a:rPr>
              <a:t>Waan gaafachuu barbaadde mootichaan jechuu dandeesse.</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en-US" sz="2800">
                <a:solidFill>
                  <a:srgbClr val="FF0000"/>
                </a:solidFill>
              </a:rPr>
              <a:t>4 </a:t>
            </a:r>
            <a:r xmlns:a="http://schemas.openxmlformats.org/drawingml/2006/main">
              <a:rPr lang="om" altLang="ko-KR" sz="2800">
                <a:solidFill>
                  <a:srgbClr val="FF0000"/>
                </a:solidFill>
              </a:rPr>
              <a:t>Waan gaafachuu barbaadde mootichaan jechuu dandeesse.</a:t>
            </a:r>
          </a:p>
        </p:txBody>
      </p:sp>
    </p:spTree>
    <p:extLst>
      <p:ext uri="{BB962C8B-B14F-4D97-AF65-F5344CB8AC3E}">
        <p14:creationId xmlns:p14="http://schemas.microsoft.com/office/powerpoint/2010/main" val="19705526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om" altLang="ko-KR" sz="4000">
                <a:solidFill>
                  <a:srgbClr val="FF0000"/>
                </a:solidFill>
              </a:rPr>
              <a:t>Dubbii har'aa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om" altLang="ko-KR" sz="3600">
                <a:solidFill>
                  <a:schemeClr val="tx1">
                    <a:lumMod val="65000"/>
                    <a:lumOff val="35000"/>
                  </a:schemeClr>
                </a:solidFill>
              </a:rPr>
              <a:t>Daawit Saaʼol wajjin erga haasaʼee xumuree booda, Yonaataan Daawit wajjin hafuuraan tokko taʼee, akka ofii isaatii isa jaallate.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om" altLang="ko-KR" sz="2800">
                <a:solidFill>
                  <a:schemeClr val="tx1">
                    <a:lumMod val="65000"/>
                    <a:lumOff val="35000"/>
                  </a:schemeClr>
                </a:solidFill>
              </a:rPr>
              <a:t>1 Saamu’eel 18:</a:t>
            </a:r>
            <a:r xmlns:a="http://schemas.openxmlformats.org/drawingml/2006/main">
              <a:rPr lang="om" altLang="en-US" sz="2800">
                <a:solidFill>
                  <a:schemeClr val="tx1">
                    <a:lumMod val="65000"/>
                    <a:lumOff val="35000"/>
                  </a:schemeClr>
                </a:solidFill>
              </a:rPr>
              <a:t> </a:t>
            </a:r>
            <a:r xmlns:a="http://schemas.openxmlformats.org/drawingml/2006/main">
              <a:rPr lang="om" altLang="ko-KR" sz="2800">
                <a:solidFill>
                  <a:schemeClr val="tx1">
                    <a:lumMod val="65000"/>
                    <a:lumOff val="35000"/>
                  </a:schemeClr>
                </a:solidFill>
              </a:rPr>
              <a:t>1. 1.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69554622"/>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4000">
                <a:solidFill>
                  <a:srgbClr val="FF0000"/>
                </a:solidFill>
              </a:rPr>
              <a:t>Dubbii har'aa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3600">
                <a:solidFill>
                  <a:schemeClr val="tx1">
                    <a:lumMod val="65000"/>
                    <a:lumOff val="35000"/>
                  </a:schemeClr>
                </a:solidFill>
              </a:rPr>
              <a:t>Achiis mootichi, "Maal ta'e mootittii Asteer? Gaaffiin kee maali? Hanga walakkaa mootummaa illee siif kennama" jedhee gaafate.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om" altLang="ko-KR" sz="2800">
                <a:solidFill>
                  <a:schemeClr val="tx1">
                    <a:lumMod val="65000"/>
                    <a:lumOff val="35000"/>
                  </a:schemeClr>
                </a:solidFill>
              </a:rPr>
              <a:t>Asteer</a:t>
            </a:r>
            <a:r xmlns:a="http://schemas.openxmlformats.org/drawingml/2006/main">
              <a:rPr lang="om" altLang="en-US" sz="2800">
                <a:solidFill>
                  <a:schemeClr val="tx1">
                    <a:lumMod val="65000"/>
                    <a:lumOff val="35000"/>
                  </a:schemeClr>
                </a:solidFill>
              </a:rPr>
              <a:t> </a:t>
            </a:r>
            <a:r xmlns:a="http://schemas.openxmlformats.org/drawingml/2006/main">
              <a:rPr lang="om" altLang="ko-KR" sz="2800">
                <a:solidFill>
                  <a:schemeClr val="tx1">
                    <a:lumMod val="65000"/>
                    <a:lumOff val="35000"/>
                  </a:schemeClr>
                </a:solidFill>
              </a:rPr>
              <a:t>5:3 irratti</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913260"/>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p>
            <a:r xmlns:a="http://schemas.openxmlformats.org/drawingml/2006/main">
              <a:rPr lang="om" altLang="ko-KR" b="1">
                <a:solidFill>
                  <a:schemeClr val="tx1">
                    <a:lumMod val="50000"/>
                    <a:lumOff val="50000"/>
                  </a:schemeClr>
                </a:solidFill>
              </a:rPr>
              <a:t>Lakk 41 Sagalee Waaqayyoo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om" altLang="ko-KR" sz="4400"/>
              <a:t>Iyoob isa Waaqayyoon eebbifame</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9124" y="2019469"/>
            <a:ext cx="5021388" cy="3766041"/>
          </a:xfrm>
          <a:prstGeom prst="rect">
            <a:avLst/>
          </a:prstGeom>
        </p:spPr>
      </p:pic>
    </p:spTree>
    <p:extLst>
      <p:ext uri="{BB962C8B-B14F-4D97-AF65-F5344CB8AC3E}">
        <p14:creationId xmlns:p14="http://schemas.microsoft.com/office/powerpoint/2010/main" val="623478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om" altLang="ko-KR" sz="4000">
                <a:solidFill>
                  <a:srgbClr val="FF0000"/>
                </a:solidFill>
              </a:rPr>
              <a:t>Dubbii har'aa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om" altLang="ko-KR" sz="3600">
                <a:solidFill>
                  <a:schemeClr val="tx1">
                    <a:lumMod val="65000"/>
                    <a:lumOff val="35000"/>
                  </a:schemeClr>
                </a:solidFill>
              </a:rPr>
              <a:t>Biyya Uuz keessa namni maqaan isaa Iyoob jedhamu tokko jiraata ture. Namichi kun mudaa kan hin qabnee fi qajeelaa ture; Waaqayyoon sodaatee hamaa irraa fagaata ture.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om" altLang="ko-KR" sz="2800">
                <a:solidFill>
                  <a:schemeClr val="tx1">
                    <a:lumMod val="65000"/>
                    <a:lumOff val="35000"/>
                  </a:schemeClr>
                </a:solidFill>
              </a:rPr>
              <a:t>Hojii</a:t>
            </a:r>
            <a:r xmlns:a="http://schemas.openxmlformats.org/drawingml/2006/main">
              <a:rPr lang="om" altLang="en-US" sz="2800">
                <a:solidFill>
                  <a:schemeClr val="tx1">
                    <a:lumMod val="65000"/>
                    <a:lumOff val="35000"/>
                  </a:schemeClr>
                </a:solidFill>
              </a:rPr>
              <a:t> </a:t>
            </a:r>
            <a:r xmlns:a="http://schemas.openxmlformats.org/drawingml/2006/main">
              <a:rPr lang="om"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437472755"/>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84995"/>
          </a:xfrm>
          <a:prstGeom prst="rect">
            <a:avLst/>
          </a:prstGeom>
          <a:noFill/>
        </p:spPr>
        <p:txBody>
          <a:bodyPr wrap="square" rtlCol="0">
            <a:spAutoFit/>
          </a:bodyPr>
          <a:lstStyle/>
          <a:p>
            <a:r xmlns:a="http://schemas.openxmlformats.org/drawingml/2006/main">
              <a:rPr lang="om" altLang="ko-KR" sz="2800">
                <a:solidFill>
                  <a:schemeClr val="tx1">
                    <a:lumMod val="65000"/>
                    <a:lumOff val="35000"/>
                  </a:schemeClr>
                </a:solidFill>
              </a:rPr>
              <a:t>Iyoob inni biyya Uz biyya Bahaa keessa jiraatu hunda caalaa dureessa ture. Waaqayyoon sodaatee mudaa kan hin qabnee fi qajeelaa ture.</a:t>
            </a:r>
            <a:endParaRPr xmlns:a="http://schemas.openxmlformats.org/drawingml/2006/main" lang="ko-KR" altLang="en-US" sz="2800">
              <a:solidFill>
                <a:schemeClr val="tx1">
                  <a:lumMod val="65000"/>
                  <a:lumOff val="35000"/>
                </a:schemeClr>
              </a:solidFill>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45224"/>
          </a:xfrm>
          <a:prstGeom prst="rect">
            <a:avLst/>
          </a:prstGeom>
        </p:spPr>
      </p:pic>
    </p:spTree>
    <p:extLst>
      <p:ext uri="{BB962C8B-B14F-4D97-AF65-F5344CB8AC3E}">
        <p14:creationId xmlns:p14="http://schemas.microsoft.com/office/powerpoint/2010/main" val="1613879673"/>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3" y="5859269"/>
            <a:ext cx="8963222" cy="954107"/>
          </a:xfrm>
          <a:prstGeom prst="rect">
            <a:avLst/>
          </a:prstGeom>
          <a:noFill/>
        </p:spPr>
        <p:txBody>
          <a:bodyPr wrap="square" rtlCol="0">
            <a:spAutoFit/>
          </a:bodyPr>
          <a:lstStyle/>
          <a:p>
            <a:r xmlns:a="http://schemas.openxmlformats.org/drawingml/2006/main">
              <a:rPr lang="om" altLang="ko-KR" sz="2800">
                <a:solidFill>
                  <a:schemeClr val="tx1">
                    <a:lumMod val="65000"/>
                    <a:lumOff val="35000"/>
                  </a:schemeClr>
                </a:solidFill>
              </a:rPr>
              <a:t>“Iyoobiin waan eebbifteef, inni si sodaate! Iyoob waa malee Waaqayyoon ni sodaata?” Seexanni Iyoob qoruuf shira xaxe.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41839" t="-807" r="37242" b="69865"/>
          <a:stretch>
            <a:fillRect/>
          </a:stretch>
        </p:blipFill>
        <p:spPr>
          <a:xfrm>
            <a:off x="6444208" y="0"/>
            <a:ext cx="1872209" cy="4194260"/>
          </a:xfrm>
          <a:prstGeom prst="rect">
            <a:avLst/>
          </a:prstGeom>
        </p:spPr>
      </p:pic>
      <p:pic>
        <p:nvPicPr>
          <p:cNvPr id="4" name="그림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2844868" y="1340768"/>
            <a:ext cx="3420033" cy="4221603"/>
          </a:xfrm>
          <a:prstGeom prst="rect">
            <a:avLst/>
          </a:prstGeom>
        </p:spPr>
      </p:pic>
    </p:spTree>
    <p:extLst>
      <p:ext uri="{BB962C8B-B14F-4D97-AF65-F5344CB8AC3E}">
        <p14:creationId xmlns:p14="http://schemas.microsoft.com/office/powerpoint/2010/main" val="83232911"/>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661248"/>
            <a:ext cx="9054634" cy="830997"/>
          </a:xfrm>
          <a:prstGeom prst="rect">
            <a:avLst/>
          </a:prstGeom>
          <a:noFill/>
        </p:spPr>
        <p:txBody>
          <a:bodyPr wrap="square" rtlCol="0">
            <a:spAutoFit/>
          </a:bodyPr>
          <a:lstStyle/>
          <a:p>
            <a:r xmlns:a="http://schemas.openxmlformats.org/drawingml/2006/main">
              <a:rPr lang="om" altLang="ko-KR" sz="2400">
                <a:solidFill>
                  <a:schemeClr val="tx1">
                    <a:lumMod val="65000"/>
                    <a:lumOff val="35000"/>
                  </a:schemeClr>
                </a:solidFill>
              </a:rPr>
              <a:t>Seexanni halkan tokkotti waan hunda, ijoollee isaa fi qabeenya isaa hunda fudhate. Addunyaa kanarraa nama gadadoo ta'e.</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 y="0"/>
            <a:ext cx="9127908" cy="5733256"/>
          </a:xfrm>
          <a:prstGeom prst="rect">
            <a:avLst/>
          </a:prstGeom>
        </p:spPr>
      </p:pic>
    </p:spTree>
    <p:extLst>
      <p:ext uri="{BB962C8B-B14F-4D97-AF65-F5344CB8AC3E}">
        <p14:creationId xmlns:p14="http://schemas.microsoft.com/office/powerpoint/2010/main" val="2338009663"/>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8194"/>
            <a:ext cx="9054634" cy="1292662"/>
          </a:xfrm>
          <a:prstGeom prst="rect">
            <a:avLst/>
          </a:prstGeom>
          <a:noFill/>
        </p:spPr>
        <p:txBody>
          <a:bodyPr wrap="square" rtlCol="0">
            <a:spAutoFit/>
          </a:bodyPr>
          <a:lstStyle/>
          <a:p>
            <a:r xmlns:a="http://schemas.openxmlformats.org/drawingml/2006/main">
              <a:rPr lang="om" altLang="ko-KR" sz="2600">
                <a:solidFill>
                  <a:schemeClr val="tx1">
                    <a:lumMod val="65000"/>
                    <a:lumOff val="35000"/>
                  </a:schemeClr>
                </a:solidFill>
              </a:rPr>
              <a:t>Haati manaa isaas "Waaqa abaartee du'i!" Hiriyoonni Iyoob dhufanii isa komatan.Garuu, Iyoob akkuma yeroo kamii Waaqayyootti amanate.</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0783"/>
            <a:ext cx="7380312" cy="4612433"/>
          </a:xfrm>
          <a:prstGeom prst="rect">
            <a:avLst/>
          </a:prstGeom>
        </p:spPr>
      </p:pic>
    </p:spTree>
    <p:extLst>
      <p:ext uri="{BB962C8B-B14F-4D97-AF65-F5344CB8AC3E}">
        <p14:creationId xmlns:p14="http://schemas.microsoft.com/office/powerpoint/2010/main" val="446186852"/>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104581"/>
            <a:ext cx="9054634" cy="1692771"/>
          </a:xfrm>
          <a:prstGeom prst="rect">
            <a:avLst/>
          </a:prstGeom>
          <a:noFill/>
        </p:spPr>
        <p:txBody>
          <a:bodyPr wrap="square" rtlCol="0">
            <a:spAutoFit/>
          </a:bodyPr>
          <a:lstStyle/>
          <a:p>
            <a:r xmlns:a="http://schemas.openxmlformats.org/drawingml/2006/main">
              <a:rPr lang="om" altLang="ko-KR" sz="2600">
                <a:solidFill>
                  <a:schemeClr val="tx1">
                    <a:lumMod val="65000"/>
                    <a:lumOff val="35000"/>
                  </a:schemeClr>
                </a:solidFill>
              </a:rPr>
              <a:t>Yeroon sun yeroo gadadoo fi hadhaa keessa ture. Haa ta'u malee Iyoob qormaata keessa darbee Waaqayyo eebba isa duraa caalaa baay'ee guddaa isaaf kenne. Nama yeroo kamiyyuu caalaa Waaqayyoon sodaatu ta'e.</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rcRect l="5363" t="5029" r="3490" b="21216"/>
          <a:stretch>
            <a:fillRect/>
          </a:stretch>
        </p:blipFill>
        <p:spPr>
          <a:xfrm>
            <a:off x="73274" y="116632"/>
            <a:ext cx="8891214" cy="4968552"/>
          </a:xfrm>
          <a:prstGeom prst="rect">
            <a:avLst/>
          </a:prstGeom>
        </p:spPr>
      </p:pic>
    </p:spTree>
    <p:extLst>
      <p:ext uri="{BB962C8B-B14F-4D97-AF65-F5344CB8AC3E}">
        <p14:creationId xmlns:p14="http://schemas.microsoft.com/office/powerpoint/2010/main" val="3991340926"/>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8450" y="214767"/>
            <a:ext cx="4053592" cy="707886"/>
          </a:xfrm>
          <a:prstGeom prst="rect">
            <a:avLst/>
          </a:prstGeom>
          <a:noFill/>
        </p:spPr>
        <p:txBody>
          <a:bodyPr wrap="square" rtlCol="0">
            <a:spAutoFit/>
          </a:bodyPr>
          <a:lstStyle/>
          <a:p>
            <a:pPr xmlns:a="http://schemas.openxmlformats.org/drawingml/2006/main" algn="ctr"/>
            <a:r xmlns:a="http://schemas.openxmlformats.org/drawingml/2006/main">
              <a:rPr lang="om" altLang="ko-KR" sz="4000">
                <a:solidFill>
                  <a:srgbClr val="FF0000"/>
                </a:solidFill>
              </a:rPr>
              <a:t>Barumsa Har'aa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0090"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9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4524315"/>
          </a:xfrm>
          <a:prstGeom prst="rect">
            <a:avLst/>
          </a:prstGeom>
          <a:noFill/>
        </p:spPr>
        <p:txBody>
          <a:bodyPr wrap="square" rtlCol="0">
            <a:spAutoFit/>
          </a:bodyPr>
          <a:lstStyle/>
          <a:p>
            <a:pPr xmlns:a="http://schemas.openxmlformats.org/drawingml/2006/main" algn="ctr"/>
            <a:r xmlns:a="http://schemas.openxmlformats.org/drawingml/2006/main">
              <a:rPr lang="om" altLang="ko-KR" sz="3200">
                <a:solidFill>
                  <a:schemeClr val="tx1">
                    <a:lumMod val="65000"/>
                    <a:lumOff val="35000"/>
                  </a:schemeClr>
                </a:solidFill>
              </a:rPr>
              <a:t>Iyoob nama qajeelaa taʼus, Seexanni rakkina isaaf kenne.</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om" altLang="ko-KR" sz="3200">
                <a:solidFill>
                  <a:schemeClr val="tx1">
                    <a:lumMod val="65000"/>
                    <a:lumOff val="35000"/>
                  </a:schemeClr>
                </a:solidFill>
              </a:rPr>
              <a:t>Iyoob rakkina kan qabu taʼus, Waaqayyotti kan amane siʼa taʼu, Waaqayyottis obsaa ture.</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om" altLang="ko-KR" sz="3200">
                <a:solidFill>
                  <a:schemeClr val="tx1">
                    <a:lumMod val="65000"/>
                    <a:lumOff val="35000"/>
                  </a:schemeClr>
                </a:solidFill>
              </a:rPr>
              <a:t>Rakkoowwan sun nutti dhufuu dandaʼu.</a:t>
            </a:r>
          </a:p>
          <a:p>
            <a:pPr xmlns:a="http://schemas.openxmlformats.org/drawingml/2006/main" algn="ctr"/>
            <a:r xmlns:a="http://schemas.openxmlformats.org/drawingml/2006/main">
              <a:rPr lang="om" altLang="ko-KR" sz="3200">
                <a:solidFill>
                  <a:schemeClr val="tx1">
                    <a:lumMod val="65000"/>
                    <a:lumOff val="35000"/>
                  </a:schemeClr>
                </a:solidFill>
              </a:rPr>
              <a:t>Yeroo sanatti Waaqayyotti amanuu fi Waaqayyotti obsuu qabna.</a:t>
            </a:r>
          </a:p>
        </p:txBody>
      </p:sp>
    </p:spTree>
    <p:extLst>
      <p:ext uri="{BB962C8B-B14F-4D97-AF65-F5344CB8AC3E}">
        <p14:creationId xmlns:p14="http://schemas.microsoft.com/office/powerpoint/2010/main" val="3219889444"/>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8346" y="205543"/>
            <a:ext cx="4053592" cy="584775"/>
          </a:xfrm>
          <a:prstGeom prst="rect">
            <a:avLst/>
          </a:prstGeom>
          <a:noFill/>
        </p:spPr>
        <p:txBody>
          <a:bodyPr wrap="square" rtlCol="0">
            <a:spAutoFit/>
          </a:bodyPr>
          <a:lstStyle/>
          <a:p>
            <a:pPr xmlns:a="http://schemas.openxmlformats.org/drawingml/2006/main" algn="ctr"/>
            <a:r xmlns:a="http://schemas.openxmlformats.org/drawingml/2006/main">
              <a:rPr lang="om" altLang="ko-KR" sz="3200"/>
              <a:t>Waaqa?</a:t>
            </a:r>
            <a:r xmlns:a="http://schemas.openxmlformats.org/drawingml/2006/main">
              <a:rPr lang="om"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25885"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81348"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om" altLang="ko-KR" sz="3600">
                <a:solidFill>
                  <a:srgbClr val="C00000"/>
                </a:solidFill>
              </a:rPr>
              <a:t>Waaqayyo...</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om" altLang="ko-KR" sz="3600">
                <a:solidFill>
                  <a:schemeClr val="tx1">
                    <a:lumMod val="65000"/>
                    <a:lumOff val="35000"/>
                  </a:schemeClr>
                </a:solidFill>
              </a:rPr>
              <a:t>Waaqayyo isa</a:t>
            </a:r>
          </a:p>
          <a:p>
            <a:r xmlns:a="http://schemas.openxmlformats.org/drawingml/2006/main">
              <a:rPr lang="om" altLang="ko-KR" sz="3600">
                <a:solidFill>
                  <a:schemeClr val="tx1">
                    <a:lumMod val="65000"/>
                    <a:lumOff val="35000"/>
                  </a:schemeClr>
                </a:solidFill>
              </a:rPr>
              <a:t>kan akka fedha isaatti sooressa ykn hiyyeessa nu gochuu danda'u.</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8025269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1844825"/>
            <a:ext cx="5044008" cy="38960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b="1">
                <a:solidFill>
                  <a:schemeClr val="tx1">
                    <a:lumMod val="50000"/>
                    <a:lumOff val="50000"/>
                  </a:schemeClr>
                </a:solidFill>
              </a:rPr>
              <a:t>Lakk 32 Sagalee Waaqayyoo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4400"/>
              <a:t>Solomoon Ogummaa akka Kennaatti fudhate.</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om" altLang="ko-KR" sz="4000">
                <a:solidFill>
                  <a:srgbClr val="FF0000"/>
                </a:solidFill>
              </a:rPr>
              <a:t>Quiz har'aa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71345"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78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p>
            <a:r xmlns:a="http://schemas.openxmlformats.org/drawingml/2006/main">
              <a:rPr lang="om" altLang="ko-KR" sz="3600">
                <a:solidFill>
                  <a:schemeClr val="tx1">
                    <a:lumMod val="65000"/>
                    <a:lumOff val="35000"/>
                  </a:schemeClr>
                </a:solidFill>
              </a:rPr>
              <a:t>Waa'ee Iyoob isa kamtu sirrii miti?</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om" altLang="en-US" sz="2800">
                <a:solidFill>
                  <a:schemeClr val="tx1">
                    <a:lumMod val="65000"/>
                    <a:lumOff val="35000"/>
                  </a:schemeClr>
                </a:solidFill>
              </a:rPr>
              <a:t>1 </a:t>
            </a:r>
            <a:r xmlns:a="http://schemas.openxmlformats.org/drawingml/2006/main">
              <a:rPr lang="om" altLang="ko-KR" sz="2800">
                <a:solidFill>
                  <a:schemeClr val="tx1">
                    <a:lumMod val="65000"/>
                    <a:lumOff val="35000"/>
                  </a:schemeClr>
                </a:solidFill>
              </a:rPr>
              <a:t>Inni dureessa ture.</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om" altLang="en-US" sz="2800">
                <a:solidFill>
                  <a:schemeClr val="tx1">
                    <a:lumMod val="65000"/>
                    <a:lumOff val="35000"/>
                  </a:schemeClr>
                </a:solidFill>
              </a:rPr>
              <a:t>2 </a:t>
            </a:r>
            <a:r xmlns:a="http://schemas.openxmlformats.org/drawingml/2006/main">
              <a:rPr lang="om" altLang="ko-KR" sz="2800">
                <a:solidFill>
                  <a:schemeClr val="tx1">
                    <a:lumMod val="65000"/>
                    <a:lumOff val="35000"/>
                  </a:schemeClr>
                </a:solidFill>
              </a:rPr>
              <a:t>Biyya bahaa keessa jiraata ture.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om" altLang="en-US" sz="2800">
                <a:solidFill>
                  <a:schemeClr val="tx1">
                    <a:lumMod val="65000"/>
                    <a:lumOff val="35000"/>
                  </a:schemeClr>
                </a:solidFill>
              </a:rPr>
              <a:t>3 </a:t>
            </a:r>
            <a:r xmlns:a="http://schemas.openxmlformats.org/drawingml/2006/main">
              <a:rPr lang="om" altLang="ko-KR" sz="2800">
                <a:solidFill>
                  <a:schemeClr val="tx1">
                    <a:lumMod val="65000"/>
                    <a:lumOff val="35000"/>
                  </a:schemeClr>
                </a:solidFill>
              </a:rPr>
              <a:t>Inni mootii ture.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om" altLang="en-US" sz="2800">
                <a:solidFill>
                  <a:schemeClr val="tx1">
                    <a:lumMod val="65000"/>
                    <a:lumOff val="35000"/>
                  </a:schemeClr>
                </a:solidFill>
              </a:rPr>
              <a:t>4 </a:t>
            </a:r>
            <a:r xmlns:a="http://schemas.openxmlformats.org/drawingml/2006/main">
              <a:rPr lang="om" altLang="ko-KR" sz="2800">
                <a:solidFill>
                  <a:schemeClr val="tx1">
                    <a:lumMod val="65000"/>
                    <a:lumOff val="35000"/>
                  </a:schemeClr>
                </a:solidFill>
              </a:rPr>
              <a:t>Inni Waaqayyoon sodaata ture.</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p>
            <a:r xmlns:a="http://schemas.openxmlformats.org/drawingml/2006/main">
              <a:rPr lang="om" altLang="en-US" sz="2800">
                <a:solidFill>
                  <a:srgbClr val="FF0000"/>
                </a:solidFill>
              </a:rPr>
              <a:t>3 </a:t>
            </a:r>
            <a:r xmlns:a="http://schemas.openxmlformats.org/drawingml/2006/main">
              <a:rPr lang="om" altLang="ko-KR" sz="2800">
                <a:solidFill>
                  <a:srgbClr val="FF0000"/>
                </a:solidFill>
              </a:rPr>
              <a:t>Inni mootii ture.</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5247750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om" altLang="ko-KR" sz="4000">
                <a:solidFill>
                  <a:srgbClr val="FF0000"/>
                </a:solidFill>
              </a:rPr>
              <a:t>Dubbii har'aa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om" altLang="ko-KR" sz="3600">
                <a:solidFill>
                  <a:schemeClr val="tx1">
                    <a:lumMod val="65000"/>
                    <a:lumOff val="35000"/>
                  </a:schemeClr>
                </a:solidFill>
              </a:rPr>
              <a:t>Biyya Uuz keessa namni maqaan isaa Iyoob jedhamu tokko jiraata ture. Namichi kun mudaa kan hin qabnee fi qajeelaa ture; Waaqayyoon sodaatee hamaa irraa fagaata ture.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om" altLang="ko-KR" sz="2800">
                <a:solidFill>
                  <a:schemeClr val="tx1">
                    <a:lumMod val="65000"/>
                    <a:lumOff val="35000"/>
                  </a:schemeClr>
                </a:solidFill>
              </a:rPr>
              <a:t>Hojii</a:t>
            </a:r>
            <a:r xmlns:a="http://schemas.openxmlformats.org/drawingml/2006/main">
              <a:rPr lang="om" altLang="en-US" sz="2800">
                <a:solidFill>
                  <a:schemeClr val="tx1">
                    <a:lumMod val="65000"/>
                    <a:lumOff val="35000"/>
                  </a:schemeClr>
                </a:solidFill>
              </a:rPr>
              <a:t> </a:t>
            </a:r>
            <a:r xmlns:a="http://schemas.openxmlformats.org/drawingml/2006/main">
              <a:rPr lang="om"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528478426"/>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b="1">
                <a:solidFill>
                  <a:schemeClr val="tx1">
                    <a:lumMod val="50000"/>
                    <a:lumOff val="50000"/>
                  </a:schemeClr>
                </a:solidFill>
              </a:rPr>
              <a:t>LAKKI. 42 Dubbii Waaqayyoo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4400"/>
              <a:t>Daani'eel nyaata Mootii nyaachuu dide.</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0626" y="1782108"/>
            <a:ext cx="5069886" cy="3951148"/>
          </a:xfrm>
          <a:prstGeom prst="rect">
            <a:avLst/>
          </a:prstGeom>
        </p:spPr>
      </p:pic>
    </p:spTree>
    <p:extLst>
      <p:ext uri="{BB962C8B-B14F-4D97-AF65-F5344CB8AC3E}">
        <p14:creationId xmlns:p14="http://schemas.microsoft.com/office/powerpoint/2010/main" val="110468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4000">
                <a:solidFill>
                  <a:srgbClr val="FF0000"/>
                </a:solidFill>
              </a:rPr>
              <a:t>Dubbii har'aa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3600">
                <a:solidFill>
                  <a:schemeClr val="tx1">
                    <a:lumMod val="65000"/>
                    <a:lumOff val="35000"/>
                  </a:schemeClr>
                </a:solidFill>
              </a:rPr>
              <a:t>Daani'eel garuu nyaata mootii fi wayiniitiin akka of hin xureessine murteessee, akkasitti akka of hin xureessineef hayyama aanga'aa olaanaa gaafate.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om" altLang="ko-KR" sz="2800">
                <a:solidFill>
                  <a:schemeClr val="tx1">
                    <a:lumMod val="65000"/>
                    <a:lumOff val="35000"/>
                  </a:schemeClr>
                </a:solidFill>
              </a:rPr>
              <a:t>Daani'eel</a:t>
            </a:r>
            <a:r xmlns:a="http://schemas.openxmlformats.org/drawingml/2006/main">
              <a:rPr lang="om" altLang="en-US" sz="2800">
                <a:solidFill>
                  <a:schemeClr val="tx1">
                    <a:lumMod val="65000"/>
                    <a:lumOff val="35000"/>
                  </a:schemeClr>
                </a:solidFill>
              </a:rPr>
              <a:t> </a:t>
            </a:r>
            <a:r xmlns:a="http://schemas.openxmlformats.org/drawingml/2006/main">
              <a:rPr lang="om" altLang="ko-KR" sz="2800">
                <a:solidFill>
                  <a:schemeClr val="tx1">
                    <a:lumMod val="65000"/>
                    <a:lumOff val="35000"/>
                  </a:schemeClr>
                </a:solidFill>
              </a:rPr>
              <a:t>1:8 irratti</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57543987"/>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5858" y="5611505"/>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2500">
                <a:solidFill>
                  <a:schemeClr val="tx1">
                    <a:lumMod val="65000"/>
                    <a:lumOff val="35000"/>
                  </a:schemeClr>
                </a:solidFill>
              </a:rPr>
              <a:t>Daaniʼeliifi michoonnisaa sadan hidhamtoota taʼanii gara Baabilonitti fidaman. Mootichi qondaaltonni isaa nyaata mootichaa fi wayinii isaaniif kennuudhaan akka isaan barsiisan ajaje.</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8" y="0"/>
            <a:ext cx="9143999" cy="5504743"/>
          </a:xfrm>
          <a:prstGeom prst="rect">
            <a:avLst/>
          </a:prstGeom>
        </p:spPr>
      </p:pic>
    </p:spTree>
    <p:extLst>
      <p:ext uri="{BB962C8B-B14F-4D97-AF65-F5344CB8AC3E}">
        <p14:creationId xmlns:p14="http://schemas.microsoft.com/office/powerpoint/2010/main" val="3196853372"/>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2400">
                <a:solidFill>
                  <a:schemeClr val="tx1">
                    <a:lumMod val="65000"/>
                    <a:lumOff val="35000"/>
                  </a:schemeClr>
                </a:solidFill>
              </a:rPr>
              <a:t>“Nuti nyaata seera Waaqayyootiin dhorkame nyaachuu dhiisuu barbaanna!” Daaniʼeliifi hiriyyoonnisaa sadan akkasitti akka of hin xureessineef hayyama qondaala olaanaa sana gaafatan.</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1026" t="2143" r="1026" b="2034"/>
          <a:stretch>
            <a:fillRect/>
          </a:stretch>
        </p:blipFill>
        <p:spPr>
          <a:xfrm>
            <a:off x="0" y="-1680"/>
            <a:ext cx="9144000" cy="5302888"/>
          </a:xfrm>
          <a:prstGeom prst="rect">
            <a:avLst/>
          </a:prstGeom>
        </p:spPr>
      </p:pic>
    </p:spTree>
    <p:extLst>
      <p:ext uri="{BB962C8B-B14F-4D97-AF65-F5344CB8AC3E}">
        <p14:creationId xmlns:p14="http://schemas.microsoft.com/office/powerpoint/2010/main" val="1071940077"/>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702" y="553876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2600">
                <a:solidFill>
                  <a:schemeClr val="tx1">
                    <a:lumMod val="65000"/>
                    <a:lumOff val="35000"/>
                  </a:schemeClr>
                </a:solidFill>
              </a:rPr>
              <a:t>Daani'eel fi hiriyyoonni isaa sadan nyaata Idoof dhihaate nyaachuu dhiisanii kuduraa fi bishaan nyaatan. Waaqayyo iddoo guddaa isaaniif kennee ogummaa dabalataa isaaniif kenneera.</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460431"/>
          </a:xfrm>
          <a:prstGeom prst="rect">
            <a:avLst/>
          </a:prstGeom>
        </p:spPr>
      </p:pic>
    </p:spTree>
    <p:extLst>
      <p:ext uri="{BB962C8B-B14F-4D97-AF65-F5344CB8AC3E}">
        <p14:creationId xmlns:p14="http://schemas.microsoft.com/office/powerpoint/2010/main" val="1688823047"/>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3" y="5517232"/>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2500">
                <a:solidFill>
                  <a:schemeClr val="tx1">
                    <a:lumMod val="65000"/>
                    <a:lumOff val="35000"/>
                  </a:schemeClr>
                </a:solidFill>
              </a:rPr>
              <a:t>“Akkam ogeeyyiidha!” Mootichi dargaggoota nyaata mootii nyaatan kamiyyuu caalaa fayyaa fi ogummaa fakkaachuu isaanii yaaduu dhiisuu hin dandeenye.</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2875" r="1969" b="3704"/>
          <a:stretch>
            <a:fillRect/>
          </a:stretch>
        </p:blipFill>
        <p:spPr>
          <a:xfrm>
            <a:off x="0" y="0"/>
            <a:ext cx="9144000" cy="5373216"/>
          </a:xfrm>
          <a:prstGeom prst="rect">
            <a:avLst/>
          </a:prstGeom>
        </p:spPr>
      </p:pic>
    </p:spTree>
    <p:extLst>
      <p:ext uri="{BB962C8B-B14F-4D97-AF65-F5344CB8AC3E}">
        <p14:creationId xmlns:p14="http://schemas.microsoft.com/office/powerpoint/2010/main" val="36218351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0290"/>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2600">
                <a:solidFill>
                  <a:schemeClr val="tx1">
                    <a:lumMod val="65000"/>
                    <a:lumOff val="35000"/>
                  </a:schemeClr>
                </a:solidFill>
              </a:rPr>
              <a:t>Yeroo sanaa kaasee Daaniʼeliifi michoonnisaa sadan wantoota barbaachisoo Baabilon itti gaafatamummaa fudhatanii Waaqayyoo duratti qulqullaaʼaniiru.</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544615"/>
          </a:xfrm>
          <a:prstGeom prst="rect">
            <a:avLst/>
          </a:prstGeom>
        </p:spPr>
      </p:pic>
    </p:spTree>
    <p:extLst>
      <p:ext uri="{BB962C8B-B14F-4D97-AF65-F5344CB8AC3E}">
        <p14:creationId xmlns:p14="http://schemas.microsoft.com/office/powerpoint/2010/main" val="3316378040"/>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4000">
                <a:solidFill>
                  <a:srgbClr val="FF0000"/>
                </a:solidFill>
              </a:rPr>
              <a:t>Barumsa Har'aa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3499"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3200">
                <a:solidFill>
                  <a:schemeClr val="tx1">
                    <a:lumMod val="65000"/>
                    <a:lumOff val="35000"/>
                  </a:schemeClr>
                </a:solidFill>
              </a:rPr>
              <a:t>Daaniʼeliifi michoonnisaa sadan haala hidhamaa taʼe keessatti illee seera Waaqayyoo eeguuf murtoo godhan.</a:t>
            </a:r>
          </a:p>
          <a:p>
            <a:r xmlns:a="http://schemas.openxmlformats.org/drawingml/2006/main">
              <a:rPr lang="om" altLang="ko-KR" sz="3200">
                <a:solidFill>
                  <a:schemeClr val="tx1">
                    <a:lumMod val="65000"/>
                    <a:lumOff val="35000"/>
                  </a:schemeClr>
                </a:solidFill>
              </a:rPr>
              <a:t>Sana booda, dhiirota nyaata mootii nyaatan kamiyyuu caalaa fayyaa fi ogummaa ta’an.</a:t>
            </a:r>
          </a:p>
          <a:p>
            <a:r xmlns:a="http://schemas.openxmlformats.org/drawingml/2006/main">
              <a:rPr lang="om" altLang="ko-KR" sz="3200">
                <a:solidFill>
                  <a:schemeClr val="tx1">
                    <a:lumMod val="65000"/>
                    <a:lumOff val="35000"/>
                  </a:schemeClr>
                </a:solidFill>
              </a:rPr>
              <a:t>Haala kamiinuu Waaqayyoof ajajamuu qabna.</a:t>
            </a:r>
          </a:p>
          <a:p>
            <a:r xmlns:a="http://schemas.openxmlformats.org/drawingml/2006/main">
              <a:rPr lang="om" altLang="ko-KR" sz="3200">
                <a:solidFill>
                  <a:schemeClr val="tx1">
                    <a:lumMod val="65000"/>
                    <a:lumOff val="35000"/>
                  </a:schemeClr>
                </a:solidFill>
              </a:rPr>
              <a:t>Waaqayyoon jaallachuu caalaa wanti barbaachisaan hin jiru.</a:t>
            </a:r>
          </a:p>
        </p:txBody>
      </p:sp>
    </p:spTree>
    <p:extLst>
      <p:ext uri="{BB962C8B-B14F-4D97-AF65-F5344CB8AC3E}">
        <p14:creationId xmlns:p14="http://schemas.microsoft.com/office/powerpoint/2010/main" val="22125642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4000">
                <a:solidFill>
                  <a:srgbClr val="FF0000"/>
                </a:solidFill>
              </a:rPr>
              <a:t>Dubbii har'aa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3600">
                <a:solidFill>
                  <a:schemeClr val="tx1">
                    <a:lumMod val="65000"/>
                    <a:lumOff val="35000"/>
                  </a:schemeClr>
                </a:solidFill>
              </a:rPr>
              <a:t>Solomoon mootichi mootota lafaa kaan hunda caalaa qabeenyaafi ogummaadhaan guddaa ture.</a:t>
            </a:r>
            <a:r xmlns:a="http://schemas.openxmlformats.org/drawingml/2006/main">
              <a:rPr lang="om"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om" altLang="ko-KR" sz="2800">
                <a:solidFill>
                  <a:schemeClr val="tx1">
                    <a:lumMod val="65000"/>
                    <a:lumOff val="35000"/>
                  </a:schemeClr>
                </a:solidFill>
              </a:rPr>
              <a:t>2 Seenaa 9: .</a:t>
            </a:r>
            <a:r xmlns:a="http://schemas.openxmlformats.org/drawingml/2006/main">
              <a:rPr lang="om" altLang="en-US" sz="2800">
                <a:solidFill>
                  <a:schemeClr val="tx1">
                    <a:lumMod val="65000"/>
                    <a:lumOff val="35000"/>
                  </a:schemeClr>
                </a:solidFill>
              </a:rPr>
              <a:t> </a:t>
            </a:r>
            <a:r xmlns:a="http://schemas.openxmlformats.org/drawingml/2006/main">
              <a:rPr lang="om" altLang="ko-KR" sz="2800">
                <a:solidFill>
                  <a:schemeClr val="tx1">
                    <a:lumMod val="65000"/>
                    <a:lumOff val="35000"/>
                  </a:schemeClr>
                </a:solidFill>
              </a:rPr>
              <a:t>22. 22.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7195" y="152345"/>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3200"/>
              <a:t>Eenyu</a:t>
            </a:r>
            <a:r xmlns:a="http://schemas.openxmlformats.org/drawingml/2006/main">
              <a:rPr lang="om" altLang="en-US" sz="3200"/>
              <a:t> </a:t>
            </a:r>
            <a:r xmlns:a="http://schemas.openxmlformats.org/drawingml/2006/main">
              <a:rPr lang="om" altLang="ko-KR" sz="3200"/>
              <a:t>dha</a:t>
            </a:r>
            <a:r xmlns:a="http://schemas.openxmlformats.org/drawingml/2006/main">
              <a:rPr lang="om" altLang="en-US" sz="3200"/>
              <a:t> </a:t>
            </a:r>
            <a:r xmlns:a="http://schemas.openxmlformats.org/drawingml/2006/main">
              <a:rPr lang="om" altLang="ko-KR" sz="3200"/>
              <a:t>Waaqa?</a:t>
            </a:r>
            <a:r xmlns:a="http://schemas.openxmlformats.org/drawingml/2006/main">
              <a:rPr lang="om"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3600">
                <a:solidFill>
                  <a:srgbClr val="C00000"/>
                </a:solidFill>
              </a:rPr>
              <a:t>Waaqayyo...</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3600">
                <a:solidFill>
                  <a:schemeClr val="tx1">
                    <a:lumMod val="65000"/>
                    <a:lumOff val="35000"/>
                  </a:schemeClr>
                </a:solidFill>
              </a:rPr>
              <a:t>Waaqayyo isa yeroo tokkotti bakka hundatti (omnipresence) ta’uu kan danda’uudha. Innis hundumaa danda’aadha.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58556425"/>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4000">
                <a:solidFill>
                  <a:srgbClr val="FF0000"/>
                </a:solidFill>
              </a:rPr>
              <a:t>Quiz har'aa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13900"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691680" y="8179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106857"/>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3600">
                <a:solidFill>
                  <a:schemeClr val="tx1">
                    <a:lumMod val="65000"/>
                    <a:lumOff val="35000"/>
                  </a:schemeClr>
                </a:solidFill>
              </a:rPr>
              <a:t>Daaniʼeliifi hiriyyoonnisaa sadan nyaata mootii dhiisanii nyaata akkamii nyaatan?</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2536" y="276901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en-US" sz="2800">
                <a:solidFill>
                  <a:schemeClr val="tx1">
                    <a:lumMod val="65000"/>
                    <a:lumOff val="35000"/>
                  </a:schemeClr>
                </a:solidFill>
              </a:rPr>
              <a:t>1 </a:t>
            </a:r>
            <a:r xmlns:a="http://schemas.openxmlformats.org/drawingml/2006/main">
              <a:rPr lang="om" altLang="ko-KR" sz="2800">
                <a:solidFill>
                  <a:schemeClr val="tx1">
                    <a:lumMod val="65000"/>
                    <a:lumOff val="35000"/>
                  </a:schemeClr>
                </a:solidFill>
              </a:rPr>
              <a:t>bishaanii fi kuduraalee</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en-US" sz="2800">
                <a:solidFill>
                  <a:schemeClr val="tx1">
                    <a:lumMod val="65000"/>
                    <a:lumOff val="35000"/>
                  </a:schemeClr>
                </a:solidFill>
              </a:rPr>
              <a:t>2 </a:t>
            </a:r>
            <a:r xmlns:a="http://schemas.openxmlformats.org/drawingml/2006/main">
              <a:rPr lang="om" altLang="ko-KR" sz="2800">
                <a:solidFill>
                  <a:schemeClr val="tx1">
                    <a:lumMod val="65000"/>
                    <a:lumOff val="35000"/>
                  </a:schemeClr>
                </a:solidFill>
              </a:rPr>
              <a:t>kukii fi kookii</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en-US" sz="2800">
                <a:solidFill>
                  <a:schemeClr val="tx1">
                    <a:lumMod val="65000"/>
                    <a:lumOff val="35000"/>
                  </a:schemeClr>
                </a:solidFill>
              </a:rPr>
              <a:t>3 </a:t>
            </a:r>
            <a:r xmlns:a="http://schemas.openxmlformats.org/drawingml/2006/main">
              <a:rPr lang="om" altLang="ko-KR" sz="2800">
                <a:solidFill>
                  <a:schemeClr val="tx1">
                    <a:lumMod val="65000"/>
                    <a:lumOff val="35000"/>
                  </a:schemeClr>
                </a:solidFill>
              </a:rPr>
              <a:t>noodeelii jedhamuun beekama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6768" y="514994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en-US" sz="2800">
                <a:solidFill>
                  <a:schemeClr val="tx1">
                    <a:lumMod val="65000"/>
                    <a:lumOff val="35000"/>
                  </a:schemeClr>
                </a:solidFill>
              </a:rPr>
              <a:t>4 </a:t>
            </a:r>
            <a:r xmlns:a="http://schemas.openxmlformats.org/drawingml/2006/main">
              <a:rPr lang="om" altLang="ko-KR" sz="2800">
                <a:solidFill>
                  <a:schemeClr val="tx1">
                    <a:lumMod val="65000"/>
                    <a:lumOff val="35000"/>
                  </a:schemeClr>
                </a:solidFill>
              </a:rPr>
              <a:t>ruuzii</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2536" y="2769012"/>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en-US" sz="2800">
                <a:solidFill>
                  <a:srgbClr val="FF0000"/>
                </a:solidFill>
              </a:rPr>
              <a:t>1 </a:t>
            </a:r>
            <a:r xmlns:a="http://schemas.openxmlformats.org/drawingml/2006/main">
              <a:rPr lang="om" altLang="ko-KR" sz="2800">
                <a:solidFill>
                  <a:srgbClr val="FF0000"/>
                </a:solidFill>
              </a:rPr>
              <a:t>bishaanii fi kuduraalee</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6730323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4000">
                <a:solidFill>
                  <a:srgbClr val="FF0000"/>
                </a:solidFill>
              </a:rPr>
              <a:t>Dubbii har'aa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3600">
                <a:solidFill>
                  <a:schemeClr val="tx1">
                    <a:lumMod val="65000"/>
                    <a:lumOff val="35000"/>
                  </a:schemeClr>
                </a:solidFill>
              </a:rPr>
              <a:t>Daani'eel garuu nyaata mootii fi wayiniitiin akka of hin xureessine murteessee, akkasitti akka of hin xureessineef hayyama aanga'aa olaanaa gaafate.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om" altLang="ko-KR" sz="2800">
                <a:solidFill>
                  <a:schemeClr val="tx1">
                    <a:lumMod val="65000"/>
                    <a:lumOff val="35000"/>
                  </a:schemeClr>
                </a:solidFill>
              </a:rPr>
              <a:t>Daani'eel</a:t>
            </a:r>
            <a:r xmlns:a="http://schemas.openxmlformats.org/drawingml/2006/main">
              <a:rPr lang="om" altLang="en-US" sz="2800">
                <a:solidFill>
                  <a:schemeClr val="tx1">
                    <a:lumMod val="65000"/>
                    <a:lumOff val="35000"/>
                  </a:schemeClr>
                </a:solidFill>
              </a:rPr>
              <a:t> </a:t>
            </a:r>
            <a:r xmlns:a="http://schemas.openxmlformats.org/drawingml/2006/main">
              <a:rPr lang="om" altLang="ko-KR" sz="2800">
                <a:solidFill>
                  <a:schemeClr val="tx1">
                    <a:lumMod val="65000"/>
                    <a:lumOff val="35000"/>
                  </a:schemeClr>
                </a:solidFill>
              </a:rPr>
              <a:t>1:8 irratti</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086205868"/>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b="1">
                <a:solidFill>
                  <a:schemeClr val="tx1">
                    <a:lumMod val="50000"/>
                    <a:lumOff val="50000"/>
                  </a:schemeClr>
                </a:solidFill>
              </a:rPr>
              <a:t>Lakk 43 Sagalee Waaqayyoo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4400"/>
              <a:t>Daani'eel Boolla Leencaa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195944"/>
            <a:ext cx="5090405" cy="4978742"/>
          </a:xfrm>
          <a:prstGeom prst="rect">
            <a:avLst/>
          </a:prstGeom>
        </p:spPr>
      </p:pic>
    </p:spTree>
    <p:extLst>
      <p:ext uri="{BB962C8B-B14F-4D97-AF65-F5344CB8AC3E}">
        <p14:creationId xmlns:p14="http://schemas.microsoft.com/office/powerpoint/2010/main" val="1699946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4000">
                <a:solidFill>
                  <a:srgbClr val="FF0000"/>
                </a:solidFill>
              </a:rPr>
              <a:t>Dubbii har'aa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3600">
                <a:solidFill>
                  <a:schemeClr val="tx1">
                    <a:lumMod val="65000"/>
                    <a:lumOff val="35000"/>
                  </a:schemeClr>
                </a:solidFill>
              </a:rPr>
              <a:t>Mootichi gammachuu guddaa waan qabuuf Daaniʼel boolla keessaa akka baasu ajaja kenne. Daani'eel boolla keessaa yommuu kaafamu, Waaqa isaatti waan abdateef, madaan tokkollee isa irratti hin argamne.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om" altLang="ko-KR" sz="2800">
                <a:solidFill>
                  <a:schemeClr val="tx1">
                    <a:lumMod val="65000"/>
                    <a:lumOff val="35000"/>
                  </a:schemeClr>
                </a:solidFill>
              </a:rPr>
              <a:t>Daani'eel</a:t>
            </a:r>
            <a:r xmlns:a="http://schemas.openxmlformats.org/drawingml/2006/main">
              <a:rPr lang="om" altLang="en-US" sz="2800">
                <a:solidFill>
                  <a:schemeClr val="tx1">
                    <a:lumMod val="65000"/>
                    <a:lumOff val="35000"/>
                  </a:schemeClr>
                </a:solidFill>
              </a:rPr>
              <a:t> </a:t>
            </a:r>
            <a:r xmlns:a="http://schemas.openxmlformats.org/drawingml/2006/main">
              <a:rPr lang="om" altLang="ko-KR" sz="2800">
                <a:solidFill>
                  <a:schemeClr val="tx1">
                    <a:lumMod val="65000"/>
                    <a:lumOff val="35000"/>
                  </a:schemeClr>
                </a:solidFill>
              </a:rPr>
              <a:t>6: 1.1.</a:t>
            </a:r>
            <a:r xmlns:a="http://schemas.openxmlformats.org/drawingml/2006/main">
              <a:rPr lang="om" altLang="en-US" sz="2800">
                <a:solidFill>
                  <a:schemeClr val="tx1">
                    <a:lumMod val="65000"/>
                    <a:lumOff val="35000"/>
                  </a:schemeClr>
                </a:solidFill>
              </a:rPr>
              <a:t> </a:t>
            </a:r>
            <a:r xmlns:a="http://schemas.openxmlformats.org/drawingml/2006/main">
              <a:rPr lang="om" altLang="ko-KR" sz="2800">
                <a:solidFill>
                  <a:schemeClr val="tx1">
                    <a:lumMod val="65000"/>
                    <a:lumOff val="35000"/>
                  </a:schemeClr>
                </a:solidFill>
              </a:rPr>
              <a:t>23. 23.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01627624"/>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80496"/>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2500">
                <a:solidFill>
                  <a:schemeClr val="tx1">
                    <a:lumMod val="65000"/>
                    <a:lumOff val="35000"/>
                  </a:schemeClr>
                </a:solidFill>
              </a:rPr>
              <a:t>Baabilon keessatti namoonni Daaniʼel isa boojiʼamee muummicha ministeeraa taʼe jibban jiru. Daani'eel ajjeesuu barbaadan.</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2489"/>
            <a:ext cx="8682450" cy="5432735"/>
          </a:xfrm>
          <a:prstGeom prst="rect">
            <a:avLst/>
          </a:prstGeom>
        </p:spPr>
      </p:pic>
    </p:spTree>
    <p:extLst>
      <p:ext uri="{BB962C8B-B14F-4D97-AF65-F5344CB8AC3E}">
        <p14:creationId xmlns:p14="http://schemas.microsoft.com/office/powerpoint/2010/main" val="3564482838"/>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2400">
                <a:solidFill>
                  <a:schemeClr val="tx1">
                    <a:lumMod val="65000"/>
                    <a:lumOff val="35000"/>
                  </a:schemeClr>
                </a:solidFill>
              </a:rPr>
              <a:t>''Namni mooticha malee waan biraatiif sagadu boolla leencaatti darbatama!' Daaniʼel kana beekus guyyaatti siʼa sadii kadhachuu hin dhiisne.</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5380614"/>
          </a:xfrm>
          <a:prstGeom prst="rect">
            <a:avLst/>
          </a:prstGeom>
        </p:spPr>
      </p:pic>
    </p:spTree>
    <p:extLst>
      <p:ext uri="{BB962C8B-B14F-4D97-AF65-F5344CB8AC3E}">
        <p14:creationId xmlns:p14="http://schemas.microsoft.com/office/powerpoint/2010/main" val="3757264473"/>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2800">
                <a:solidFill>
                  <a:schemeClr val="tx1">
                    <a:lumMod val="65000"/>
                    <a:lumOff val="35000"/>
                  </a:schemeClr>
                </a:solidFill>
              </a:rPr>
              <a:t>Kanaaf, dhumarratti Daaniʼel boolla leenca sodaachisaa sanatti darbatame.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 y="-15207"/>
            <a:ext cx="9144000" cy="5892480"/>
          </a:xfrm>
          <a:prstGeom prst="rect">
            <a:avLst/>
          </a:prstGeom>
        </p:spPr>
      </p:pic>
    </p:spTree>
    <p:extLst>
      <p:ext uri="{BB962C8B-B14F-4D97-AF65-F5344CB8AC3E}">
        <p14:creationId xmlns:p14="http://schemas.microsoft.com/office/powerpoint/2010/main" val="547530802"/>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017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2500">
                <a:solidFill>
                  <a:schemeClr val="tx1">
                    <a:lumMod val="65000"/>
                    <a:lumOff val="35000"/>
                  </a:schemeClr>
                </a:solidFill>
              </a:rPr>
              <a:t>Mootichi ganama barii gara boolla leencaatti dhufee, ‘Daani’eel! Nagaa jirtaa?’ jedhee deebiseef. Dhugaa dubbachuuf, mootichi Daaniʼel Daaniʼel baayʼee waan jaallatuuf akka hin duune barbaade.</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472607"/>
          </a:xfrm>
          <a:prstGeom prst="rect">
            <a:avLst/>
          </a:prstGeom>
        </p:spPr>
      </p:pic>
    </p:spTree>
    <p:extLst>
      <p:ext uri="{BB962C8B-B14F-4D97-AF65-F5344CB8AC3E}">
        <p14:creationId xmlns:p14="http://schemas.microsoft.com/office/powerpoint/2010/main" val="3316986958"/>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2600">
                <a:solidFill>
                  <a:schemeClr val="tx1">
                    <a:lumMod val="65000"/>
                    <a:lumOff val="35000"/>
                  </a:schemeClr>
                </a:solidFill>
              </a:rPr>
              <a:t>“Waaqayyo akka na eegu tole!” Daaniʼel hin miidhamne. Mootichis Waaqa Daani'eel galateeffate.</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832648"/>
          </a:xfrm>
          <a:prstGeom prst="rect">
            <a:avLst/>
          </a:prstGeom>
        </p:spPr>
      </p:pic>
    </p:spTree>
    <p:extLst>
      <p:ext uri="{BB962C8B-B14F-4D97-AF65-F5344CB8AC3E}">
        <p14:creationId xmlns:p14="http://schemas.microsoft.com/office/powerpoint/2010/main" val="29203234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70" y="0"/>
            <a:ext cx="8183323" cy="5805264"/>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2800">
                <a:solidFill>
                  <a:schemeClr val="tx1">
                    <a:lumMod val="65000"/>
                    <a:lumOff val="35000"/>
                  </a:schemeClr>
                </a:solidFill>
              </a:rPr>
              <a:t>Solomoon mootii Daawit itti aanee mootii Israaʼel isa sadaffaa taʼe.</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4000">
                <a:solidFill>
                  <a:srgbClr val="FF0000"/>
                </a:solidFill>
              </a:rPr>
              <a:t>Barumsa Har'aa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936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10651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3200">
                <a:solidFill>
                  <a:schemeClr val="tx1">
                    <a:lumMod val="65000"/>
                    <a:lumOff val="35000"/>
                  </a:schemeClr>
                </a:solidFill>
              </a:rPr>
              <a:t>Daani'eel inni waaqa tolfamaadhaaf hin sagadne, .</a:t>
            </a:r>
          </a:p>
          <a:p>
            <a:pPr xmlns:a="http://schemas.openxmlformats.org/drawingml/2006/main" algn="ctr"/>
            <a:r xmlns:a="http://schemas.openxmlformats.org/drawingml/2006/main">
              <a:rPr lang="om" altLang="ko-KR" sz="3200">
                <a:solidFill>
                  <a:schemeClr val="tx1">
                    <a:lumMod val="65000"/>
                    <a:lumOff val="35000"/>
                  </a:schemeClr>
                </a:solidFill>
              </a:rPr>
              <a:t>dhuma irratti, boolla leencaatti darbatame, garuu nagaa ta'e.</a:t>
            </a:r>
          </a:p>
          <a:p>
            <a:pPr xmlns:a="http://schemas.openxmlformats.org/drawingml/2006/main" algn="ctr"/>
            <a:r xmlns:a="http://schemas.openxmlformats.org/drawingml/2006/main">
              <a:rPr lang="om" altLang="ko-KR" sz="3200">
                <a:solidFill>
                  <a:schemeClr val="tx1">
                    <a:lumMod val="65000"/>
                    <a:lumOff val="35000"/>
                  </a:schemeClr>
                </a:solidFill>
              </a:rPr>
              <a:t>Amantii Daaniʼel irraa kan kaʼe mootiin Baabilonis Waaqayyoon galateeffateera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om" altLang="ko-KR" sz="3200">
                <a:solidFill>
                  <a:schemeClr val="tx1">
                    <a:lumMod val="65000"/>
                    <a:lumOff val="35000"/>
                  </a:schemeClr>
                </a:solidFill>
              </a:rPr>
              <a:t>Waaqayyoo qofa waaqeffachuu fi</a:t>
            </a:r>
          </a:p>
          <a:p>
            <a:pPr xmlns:a="http://schemas.openxmlformats.org/drawingml/2006/main" algn="ctr"/>
            <a:r xmlns:a="http://schemas.openxmlformats.org/drawingml/2006/main">
              <a:rPr lang="om" altLang="ko-KR" sz="3200">
                <a:solidFill>
                  <a:schemeClr val="tx1">
                    <a:lumMod val="65000"/>
                    <a:lumOff val="35000"/>
                  </a:schemeClr>
                </a:solidFill>
              </a:rPr>
              <a:t>amantii waaqa tolfamaa hin tajaajille qabna!</a:t>
            </a:r>
          </a:p>
          <a:p>
            <a:pPr xmlns:a="http://schemas.openxmlformats.org/drawingml/2006/main" algn="ctr"/>
            <a:r xmlns:a="http://schemas.openxmlformats.org/drawingml/2006/main">
              <a:rPr lang="om" altLang="ko-KR" sz="3200">
                <a:solidFill>
                  <a:schemeClr val="tx1">
                    <a:lumMod val="65000"/>
                    <a:lumOff val="35000"/>
                  </a:schemeClr>
                </a:solidFill>
              </a:rPr>
              <a:t>Amantiin akkasii namoonni kaan Waaqayyotti akka amanan gochuu dandaʼa.</a:t>
            </a:r>
          </a:p>
        </p:txBody>
      </p:sp>
    </p:spTree>
    <p:extLst>
      <p:ext uri="{BB962C8B-B14F-4D97-AF65-F5344CB8AC3E}">
        <p14:creationId xmlns:p14="http://schemas.microsoft.com/office/powerpoint/2010/main" val="3864811861"/>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3200"/>
              <a:t>Waaqayyo ni?</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3600">
                <a:solidFill>
                  <a:srgbClr val="C00000"/>
                </a:solidFill>
              </a:rPr>
              <a:t>Waaqayyo isa..</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3600">
                <a:solidFill>
                  <a:schemeClr val="tx1">
                    <a:lumMod val="65000"/>
                    <a:lumOff val="35000"/>
                  </a:schemeClr>
                </a:solidFill>
              </a:rPr>
              <a:t>Waaqayyo nama amanamaa dha</a:t>
            </a:r>
            <a:r xmlns:a="http://schemas.openxmlformats.org/drawingml/2006/main">
              <a:rPr lang="om" altLang="en-US" sz="3600">
                <a:solidFill>
                  <a:schemeClr val="tx1">
                    <a:lumMod val="65000"/>
                    <a:lumOff val="35000"/>
                  </a:schemeClr>
                </a:solidFill>
              </a:rPr>
              <a:t> </a:t>
            </a:r>
            <a:r xmlns:a="http://schemas.openxmlformats.org/drawingml/2006/main">
              <a:rPr lang="om" altLang="ko-KR" sz="3600">
                <a:solidFill>
                  <a:schemeClr val="tx1">
                    <a:lumMod val="65000"/>
                    <a:lumOff val="35000"/>
                  </a:schemeClr>
                </a:solidFill>
              </a:rPr>
              <a:t>kan warra dhugaan isatti amananii fi isa tajaajilan fayyisuu danda’u.</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465792549"/>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4000">
                <a:solidFill>
                  <a:srgbClr val="FF0000"/>
                </a:solidFill>
              </a:rPr>
              <a:t>Quiz har'aa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739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3600">
                <a:solidFill>
                  <a:schemeClr val="tx1">
                    <a:lumMod val="65000"/>
                    <a:lumOff val="35000"/>
                  </a:schemeClr>
                </a:solidFill>
              </a:rPr>
              <a:t>Maalif</a:t>
            </a:r>
            <a:r xmlns:a="http://schemas.openxmlformats.org/drawingml/2006/main">
              <a:rPr lang="om" altLang="en-US" sz="3600">
                <a:solidFill>
                  <a:schemeClr val="tx1">
                    <a:lumMod val="65000"/>
                    <a:lumOff val="35000"/>
                  </a:schemeClr>
                </a:solidFill>
              </a:rPr>
              <a:t> </a:t>
            </a:r>
            <a:r xmlns:a="http://schemas.openxmlformats.org/drawingml/2006/main">
              <a:rPr lang="om" altLang="ko-KR" sz="3600">
                <a:solidFill>
                  <a:schemeClr val="tx1">
                    <a:lumMod val="65000"/>
                    <a:lumOff val="35000"/>
                  </a:schemeClr>
                </a:solidFill>
              </a:rPr>
              <a:t>ture</a:t>
            </a:r>
            <a:r xmlns:a="http://schemas.openxmlformats.org/drawingml/2006/main">
              <a:rPr lang="om" altLang="en-US" sz="3600">
                <a:solidFill>
                  <a:schemeClr val="tx1">
                    <a:lumMod val="65000"/>
                    <a:lumOff val="35000"/>
                  </a:schemeClr>
                </a:solidFill>
              </a:rPr>
              <a:t> </a:t>
            </a:r>
            <a:r xmlns:a="http://schemas.openxmlformats.org/drawingml/2006/main">
              <a:rPr lang="om" altLang="ko-KR" sz="3600">
                <a:solidFill>
                  <a:schemeClr val="tx1">
                    <a:lumMod val="65000"/>
                    <a:lumOff val="35000"/>
                  </a:schemeClr>
                </a:solidFill>
              </a:rPr>
              <a:t>Daani'eel boolla leencaatti darbatame?</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en-US" sz="2800">
                <a:solidFill>
                  <a:schemeClr val="tx1">
                    <a:lumMod val="65000"/>
                    <a:lumOff val="35000"/>
                  </a:schemeClr>
                </a:solidFill>
              </a:rPr>
              <a:t>1 </a:t>
            </a:r>
            <a:r xmlns:a="http://schemas.openxmlformats.org/drawingml/2006/main">
              <a:rPr lang="om" altLang="ko-KR" sz="2800">
                <a:solidFill>
                  <a:schemeClr val="tx1">
                    <a:lumMod val="65000"/>
                    <a:lumOff val="35000"/>
                  </a:schemeClr>
                </a:solidFill>
              </a:rPr>
              <a:t>Sababni isaas mooticha sobe.</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9694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en-US" sz="2800">
                <a:solidFill>
                  <a:schemeClr val="tx1">
                    <a:lumMod val="65000"/>
                    <a:lumOff val="35000"/>
                  </a:schemeClr>
                </a:solidFill>
              </a:rPr>
              <a:t>2 </a:t>
            </a:r>
            <a:r xmlns:a="http://schemas.openxmlformats.org/drawingml/2006/main">
              <a:rPr lang="om" altLang="ko-KR" sz="2800">
                <a:solidFill>
                  <a:schemeClr val="tx1">
                    <a:lumMod val="65000"/>
                    <a:lumOff val="35000"/>
                  </a:schemeClr>
                </a:solidFill>
              </a:rPr>
              <a:t>Sababni isaas waaqa tolfamaa mootichaaf hin sagadne.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en-US" sz="2800">
                <a:solidFill>
                  <a:schemeClr val="tx1">
                    <a:lumMod val="65000"/>
                    <a:lumOff val="35000"/>
                  </a:schemeClr>
                </a:solidFill>
              </a:rPr>
              <a:t>3 </a:t>
            </a:r>
            <a:r xmlns:a="http://schemas.openxmlformats.org/drawingml/2006/main">
              <a:rPr lang="om" altLang="ko-KR" sz="2800">
                <a:solidFill>
                  <a:schemeClr val="tx1">
                    <a:lumMod val="65000"/>
                    <a:lumOff val="35000"/>
                  </a:schemeClr>
                </a:solidFill>
              </a:rPr>
              <a:t>Sababni isaas inni mooticha ajjeesuuf ture.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en-US" sz="2800">
                <a:solidFill>
                  <a:schemeClr val="tx1">
                    <a:lumMod val="65000"/>
                    <a:lumOff val="35000"/>
                  </a:schemeClr>
                </a:solidFill>
              </a:rPr>
              <a:t>4 </a:t>
            </a:r>
            <a:r xmlns:a="http://schemas.openxmlformats.org/drawingml/2006/main">
              <a:rPr lang="om" altLang="ko-KR" sz="2800">
                <a:solidFill>
                  <a:schemeClr val="tx1">
                    <a:lumMod val="65000"/>
                    <a:lumOff val="35000"/>
                  </a:schemeClr>
                </a:solidFill>
              </a:rPr>
              <a:t>Waaqayyoon akka gaariitti waan hin waaqeffamneef.</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43979"/>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en-US" sz="2800">
                <a:solidFill>
                  <a:srgbClr val="FF0000"/>
                </a:solidFill>
              </a:rPr>
              <a:t>2 </a:t>
            </a:r>
            <a:r xmlns:a="http://schemas.openxmlformats.org/drawingml/2006/main">
              <a:rPr lang="om" altLang="ko-KR" sz="2800">
                <a:solidFill>
                  <a:srgbClr val="FF0000"/>
                </a:solidFill>
              </a:rPr>
              <a:t>Sababni isaas waaqa tolfamaa mootichaaf hin sagadne.</a:t>
            </a:r>
          </a:p>
        </p:txBody>
      </p:sp>
    </p:spTree>
    <p:extLst>
      <p:ext uri="{BB962C8B-B14F-4D97-AF65-F5344CB8AC3E}">
        <p14:creationId xmlns:p14="http://schemas.microsoft.com/office/powerpoint/2010/main" val="36121418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4000">
                <a:solidFill>
                  <a:srgbClr val="FF0000"/>
                </a:solidFill>
              </a:rPr>
              <a:t>Dubbii har'aa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3600">
                <a:solidFill>
                  <a:schemeClr val="tx1">
                    <a:lumMod val="65000"/>
                    <a:lumOff val="35000"/>
                  </a:schemeClr>
                </a:solidFill>
              </a:rPr>
              <a:t>Mootichi gammachuu guddaa waan qabuuf Daaniʼel boolla keessaa akka baasu ajaja kenne. Daani'eel boolla keessaa yommuu kaafamu, Waaqa isaatti waan abdateef, madaan tokkollee isa irratti hin argamne.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om" altLang="ko-KR" sz="2800">
                <a:solidFill>
                  <a:schemeClr val="tx1">
                    <a:lumMod val="65000"/>
                    <a:lumOff val="35000"/>
                  </a:schemeClr>
                </a:solidFill>
              </a:rPr>
              <a:t>Daani'eel</a:t>
            </a:r>
            <a:r xmlns:a="http://schemas.openxmlformats.org/drawingml/2006/main">
              <a:rPr lang="om" altLang="en-US" sz="2800">
                <a:solidFill>
                  <a:schemeClr val="tx1">
                    <a:lumMod val="65000"/>
                    <a:lumOff val="35000"/>
                  </a:schemeClr>
                </a:solidFill>
              </a:rPr>
              <a:t> </a:t>
            </a:r>
            <a:r xmlns:a="http://schemas.openxmlformats.org/drawingml/2006/main">
              <a:rPr lang="om" altLang="ko-KR" sz="2800">
                <a:solidFill>
                  <a:schemeClr val="tx1">
                    <a:lumMod val="65000"/>
                    <a:lumOff val="35000"/>
                  </a:schemeClr>
                </a:solidFill>
              </a:rPr>
              <a:t>6: 1.1.</a:t>
            </a:r>
            <a:r xmlns:a="http://schemas.openxmlformats.org/drawingml/2006/main">
              <a:rPr lang="om" altLang="en-US" sz="2800">
                <a:solidFill>
                  <a:schemeClr val="tx1">
                    <a:lumMod val="65000"/>
                    <a:lumOff val="35000"/>
                  </a:schemeClr>
                </a:solidFill>
              </a:rPr>
              <a:t> </a:t>
            </a:r>
            <a:r xmlns:a="http://schemas.openxmlformats.org/drawingml/2006/main">
              <a:rPr lang="om" altLang="ko-KR" sz="2800">
                <a:solidFill>
                  <a:schemeClr val="tx1">
                    <a:lumMod val="65000"/>
                    <a:lumOff val="35000"/>
                  </a:schemeClr>
                </a:solidFill>
              </a:rPr>
              <a:t>23. 23.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32662738"/>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b="1">
                <a:solidFill>
                  <a:schemeClr val="tx1">
                    <a:lumMod val="50000"/>
                    <a:lumOff val="50000"/>
                  </a:schemeClr>
                </a:solidFill>
              </a:rPr>
              <a:t>Lakk 44 Sagalee Waaqayyoo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4400"/>
              <a:t>Yoonaas isa qurxummii guddaa sana keessa ture</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8295" y="1214340"/>
            <a:ext cx="5078055" cy="4969872"/>
          </a:xfrm>
          <a:prstGeom prst="rect">
            <a:avLst/>
          </a:prstGeom>
        </p:spPr>
      </p:pic>
    </p:spTree>
    <p:extLst>
      <p:ext uri="{BB962C8B-B14F-4D97-AF65-F5344CB8AC3E}">
        <p14:creationId xmlns:p14="http://schemas.microsoft.com/office/powerpoint/2010/main" val="13151025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4000">
                <a:solidFill>
                  <a:srgbClr val="FF0000"/>
                </a:solidFill>
              </a:rPr>
              <a:t>Dubbii har'aa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3600">
                <a:solidFill>
                  <a:schemeClr val="tx1">
                    <a:lumMod val="65000"/>
                    <a:lumOff val="35000"/>
                  </a:schemeClr>
                </a:solidFill>
              </a:rPr>
              <a:t>Waaqayyo garuu qurxummii guddaa Yoonaas liqimsuuf qopheesse, Yoonaas immoo guyyaa sadii fi halkan sadii qurxummii sana keessa ture.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om" altLang="ko-KR" sz="2800">
                <a:solidFill>
                  <a:schemeClr val="tx1">
                    <a:lumMod val="65000"/>
                    <a:lumOff val="35000"/>
                  </a:schemeClr>
                </a:solidFill>
              </a:rPr>
              <a:t>Yoonaas</a:t>
            </a:r>
            <a:r xmlns:a="http://schemas.openxmlformats.org/drawingml/2006/main">
              <a:rPr lang="om" altLang="en-US" sz="2800">
                <a:solidFill>
                  <a:schemeClr val="tx1">
                    <a:lumMod val="65000"/>
                    <a:lumOff val="35000"/>
                  </a:schemeClr>
                </a:solidFill>
              </a:rPr>
              <a:t> </a:t>
            </a:r>
            <a:r xmlns:a="http://schemas.openxmlformats.org/drawingml/2006/main">
              <a:rPr lang="om" altLang="ko-KR" sz="2800">
                <a:solidFill>
                  <a:schemeClr val="tx1">
                    <a:lumMod val="65000"/>
                    <a:lumOff val="35000"/>
                  </a:schemeClr>
                </a:solidFill>
              </a:rPr>
              <a:t>1:17 irratti</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97686222"/>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14" y="537321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2500">
                <a:solidFill>
                  <a:schemeClr val="tx1">
                    <a:lumMod val="65000"/>
                    <a:lumOff val="35000"/>
                  </a:schemeClr>
                </a:solidFill>
              </a:rPr>
              <a:t>Gaaf tokko Waaqayyo Yoonaasitti mul'atee akkas jedheen.</a:t>
            </a:r>
          </a:p>
          <a:p>
            <a:r xmlns:a="http://schemas.openxmlformats.org/drawingml/2006/main">
              <a:rPr lang="om" altLang="ko-KR" sz="2500">
                <a:solidFill>
                  <a:schemeClr val="tx1">
                    <a:lumMod val="65000"/>
                    <a:lumOff val="35000"/>
                  </a:schemeClr>
                </a:solidFill>
              </a:rPr>
              <a:t>“Magaalaa guddittii Nanawwee dhaqaatii ishee irratti lallabaa! Jal’ina isaanii jalaa isaan nan oolcha.”</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3"/>
            <a:ext cx="8023179" cy="5112568"/>
          </a:xfrm>
          <a:prstGeom prst="rect">
            <a:avLst/>
          </a:prstGeom>
        </p:spPr>
      </p:pic>
    </p:spTree>
    <p:extLst>
      <p:ext uri="{BB962C8B-B14F-4D97-AF65-F5344CB8AC3E}">
        <p14:creationId xmlns:p14="http://schemas.microsoft.com/office/powerpoint/2010/main" val="226948237"/>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2800">
                <a:solidFill>
                  <a:schemeClr val="tx1">
                    <a:lumMod val="65000"/>
                    <a:lumOff val="35000"/>
                  </a:schemeClr>
                </a:solidFill>
              </a:rPr>
              <a:t>Yoonaas Waaqayyoof ajajamuu hin barbaanne. Biyya alaa deemee Waaqayyo jalaa baqachuuf dooniin gara Tarshiish deeme.</a:t>
            </a:r>
            <a:r xmlns:a="http://schemas.openxmlformats.org/drawingml/2006/main">
              <a:rPr lang="om" altLang="en-US" sz="2800">
                <a:solidFill>
                  <a:schemeClr val="tx1">
                    <a:lumMod val="65000"/>
                    <a:lumOff val="35000"/>
                  </a:schemeClr>
                </a:solidFill>
              </a:rPr>
              <a:t>  </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77272"/>
          </a:xfrm>
          <a:prstGeom prst="rect">
            <a:avLst/>
          </a:prstGeom>
        </p:spPr>
      </p:pic>
    </p:spTree>
    <p:extLst>
      <p:ext uri="{BB962C8B-B14F-4D97-AF65-F5344CB8AC3E}">
        <p14:creationId xmlns:p14="http://schemas.microsoft.com/office/powerpoint/2010/main" val="2712729173"/>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57671"/>
            <a:ext cx="907072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2400">
                <a:solidFill>
                  <a:schemeClr val="tx1">
                    <a:lumMod val="65000"/>
                    <a:lumOff val="35000"/>
                  </a:schemeClr>
                </a:solidFill>
              </a:rPr>
              <a:t>Garuu, Waaqayyo qilleensa guddaa ergee hundi isaanii du'uu qabu turan. Namoonni doonii oofan Yoonaas galaanatti gatan. Qurxummiin guddaan tokko dhufee isa liqimse.</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Tree>
    <p:extLst>
      <p:ext uri="{BB962C8B-B14F-4D97-AF65-F5344CB8AC3E}">
        <p14:creationId xmlns:p14="http://schemas.microsoft.com/office/powerpoint/2010/main" val="144506968"/>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2800">
                <a:solidFill>
                  <a:schemeClr val="tx1">
                    <a:lumMod val="65000"/>
                    <a:lumOff val="35000"/>
                  </a:schemeClr>
                </a:solidFill>
              </a:rPr>
              <a:t>Yoonaas qurxummii keessa guyyaa 3f cubbuu isaa gaabbii galeera.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01" y="35183"/>
            <a:ext cx="8023179" cy="5877272"/>
          </a:xfrm>
          <a:prstGeom prst="rect">
            <a:avLst/>
          </a:prstGeom>
        </p:spPr>
      </p:pic>
    </p:spTree>
    <p:extLst>
      <p:ext uri="{BB962C8B-B14F-4D97-AF65-F5344CB8AC3E}">
        <p14:creationId xmlns:p14="http://schemas.microsoft.com/office/powerpoint/2010/main" val="35463354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6" y="44624"/>
            <a:ext cx="9144000" cy="5400600"/>
          </a:xfrm>
          <a:prstGeom prst="rect">
            <a:avLst/>
          </a:prstGeom>
        </p:spPr>
      </p:pic>
      <p:sp>
        <p:nvSpPr>
          <p:cNvPr id="5" name="TextBox 4"/>
          <p:cNvSpPr txBox="1"/>
          <p:nvPr/>
        </p:nvSpPr>
        <p:spPr>
          <a:xfrm>
            <a:off x="90389"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2800">
                <a:solidFill>
                  <a:schemeClr val="tx1">
                    <a:lumMod val="65000"/>
                    <a:lumOff val="35000"/>
                  </a:schemeClr>
                </a:solidFill>
              </a:rPr>
              <a:t>“Ogummaa saba koo akka gaariitti geggeessuuf naaf kenni.” Waaqayyo Solomoon kana gaafachuu isaatti gammadeera. Kanaaf, Waaqayyo waan Solomoon gaafate isaaf kenne.</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2400">
                <a:solidFill>
                  <a:schemeClr val="tx1">
                    <a:lumMod val="65000"/>
                    <a:lumOff val="35000"/>
                  </a:schemeClr>
                </a:solidFill>
              </a:rPr>
              <a:t>Qurxummiin sun lafa goggogaa irratti isa garaa kaasaa ture. Gara Nanawwee dhaqee fedhii malee ergaa Waaqayyoo isaanitti iyye.</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6"/>
            <a:ext cx="9144000" cy="5848597"/>
          </a:xfrm>
          <a:prstGeom prst="rect">
            <a:avLst/>
          </a:prstGeom>
        </p:spPr>
      </p:pic>
    </p:spTree>
    <p:extLst>
      <p:ext uri="{BB962C8B-B14F-4D97-AF65-F5344CB8AC3E}">
        <p14:creationId xmlns:p14="http://schemas.microsoft.com/office/powerpoint/2010/main" val="2492803375"/>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22" y="5805585"/>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2500">
                <a:solidFill>
                  <a:schemeClr val="tx1">
                    <a:lumMod val="65000"/>
                    <a:lumOff val="35000"/>
                  </a:schemeClr>
                </a:solidFill>
              </a:rPr>
              <a:t>Warri Nanawwee akeekkachiisa Waaqayyoo yommuu dhagaʼan, qalbii geddaratanii ayyaana Waaqayyoo barbaadan. Waaqayyo namoota Nanawweetiif dhiifama godheera.</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2"/>
            <a:ext cx="8023179" cy="5691657"/>
          </a:xfrm>
          <a:prstGeom prst="rect">
            <a:avLst/>
          </a:prstGeom>
        </p:spPr>
      </p:pic>
    </p:spTree>
    <p:extLst>
      <p:ext uri="{BB962C8B-B14F-4D97-AF65-F5344CB8AC3E}">
        <p14:creationId xmlns:p14="http://schemas.microsoft.com/office/powerpoint/2010/main" val="2881883920"/>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4000">
                <a:solidFill>
                  <a:srgbClr val="FF0000"/>
                </a:solidFill>
              </a:rPr>
              <a:t>Barumsa Har'aa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3200">
                <a:solidFill>
                  <a:schemeClr val="tx1">
                    <a:lumMod val="65000"/>
                    <a:lumOff val="35000"/>
                  </a:schemeClr>
                </a:solidFill>
              </a:rPr>
              <a:t>Yoonaas Dubbii Waaqayyoof hin ajajamne.</a:t>
            </a:r>
          </a:p>
          <a:p>
            <a:pPr xmlns:a="http://schemas.openxmlformats.org/drawingml/2006/main" algn="ctr"/>
            <a:r xmlns:a="http://schemas.openxmlformats.org/drawingml/2006/main">
              <a:rPr lang="om" altLang="ko-KR" sz="3200">
                <a:solidFill>
                  <a:schemeClr val="tx1">
                    <a:lumMod val="65000"/>
                    <a:lumOff val="35000"/>
                  </a:schemeClr>
                </a:solidFill>
              </a:rPr>
              <a:t>Waaqayyo garuu Yoonaasitti fayyadamee ajajamuu dide, dhuma irrattis namoota Nanawwee fayyise.</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om" altLang="ko-KR" sz="3200">
                <a:solidFill>
                  <a:schemeClr val="tx1">
                    <a:lumMod val="65000"/>
                    <a:lumOff val="35000"/>
                  </a:schemeClr>
                </a:solidFill>
              </a:rPr>
              <a:t>Yeroon fedhiin Waaqayyoo waan ani yaadu irraa adda ta'e ni jira.</a:t>
            </a:r>
          </a:p>
          <a:p>
            <a:pPr xmlns:a="http://schemas.openxmlformats.org/drawingml/2006/main" algn="ctr"/>
            <a:r xmlns:a="http://schemas.openxmlformats.org/drawingml/2006/main">
              <a:rPr lang="om" altLang="ko-KR" sz="3200">
                <a:solidFill>
                  <a:schemeClr val="tx1">
                    <a:lumMod val="65000"/>
                    <a:lumOff val="35000"/>
                  </a:schemeClr>
                </a:solidFill>
              </a:rPr>
              <a:t>Fedhiin Waaqayyoo garuu yeroo hundumaa sirrii dha.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om" altLang="ko-KR" sz="3200">
                <a:solidFill>
                  <a:schemeClr val="tx1">
                    <a:lumMod val="65000"/>
                    <a:lumOff val="35000"/>
                  </a:schemeClr>
                </a:solidFill>
              </a:rPr>
              <a:t>Yeroo hundumaa fedha Waaqayyoof abboomamuu qabna.</a:t>
            </a:r>
          </a:p>
        </p:txBody>
      </p:sp>
    </p:spTree>
    <p:extLst>
      <p:ext uri="{BB962C8B-B14F-4D97-AF65-F5344CB8AC3E}">
        <p14:creationId xmlns:p14="http://schemas.microsoft.com/office/powerpoint/2010/main" val="241747432"/>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6677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3200"/>
              <a:t>Waaqayyo eenyu?</a:t>
            </a:r>
            <a:r xmlns:a="http://schemas.openxmlformats.org/drawingml/2006/main">
              <a:rPr lang="om"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3600">
                <a:solidFill>
                  <a:srgbClr val="C00000"/>
                </a:solidFill>
              </a:rPr>
              <a:t>Waaqayyo...</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3600">
                <a:solidFill>
                  <a:schemeClr val="tx1">
                    <a:lumMod val="65000"/>
                    <a:lumOff val="35000"/>
                  </a:schemeClr>
                </a:solidFill>
              </a:rPr>
              <a:t>Warra garaadhaa cubbuu isaaniitti qalbii diddiirratanii dhiifama gaafatan kan fayyisu Waaqayyodha.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86184134"/>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4000">
                <a:solidFill>
                  <a:srgbClr val="FF0000"/>
                </a:solidFill>
              </a:rPr>
              <a:t>Quiz har'aa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3600">
                <a:solidFill>
                  <a:schemeClr val="tx1">
                    <a:lumMod val="65000"/>
                    <a:lumOff val="35000"/>
                  </a:schemeClr>
                </a:solidFill>
              </a:rPr>
              <a:t>Yoonaas guyyaa 3 garaa eenyuu keessa ture?</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en-US" sz="2800">
                <a:solidFill>
                  <a:schemeClr val="tx1">
                    <a:lumMod val="65000"/>
                    <a:lumOff val="35000"/>
                  </a:schemeClr>
                </a:solidFill>
              </a:rPr>
              <a:t>1 </a:t>
            </a:r>
            <a:r xmlns:a="http://schemas.openxmlformats.org/drawingml/2006/main">
              <a:rPr lang="om" altLang="ko-KR" sz="2800">
                <a:solidFill>
                  <a:schemeClr val="tx1">
                    <a:lumMod val="65000"/>
                    <a:lumOff val="35000"/>
                  </a:schemeClr>
                </a:solidFill>
              </a:rPr>
              <a:t>Leenca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en-US" sz="2800">
                <a:solidFill>
                  <a:schemeClr val="tx1">
                    <a:lumMod val="65000"/>
                    <a:lumOff val="35000"/>
                  </a:schemeClr>
                </a:solidFill>
              </a:rPr>
              <a:t>2 </a:t>
            </a:r>
            <a:r xmlns:a="http://schemas.openxmlformats.org/drawingml/2006/main">
              <a:rPr lang="om" altLang="ko-KR" sz="2800">
                <a:solidFill>
                  <a:schemeClr val="tx1">
                    <a:lumMod val="65000"/>
                    <a:lumOff val="35000"/>
                  </a:schemeClr>
                </a:solidFill>
              </a:rPr>
              <a:t>Elemoo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en-US" sz="2800">
                <a:solidFill>
                  <a:schemeClr val="tx1">
                    <a:lumMod val="65000"/>
                    <a:lumOff val="35000"/>
                  </a:schemeClr>
                </a:solidFill>
              </a:rPr>
              <a:t>3 </a:t>
            </a:r>
            <a:r xmlns:a="http://schemas.openxmlformats.org/drawingml/2006/main">
              <a:rPr lang="om" altLang="ko-KR" sz="2800">
                <a:solidFill>
                  <a:schemeClr val="tx1">
                    <a:lumMod val="65000"/>
                    <a:lumOff val="35000"/>
                  </a:schemeClr>
                </a:solidFill>
              </a:rPr>
              <a:t>Saree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en-US" sz="2800">
                <a:solidFill>
                  <a:schemeClr val="tx1">
                    <a:lumMod val="65000"/>
                    <a:lumOff val="35000"/>
                  </a:schemeClr>
                </a:solidFill>
              </a:rPr>
              <a:t>4 </a:t>
            </a:r>
            <a:r xmlns:a="http://schemas.openxmlformats.org/drawingml/2006/main">
              <a:rPr lang="om" altLang="ko-KR" sz="2800">
                <a:solidFill>
                  <a:schemeClr val="tx1">
                    <a:lumMod val="65000"/>
                    <a:lumOff val="35000"/>
                  </a:schemeClr>
                </a:solidFill>
              </a:rPr>
              <a:t>Qurxummii</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en-US" sz="2800">
                <a:solidFill>
                  <a:srgbClr val="FF0000"/>
                </a:solidFill>
              </a:rPr>
              <a:t>4 </a:t>
            </a:r>
            <a:r xmlns:a="http://schemas.openxmlformats.org/drawingml/2006/main">
              <a:rPr lang="om" altLang="ko-KR" sz="2800">
                <a:solidFill>
                  <a:srgbClr val="FF0000"/>
                </a:solidFill>
              </a:rPr>
              <a:t>Qurxummii</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0587185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4000">
                <a:solidFill>
                  <a:srgbClr val="FF0000"/>
                </a:solidFill>
              </a:rPr>
              <a:t>Dubbii har'aa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3600">
                <a:solidFill>
                  <a:schemeClr val="tx1">
                    <a:lumMod val="65000"/>
                    <a:lumOff val="35000"/>
                  </a:schemeClr>
                </a:solidFill>
              </a:rPr>
              <a:t>Waaqayyo garuu qurxummii guddaa Yoonaas liqimsuuf qopheesse, Yoonaas immoo guyyaa sadii fi halkan sadii qurxummii sana keessa ture.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om" altLang="ko-KR" sz="2800">
                <a:solidFill>
                  <a:schemeClr val="tx1">
                    <a:lumMod val="65000"/>
                    <a:lumOff val="35000"/>
                  </a:schemeClr>
                </a:solidFill>
              </a:rPr>
              <a:t>Yoonaas</a:t>
            </a:r>
            <a:r xmlns:a="http://schemas.openxmlformats.org/drawingml/2006/main">
              <a:rPr lang="om" altLang="en-US" sz="2800">
                <a:solidFill>
                  <a:schemeClr val="tx1">
                    <a:lumMod val="65000"/>
                    <a:lumOff val="35000"/>
                  </a:schemeClr>
                </a:solidFill>
              </a:rPr>
              <a:t> </a:t>
            </a:r>
            <a:r xmlns:a="http://schemas.openxmlformats.org/drawingml/2006/main">
              <a:rPr lang="om" altLang="ko-KR" sz="2800">
                <a:solidFill>
                  <a:schemeClr val="tx1">
                    <a:lumMod val="65000"/>
                    <a:lumOff val="35000"/>
                  </a:schemeClr>
                </a:solidFill>
              </a:rPr>
              <a:t>1:17 irratti</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9344263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8" y="0"/>
            <a:ext cx="8878322" cy="5445224"/>
          </a:xfrm>
          <a:prstGeom prst="rect">
            <a:avLst/>
          </a:prstGeom>
        </p:spPr>
      </p:pic>
      <p:sp>
        <p:nvSpPr>
          <p:cNvPr id="4" name="TextBox 3"/>
          <p:cNvSpPr txBox="1"/>
          <p:nvPr/>
        </p:nvSpPr>
        <p:spPr>
          <a:xfrm>
            <a:off x="89366" y="547424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2800">
                <a:solidFill>
                  <a:schemeClr val="tx1">
                    <a:lumMod val="65000"/>
                    <a:lumOff val="35000"/>
                  </a:schemeClr>
                </a:solidFill>
              </a:rPr>
              <a:t>Gaaf tokko dubartoonni lama daa’ima xinnoo qabatanii gara Solomoon dhufan. Daa'imni sun mootii duratti daa'ima isheeti jedhanii wal lolan.</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727" y="1268760"/>
            <a:ext cx="5278273" cy="3672408"/>
          </a:xfrm>
          <a:prstGeom prst="rect">
            <a:avLst/>
          </a:prstGeom>
        </p:spPr>
      </p:pic>
      <p:sp>
        <p:nvSpPr>
          <p:cNvPr id="4" name="TextBox 3"/>
          <p:cNvSpPr txBox="1"/>
          <p:nvPr/>
        </p:nvSpPr>
        <p:spPr>
          <a:xfrm>
            <a:off x="83840"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2800">
                <a:solidFill>
                  <a:schemeClr val="tx1">
                    <a:lumMod val="65000"/>
                    <a:lumOff val="35000"/>
                  </a:schemeClr>
                </a:solidFill>
              </a:rPr>
              <a:t>Mootichis, “Dubartoonni lama mucaan mucaa isheeti jedhanii waan cichaniif, mucaa sana lamatti muranii tokkoo fi walakkaa isa kaaniif kennu!”</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268760"/>
            <a:ext cx="4320480" cy="367240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2"/>
            <a:ext cx="9144000" cy="4752526"/>
          </a:xfrm>
          <a:prstGeom prst="rect">
            <a:avLst/>
          </a:prstGeom>
        </p:spPr>
      </p:pic>
      <p:sp>
        <p:nvSpPr>
          <p:cNvPr id="4" name="TextBox 3"/>
          <p:cNvSpPr txBox="1"/>
          <p:nvPr/>
        </p:nvSpPr>
        <p:spPr>
          <a:xfrm>
            <a:off x="0" y="4725144"/>
            <a:ext cx="9054634" cy="224676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2800">
                <a:solidFill>
                  <a:schemeClr val="tx1">
                    <a:lumMod val="65000"/>
                    <a:lumOff val="35000"/>
                  </a:schemeClr>
                </a:solidFill>
              </a:rPr>
              <a:t>Dubartiin tokko gara laafina ilma isheetiif guutamte. Kanaaf, “Daa’ima lubbuun jiru isheef kenni. Isa hin ajjeesinaa!“ Solomoon kana dhaga’ee dubartittiin haadha isaa isa dhugaa ta’uu murteesse. Mootiin, “Daa’ima isheef kenni. Haadha dhugaati!”</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5772939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4000">
                <a:solidFill>
                  <a:srgbClr val="FF0000"/>
                </a:solidFill>
              </a:rPr>
              <a:t>Barumsa Har'aa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2022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34163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3600">
                <a:solidFill>
                  <a:schemeClr val="tx1">
                    <a:lumMod val="65000"/>
                    <a:lumOff val="35000"/>
                  </a:schemeClr>
                </a:solidFill>
              </a:rPr>
              <a:t>Solomoon qalbii ogeessa malee qabeenya ykn aangoo hin gaafanne</a:t>
            </a:r>
          </a:p>
          <a:p>
            <a:pPr xmlns:a="http://schemas.openxmlformats.org/drawingml/2006/main" algn="ctr"/>
            <a:r xmlns:a="http://schemas.openxmlformats.org/drawingml/2006/main">
              <a:rPr lang="om" altLang="ko-KR" sz="3600">
                <a:solidFill>
                  <a:schemeClr val="tx1">
                    <a:lumMod val="65000"/>
                    <a:lumOff val="35000"/>
                  </a:schemeClr>
                </a:solidFill>
              </a:rPr>
              <a:t>biyya isaa bulchuuf.</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om" altLang="ko-KR" sz="3600">
                <a:solidFill>
                  <a:schemeClr val="tx1">
                    <a:lumMod val="65000"/>
                    <a:lumOff val="35000"/>
                  </a:schemeClr>
                </a:solidFill>
              </a:rPr>
              <a:t>Ofii keenyaaf qofa osoo hin taane namoota biroo tajaajiluufis Waaqayyoon kadhachuu qabna.</a:t>
            </a:r>
          </a:p>
        </p:txBody>
      </p:sp>
    </p:spTree>
    <p:extLst>
      <p:ext uri="{BB962C8B-B14F-4D97-AF65-F5344CB8AC3E}">
        <p14:creationId xmlns:p14="http://schemas.microsoft.com/office/powerpoint/2010/main" val="34853084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om" altLang="ko-KR" sz="4000">
                <a:solidFill>
                  <a:srgbClr val="FF0000"/>
                </a:solidFill>
              </a:rPr>
              <a:t>Dubbii har'aa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om" altLang="ko-KR" sz="3600">
                <a:solidFill>
                  <a:schemeClr val="tx1">
                    <a:lumMod val="65000"/>
                    <a:lumOff val="35000"/>
                  </a:schemeClr>
                </a:solidFill>
              </a:rPr>
              <a:t>Daawit Saaʼol wajjin erga haasaʼee xumuree booda, Yonaataan Daawit wajjin hafuuraan tokko taʼee, akka ofii isaatii isa jaallate.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om" altLang="ko-KR" sz="2800">
                <a:solidFill>
                  <a:schemeClr val="tx1">
                    <a:lumMod val="65000"/>
                    <a:lumOff val="35000"/>
                  </a:schemeClr>
                </a:solidFill>
              </a:rPr>
              <a:t>1 Saamu’eel 18:</a:t>
            </a:r>
            <a:r xmlns:a="http://schemas.openxmlformats.org/drawingml/2006/main">
              <a:rPr lang="om" altLang="en-US" sz="2800">
                <a:solidFill>
                  <a:schemeClr val="tx1">
                    <a:lumMod val="65000"/>
                    <a:lumOff val="35000"/>
                  </a:schemeClr>
                </a:solidFill>
              </a:rPr>
              <a:t> </a:t>
            </a:r>
            <a:r xmlns:a="http://schemas.openxmlformats.org/drawingml/2006/main">
              <a:rPr lang="om" altLang="ko-KR" sz="2800">
                <a:solidFill>
                  <a:schemeClr val="tx1">
                    <a:lumMod val="65000"/>
                    <a:lumOff val="35000"/>
                  </a:schemeClr>
                </a:solidFill>
              </a:rPr>
              <a:t>1. 1.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2101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3200"/>
              <a:t>Waaqa?</a:t>
            </a:r>
            <a:r xmlns:a="http://schemas.openxmlformats.org/drawingml/2006/main">
              <a:rPr lang="om"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3600">
                <a:solidFill>
                  <a:srgbClr val="C00000"/>
                </a:solidFill>
              </a:rPr>
              <a:t>Waaqa..</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3600">
                <a:solidFill>
                  <a:schemeClr val="tx1">
                    <a:lumMod val="65000"/>
                    <a:lumOff val="35000"/>
                  </a:schemeClr>
                </a:solidFill>
              </a:rPr>
              <a:t>Waaqayyo nama ogummaa biyya lafaa irraa argachuu hin dandeenye nuuf kennuu danda'uudha.</a:t>
            </a:r>
          </a:p>
        </p:txBody>
      </p:sp>
    </p:spTree>
    <p:extLst>
      <p:ext uri="{BB962C8B-B14F-4D97-AF65-F5344CB8AC3E}">
        <p14:creationId xmlns:p14="http://schemas.microsoft.com/office/powerpoint/2010/main" val="323739911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4000">
                <a:solidFill>
                  <a:srgbClr val="FF0000"/>
                </a:solidFill>
              </a:rPr>
              <a:t>Quiz har'aa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3600">
                <a:solidFill>
                  <a:schemeClr val="tx1">
                    <a:lumMod val="65000"/>
                    <a:lumOff val="35000"/>
                  </a:schemeClr>
                </a:solidFill>
              </a:rPr>
              <a:t>Solomoon Waaqayyoon maal gaafate?</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en-US" sz="2800">
                <a:solidFill>
                  <a:schemeClr val="tx1">
                    <a:lumMod val="65000"/>
                    <a:lumOff val="35000"/>
                  </a:schemeClr>
                </a:solidFill>
              </a:rPr>
              <a:t>1 </a:t>
            </a:r>
            <a:r xmlns:a="http://schemas.openxmlformats.org/drawingml/2006/main">
              <a:rPr lang="om" altLang="ko-KR" sz="2800">
                <a:solidFill>
                  <a:schemeClr val="tx1">
                    <a:lumMod val="65000"/>
                    <a:lumOff val="35000"/>
                  </a:schemeClr>
                </a:solidFill>
              </a:rPr>
              <a:t>nyaata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en-US" sz="2800">
                <a:solidFill>
                  <a:schemeClr val="tx1">
                    <a:lumMod val="65000"/>
                    <a:lumOff val="35000"/>
                  </a:schemeClr>
                </a:solidFill>
              </a:rPr>
              <a:t>2 </a:t>
            </a:r>
            <a:r xmlns:a="http://schemas.openxmlformats.org/drawingml/2006/main">
              <a:rPr lang="om" altLang="ko-KR" sz="2800">
                <a:solidFill>
                  <a:schemeClr val="tx1">
                    <a:lumMod val="65000"/>
                    <a:lumOff val="35000"/>
                  </a:schemeClr>
                </a:solidFill>
              </a:rPr>
              <a:t>qabeenya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en-US" sz="2800">
                <a:solidFill>
                  <a:schemeClr val="tx1">
                    <a:lumMod val="65000"/>
                    <a:lumOff val="35000"/>
                  </a:schemeClr>
                </a:solidFill>
              </a:rPr>
              <a:t>3 </a:t>
            </a:r>
            <a:r xmlns:a="http://schemas.openxmlformats.org/drawingml/2006/main">
              <a:rPr lang="om" altLang="ko-KR" sz="2800">
                <a:solidFill>
                  <a:schemeClr val="tx1">
                    <a:lumMod val="65000"/>
                    <a:lumOff val="35000"/>
                  </a:schemeClr>
                </a:solidFill>
              </a:rPr>
              <a:t>fayyaa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en-US" sz="2800">
                <a:solidFill>
                  <a:schemeClr val="tx1">
                    <a:lumMod val="65000"/>
                    <a:lumOff val="35000"/>
                  </a:schemeClr>
                </a:solidFill>
              </a:rPr>
              <a:t>4 </a:t>
            </a:r>
            <a:r xmlns:a="http://schemas.openxmlformats.org/drawingml/2006/main">
              <a:rPr lang="om" altLang="ko-KR" sz="2800">
                <a:solidFill>
                  <a:schemeClr val="tx1">
                    <a:lumMod val="65000"/>
                    <a:lumOff val="35000"/>
                  </a:schemeClr>
                </a:solidFill>
              </a:rPr>
              <a:t>ogummaa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en-US" sz="2800">
                <a:solidFill>
                  <a:srgbClr val="FF0000"/>
                </a:solidFill>
              </a:rPr>
              <a:t>4 </a:t>
            </a:r>
            <a:r xmlns:a="http://schemas.openxmlformats.org/drawingml/2006/main">
              <a:rPr lang="om" altLang="ko-KR" sz="2800">
                <a:solidFill>
                  <a:srgbClr val="FF0000"/>
                </a:solidFill>
              </a:rPr>
              <a:t>ogummaa</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4000">
                <a:solidFill>
                  <a:srgbClr val="FF0000"/>
                </a:solidFill>
              </a:rPr>
              <a:t>Dubbii har'aa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3600">
                <a:solidFill>
                  <a:schemeClr val="tx1">
                    <a:lumMod val="65000"/>
                    <a:lumOff val="35000"/>
                  </a:schemeClr>
                </a:solidFill>
              </a:rPr>
              <a:t>Solomoon mootichi mootota lafaa kaan hunda caalaa qabeenyaafi ogummaadhaan guddaa ture.</a:t>
            </a:r>
            <a:r xmlns:a="http://schemas.openxmlformats.org/drawingml/2006/main">
              <a:rPr lang="om"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om" altLang="ko-KR" sz="2800">
                <a:solidFill>
                  <a:schemeClr val="tx1">
                    <a:lumMod val="65000"/>
                    <a:lumOff val="35000"/>
                  </a:schemeClr>
                </a:solidFill>
              </a:rPr>
              <a:t>2 Seenaa 9: .</a:t>
            </a:r>
            <a:r xmlns:a="http://schemas.openxmlformats.org/drawingml/2006/main">
              <a:rPr lang="om" altLang="en-US" sz="2800">
                <a:solidFill>
                  <a:schemeClr val="tx1">
                    <a:lumMod val="65000"/>
                    <a:lumOff val="35000"/>
                  </a:schemeClr>
                </a:solidFill>
              </a:rPr>
              <a:t> </a:t>
            </a:r>
            <a:r xmlns:a="http://schemas.openxmlformats.org/drawingml/2006/main">
              <a:rPr lang="om" altLang="ko-KR" sz="2800">
                <a:solidFill>
                  <a:schemeClr val="tx1">
                    <a:lumMod val="65000"/>
                    <a:lumOff val="35000"/>
                  </a:schemeClr>
                </a:solidFill>
              </a:rPr>
              <a:t>22. 22.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817781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2190434"/>
            <a:ext cx="5044008" cy="35782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b="1">
                <a:solidFill>
                  <a:schemeClr val="tx1">
                    <a:lumMod val="50000"/>
                    <a:lumOff val="50000"/>
                  </a:schemeClr>
                </a:solidFill>
              </a:rPr>
              <a:t>Lakk 33 Sagalee Waaqayyoo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4400"/>
              <a:t>Mana Qulqullummaa Maqaa Waaqayyoof</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4000">
                <a:solidFill>
                  <a:srgbClr val="FF0000"/>
                </a:solidFill>
              </a:rPr>
              <a:t>Dubbii har'aa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3600">
                <a:solidFill>
                  <a:schemeClr val="tx1">
                    <a:lumMod val="65000"/>
                    <a:lumOff val="35000"/>
                  </a:schemeClr>
                </a:solidFill>
              </a:rPr>
              <a:t>Solomoon Maqaa Waaqayyoof mana qulqullummaa, ofii isaatiifis masaraa mootii akka ijaaru ajaja kenne.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om" altLang="ko-KR" sz="2800">
                <a:solidFill>
                  <a:schemeClr val="tx1">
                    <a:lumMod val="65000"/>
                    <a:lumOff val="35000"/>
                  </a:schemeClr>
                </a:solidFill>
              </a:rPr>
              <a:t>2 Seenaa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750" y="86616"/>
            <a:ext cx="8155627" cy="5785616"/>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2800">
                <a:solidFill>
                  <a:schemeClr val="tx1">
                    <a:lumMod val="65000"/>
                    <a:lumOff val="35000"/>
                  </a:schemeClr>
                </a:solidFill>
              </a:rPr>
              <a:t>Solomoon akka abbaa isaatti Waaqayyoof mana qulqullummaa ijaaruuf hawwe jechuun Daawit ajaje.</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32648"/>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2800">
                <a:solidFill>
                  <a:schemeClr val="tx1">
                    <a:lumMod val="65000"/>
                    <a:lumOff val="35000"/>
                  </a:schemeClr>
                </a:solidFill>
              </a:rPr>
              <a:t>Kanaaf, ogeeyyiin mukaa mana qulqullummaaf muka hundarra gaarii taʼe akka fidan ajaje.</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34"/>
            <a:ext cx="9144000" cy="5805264"/>
          </a:xfrm>
          <a:prstGeom prst="rect">
            <a:avLst/>
          </a:prstGeom>
        </p:spPr>
      </p:pic>
      <p:sp>
        <p:nvSpPr>
          <p:cNvPr id="4" name="TextBox 3"/>
          <p:cNvSpPr txBox="1"/>
          <p:nvPr/>
        </p:nvSpPr>
        <p:spPr>
          <a:xfrm>
            <a:off x="43716" y="5897950"/>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2800">
                <a:solidFill>
                  <a:schemeClr val="tx1">
                    <a:lumMod val="65000"/>
                    <a:lumOff val="35000"/>
                  </a:schemeClr>
                </a:solidFill>
              </a:rPr>
              <a:t>Mana qulqullummaaf dhagaa qopheesse. Ogeeyyiin harkaa qaban dhagaa gurguddaa, dinqisiisoo fi ciccimoo akka fidan gaafate</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2800">
                <a:solidFill>
                  <a:schemeClr val="tx1">
                    <a:lumMod val="65000"/>
                    <a:lumOff val="35000"/>
                  </a:schemeClr>
                </a:solidFill>
              </a:rPr>
              <a:t>Ogeeyyiin harkaa tokko tokko mana qulqullummaa Waaqayyoo uffata halluu adda addaa qabuu fi funyoo warqeetiin faayaniiru.</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9144000" cy="5877272"/>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5589240"/>
          </a:xfrm>
          <a:prstGeom prst="rect">
            <a:avLst/>
          </a:prstGeom>
        </p:spPr>
      </p:pic>
      <p:sp>
        <p:nvSpPr>
          <p:cNvPr id="5" name="TextBox 4"/>
          <p:cNvSpPr txBox="1"/>
          <p:nvPr/>
        </p:nvSpPr>
        <p:spPr>
          <a:xfrm>
            <a:off x="90390" y="5589240"/>
            <a:ext cx="8963222"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2600">
                <a:solidFill>
                  <a:schemeClr val="tx1">
                    <a:lumMod val="65000"/>
                    <a:lumOff val="35000"/>
                  </a:schemeClr>
                </a:solidFill>
              </a:rPr>
              <a:t>Manni qulqullummaa Waaqayyoo yommuu xumuramu, Solomonii fi namoonni Israa’el hundi gammachuu guddaadhaan Waaqayyoon waaqeffatan.</a:t>
            </a:r>
            <a:r xmlns:a="http://schemas.openxmlformats.org/drawingml/2006/main">
              <a:rPr lang="om" altLang="en-US" sz="2600">
                <a:solidFill>
                  <a:schemeClr val="tx1">
                    <a:lumMod val="65000"/>
                    <a:lumOff val="35000"/>
                  </a:schemeClr>
                </a:solidFill>
              </a:rPr>
              <a:t> </a:t>
            </a:r>
            <a:r xmlns:a="http://schemas.openxmlformats.org/drawingml/2006/main">
              <a:rPr lang="om" altLang="ko-KR" sz="2600">
                <a:solidFill>
                  <a:schemeClr val="tx1">
                    <a:lumMod val="65000"/>
                    <a:lumOff val="35000"/>
                  </a:schemeClr>
                </a:solidFill>
              </a:rPr>
              <a:t>“Yaa Waaqayyo gooftaa! Kottaa asitti nu bulchi!”</a:t>
            </a:r>
            <a:endParaRPr xmlns:a="http://schemas.openxmlformats.org/drawingml/2006/main" lang="ko-KR" altLang="en-US" sz="2600">
              <a:solidFill>
                <a:schemeClr val="tx1">
                  <a:lumMod val="65000"/>
                  <a:lumOff val="35000"/>
                </a:schemeClr>
              </a:solidFill>
            </a:endParaRPr>
          </a:p>
        </p:txBody>
      </p:sp>
    </p:spTree>
    <p:extLst>
      <p:ext uri="{BB962C8B-B14F-4D97-AF65-F5344CB8AC3E}">
        <p14:creationId xmlns:p14="http://schemas.microsoft.com/office/powerpoint/2010/main" val="27871247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om" altLang="ko-KR" sz="2800">
                <a:solidFill>
                  <a:schemeClr val="tx1">
                    <a:lumMod val="65000"/>
                    <a:lumOff val="35000"/>
                  </a:schemeClr>
                </a:solidFill>
              </a:rPr>
              <a:t>Daawit masaraa mootummaa keessa turuu ta'e. Yonaataan isa ilma Saaʼol mootichaa wajjin wal bare.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32" y="-1"/>
            <a:ext cx="7954935" cy="5643245"/>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318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4000">
                <a:solidFill>
                  <a:srgbClr val="FF0000"/>
                </a:solidFill>
              </a:rPr>
              <a:t>Barumsa Har'aa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52603" y="10380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3600">
                <a:solidFill>
                  <a:schemeClr val="tx1">
                    <a:lumMod val="65000"/>
                    <a:lumOff val="35000"/>
                  </a:schemeClr>
                </a:solidFill>
              </a:rPr>
              <a:t>Solomonii fi sabni isaa mana qulqullummaa bareedaa Waaqayyo gooftaaf ijaaruudhaan garaa jaalala Waaqayyoof qaban argisiisan.</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om" altLang="ko-KR" sz="3600">
                <a:solidFill>
                  <a:schemeClr val="tx1">
                    <a:lumMod val="65000"/>
                    <a:lumOff val="35000"/>
                  </a:schemeClr>
                </a:solidFill>
              </a:rPr>
              <a:t>Waldaan iddoo Waaqayyoon itti wal arginee fi garaa keenya jaalala Waaqayyoof qabnu agarsiisuu dandeenyudha.</a:t>
            </a:r>
          </a:p>
          <a:p>
            <a:pPr xmlns:a="http://schemas.openxmlformats.org/drawingml/2006/main" algn="ctr"/>
            <a:r xmlns:a="http://schemas.openxmlformats.org/drawingml/2006/main">
              <a:rPr lang="om" altLang="ko-KR" sz="3600">
                <a:solidFill>
                  <a:schemeClr val="tx1">
                    <a:lumMod val="65000"/>
                    <a:lumOff val="35000"/>
                  </a:schemeClr>
                </a:solidFill>
              </a:rPr>
              <a:t>Waldaa keenya jaallachuu qabna.</a:t>
            </a:r>
          </a:p>
        </p:txBody>
      </p:sp>
    </p:spTree>
    <p:extLst>
      <p:ext uri="{BB962C8B-B14F-4D97-AF65-F5344CB8AC3E}">
        <p14:creationId xmlns:p14="http://schemas.microsoft.com/office/powerpoint/2010/main" val="348530847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4531" y="23496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3200"/>
              <a:t>Waaqa?</a:t>
            </a:r>
            <a:r xmlns:a="http://schemas.openxmlformats.org/drawingml/2006/main">
              <a:rPr lang="om"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3600">
                <a:solidFill>
                  <a:srgbClr val="C00000"/>
                </a:solidFill>
              </a:rPr>
              <a:t>Waaqa..</a:t>
            </a:r>
            <a:endParaRPr xmlns:a="http://schemas.openxmlformats.org/drawingml/2006/main" lang="ko-KR" altLang="en-US" sz="3600">
              <a:solidFill>
                <a:srgbClr val="C00000"/>
              </a:solidFill>
            </a:endParaRPr>
          </a:p>
        </p:txBody>
      </p:sp>
      <p:sp>
        <p:nvSpPr>
          <p:cNvPr id="14" name="TextBox 13"/>
          <p:cNvSpPr txBox="1"/>
          <p:nvPr/>
        </p:nvSpPr>
        <p:spPr>
          <a:xfrm>
            <a:off x="395536" y="2683077"/>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3600">
                <a:solidFill>
                  <a:schemeClr val="tx1">
                    <a:lumMod val="65000"/>
                    <a:lumOff val="35000"/>
                  </a:schemeClr>
                </a:solidFill>
              </a:rPr>
              <a:t>Waaqayyo nama waaqeffattoota sakatta’ee eebbisudha.</a:t>
            </a:r>
          </a:p>
        </p:txBody>
      </p:sp>
    </p:spTree>
    <p:extLst>
      <p:ext uri="{BB962C8B-B14F-4D97-AF65-F5344CB8AC3E}">
        <p14:creationId xmlns:p14="http://schemas.microsoft.com/office/powerpoint/2010/main" val="323739911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om" altLang="ko-KR" sz="4000">
                <a:solidFill>
                  <a:srgbClr val="FF0000"/>
                </a:solidFill>
              </a:rPr>
              <a:t>Quiz har'aa</a:t>
            </a: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om" altLang="en-US" sz="3600">
                <a:solidFill>
                  <a:schemeClr val="tx1">
                    <a:lumMod val="65000"/>
                    <a:lumOff val="35000"/>
                  </a:schemeClr>
                </a:solidFill>
              </a:rPr>
              <a:t>Solomonii fi Israaʼel jaalala Waaqayyoof qaban ibsuuf maal godhan?</a:t>
            </a: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om" altLang="en-US" sz="2800">
                <a:solidFill>
                  <a:schemeClr val="tx1">
                    <a:lumMod val="65000"/>
                    <a:lumOff val="35000"/>
                  </a:schemeClr>
                </a:solidFill>
              </a:rPr>
              <a:t>1 </a:t>
            </a:r>
            <a:r xmlns:a="http://schemas.openxmlformats.org/drawingml/2006/main">
              <a:rPr lang="om" altLang="en-US" sz="2800">
                <a:solidFill>
                  <a:schemeClr val="tx1">
                    <a:lumMod val="65000"/>
                    <a:lumOff val="35000"/>
                  </a:schemeClr>
                </a:solidFill>
              </a:rPr>
              <a:t>Waaqa tolfamaa</a:t>
            </a: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om" altLang="en-US" sz="2800">
                <a:solidFill>
                  <a:schemeClr val="tx1">
                    <a:lumMod val="65000"/>
                    <a:lumOff val="35000"/>
                  </a:schemeClr>
                </a:solidFill>
              </a:rPr>
              <a:t>2 </a:t>
            </a:r>
            <a:r xmlns:a="http://schemas.openxmlformats.org/drawingml/2006/main">
              <a:rPr lang="om" altLang="en-US" sz="2800">
                <a:solidFill>
                  <a:schemeClr val="tx1">
                    <a:lumMod val="65000"/>
                    <a:lumOff val="35000"/>
                  </a:schemeClr>
                </a:solidFill>
              </a:rPr>
              <a:t>Masaraa Mootummaa</a:t>
            </a: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om" altLang="en-US" sz="2800">
                <a:solidFill>
                  <a:schemeClr val="tx1">
                    <a:lumMod val="65000"/>
                    <a:lumOff val="35000"/>
                  </a:schemeClr>
                </a:solidFill>
              </a:rPr>
              <a:t>3 </a:t>
            </a:r>
            <a:r xmlns:a="http://schemas.openxmlformats.org/drawingml/2006/main">
              <a:rPr lang="om" altLang="en-US" sz="2800">
                <a:solidFill>
                  <a:schemeClr val="tx1">
                    <a:lumMod val="65000"/>
                    <a:lumOff val="35000"/>
                  </a:schemeClr>
                </a:solidFill>
              </a:rPr>
              <a:t>magaalaa</a:t>
            </a:r>
          </a:p>
        </p:txBody>
      </p:sp>
      <p:sp>
        <p:nvSpPr>
          <p:cNvPr id="19" name="TextBox 18"/>
          <p:cNvSpPr txBox="1"/>
          <p:nvPr/>
        </p:nvSpPr>
        <p:spPr>
          <a:xfrm>
            <a:off x="307982" y="5070266"/>
            <a:ext cx="8712968" cy="519004"/>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om" altLang="en-US" sz="2800">
                <a:solidFill>
                  <a:schemeClr val="tx1">
                    <a:lumMod val="65000"/>
                    <a:lumOff val="35000"/>
                  </a:schemeClr>
                </a:solidFill>
              </a:rPr>
              <a:t>4 </a:t>
            </a:r>
            <a:r xmlns:a="http://schemas.openxmlformats.org/drawingml/2006/main">
              <a:rPr lang="om" altLang="en-US" sz="2800">
                <a:solidFill>
                  <a:schemeClr val="tx1">
                    <a:lumMod val="65000"/>
                    <a:lumOff val="35000"/>
                  </a:schemeClr>
                </a:solidFill>
              </a:rPr>
              <a:t>bakka qulqulluu</a:t>
            </a:r>
          </a:p>
        </p:txBody>
      </p:sp>
      <p:sp>
        <p:nvSpPr>
          <p:cNvPr id="24" name="TextBox 23"/>
          <p:cNvSpPr txBox="1"/>
          <p:nvPr/>
        </p:nvSpPr>
        <p:spPr>
          <a:xfrm>
            <a:off x="307982" y="5085184"/>
            <a:ext cx="8712968" cy="51780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om" altLang="en-US" sz="2800">
                <a:solidFill>
                  <a:srgbClr val="FF0000"/>
                </a:solidFill>
              </a:rPr>
              <a:t>4 </a:t>
            </a:r>
            <a:r xmlns:a="http://schemas.openxmlformats.org/drawingml/2006/main">
              <a:rPr lang="om" altLang="en-US" sz="2800">
                <a:solidFill>
                  <a:srgbClr val="FF0000"/>
                </a:solidFill>
              </a:rPr>
              <a:t>bakka qulqulluu</a:t>
            </a:r>
          </a:p>
        </p:txBody>
      </p:sp>
    </p:spTree>
  </p:cSld>
  <p:clrMapOvr>
    <a:masterClrMapping/>
  </p:clrMapOvr>
  <mc:AlternateContent xmlns:mc="http://schemas.openxmlformats.org/markup-compatibility/2006" xmlns:p14="http://schemas.microsoft.com/office/powerpoint/2010/main">
    <mc:Choice Requires="p14">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4000">
                <a:solidFill>
                  <a:srgbClr val="FF0000"/>
                </a:solidFill>
              </a:rPr>
              <a:t>Dubbii har'aa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3600">
                <a:solidFill>
                  <a:schemeClr val="tx1">
                    <a:lumMod val="65000"/>
                    <a:lumOff val="35000"/>
                  </a:schemeClr>
                </a:solidFill>
              </a:rPr>
              <a:t>Solomoon Maqaa Waaqayyoof mana qulqullummaa, ofii isaatiifis masaraa mootii akka ijaaru ajaja kenne.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om" altLang="ko-KR" sz="2800">
                <a:solidFill>
                  <a:schemeClr val="tx1">
                    <a:lumMod val="65000"/>
                    <a:lumOff val="35000"/>
                  </a:schemeClr>
                </a:solidFill>
              </a:rPr>
              <a:t>2 Seenaa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21055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b="1">
                <a:solidFill>
                  <a:schemeClr val="tx1">
                    <a:lumMod val="50000"/>
                    <a:lumOff val="50000"/>
                  </a:schemeClr>
                </a:solidFill>
              </a:rPr>
              <a:t>Lakk 34 Sagalee Waaqayyoo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6178" y="3896114"/>
            <a:ext cx="2234793" cy="22347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92204" y="5373216"/>
            <a:ext cx="2248767" cy="7616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4400"/>
              <a:t>Gareewwan Buddeenaa fi Foon Fidan</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4" y="1251123"/>
            <a:ext cx="5079600" cy="498618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4000">
                <a:solidFill>
                  <a:srgbClr val="FF0000"/>
                </a:solidFill>
              </a:rPr>
              <a:t>Dubbii har'aa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3600"/>
              <a:t>Sulula keessaa ni dhugda, anis achitti akka si nyaachisan sangoota ajajeera.</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om" altLang="ko-KR" sz="2800">
                <a:solidFill>
                  <a:schemeClr val="tx1">
                    <a:lumMod val="65000"/>
                    <a:lumOff val="35000"/>
                  </a:schemeClr>
                </a:solidFill>
              </a:rPr>
              <a:t>1 mootota</a:t>
            </a:r>
            <a:r xmlns:a="http://schemas.openxmlformats.org/drawingml/2006/main">
              <a:rPr lang="om" altLang="en-US" sz="2800">
                <a:solidFill>
                  <a:schemeClr val="tx1">
                    <a:lumMod val="65000"/>
                    <a:lumOff val="35000"/>
                  </a:schemeClr>
                </a:solidFill>
              </a:rPr>
              <a:t> </a:t>
            </a:r>
            <a:r xmlns:a="http://schemas.openxmlformats.org/drawingml/2006/main">
              <a:rPr lang="om" altLang="ko-KR" sz="2800">
                <a:solidFill>
                  <a:schemeClr val="tx1">
                    <a:lumMod val="65000"/>
                    <a:lumOff val="35000"/>
                  </a:schemeClr>
                </a:solidFill>
              </a:rPr>
              <a:t>17:4 irratti</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542" y="5373216"/>
            <a:ext cx="9054634" cy="133882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2700">
                <a:solidFill>
                  <a:schemeClr val="tx1">
                    <a:lumMod val="65000"/>
                    <a:lumOff val="35000"/>
                  </a:schemeClr>
                </a:solidFill>
              </a:rPr>
              <a:t>Mootiin Ahaab jedhamu tokko Waaqayyo duratti baay'ee hamaa ture. Eliyaas raajiin tokko dubbii Waaqayyoo Ahaabitti dabarseera.</a:t>
            </a:r>
            <a:endParaRPr xmlns:a="http://schemas.openxmlformats.org/drawingml/2006/main" lang="ko-KR" altLang="en-US" sz="27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36465"/>
            <a:ext cx="7848872" cy="5036751"/>
          </a:xfrm>
          <a:prstGeom prst="rect">
            <a:avLst/>
          </a:prstGeom>
        </p:spPr>
      </p:pic>
    </p:spTree>
    <p:extLst>
      <p:ext uri="{BB962C8B-B14F-4D97-AF65-F5344CB8AC3E}">
        <p14:creationId xmlns:p14="http://schemas.microsoft.com/office/powerpoint/2010/main" val="46869021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2600">
                <a:solidFill>
                  <a:schemeClr val="tx1">
                    <a:lumMod val="65000"/>
                    <a:lumOff val="35000"/>
                  </a:schemeClr>
                </a:solidFill>
              </a:rPr>
              <a:t>“Biyyatti roobni hin roobu!” Kana irratti Ahaab isa ajjeesuuf yaale. Waaqayyo Ahaab mootii jalaa akka dhokatu isa godhe.</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 y="0"/>
            <a:ext cx="9135737" cy="5775054"/>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2800">
                <a:solidFill>
                  <a:schemeClr val="tx1">
                    <a:lumMod val="65000"/>
                    <a:lumOff val="35000"/>
                  </a:schemeClr>
                </a:solidFill>
              </a:rPr>
              <a:t>Eliyaas gara biyya Waaqayyo itti himeetti baqate.</a:t>
            </a:r>
          </a:p>
          <a:p>
            <a:r xmlns:a="http://schemas.openxmlformats.org/drawingml/2006/main">
              <a:rPr lang="om" altLang="ko-KR" sz="2800">
                <a:solidFill>
                  <a:schemeClr val="tx1">
                    <a:lumMod val="65000"/>
                    <a:lumOff val="35000"/>
                  </a:schemeClr>
                </a:solidFill>
              </a:rPr>
              <a:t>Garuu, nyaata achitti nyaatu tokkollee argachuu hin dandeenye.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2" y="0"/>
            <a:ext cx="9134008" cy="5805264"/>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2800">
                <a:solidFill>
                  <a:schemeClr val="tx1">
                    <a:lumMod val="65000"/>
                    <a:lumOff val="35000"/>
                  </a:schemeClr>
                </a:solidFill>
              </a:rPr>
              <a:t>Waaqayyo sangoonni akka achitti Eliyaasiin nyaachisan ajaje. Gaaroonni ganamaafi galgala buddeenaa fi foon isaaf fidanii, inni immoo sulula irraa dhuga ture.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99" y="44624"/>
            <a:ext cx="8109783" cy="5328592"/>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88" y="6995"/>
            <a:ext cx="8200823" cy="5582245"/>
          </a:xfrm>
          <a:prstGeom prst="rect">
            <a:avLst/>
          </a:prstGeom>
        </p:spPr>
      </p:pic>
      <p:sp>
        <p:nvSpPr>
          <p:cNvPr id="5" name="TextBox 4"/>
          <p:cNvSpPr txBox="1"/>
          <p:nvPr/>
        </p:nvSpPr>
        <p:spPr>
          <a:xfrm>
            <a:off x="90389" y="5589240"/>
            <a:ext cx="8963222" cy="954107"/>
          </a:xfrm>
          <a:prstGeom prst="rect">
            <a:avLst/>
          </a:prstGeom>
          <a:noFill/>
        </p:spPr>
        <p:txBody>
          <a:bodyPr wrap="square" rtlCol="0">
            <a:spAutoFit/>
          </a:bodyPr>
          <a:lstStyle/>
          <a:p>
            <a:r xmlns:a="http://schemas.openxmlformats.org/drawingml/2006/main">
              <a:rPr lang="om" altLang="ko-KR" sz="2800">
                <a:solidFill>
                  <a:schemeClr val="tx1">
                    <a:lumMod val="65000"/>
                    <a:lumOff val="35000"/>
                  </a:schemeClr>
                </a:solidFill>
              </a:rPr>
              <a:t>Yonaataan Daawit baayʼee jaallate. Yonaataan Daawit wajjin hafuuraan tokko taʼe.</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2800">
                <a:solidFill>
                  <a:schemeClr val="tx1">
                    <a:lumMod val="65000"/>
                    <a:lumOff val="35000"/>
                  </a:schemeClr>
                </a:solidFill>
              </a:rPr>
              <a:t>Eliyaas lubbuu isaa balaadhaaf saaxilee dubbii Waaqayyoof abboomamee eegumsa Waaqayyoo muuxannoo ajaa'ibaa argateera.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7956376" cy="5644267"/>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3817" y="21359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4000">
                <a:solidFill>
                  <a:srgbClr val="FF0000"/>
                </a:solidFill>
              </a:rPr>
              <a:t>Barumsa Har'aa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2408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26297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2800">
                <a:solidFill>
                  <a:schemeClr val="tx1">
                    <a:lumMod val="65000"/>
                    <a:lumOff val="35000"/>
                  </a:schemeClr>
                </a:solidFill>
              </a:rPr>
              <a:t>Mootiin hamaan, Ahaab, dubbii Waaqayyoof abboomamuu hin jaallatu ture. Kanaaf, raajii Waaqayyoo Eliyaas isa dubbii Waaqayyoo hime ajjeesuuf yaale.</a:t>
            </a:r>
            <a:r xmlns:a="http://schemas.openxmlformats.org/drawingml/2006/main">
              <a:rPr lang="om" altLang="en-US" sz="2800">
                <a:solidFill>
                  <a:schemeClr val="tx1">
                    <a:lumMod val="65000"/>
                    <a:lumOff val="35000"/>
                  </a:schemeClr>
                </a:solidFill>
              </a:rPr>
              <a:t> </a:t>
            </a:r>
            <a:endParaRPr xmlns:a="http://schemas.openxmlformats.org/drawingml/2006/main" lang="en-US" altLang="ko-KR" sz="2800">
              <a:solidFill>
                <a:schemeClr val="tx1">
                  <a:lumMod val="65000"/>
                  <a:lumOff val="35000"/>
                </a:schemeClr>
              </a:solidFill>
            </a:endParaRP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om" altLang="ko-KR" sz="2800">
                <a:solidFill>
                  <a:schemeClr val="tx1">
                    <a:lumMod val="65000"/>
                    <a:lumOff val="35000"/>
                  </a:schemeClr>
                </a:solidFill>
              </a:rPr>
              <a:t>Garuu, Waaqayyo karaa ajaa'ibaa ta'een Eliyaasiin eegee kunuunse!</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om" altLang="ko-KR" sz="2800">
                <a:solidFill>
                  <a:schemeClr val="tx1">
                    <a:lumMod val="65000"/>
                    <a:lumOff val="35000"/>
                  </a:schemeClr>
                </a:solidFill>
              </a:rPr>
              <a:t>Nutis akkuma Eliyaas haala kamiinuu sagalee Waaqayyoof ajajamuu fi labsuu qabna.</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om" altLang="ko-KR" sz="2800">
                <a:solidFill>
                  <a:schemeClr val="tx1">
                    <a:lumMod val="65000"/>
                    <a:lumOff val="35000"/>
                  </a:schemeClr>
                </a:solidFill>
              </a:rPr>
              <a:t>Waaqayyo akka nu eegu hin shakkisiisu</a:t>
            </a:r>
          </a:p>
          <a:p>
            <a:pPr algn="ctr"/>
            <a:endParaRPr lang="en-US" altLang="ko-KR" sz="2800">
              <a:solidFill>
                <a:schemeClr val="tx1">
                  <a:lumMod val="65000"/>
                  <a:lumOff val="35000"/>
                </a:schemeClr>
              </a:solidFill>
            </a:endParaRPr>
          </a:p>
        </p:txBody>
      </p:sp>
    </p:spTree>
    <p:extLst>
      <p:ext uri="{BB962C8B-B14F-4D97-AF65-F5344CB8AC3E}">
        <p14:creationId xmlns:p14="http://schemas.microsoft.com/office/powerpoint/2010/main" val="348530847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3305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3200"/>
              <a:t>Waaqayyo eenyu ?</a:t>
            </a:r>
            <a:r xmlns:a="http://schemas.openxmlformats.org/drawingml/2006/main">
              <a:rPr lang="om"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2456" y="8651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452238" y="1809155"/>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3600">
                <a:solidFill>
                  <a:srgbClr val="C00000"/>
                </a:solidFill>
              </a:rPr>
              <a:t>Waaqayyo...</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3600">
                <a:solidFill>
                  <a:schemeClr val="tx1">
                    <a:lumMod val="65000"/>
                    <a:lumOff val="35000"/>
                  </a:schemeClr>
                </a:solidFill>
              </a:rPr>
              <a:t>Waaqayyo nama karaa ajaa'ibsiisaa ta'een warra abboomamanii fi dubbii isaa eegu kan kunuunsudha.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4000">
                <a:solidFill>
                  <a:srgbClr val="FF0000"/>
                </a:solidFill>
              </a:rPr>
              <a:t>Quiz har'aa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57850" y="4076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3800" y="10190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3600">
                <a:solidFill>
                  <a:schemeClr val="tx1">
                    <a:lumMod val="65000"/>
                    <a:lumOff val="35000"/>
                  </a:schemeClr>
                </a:solidFill>
              </a:rPr>
              <a:t>Eenyuutu Eliyaasiif waan nyaatu fide?</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en-US" sz="2800">
                <a:solidFill>
                  <a:schemeClr val="tx1">
                    <a:lumMod val="65000"/>
                    <a:lumOff val="35000"/>
                  </a:schemeClr>
                </a:solidFill>
              </a:rPr>
              <a:t>1 </a:t>
            </a:r>
            <a:r xmlns:a="http://schemas.openxmlformats.org/drawingml/2006/main">
              <a:rPr lang="om" altLang="ko-KR" sz="2800">
                <a:solidFill>
                  <a:schemeClr val="tx1">
                    <a:lumMod val="65000"/>
                    <a:lumOff val="35000"/>
                  </a:schemeClr>
                </a:solidFill>
              </a:rPr>
              <a:t>farda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en-US" sz="2800">
                <a:solidFill>
                  <a:schemeClr val="tx1">
                    <a:lumMod val="65000"/>
                    <a:lumOff val="35000"/>
                  </a:schemeClr>
                </a:solidFill>
              </a:rPr>
              <a:t>2 </a:t>
            </a:r>
            <a:r xmlns:a="http://schemas.openxmlformats.org/drawingml/2006/main">
              <a:rPr lang="om" altLang="ko-KR" sz="2800">
                <a:solidFill>
                  <a:schemeClr val="tx1">
                    <a:lumMod val="65000"/>
                    <a:lumOff val="35000"/>
                  </a:schemeClr>
                </a:solidFill>
              </a:rPr>
              <a:t>adurree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en-US" sz="2800">
                <a:solidFill>
                  <a:schemeClr val="tx1">
                    <a:lumMod val="65000"/>
                    <a:lumOff val="35000"/>
                  </a:schemeClr>
                </a:solidFill>
              </a:rPr>
              <a:t>3 </a:t>
            </a:r>
            <a:r xmlns:a="http://schemas.openxmlformats.org/drawingml/2006/main">
              <a:rPr lang="om" altLang="ko-KR" sz="2800">
                <a:solidFill>
                  <a:schemeClr val="tx1">
                    <a:lumMod val="65000"/>
                    <a:lumOff val="35000"/>
                  </a:schemeClr>
                </a:solidFill>
              </a:rPr>
              <a:t>jawwee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8077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en-US" sz="2800">
                <a:solidFill>
                  <a:schemeClr val="tx1">
                    <a:lumMod val="65000"/>
                    <a:lumOff val="35000"/>
                  </a:schemeClr>
                </a:solidFill>
              </a:rPr>
              <a:t>4 </a:t>
            </a:r>
            <a:r xmlns:a="http://schemas.openxmlformats.org/drawingml/2006/main">
              <a:rPr lang="om" altLang="ko-KR" sz="2800">
                <a:solidFill>
                  <a:schemeClr val="tx1">
                    <a:lumMod val="65000"/>
                    <a:lumOff val="35000"/>
                  </a:schemeClr>
                </a:solidFill>
              </a:rPr>
              <a:t>sangoota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en-US" sz="2800">
                <a:solidFill>
                  <a:srgbClr val="FF0000"/>
                </a:solidFill>
              </a:rPr>
              <a:t>4 </a:t>
            </a:r>
            <a:r xmlns:a="http://schemas.openxmlformats.org/drawingml/2006/main">
              <a:rPr lang="om" altLang="ko-KR" sz="2800">
                <a:solidFill>
                  <a:srgbClr val="FF0000"/>
                </a:solidFill>
              </a:rPr>
              <a:t>sangoota</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4000">
                <a:solidFill>
                  <a:srgbClr val="FF0000"/>
                </a:solidFill>
              </a:rPr>
              <a:t>Dubbii har'aa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3600"/>
              <a:t>Sulula keessaa ni dhugda, anis achitti akka si nyaachisan sangoota ajajeera.</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om" altLang="ko-KR" sz="2800">
                <a:solidFill>
                  <a:schemeClr val="tx1">
                    <a:lumMod val="65000"/>
                    <a:lumOff val="35000"/>
                  </a:schemeClr>
                </a:solidFill>
              </a:rPr>
              <a:t>1 mootota</a:t>
            </a:r>
            <a:r xmlns:a="http://schemas.openxmlformats.org/drawingml/2006/main">
              <a:rPr lang="om" altLang="en-US" sz="2800">
                <a:solidFill>
                  <a:schemeClr val="tx1">
                    <a:lumMod val="65000"/>
                    <a:lumOff val="35000"/>
                  </a:schemeClr>
                </a:solidFill>
              </a:rPr>
              <a:t> </a:t>
            </a:r>
            <a:r xmlns:a="http://schemas.openxmlformats.org/drawingml/2006/main">
              <a:rPr lang="om" altLang="ko-KR" sz="2800">
                <a:solidFill>
                  <a:schemeClr val="tx1">
                    <a:lumMod val="65000"/>
                    <a:lumOff val="35000"/>
                  </a:schemeClr>
                </a:solidFill>
              </a:rPr>
              <a:t>17:4 irratti</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35495661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b="1">
                <a:solidFill>
                  <a:schemeClr val="tx1">
                    <a:lumMod val="50000"/>
                    <a:lumOff val="50000"/>
                  </a:schemeClr>
                </a:solidFill>
              </a:rPr>
              <a:t>Lakk 35 Sagalee Waaqayyoo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4400"/>
              <a:t>Daakuu fi zayitii</a:t>
            </a:r>
          </a:p>
          <a:p>
            <a:pPr xmlns:a="http://schemas.openxmlformats.org/drawingml/2006/main" algn="ctr"/>
            <a:r xmlns:a="http://schemas.openxmlformats.org/drawingml/2006/main">
              <a:rPr lang="om" altLang="ko-KR" sz="4400"/>
              <a:t>hin fayyadamne</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2023760"/>
            <a:ext cx="5090405" cy="3611142"/>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4000">
                <a:solidFill>
                  <a:srgbClr val="FF0000"/>
                </a:solidFill>
              </a:rPr>
              <a:t>Dubbii har'aa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3600">
                <a:solidFill>
                  <a:schemeClr val="tx1">
                    <a:lumMod val="65000"/>
                    <a:lumOff val="35000"/>
                  </a:schemeClr>
                </a:solidFill>
              </a:rPr>
              <a:t>Yeroo tokkotti gara Zarephaat Siidoon dhaqiitii achi tura. Bakka sanatti dubartii abbaan manaa irraa du'e tokko nyaata akka siif dhiheessitu ajajeera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om" altLang="ko-KR" sz="2800">
                <a:solidFill>
                  <a:schemeClr val="tx1">
                    <a:lumMod val="65000"/>
                    <a:lumOff val="35000"/>
                  </a:schemeClr>
                </a:solidFill>
              </a:rPr>
              <a:t>1 mootota</a:t>
            </a:r>
            <a:r xmlns:a="http://schemas.openxmlformats.org/drawingml/2006/main">
              <a:rPr lang="om" altLang="en-US" sz="2800">
                <a:solidFill>
                  <a:schemeClr val="tx1">
                    <a:lumMod val="65000"/>
                    <a:lumOff val="35000"/>
                  </a:schemeClr>
                </a:solidFill>
              </a:rPr>
              <a:t> </a:t>
            </a:r>
            <a:r xmlns:a="http://schemas.openxmlformats.org/drawingml/2006/main">
              <a:rPr lang="om" altLang="ko-KR" sz="2800">
                <a:solidFill>
                  <a:schemeClr val="tx1">
                    <a:lumMod val="65000"/>
                    <a:lumOff val="35000"/>
                  </a:schemeClr>
                </a:solidFill>
              </a:rPr>
              <a:t>17:9 irratti</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2800">
                <a:solidFill>
                  <a:schemeClr val="tx1">
                    <a:lumMod val="65000"/>
                    <a:lumOff val="35000"/>
                  </a:schemeClr>
                </a:solidFill>
              </a:rPr>
              <a:t>Akkuma Waaqayyo Gooftaan jedhe Israa'el keessatti roobni hin roobne. Kanaaf nyaanni namoonni nyaatan hin turre.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25"/>
            <a:ext cx="9144000" cy="5400600"/>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110" y="5892659"/>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2800">
                <a:solidFill>
                  <a:schemeClr val="tx1">
                    <a:lumMod val="65000"/>
                    <a:lumOff val="35000"/>
                  </a:schemeClr>
                </a:solidFill>
              </a:rPr>
              <a:t>Waaqayyo gooftaan Eliyaas gara dubartii abbaan manaa irraa du'e Zarephaat jiraattutti erge.</a:t>
            </a:r>
            <a:endParaRPr xmlns:a="http://schemas.openxmlformats.org/drawingml/2006/main" lang="ko-KR" altLang="en-US" sz="2800">
              <a:solidFill>
                <a:schemeClr val="tx1">
                  <a:lumMod val="65000"/>
                  <a:lumOff val="35000"/>
                </a:schemeClr>
              </a:solidFill>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5" y="1"/>
            <a:ext cx="9144000" cy="5892658"/>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2800">
                <a:solidFill>
                  <a:schemeClr val="tx1">
                    <a:lumMod val="65000"/>
                    <a:lumOff val="35000"/>
                  </a:schemeClr>
                </a:solidFill>
              </a:rPr>
              <a:t>Eliyaas daakuu harka muraasaa fi zayita xiqqoo isheef hafe qofaan daabboo ofii isaatiif akka tolchu ishee gaafate.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27908" cy="5892480"/>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802" y="5642393"/>
            <a:ext cx="9054634" cy="954107"/>
          </a:xfrm>
          <a:prstGeom prst="rect">
            <a:avLst/>
          </a:prstGeom>
          <a:noFill/>
        </p:spPr>
        <p:txBody>
          <a:bodyPr wrap="square" rtlCol="0">
            <a:spAutoFit/>
          </a:bodyPr>
          <a:lstStyle/>
          <a:p>
            <a:r xmlns:a="http://schemas.openxmlformats.org/drawingml/2006/main">
              <a:rPr lang="om" altLang="ko-KR" sz="2800">
                <a:solidFill>
                  <a:schemeClr val="tx1">
                    <a:lumMod val="65000"/>
                    <a:lumOff val="35000"/>
                  </a:schemeClr>
                </a:solidFill>
              </a:rPr>
              <a:t>Yonaataan Daawitiif billaa fi xiyya mataa isaa kenne. Dhuguma Daawititti amane jechuudha.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55965"/>
            <a:ext cx="8306266" cy="5600939"/>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797152"/>
            <a:ext cx="9054634" cy="209288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2600">
                <a:solidFill>
                  <a:schemeClr val="tx1">
                    <a:lumMod val="65000"/>
                    <a:lumOff val="35000"/>
                  </a:schemeClr>
                </a:solidFill>
              </a:rPr>
              <a:t>Daakuu fi zayitii isaan irra jiraatan gahaa ta'uu baatus akka jecha Eliyaasitti buddeena tolchitee dursitee Eliyaasiif kennitee ofii isaaniif tolchite.</a:t>
            </a:r>
            <a:r xmlns:a="http://schemas.openxmlformats.org/drawingml/2006/main">
              <a:rPr lang="om" altLang="en-US" sz="2600">
                <a:solidFill>
                  <a:schemeClr val="tx1">
                    <a:lumMod val="65000"/>
                    <a:lumOff val="35000"/>
                  </a:schemeClr>
                </a:solidFill>
              </a:rPr>
              <a:t> </a:t>
            </a:r>
            <a:r xmlns:a="http://schemas.openxmlformats.org/drawingml/2006/main">
              <a:rPr lang="om" altLang="ko-KR" sz="2600">
                <a:solidFill>
                  <a:schemeClr val="tx1">
                    <a:lumMod val="65000"/>
                    <a:lumOff val="35000"/>
                  </a:schemeClr>
                </a:solidFill>
              </a:rPr>
              <a:t>Sana booda, kan nama ajaa'ibu, qamadii daakuu fi qamadii zayitaa turan</a:t>
            </a:r>
            <a:r xmlns:a="http://schemas.openxmlformats.org/drawingml/2006/main">
              <a:rPr lang="om" altLang="en-US" sz="2600">
                <a:solidFill>
                  <a:schemeClr val="tx1">
                    <a:lumMod val="65000"/>
                    <a:lumOff val="35000"/>
                  </a:schemeClr>
                </a:solidFill>
              </a:rPr>
              <a:t> </a:t>
            </a:r>
            <a:r xmlns:a="http://schemas.openxmlformats.org/drawingml/2006/main">
              <a:rPr lang="om" altLang="ko-KR" sz="2600">
                <a:solidFill>
                  <a:schemeClr val="tx1">
                    <a:lumMod val="65000"/>
                    <a:lumOff val="35000"/>
                  </a:schemeClr>
                </a:solidFill>
              </a:rPr>
              <a:t>hin fayyadamne.</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4824535"/>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043" y="5733256"/>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2600">
                <a:solidFill>
                  <a:schemeClr val="tx1">
                    <a:lumMod val="65000"/>
                    <a:lumOff val="35000"/>
                  </a:schemeClr>
                </a:solidFill>
              </a:rPr>
              <a:t>Gaaf tokko ilmi ishee du'e. Gooftaan Waaqayyo garuu jireenyi gurbaa sanaa akka deebi'ee jiraatu haa godhu. Waaqayyoof ulfina kennite.</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3" y="-99392"/>
            <a:ext cx="9125100" cy="5552556"/>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4000">
                <a:solidFill>
                  <a:srgbClr val="FF0000"/>
                </a:solidFill>
              </a:rPr>
              <a:t>Barumsa Har'aa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695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842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3200">
                <a:solidFill>
                  <a:schemeClr val="tx1">
                    <a:lumMod val="65000"/>
                    <a:lumOff val="35000"/>
                  </a:schemeClr>
                </a:solidFill>
              </a:rPr>
              <a:t>Dubartiin abbaan manaa irraa duʼe sun daakuu fi zayita xinnoo dhiheessite</a:t>
            </a:r>
          </a:p>
          <a:p>
            <a:pPr xmlns:a="http://schemas.openxmlformats.org/drawingml/2006/main" algn="ctr"/>
            <a:r xmlns:a="http://schemas.openxmlformats.org/drawingml/2006/main">
              <a:rPr lang="om" altLang="ko-KR" sz="3200">
                <a:solidFill>
                  <a:schemeClr val="tx1">
                    <a:lumMod val="65000"/>
                    <a:lumOff val="35000"/>
                  </a:schemeClr>
                </a:solidFill>
              </a:rPr>
              <a:t>gara Waaqayyootti.</a:t>
            </a:r>
            <a:r xmlns:a="http://schemas.openxmlformats.org/drawingml/2006/main">
              <a:rPr lang="om" altLang="en-US" sz="3200">
                <a:solidFill>
                  <a:schemeClr val="tx1">
                    <a:lumMod val="65000"/>
                    <a:lumOff val="35000"/>
                  </a:schemeClr>
                </a:solidFill>
              </a:rPr>
              <a:t> </a:t>
            </a:r>
            <a:endParaRPr xmlns:a="http://schemas.openxmlformats.org/drawingml/2006/main" lang="en-US" altLang="ko-KR" sz="3200">
              <a:solidFill>
                <a:schemeClr val="tx1">
                  <a:lumMod val="65000"/>
                  <a:lumOff val="35000"/>
                </a:schemeClr>
              </a:solidFill>
            </a:endParaRPr>
          </a:p>
          <a:p>
            <a:pPr xmlns:a="http://schemas.openxmlformats.org/drawingml/2006/main" algn="ctr"/>
            <a:r xmlns:a="http://schemas.openxmlformats.org/drawingml/2006/main">
              <a:rPr lang="om" altLang="ko-KR" sz="3200">
                <a:solidFill>
                  <a:schemeClr val="tx1">
                    <a:lumMod val="65000"/>
                    <a:lumOff val="35000"/>
                  </a:schemeClr>
                </a:solidFill>
              </a:rPr>
              <a:t>Sana booda, eebba guddaa argatte</a:t>
            </a:r>
          </a:p>
          <a:p>
            <a:pPr xmlns:a="http://schemas.openxmlformats.org/drawingml/2006/main" algn="ctr"/>
            <a:r xmlns:a="http://schemas.openxmlformats.org/drawingml/2006/main">
              <a:rPr lang="om" altLang="ko-KR" sz="3200">
                <a:solidFill>
                  <a:schemeClr val="tx1">
                    <a:lumMod val="65000"/>
                    <a:lumOff val="35000"/>
                  </a:schemeClr>
                </a:solidFill>
              </a:rPr>
              <a:t>yaadaan ala.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om" altLang="ko-KR" sz="3200">
                <a:solidFill>
                  <a:schemeClr val="tx1">
                    <a:lumMod val="65000"/>
                    <a:lumOff val="35000"/>
                  </a:schemeClr>
                </a:solidFill>
              </a:rPr>
              <a:t>Yeroo tokko tokko, yeroon waan barbaachisaa Waaqayyoof kennuu qabnu ni jiraata.</a:t>
            </a:r>
          </a:p>
          <a:p>
            <a:pPr xmlns:a="http://schemas.openxmlformats.org/drawingml/2006/main" algn="ctr"/>
            <a:r xmlns:a="http://schemas.openxmlformats.org/drawingml/2006/main">
              <a:rPr lang="om" altLang="ko-KR" sz="3200">
                <a:solidFill>
                  <a:schemeClr val="tx1">
                    <a:lumMod val="65000"/>
                    <a:lumOff val="35000"/>
                  </a:schemeClr>
                </a:solidFill>
              </a:rPr>
              <a:t>Sana booda, Waaqayyo aarsaa fi aarsaa kanaan baay’ee nu eebbisa.</a:t>
            </a:r>
          </a:p>
        </p:txBody>
      </p:sp>
    </p:spTree>
    <p:extLst>
      <p:ext uri="{BB962C8B-B14F-4D97-AF65-F5344CB8AC3E}">
        <p14:creationId xmlns:p14="http://schemas.microsoft.com/office/powerpoint/2010/main" val="348530847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7389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3200"/>
              <a:t>Waaqayyo eenyu?</a:t>
            </a:r>
            <a:r xmlns:a="http://schemas.openxmlformats.org/drawingml/2006/main">
              <a:rPr lang="om"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3600">
                <a:solidFill>
                  <a:srgbClr val="C00000"/>
                </a:solidFill>
              </a:rPr>
              <a:t>Waaqayyo...</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3600">
                <a:solidFill>
                  <a:schemeClr val="tx1">
                    <a:lumMod val="65000"/>
                    <a:lumOff val="35000"/>
                  </a:schemeClr>
                </a:solidFill>
              </a:rPr>
              <a:t>Waaqayyo isa waan nu barbaachisu hunda nuuf dhiyeessudha-nyaata, uffata, fi manaa fi kkf.</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0473" y="25094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4000">
                <a:solidFill>
                  <a:srgbClr val="FF0000"/>
                </a:solidFill>
              </a:rPr>
              <a:t>Quiz har'aa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17752" y="12928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7971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3200">
                <a:solidFill>
                  <a:schemeClr val="tx1">
                    <a:lumMod val="65000"/>
                    <a:lumOff val="35000"/>
                  </a:schemeClr>
                </a:solidFill>
              </a:rPr>
              <a:t>Waaqayyo Eeliyaas eenyutti akka deemi jedhe??</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en-US" sz="2800">
                <a:solidFill>
                  <a:schemeClr val="tx1">
                    <a:lumMod val="65000"/>
                    <a:lumOff val="35000"/>
                  </a:schemeClr>
                </a:solidFill>
              </a:rPr>
              <a:t>1 </a:t>
            </a:r>
            <a:r xmlns:a="http://schemas.openxmlformats.org/drawingml/2006/main">
              <a:rPr lang="om" altLang="ko-KR" sz="2800">
                <a:solidFill>
                  <a:schemeClr val="tx1">
                    <a:lumMod val="65000"/>
                    <a:lumOff val="35000"/>
                  </a:schemeClr>
                </a:solidFill>
              </a:rPr>
              <a:t>mootii</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en-US" sz="2800">
                <a:solidFill>
                  <a:schemeClr val="tx1">
                    <a:lumMod val="65000"/>
                    <a:lumOff val="35000"/>
                  </a:schemeClr>
                </a:solidFill>
              </a:rPr>
              <a:t>2 </a:t>
            </a:r>
            <a:r xmlns:a="http://schemas.openxmlformats.org/drawingml/2006/main">
              <a:rPr lang="om" altLang="ko-KR" sz="2800">
                <a:solidFill>
                  <a:schemeClr val="tx1">
                    <a:lumMod val="65000"/>
                    <a:lumOff val="35000"/>
                  </a:schemeClr>
                </a:solidFill>
              </a:rPr>
              <a:t>luba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en-US" sz="2800">
                <a:solidFill>
                  <a:schemeClr val="tx1">
                    <a:lumMod val="65000"/>
                    <a:lumOff val="35000"/>
                  </a:schemeClr>
                </a:solidFill>
              </a:rPr>
              <a:t>3 </a:t>
            </a:r>
            <a:r xmlns:a="http://schemas.openxmlformats.org/drawingml/2006/main">
              <a:rPr lang="om" altLang="ko-KR" sz="2800">
                <a:solidFill>
                  <a:schemeClr val="tx1">
                    <a:lumMod val="65000"/>
                    <a:lumOff val="35000"/>
                  </a:schemeClr>
                </a:solidFill>
              </a:rPr>
              <a:t>dubartii abbaan manaa irraa du’e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en-US" sz="2800">
                <a:solidFill>
                  <a:schemeClr val="tx1">
                    <a:lumMod val="65000"/>
                    <a:lumOff val="35000"/>
                  </a:schemeClr>
                </a:solidFill>
              </a:rPr>
              <a:t>4 </a:t>
            </a:r>
            <a:r xmlns:a="http://schemas.openxmlformats.org/drawingml/2006/main">
              <a:rPr lang="om" altLang="ko-KR" sz="2800">
                <a:solidFill>
                  <a:schemeClr val="tx1">
                    <a:lumMod val="65000"/>
                    <a:lumOff val="35000"/>
                  </a:schemeClr>
                </a:solidFill>
              </a:rPr>
              <a:t>waliigalaa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en-US" sz="2800">
                <a:solidFill>
                  <a:srgbClr val="FF0000"/>
                </a:solidFill>
              </a:rPr>
              <a:t>3 </a:t>
            </a:r>
            <a:r xmlns:a="http://schemas.openxmlformats.org/drawingml/2006/main">
              <a:rPr lang="om" altLang="ko-KR" sz="2800">
                <a:solidFill>
                  <a:srgbClr val="FF0000"/>
                </a:solidFill>
              </a:rPr>
              <a:t>dubartii abbaan manaa irraa du’e</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4000">
                <a:solidFill>
                  <a:srgbClr val="FF0000"/>
                </a:solidFill>
              </a:rPr>
              <a:t>Dubbii har'aa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3600">
                <a:solidFill>
                  <a:schemeClr val="tx1">
                    <a:lumMod val="65000"/>
                    <a:lumOff val="35000"/>
                  </a:schemeClr>
                </a:solidFill>
              </a:rPr>
              <a:t>Yeroo tokkotti gara Zarephaat Siidoon dhaqiitii achi tura. Bakka sanatti dubartii abbaan manaa irraa du'e tokko nyaata akka siif dhiheessitu ajajeera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om" altLang="ko-KR" sz="2800">
                <a:solidFill>
                  <a:schemeClr val="tx1">
                    <a:lumMod val="65000"/>
                    <a:lumOff val="35000"/>
                  </a:schemeClr>
                </a:solidFill>
              </a:rPr>
              <a:t>1 mootota</a:t>
            </a:r>
            <a:r xmlns:a="http://schemas.openxmlformats.org/drawingml/2006/main">
              <a:rPr lang="om" altLang="en-US" sz="2800">
                <a:solidFill>
                  <a:schemeClr val="tx1">
                    <a:lumMod val="65000"/>
                    <a:lumOff val="35000"/>
                  </a:schemeClr>
                </a:solidFill>
              </a:rPr>
              <a:t> </a:t>
            </a:r>
            <a:r xmlns:a="http://schemas.openxmlformats.org/drawingml/2006/main">
              <a:rPr lang="om" altLang="ko-KR" sz="2800">
                <a:solidFill>
                  <a:schemeClr val="tx1">
                    <a:lumMod val="65000"/>
                    <a:lumOff val="35000"/>
                  </a:schemeClr>
                </a:solidFill>
              </a:rPr>
              <a:t>17:9 irratti</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991569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om" altLang="ko-KR" b="1">
                <a:solidFill>
                  <a:schemeClr val="tx1">
                    <a:lumMod val="50000"/>
                    <a:lumOff val="50000"/>
                  </a:schemeClr>
                </a:solidFill>
              </a:rPr>
              <a:t>Lakk 36 Sagalee Waaqayyoo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om" altLang="ko-KR" sz="4400"/>
              <a:t>Ibiddi Samii irraa gadi bu'e</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1782108"/>
            <a:ext cx="5090405" cy="4094446"/>
          </a:xfrm>
          <a:prstGeom prst="rect">
            <a:avLst/>
          </a:prstGeom>
        </p:spPr>
      </p:pic>
    </p:spTree>
    <p:extLst>
      <p:ext uri="{BB962C8B-B14F-4D97-AF65-F5344CB8AC3E}">
        <p14:creationId xmlns:p14="http://schemas.microsoft.com/office/powerpoint/2010/main" val="3387464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om" altLang="ko-KR" sz="4000">
                <a:solidFill>
                  <a:srgbClr val="FF0000"/>
                </a:solidFill>
              </a:rPr>
              <a:t>Dubbii har'aa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om" altLang="ko-KR" sz="3600">
                <a:solidFill>
                  <a:schemeClr val="tx1">
                    <a:lumMod val="65000"/>
                    <a:lumOff val="35000"/>
                  </a:schemeClr>
                </a:solidFill>
              </a:rPr>
              <a:t>Achiis ibiddi Waaqayyoo kufee aarsaa, muka, dhagaa fi biyyoo gube, akkasumas bishaan boolla keessa jiru arraabe.</a:t>
            </a:r>
            <a:r xmlns:a="http://schemas.openxmlformats.org/drawingml/2006/main">
              <a:rPr lang="om"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om" altLang="ko-KR" sz="2800">
                <a:solidFill>
                  <a:schemeClr val="tx1">
                    <a:lumMod val="65000"/>
                    <a:lumOff val="35000"/>
                  </a:schemeClr>
                </a:solidFill>
              </a:rPr>
              <a:t>1 mootota</a:t>
            </a:r>
            <a:r xmlns:a="http://schemas.openxmlformats.org/drawingml/2006/main">
              <a:rPr lang="om" altLang="en-US" sz="2800">
                <a:solidFill>
                  <a:schemeClr val="tx1">
                    <a:lumMod val="65000"/>
                    <a:lumOff val="35000"/>
                  </a:schemeClr>
                </a:solidFill>
              </a:rPr>
              <a:t> </a:t>
            </a:r>
            <a:r xmlns:a="http://schemas.openxmlformats.org/drawingml/2006/main">
              <a:rPr lang="om" altLang="ko-KR" sz="2800">
                <a:solidFill>
                  <a:schemeClr val="tx1">
                    <a:lumMod val="65000"/>
                    <a:lumOff val="35000"/>
                  </a:schemeClr>
                </a:solidFill>
              </a:rPr>
              <a:t>18:38 irratti</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9679390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om" altLang="ko-KR" sz="2800">
                <a:solidFill>
                  <a:schemeClr val="tx1">
                    <a:lumMod val="65000"/>
                    <a:lumOff val="35000"/>
                  </a:schemeClr>
                </a:solidFill>
              </a:rPr>
              <a:t>Waaqayyo Eliyaas gara mootii hamaa Israaʼel Ahaab jedhamutti erge. “Waaqa dhugaa eenyu akka ta’e ni beekta!”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619672" y="612091"/>
            <a:ext cx="5760639" cy="4513256"/>
          </a:xfrm>
          <a:prstGeom prst="rect">
            <a:avLst/>
          </a:prstGeom>
        </p:spPr>
      </p:pic>
    </p:spTree>
    <p:extLst>
      <p:ext uri="{BB962C8B-B14F-4D97-AF65-F5344CB8AC3E}">
        <p14:creationId xmlns:p14="http://schemas.microsoft.com/office/powerpoint/2010/main" val="332508144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0" y="-27384"/>
            <a:ext cx="9144000" cy="5544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73274" y="5445224"/>
            <a:ext cx="8963222" cy="1384995"/>
          </a:xfrm>
          <a:prstGeom prst="rect">
            <a:avLst/>
          </a:prstGeom>
          <a:noFill/>
        </p:spPr>
        <p:txBody>
          <a:bodyPr wrap="square" rtlCol="0">
            <a:spAutoFit/>
          </a:bodyPr>
          <a:lstStyle/>
          <a:p>
            <a:r xmlns:a="http://schemas.openxmlformats.org/drawingml/2006/main">
              <a:rPr lang="om" altLang="ko-KR" sz="2800">
                <a:solidFill>
                  <a:schemeClr val="tx1">
                    <a:lumMod val="65000"/>
                    <a:lumOff val="35000"/>
                  </a:schemeClr>
                </a:solidFill>
              </a:rPr>
              <a:t>Eliyaas raajota sobaa warra waaqa tolfamaa waaqeffatan 850 taʼan irratti qabsaaʼeera. “Waaqa ibiddaan deebii kennu Waaqayyo dhugaadha!”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000" t="2274" r="4206" b="2641"/>
          <a:stretch>
            <a:fillRect/>
          </a:stretch>
        </p:blipFill>
        <p:spPr>
          <a:xfrm>
            <a:off x="1475656" y="-27384"/>
            <a:ext cx="6048672" cy="5544616"/>
          </a:xfrm>
          <a:prstGeom prst="rect">
            <a:avLst/>
          </a:prstGeom>
        </p:spPr>
      </p:pic>
    </p:spTree>
    <p:extLst>
      <p:ext uri="{BB962C8B-B14F-4D97-AF65-F5344CB8AC3E}">
        <p14:creationId xmlns:p14="http://schemas.microsoft.com/office/powerpoint/2010/main" val="23386652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9240"/>
            <a:ext cx="8659098" cy="954107"/>
          </a:xfrm>
          <a:prstGeom prst="rect">
            <a:avLst/>
          </a:prstGeom>
          <a:noFill/>
        </p:spPr>
        <p:txBody>
          <a:bodyPr wrap="square" rtlCol="0">
            <a:spAutoFit/>
          </a:bodyPr>
          <a:lstStyle/>
          <a:p>
            <a:r xmlns:a="http://schemas.openxmlformats.org/drawingml/2006/main">
              <a:rPr lang="om" altLang="ko-KR" sz="2800">
                <a:solidFill>
                  <a:schemeClr val="tx1">
                    <a:lumMod val="65000"/>
                    <a:lumOff val="35000"/>
                  </a:schemeClr>
                </a:solidFill>
              </a:rPr>
              <a:t>Yonaataan uffata isaa gati jabeessa Daawitiif kenne. Yonaataan Daawit wajjin michummaa guddaa akka qabu argisiisa.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17" y="-28712"/>
            <a:ext cx="7614765" cy="540192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om" altLang="ko-KR" sz="2800">
                <a:solidFill>
                  <a:schemeClr val="tx1">
                    <a:lumMod val="65000"/>
                    <a:lumOff val="35000"/>
                  </a:schemeClr>
                </a:solidFill>
              </a:rPr>
              <a:t>Raajonni 850 maqaa waaqa isaanii waamuun naannoo iddoo aarsaa shubbisan garuu deebii ibiddaa hin arganne.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79512" y="-15208"/>
            <a:ext cx="8603181" cy="5388424"/>
          </a:xfrm>
          <a:prstGeom prst="rect">
            <a:avLst/>
          </a:prstGeom>
        </p:spPr>
      </p:pic>
    </p:spTree>
    <p:extLst>
      <p:ext uri="{BB962C8B-B14F-4D97-AF65-F5344CB8AC3E}">
        <p14:creationId xmlns:p14="http://schemas.microsoft.com/office/powerpoint/2010/main" val="118160003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om" altLang="ko-KR" sz="2800">
                <a:solidFill>
                  <a:schemeClr val="tx1">
                    <a:lumMod val="65000"/>
                    <a:lumOff val="35000"/>
                  </a:schemeClr>
                </a:solidFill>
              </a:rPr>
              <a:t>Dabareen Eliyaas ture. Eliyaas gara samiitti kadhate. Sana booda, ibiddi Waaqayyoo kufee aarsaa sana iddoo aarsaa irratti gube.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27908" cy="5400599"/>
          </a:xfrm>
          <a:prstGeom prst="rect">
            <a:avLst/>
          </a:prstGeom>
        </p:spPr>
      </p:pic>
    </p:spTree>
    <p:extLst>
      <p:ext uri="{BB962C8B-B14F-4D97-AF65-F5344CB8AC3E}">
        <p14:creationId xmlns:p14="http://schemas.microsoft.com/office/powerpoint/2010/main" val="47942635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p>
            <a:r xmlns:a="http://schemas.openxmlformats.org/drawingml/2006/main">
              <a:rPr lang="om" altLang="ko-KR" sz="2600">
                <a:solidFill>
                  <a:schemeClr val="tx1">
                    <a:lumMod val="65000"/>
                    <a:lumOff val="35000"/>
                  </a:schemeClr>
                </a:solidFill>
              </a:rPr>
              <a:t>“Yihowaan Waaqa dhugaati!” Sabni Israa’el cubbuu isaaniitti qalbii geddaratanii Waaqayyoof ulfina kennan.</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832" y="-27383"/>
            <a:ext cx="6610334" cy="5832648"/>
          </a:xfrm>
          <a:prstGeom prst="rect">
            <a:avLst/>
          </a:prstGeom>
        </p:spPr>
      </p:pic>
    </p:spTree>
    <p:extLst>
      <p:ext uri="{BB962C8B-B14F-4D97-AF65-F5344CB8AC3E}">
        <p14:creationId xmlns:p14="http://schemas.microsoft.com/office/powerpoint/2010/main" val="91602895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om" altLang="ko-KR" sz="4000">
                <a:solidFill>
                  <a:srgbClr val="FF0000"/>
                </a:solidFill>
              </a:rPr>
              <a:t>Barumsa Har'aa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1960" y="573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0754" y="2765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p>
            <a:pPr xmlns:a="http://schemas.openxmlformats.org/drawingml/2006/main" algn="ctr"/>
            <a:r xmlns:a="http://schemas.openxmlformats.org/drawingml/2006/main">
              <a:rPr lang="om" altLang="ko-KR" sz="3200">
                <a:solidFill>
                  <a:schemeClr val="tx1">
                    <a:lumMod val="65000"/>
                    <a:lumOff val="35000"/>
                  </a:schemeClr>
                </a:solidFill>
              </a:rPr>
              <a:t>Waaqoliin sobaa homaa gochuu hin dandeenye.</a:t>
            </a:r>
          </a:p>
          <a:p>
            <a:pPr xmlns:a="http://schemas.openxmlformats.org/drawingml/2006/main" algn="ctr"/>
            <a:r xmlns:a="http://schemas.openxmlformats.org/drawingml/2006/main">
              <a:rPr lang="om" altLang="ko-KR" sz="3200">
                <a:solidFill>
                  <a:schemeClr val="tx1">
                    <a:lumMod val="65000"/>
                    <a:lumOff val="35000"/>
                  </a:schemeClr>
                </a:solidFill>
              </a:rPr>
              <a:t>F</a:t>
            </a:r>
            <a:r xmlns:a="http://schemas.openxmlformats.org/drawingml/2006/main">
              <a:rPr lang="om" altLang="en-US" sz="3200">
                <a:solidFill>
                  <a:schemeClr val="tx1">
                    <a:lumMod val="65000"/>
                    <a:lumOff val="35000"/>
                  </a:schemeClr>
                </a:solidFill>
              </a:rPr>
              <a:t> </a:t>
            </a:r>
            <a:r xmlns:a="http://schemas.openxmlformats.org/drawingml/2006/main">
              <a:rPr lang="om" altLang="ko-KR" sz="3200">
                <a:solidFill>
                  <a:schemeClr val="tx1">
                    <a:lumMod val="65000"/>
                    <a:lumOff val="35000"/>
                  </a:schemeClr>
                </a:solidFill>
              </a:rPr>
              <a:t>isaan</a:t>
            </a:r>
            <a:r xmlns:a="http://schemas.openxmlformats.org/drawingml/2006/main">
              <a:rPr lang="om" altLang="en-US" sz="3200">
                <a:solidFill>
                  <a:schemeClr val="tx1">
                    <a:lumMod val="65000"/>
                    <a:lumOff val="35000"/>
                  </a:schemeClr>
                </a:solidFill>
              </a:rPr>
              <a:t> </a:t>
            </a:r>
            <a:r xmlns:a="http://schemas.openxmlformats.org/drawingml/2006/main">
              <a:rPr lang="om" altLang="ko-KR" sz="3200">
                <a:solidFill>
                  <a:schemeClr val="tx1">
                    <a:lumMod val="65000"/>
                    <a:lumOff val="35000"/>
                  </a:schemeClr>
                </a:solidFill>
              </a:rPr>
              <a:t>qabaate</a:t>
            </a:r>
            <a:r xmlns:a="http://schemas.openxmlformats.org/drawingml/2006/main">
              <a:rPr lang="om" altLang="en-US" sz="3200">
                <a:solidFill>
                  <a:schemeClr val="tx1">
                    <a:lumMod val="65000"/>
                    <a:lumOff val="35000"/>
                  </a:schemeClr>
                </a:solidFill>
              </a:rPr>
              <a:t> </a:t>
            </a:r>
            <a:r xmlns:a="http://schemas.openxmlformats.org/drawingml/2006/main">
              <a:rPr lang="om" altLang="ko-KR" sz="3200">
                <a:solidFill>
                  <a:schemeClr val="tx1">
                    <a:lumMod val="65000"/>
                    <a:lumOff val="35000"/>
                  </a:schemeClr>
                </a:solidFill>
              </a:rPr>
              <a:t>Lakki</a:t>
            </a:r>
            <a:r xmlns:a="http://schemas.openxmlformats.org/drawingml/2006/main">
              <a:rPr lang="om" altLang="en-US" sz="3200">
                <a:solidFill>
                  <a:schemeClr val="tx1">
                    <a:lumMod val="65000"/>
                    <a:lumOff val="35000"/>
                  </a:schemeClr>
                </a:solidFill>
              </a:rPr>
              <a:t> </a:t>
            </a:r>
            <a:r xmlns:a="http://schemas.openxmlformats.org/drawingml/2006/main">
              <a:rPr lang="om" altLang="ko-KR" sz="3200">
                <a:solidFill>
                  <a:schemeClr val="tx1">
                    <a:lumMod val="65000"/>
                    <a:lumOff val="35000"/>
                  </a:schemeClr>
                </a:solidFill>
              </a:rPr>
              <a:t>aangoo.</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om" altLang="ko-KR" sz="3200">
                <a:solidFill>
                  <a:schemeClr val="tx1">
                    <a:lumMod val="65000"/>
                    <a:lumOff val="35000"/>
                  </a:schemeClr>
                </a:solidFill>
              </a:rPr>
              <a:t>Waaqayyo Hundumaa Danda'aadha.</a:t>
            </a:r>
          </a:p>
          <a:p>
            <a:pPr xmlns:a="http://schemas.openxmlformats.org/drawingml/2006/main" algn="ctr"/>
            <a:r xmlns:a="http://schemas.openxmlformats.org/drawingml/2006/main">
              <a:rPr lang="om" altLang="ko-KR" sz="3200">
                <a:solidFill>
                  <a:schemeClr val="tx1">
                    <a:lumMod val="65000"/>
                    <a:lumOff val="35000"/>
                  </a:schemeClr>
                </a:solidFill>
              </a:rPr>
              <a:t>Dinqiiwwan isaa dinqisiisoo yeroo isatti hirkannee fi itti amannu mudachuu dandeenya.</a:t>
            </a:r>
          </a:p>
          <a:p>
            <a:pPr algn="ctr"/>
            <a:endParaRPr lang="en-US" altLang="ko-KR" sz="3200">
              <a:solidFill>
                <a:schemeClr val="tx1">
                  <a:lumMod val="65000"/>
                  <a:lumOff val="35000"/>
                </a:schemeClr>
              </a:solidFill>
            </a:endParaRPr>
          </a:p>
        </p:txBody>
      </p:sp>
    </p:spTree>
    <p:extLst>
      <p:ext uri="{BB962C8B-B14F-4D97-AF65-F5344CB8AC3E}">
        <p14:creationId xmlns:p14="http://schemas.microsoft.com/office/powerpoint/2010/main" val="901572427"/>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om" altLang="ko-KR" sz="3200"/>
              <a:t>Waaqayyo eenyu?</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om" altLang="ko-KR" sz="3600">
                <a:solidFill>
                  <a:srgbClr val="C00000"/>
                </a:solidFill>
              </a:rPr>
              <a:t>Waaqayyo...</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om" altLang="ko-KR" sz="3600">
                <a:solidFill>
                  <a:schemeClr val="tx1">
                    <a:lumMod val="65000"/>
                    <a:lumOff val="35000"/>
                  </a:schemeClr>
                </a:solidFill>
              </a:rPr>
              <a:t>Inni waaqa tolfamaa sobaa irraa adda kan ta’e Waaqayyo isa dhugaa fi jiraataa fi hojjataa dha.</a:t>
            </a:r>
          </a:p>
        </p:txBody>
      </p:sp>
    </p:spTree>
    <p:extLst>
      <p:ext uri="{BB962C8B-B14F-4D97-AF65-F5344CB8AC3E}">
        <p14:creationId xmlns:p14="http://schemas.microsoft.com/office/powerpoint/2010/main" val="334090771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om" altLang="ko-KR" sz="4000">
                <a:solidFill>
                  <a:srgbClr val="FF0000"/>
                </a:solidFill>
              </a:rPr>
              <a:t>Quiz har'aa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2058"/>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333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p>
            <a:r xmlns:a="http://schemas.openxmlformats.org/drawingml/2006/main">
              <a:rPr lang="om" altLang="ko-KR" sz="3200">
                <a:solidFill>
                  <a:schemeClr val="tx1">
                    <a:lumMod val="65000"/>
                    <a:lumOff val="35000"/>
                  </a:schemeClr>
                </a:solidFill>
              </a:rPr>
              <a:t>Yeroo Eliyaas kadhatu samiirraa maaltu buʼe?</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om" altLang="en-US" sz="2800">
                <a:solidFill>
                  <a:schemeClr val="tx1">
                    <a:lumMod val="65000"/>
                    <a:lumOff val="35000"/>
                  </a:schemeClr>
                </a:solidFill>
              </a:rPr>
              <a:t>1 </a:t>
            </a:r>
            <a:r xmlns:a="http://schemas.openxmlformats.org/drawingml/2006/main">
              <a:rPr lang="om" altLang="ko-KR" sz="2800">
                <a:solidFill>
                  <a:schemeClr val="tx1">
                    <a:lumMod val="65000"/>
                    <a:lumOff val="35000"/>
                  </a:schemeClr>
                </a:solidFill>
              </a:rPr>
              <a:t>qorra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om" altLang="en-US" sz="2800">
                <a:solidFill>
                  <a:schemeClr val="tx1">
                    <a:lumMod val="65000"/>
                    <a:lumOff val="35000"/>
                  </a:schemeClr>
                </a:solidFill>
              </a:rPr>
              <a:t>2 </a:t>
            </a:r>
            <a:r xmlns:a="http://schemas.openxmlformats.org/drawingml/2006/main">
              <a:rPr lang="om" altLang="ko-KR" sz="2800">
                <a:solidFill>
                  <a:schemeClr val="tx1">
                    <a:lumMod val="65000"/>
                    <a:lumOff val="35000"/>
                  </a:schemeClr>
                </a:solidFill>
              </a:rPr>
              <a:t>rooba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om" altLang="en-US" sz="2800">
                <a:solidFill>
                  <a:schemeClr val="tx1">
                    <a:lumMod val="65000"/>
                    <a:lumOff val="35000"/>
                  </a:schemeClr>
                </a:solidFill>
              </a:rPr>
              <a:t>3 </a:t>
            </a:r>
            <a:r xmlns:a="http://schemas.openxmlformats.org/drawingml/2006/main">
              <a:rPr lang="om" altLang="ko-KR" sz="2800">
                <a:solidFill>
                  <a:schemeClr val="tx1">
                    <a:lumMod val="65000"/>
                    <a:lumOff val="35000"/>
                  </a:schemeClr>
                </a:solidFill>
              </a:rPr>
              <a:t>dhagaa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om" altLang="en-US" sz="2800">
                <a:solidFill>
                  <a:schemeClr val="tx1">
                    <a:lumMod val="65000"/>
                    <a:lumOff val="35000"/>
                  </a:schemeClr>
                </a:solidFill>
              </a:rPr>
              <a:t>4 </a:t>
            </a:r>
            <a:r xmlns:a="http://schemas.openxmlformats.org/drawingml/2006/main">
              <a:rPr lang="om" altLang="ko-KR" sz="2800">
                <a:solidFill>
                  <a:schemeClr val="tx1">
                    <a:lumMod val="65000"/>
                    <a:lumOff val="35000"/>
                  </a:schemeClr>
                </a:solidFill>
              </a:rPr>
              <a:t>ibidda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p>
            <a:r xmlns:a="http://schemas.openxmlformats.org/drawingml/2006/main">
              <a:rPr lang="om" altLang="en-US" sz="2800">
                <a:solidFill>
                  <a:srgbClr val="FF0000"/>
                </a:solidFill>
              </a:rPr>
              <a:t>4 </a:t>
            </a:r>
            <a:r xmlns:a="http://schemas.openxmlformats.org/drawingml/2006/main">
              <a:rPr lang="om" altLang="ko-KR" sz="2800">
                <a:solidFill>
                  <a:srgbClr val="FF0000"/>
                </a:solidFill>
              </a:rPr>
              <a:t>ibidda</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38874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om" altLang="ko-KR" sz="4000">
                <a:solidFill>
                  <a:srgbClr val="FF0000"/>
                </a:solidFill>
              </a:rPr>
              <a:t>Dubbii har'aa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om" altLang="ko-KR" sz="3600">
                <a:solidFill>
                  <a:schemeClr val="tx1">
                    <a:lumMod val="65000"/>
                    <a:lumOff val="35000"/>
                  </a:schemeClr>
                </a:solidFill>
              </a:rPr>
              <a:t>Achiis ibiddi Waaqayyoo kufee aarsaa, muka, dhagaa fi biyyoo gube, akkasumas bishaan boolla keessa jiru arraabe.</a:t>
            </a:r>
            <a:r xmlns:a="http://schemas.openxmlformats.org/drawingml/2006/main">
              <a:rPr lang="om"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om" altLang="ko-KR" sz="2800">
                <a:solidFill>
                  <a:schemeClr val="tx1">
                    <a:lumMod val="65000"/>
                    <a:lumOff val="35000"/>
                  </a:schemeClr>
                </a:solidFill>
              </a:rPr>
              <a:t>1 mootota</a:t>
            </a:r>
            <a:r xmlns:a="http://schemas.openxmlformats.org/drawingml/2006/main">
              <a:rPr lang="om" altLang="en-US" sz="2800">
                <a:solidFill>
                  <a:schemeClr val="tx1">
                    <a:lumMod val="65000"/>
                    <a:lumOff val="35000"/>
                  </a:schemeClr>
                </a:solidFill>
              </a:rPr>
              <a:t> </a:t>
            </a:r>
            <a:r xmlns:a="http://schemas.openxmlformats.org/drawingml/2006/main">
              <a:rPr lang="om" altLang="ko-KR" sz="2800">
                <a:solidFill>
                  <a:schemeClr val="tx1">
                    <a:lumMod val="65000"/>
                    <a:lumOff val="35000"/>
                  </a:schemeClr>
                </a:solidFill>
              </a:rPr>
              <a:t>18:38 irratti</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27193306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38437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b="1">
                <a:solidFill>
                  <a:schemeClr val="tx1">
                    <a:lumMod val="50000"/>
                    <a:lumOff val="50000"/>
                  </a:schemeClr>
                </a:solidFill>
              </a:rPr>
              <a:t>LAKKI. 37 Dubbii Waaqayyoo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4400"/>
              <a:t>Naamaan Dhukkuba Nadaayii Irraa Fayye</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23928" y="2005816"/>
            <a:ext cx="5220072" cy="3703128"/>
          </a:xfrm>
          <a:prstGeom prst="rect">
            <a:avLst/>
          </a:prstGeom>
          <a:noFill/>
        </p:spPr>
      </p:pic>
    </p:spTree>
    <p:extLst>
      <p:ext uri="{BB962C8B-B14F-4D97-AF65-F5344CB8AC3E}">
        <p14:creationId xmlns:p14="http://schemas.microsoft.com/office/powerpoint/2010/main" val="3195508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4000">
                <a:solidFill>
                  <a:srgbClr val="FF0000"/>
                </a:solidFill>
              </a:rPr>
              <a:t>Dubbii har'aa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3600">
                <a:solidFill>
                  <a:schemeClr val="tx1">
                    <a:lumMod val="65000"/>
                    <a:lumOff val="35000"/>
                  </a:schemeClr>
                </a:solidFill>
              </a:rPr>
              <a:t>Kanaaf gadi bu’ee akkuma namichi Waaqayyoo itti hime Yordaanositti si’a torba cuuphamee, foon isaas deebi’ee akka kan mucaa xiqqaa qulqullaa’e.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om" altLang="ko-KR" sz="2800">
                <a:solidFill>
                  <a:schemeClr val="tx1">
                    <a:lumMod val="65000"/>
                    <a:lumOff val="35000"/>
                  </a:schemeClr>
                </a:solidFill>
              </a:rPr>
              <a:t>2 Mootota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5880237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64518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2400">
                <a:solidFill>
                  <a:schemeClr val="tx1">
                    <a:lumMod val="65000"/>
                    <a:lumOff val="35000"/>
                  </a:schemeClr>
                </a:solidFill>
              </a:rPr>
              <a:t>Naamaan ajajaa waraana mootii Aram ture, garuu dhukkuba nadaayiitiin qaba ture. Innis deebi'ee akka deebi'uuf gara raajii Israa'el kan ture Elsaa'i dhaqe.</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489"/>
            <a:ext cx="9144000" cy="5432735"/>
          </a:xfrm>
          <a:prstGeom prst="rect">
            <a:avLst/>
          </a:prstGeom>
        </p:spPr>
      </p:pic>
    </p:spTree>
    <p:extLst>
      <p:ext uri="{BB962C8B-B14F-4D97-AF65-F5344CB8AC3E}">
        <p14:creationId xmlns:p14="http://schemas.microsoft.com/office/powerpoint/2010/main" val="14928012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559" y="5373216"/>
            <a:ext cx="9054634" cy="1292662"/>
          </a:xfrm>
          <a:prstGeom prst="rect">
            <a:avLst/>
          </a:prstGeom>
          <a:noFill/>
        </p:spPr>
        <p:txBody>
          <a:bodyPr wrap="square" rtlCol="0">
            <a:spAutoFit/>
          </a:bodyPr>
          <a:lstStyle/>
          <a:p>
            <a:r xmlns:a="http://schemas.openxmlformats.org/drawingml/2006/main">
              <a:rPr lang="om" altLang="ko-KR" sz="2600">
                <a:solidFill>
                  <a:schemeClr val="tx1">
                    <a:lumMod val="65000"/>
                    <a:lumOff val="35000"/>
                  </a:schemeClr>
                </a:solidFill>
              </a:rPr>
              <a:t>Daawit Saa’ol mootichi isa ajjeesuuf waan yaaleef, yeroo hedduudhaaf haala balaa du’aaf saaxilame keessa ture. Haataʼu malee, gargaarsa Yonaataniin balaawwan sana jalaa miliquu dandaʼa ture.</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820472" cy="5229199"/>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2800">
                <a:solidFill>
                  <a:schemeClr val="tx1">
                    <a:lumMod val="65000"/>
                    <a:lumOff val="35000"/>
                  </a:schemeClr>
                </a:solidFill>
              </a:rPr>
              <a:t>Elsaa’i isa waliin wal hin argine, “Deemi, laga Yordaanos keessatti si’a torba dhiqadhu” jedhee qofa.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87990448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14173"/>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2800">
                <a:solidFill>
                  <a:schemeClr val="tx1">
                    <a:lumMod val="65000"/>
                    <a:lumOff val="35000"/>
                  </a:schemeClr>
                </a:solidFill>
              </a:rPr>
              <a:t>Naamaan dubbii Elsaa'i irratti aare. Hojjettoonni isaa garuu, “Maaloo gara lagaatti dhaqii reeffa kee cuuphaa” jedhaniin.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8188" r="18501"/>
          <a:stretch>
            <a:fillRect/>
          </a:stretch>
        </p:blipFill>
        <p:spPr>
          <a:xfrm>
            <a:off x="311807" y="1052736"/>
            <a:ext cx="2727605" cy="4176464"/>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422" y="1196752"/>
            <a:ext cx="6094578" cy="4032448"/>
          </a:xfrm>
          <a:prstGeom prst="rect">
            <a:avLst/>
          </a:prstGeom>
        </p:spPr>
      </p:pic>
    </p:spTree>
    <p:extLst>
      <p:ext uri="{BB962C8B-B14F-4D97-AF65-F5344CB8AC3E}">
        <p14:creationId xmlns:p14="http://schemas.microsoft.com/office/powerpoint/2010/main" val="1395133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2800">
                <a:solidFill>
                  <a:schemeClr val="tx1">
                    <a:lumMod val="65000"/>
                    <a:lumOff val="35000"/>
                  </a:schemeClr>
                </a:solidFill>
              </a:rPr>
              <a:t>Naamaan akkuma Elsaa fi hojjettoonni isaa jedhan Yordaanositti si’a torba cuuphame.</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27908" cy="5779052"/>
          </a:xfrm>
          <a:prstGeom prst="rect">
            <a:avLst/>
          </a:prstGeom>
          <a:noFill/>
        </p:spPr>
      </p:pic>
    </p:spTree>
    <p:extLst>
      <p:ext uri="{BB962C8B-B14F-4D97-AF65-F5344CB8AC3E}">
        <p14:creationId xmlns:p14="http://schemas.microsoft.com/office/powerpoint/2010/main" val="182433890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589240"/>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2500">
                <a:solidFill>
                  <a:schemeClr val="tx1">
                    <a:lumMod val="65000"/>
                    <a:lumOff val="35000"/>
                  </a:schemeClr>
                </a:solidFill>
              </a:rPr>
              <a:t>Sana booda, kan nama ajaa’ibu foon isaa deebi’ee qulqullaa’e.</a:t>
            </a:r>
          </a:p>
          <a:p>
            <a:r xmlns:a="http://schemas.openxmlformats.org/drawingml/2006/main">
              <a:rPr lang="om" altLang="ko-KR" sz="2500">
                <a:solidFill>
                  <a:schemeClr val="tx1">
                    <a:lumMod val="65000"/>
                    <a:lumOff val="35000"/>
                  </a:schemeClr>
                </a:solidFill>
              </a:rPr>
              <a:t>Naamaan gara Elsaa'i deebi'ee Waaqayyoof ulfina kenne.</a:t>
            </a:r>
            <a:endParaRPr xmlns:a="http://schemas.openxmlformats.org/drawingml/2006/main" lang="ko-KR" altLang="en-US" sz="2500">
              <a:solidFill>
                <a:schemeClr val="tx1">
                  <a:lumMod val="65000"/>
                  <a:lumOff val="35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40417347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870" y="21331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4000">
                <a:solidFill>
                  <a:srgbClr val="FF0000"/>
                </a:solidFill>
              </a:rPr>
              <a:t>Barumsa Har'aa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20560"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3569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3200">
                <a:solidFill>
                  <a:schemeClr val="tx1">
                    <a:lumMod val="65000"/>
                    <a:lumOff val="35000"/>
                  </a:schemeClr>
                </a:solidFill>
              </a:rPr>
              <a:t>Naamaan Elsaa'i nama Waaqayyoo ta'ee fi dubbii isaaf ajajamuu yommuu dhaga'e dhukkuba nadaayii isaa irraa qulqullaa'ee eebbifame.</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om" altLang="ko-KR" sz="3200">
                <a:solidFill>
                  <a:schemeClr val="tx1">
                    <a:lumMod val="65000"/>
                    <a:lumOff val="35000"/>
                  </a:schemeClr>
                </a:solidFill>
              </a:rPr>
              <a:t>Fedhii keenyaan osoo hin taane, .</a:t>
            </a:r>
          </a:p>
          <a:p>
            <a:pPr xmlns:a="http://schemas.openxmlformats.org/drawingml/2006/main" algn="ctr"/>
            <a:r xmlns:a="http://schemas.openxmlformats.org/drawingml/2006/main">
              <a:rPr lang="om" altLang="ko-KR" sz="3200">
                <a:solidFill>
                  <a:schemeClr val="tx1">
                    <a:lumMod val="65000"/>
                    <a:lumOff val="35000"/>
                  </a:schemeClr>
                </a:solidFill>
              </a:rPr>
              <a:t>fedha Waaqayyootiin garuu.</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om" altLang="ko-KR" sz="3200">
                <a:solidFill>
                  <a:schemeClr val="tx1">
                    <a:lumMod val="65000"/>
                    <a:lumOff val="35000"/>
                  </a:schemeClr>
                </a:solidFill>
              </a:rPr>
              <a:t>Dubbii Waaqayyoo ittiin jiraannuu fi abboomamnu, .</a:t>
            </a:r>
          </a:p>
          <a:p>
            <a:pPr xmlns:a="http://schemas.openxmlformats.org/drawingml/2006/main" algn="ctr"/>
            <a:r xmlns:a="http://schemas.openxmlformats.org/drawingml/2006/main">
              <a:rPr lang="om" altLang="ko-KR" sz="3200">
                <a:solidFill>
                  <a:schemeClr val="tx1">
                    <a:lumMod val="65000"/>
                    <a:lumOff val="35000"/>
                  </a:schemeClr>
                </a:solidFill>
              </a:rPr>
              <a:t>Eebba baay’ee Waaqayyo nuuf kennuu danda’uun eebbifamuu dandeenya.</a:t>
            </a:r>
          </a:p>
        </p:txBody>
      </p:sp>
    </p:spTree>
    <p:extLst>
      <p:ext uri="{BB962C8B-B14F-4D97-AF65-F5344CB8AC3E}">
        <p14:creationId xmlns:p14="http://schemas.microsoft.com/office/powerpoint/2010/main" val="333486725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86375" y="14599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3200">
                <a:solidFill>
                  <a:srgbClr val="FF0000"/>
                </a:solidFill>
              </a:rPr>
              <a:t>Waaqa?</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6712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4528"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3600">
                <a:solidFill>
                  <a:srgbClr val="C00000"/>
                </a:solidFill>
              </a:rPr>
              <a:t>Waaqayyo...</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3600">
                <a:solidFill>
                  <a:schemeClr val="tx1">
                    <a:lumMod val="65000"/>
                    <a:lumOff val="35000"/>
                  </a:schemeClr>
                </a:solidFill>
              </a:rPr>
              <a:t>Dhukkuba hunda fayyisuu kan danda'u Waaqayyodha. Inni Waaqa hundumaa danda'u kan nu fayyisuu danda'uudha.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454851417"/>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4000">
                <a:solidFill>
                  <a:srgbClr val="FF0000"/>
                </a:solidFill>
              </a:rPr>
              <a:t>Quiz har'aa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9171" y="914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2928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3600">
                <a:solidFill>
                  <a:schemeClr val="tx1">
                    <a:lumMod val="65000"/>
                    <a:lumOff val="35000"/>
                  </a:schemeClr>
                </a:solidFill>
              </a:rPr>
              <a:t>Naamaan laga Yordaanos keessatti yeroo meeqa of cuuphame?</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en-US" sz="2800">
                <a:solidFill>
                  <a:schemeClr val="tx1">
                    <a:lumMod val="65000"/>
                    <a:lumOff val="35000"/>
                  </a:schemeClr>
                </a:solidFill>
              </a:rPr>
              <a:t>1 </a:t>
            </a:r>
            <a:r xmlns:a="http://schemas.openxmlformats.org/drawingml/2006/main">
              <a:rPr lang="om" altLang="ko-KR" sz="2800">
                <a:solidFill>
                  <a:schemeClr val="tx1">
                    <a:lumMod val="65000"/>
                    <a:lumOff val="35000"/>
                  </a:schemeClr>
                </a:solidFill>
              </a:rPr>
              <a:t>yeroo sadii</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en-US" sz="2800">
                <a:solidFill>
                  <a:schemeClr val="tx1">
                    <a:lumMod val="65000"/>
                    <a:lumOff val="35000"/>
                  </a:schemeClr>
                </a:solidFill>
              </a:rPr>
              <a:t>2 </a:t>
            </a:r>
            <a:r xmlns:a="http://schemas.openxmlformats.org/drawingml/2006/main">
              <a:rPr lang="om" altLang="ko-KR" sz="2800">
                <a:solidFill>
                  <a:schemeClr val="tx1">
                    <a:lumMod val="65000"/>
                    <a:lumOff val="35000"/>
                  </a:schemeClr>
                </a:solidFill>
              </a:rPr>
              <a:t>al tokko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en-US" sz="2800">
                <a:solidFill>
                  <a:schemeClr val="tx1">
                    <a:lumMod val="65000"/>
                    <a:lumOff val="35000"/>
                  </a:schemeClr>
                </a:solidFill>
              </a:rPr>
              <a:t>3 </a:t>
            </a:r>
            <a:r xmlns:a="http://schemas.openxmlformats.org/drawingml/2006/main">
              <a:rPr lang="om" altLang="ko-KR" sz="2800">
                <a:solidFill>
                  <a:schemeClr val="tx1">
                    <a:lumMod val="65000"/>
                    <a:lumOff val="35000"/>
                  </a:schemeClr>
                </a:solidFill>
              </a:rPr>
              <a:t>yeroo shan</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en-US" sz="2800">
                <a:solidFill>
                  <a:schemeClr val="tx1">
                    <a:lumMod val="65000"/>
                    <a:lumOff val="35000"/>
                  </a:schemeClr>
                </a:solidFill>
              </a:rPr>
              <a:t>4 </a:t>
            </a:r>
            <a:r xmlns:a="http://schemas.openxmlformats.org/drawingml/2006/main">
              <a:rPr lang="om" altLang="ko-KR" sz="2800">
                <a:solidFill>
                  <a:schemeClr val="tx1">
                    <a:lumMod val="65000"/>
                    <a:lumOff val="35000"/>
                  </a:schemeClr>
                </a:solidFill>
              </a:rPr>
              <a:t>torba</a:t>
            </a:r>
            <a:r xmlns:a="http://schemas.openxmlformats.org/drawingml/2006/main">
              <a:rPr lang="om" altLang="en-US" sz="2800">
                <a:solidFill>
                  <a:schemeClr val="tx1">
                    <a:lumMod val="65000"/>
                    <a:lumOff val="35000"/>
                  </a:schemeClr>
                </a:solidFill>
              </a:rPr>
              <a:t> </a:t>
            </a:r>
            <a:r xmlns:a="http://schemas.openxmlformats.org/drawingml/2006/main">
              <a:rPr lang="om" altLang="ko-KR" sz="2800">
                <a:solidFill>
                  <a:schemeClr val="tx1">
                    <a:lumMod val="65000"/>
                    <a:lumOff val="35000"/>
                  </a:schemeClr>
                </a:solidFill>
              </a:rPr>
              <a:t>yeroo</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en-US" sz="2800">
                <a:solidFill>
                  <a:srgbClr val="FF0000"/>
                </a:solidFill>
              </a:rPr>
              <a:t>4 </a:t>
            </a:r>
            <a:r xmlns:a="http://schemas.openxmlformats.org/drawingml/2006/main">
              <a:rPr lang="om" altLang="ko-KR" sz="2800">
                <a:solidFill>
                  <a:srgbClr val="FF0000"/>
                </a:solidFill>
              </a:rPr>
              <a:t>yeroo torba</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1890572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4000">
                <a:solidFill>
                  <a:srgbClr val="FF0000"/>
                </a:solidFill>
              </a:rPr>
              <a:t>Dubbii har'aa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3600">
                <a:solidFill>
                  <a:schemeClr val="tx1">
                    <a:lumMod val="65000"/>
                    <a:lumOff val="35000"/>
                  </a:schemeClr>
                </a:solidFill>
              </a:rPr>
              <a:t>Kanaaf gadi bu’ee akkuma namichi Waaqayyoo itti hime Yordaanositti si’a torba cuuphamee, foon isaas deebi’ee akka kan mucaa xiqqaa qulqullaa’e.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om" altLang="ko-KR" sz="2800">
                <a:solidFill>
                  <a:schemeClr val="tx1">
                    <a:lumMod val="65000"/>
                    <a:lumOff val="35000"/>
                  </a:schemeClr>
                </a:solidFill>
              </a:rPr>
              <a:t>2 Mootota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88051407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b="1">
                <a:solidFill>
                  <a:schemeClr val="tx1">
                    <a:lumMod val="50000"/>
                    <a:lumOff val="50000"/>
                  </a:schemeClr>
                </a:solidFill>
              </a:rPr>
              <a:t>Lakk 38 Sagalee Waaqayyoo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5496" y="1772816"/>
            <a:ext cx="4032448"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4400"/>
              <a:t>Mana Qulqullummaa Waaqayyoo suphuu</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968" y="1825212"/>
            <a:ext cx="4853136" cy="3805293"/>
          </a:xfrm>
          <a:prstGeom prst="rect">
            <a:avLst/>
          </a:prstGeom>
        </p:spPr>
      </p:pic>
    </p:spTree>
    <p:extLst>
      <p:ext uri="{BB962C8B-B14F-4D97-AF65-F5344CB8AC3E}">
        <p14:creationId xmlns:p14="http://schemas.microsoft.com/office/powerpoint/2010/main" val="1188646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4000">
                <a:solidFill>
                  <a:srgbClr val="FF0000"/>
                </a:solidFill>
              </a:rPr>
              <a:t>Dubbii har'aa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3600">
                <a:solidFill>
                  <a:schemeClr val="bg1">
                    <a:lumMod val="50000"/>
                  </a:schemeClr>
                </a:solidFill>
              </a:rPr>
              <a:t>Kanaaf mootichi Yo'aash luba Yoyaadaa fi luboota kaan waamee, "Maaliif miidhaa mana qulqullummaa irra ga'e hin suphin? Kana booda qarshii qabeenya keessan irraa hin fudhatinaa, mana qulqullummaa suphuudhaaf dabarsitanii hin kenninaa" jedhee isaan gaafate.</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om" altLang="ko-KR" sz="2800">
                <a:solidFill>
                  <a:schemeClr val="tx1">
                    <a:lumMod val="65000"/>
                    <a:lumOff val="35000"/>
                  </a:schemeClr>
                </a:solidFill>
              </a:rPr>
              <a:t>2 Mootota</a:t>
            </a:r>
            <a:r xmlns:a="http://schemas.openxmlformats.org/drawingml/2006/main">
              <a:rPr lang="om" altLang="en-US" sz="2800">
                <a:solidFill>
                  <a:schemeClr val="tx1">
                    <a:lumMod val="65000"/>
                    <a:lumOff val="35000"/>
                  </a:schemeClr>
                </a:solidFill>
              </a:rPr>
              <a:t> </a:t>
            </a:r>
            <a:r xmlns:a="http://schemas.openxmlformats.org/drawingml/2006/main">
              <a:rPr lang="om" altLang="ko-KR" sz="2800">
                <a:solidFill>
                  <a:schemeClr val="tx1">
                    <a:lumMod val="65000"/>
                    <a:lumOff val="35000"/>
                  </a:schemeClr>
                </a:solidFill>
              </a:rPr>
              <a:t>12:7 irratti</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766712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om" altLang="ko-KR" sz="4000">
                <a:solidFill>
                  <a:srgbClr val="FF0000"/>
                </a:solidFill>
              </a:rPr>
              <a:t>Barumsa Har'aa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7491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p>
            <a:pPr xmlns:a="http://schemas.openxmlformats.org/drawingml/2006/main" algn="ctr"/>
            <a:r xmlns:a="http://schemas.openxmlformats.org/drawingml/2006/main">
              <a:rPr lang="om" altLang="ko-KR" sz="3200">
                <a:solidFill>
                  <a:schemeClr val="tx1">
                    <a:lumMod val="65000"/>
                    <a:lumOff val="35000"/>
                  </a:schemeClr>
                </a:solidFill>
              </a:rPr>
              <a:t>Yonaataan fedhii ofittummaa isaa utuu hin taʼin, michuusaa Daawit filate.</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om" altLang="ko-KR" sz="3200">
                <a:solidFill>
                  <a:schemeClr val="tx1">
                    <a:lumMod val="65000"/>
                    <a:lumOff val="35000"/>
                  </a:schemeClr>
                </a:solidFill>
              </a:rPr>
              <a:t>Akkuma Yonaataan, .</a:t>
            </a:r>
          </a:p>
          <a:p>
            <a:pPr xmlns:a="http://schemas.openxmlformats.org/drawingml/2006/main" algn="ctr"/>
            <a:r xmlns:a="http://schemas.openxmlformats.org/drawingml/2006/main">
              <a:rPr lang="om" altLang="ko-KR" sz="3200">
                <a:solidFill>
                  <a:schemeClr val="tx1">
                    <a:lumMod val="65000"/>
                    <a:lumOff val="35000"/>
                  </a:schemeClr>
                </a:solidFill>
              </a:rPr>
              <a:t>fira keenyaaf hiriyyaa gaarii haa taanu.</a:t>
            </a:r>
          </a:p>
        </p:txBody>
      </p:sp>
    </p:spTree>
    <p:extLst>
      <p:ext uri="{BB962C8B-B14F-4D97-AF65-F5344CB8AC3E}">
        <p14:creationId xmlns:p14="http://schemas.microsoft.com/office/powerpoint/2010/main" val="34853084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2800" err="1">
                <a:solidFill>
                  <a:schemeClr val="tx1">
                    <a:lumMod val="65000"/>
                    <a:lumOff val="35000"/>
                  </a:schemeClr>
                </a:solidFill>
              </a:rPr>
              <a:t>Yo’aash mootiin Yihudaa mana qulqullummaa Waaqayyoo isa miidhamee hafe suphuudhaaf sammuu qaba ture.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4" y="0"/>
            <a:ext cx="9153464" cy="5864332"/>
          </a:xfrm>
          <a:prstGeom prst="rect">
            <a:avLst/>
          </a:prstGeom>
        </p:spPr>
      </p:pic>
    </p:spTree>
    <p:extLst>
      <p:ext uri="{BB962C8B-B14F-4D97-AF65-F5344CB8AC3E}">
        <p14:creationId xmlns:p14="http://schemas.microsoft.com/office/powerpoint/2010/main" val="4267761382"/>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2800">
                <a:solidFill>
                  <a:schemeClr val="tx1">
                    <a:lumMod val="65000"/>
                    <a:lumOff val="35000"/>
                  </a:schemeClr>
                </a:solidFill>
              </a:rPr>
              <a:t>Haa taʼu malee, baajatni mana qulqullummaa suphuudhaaf gahaa hin turre. Yo'aash mana qulqullummaa Waaqayyoo suphuudhaaf aarsaa fudhachuuf murteesse.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8" y="44624"/>
            <a:ext cx="8734546" cy="5400600"/>
          </a:xfrm>
          <a:prstGeom prst="rect">
            <a:avLst/>
          </a:prstGeom>
        </p:spPr>
      </p:pic>
    </p:spTree>
    <p:extLst>
      <p:ext uri="{BB962C8B-B14F-4D97-AF65-F5344CB8AC3E}">
        <p14:creationId xmlns:p14="http://schemas.microsoft.com/office/powerpoint/2010/main" val="413896726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2800">
                <a:solidFill>
                  <a:schemeClr val="tx1">
                    <a:lumMod val="65000"/>
                    <a:lumOff val="35000"/>
                  </a:schemeClr>
                </a:solidFill>
              </a:rPr>
              <a:t>Namoonni garaadhaa Waaqayyoon jaallatan mana qulqullummaa suphuudhaaf qarshii dhiheessan.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85" y="-27383"/>
            <a:ext cx="8323430" cy="5904656"/>
          </a:xfrm>
          <a:prstGeom prst="rect">
            <a:avLst/>
          </a:prstGeom>
        </p:spPr>
      </p:pic>
    </p:spTree>
    <p:extLst>
      <p:ext uri="{BB962C8B-B14F-4D97-AF65-F5344CB8AC3E}">
        <p14:creationId xmlns:p14="http://schemas.microsoft.com/office/powerpoint/2010/main" val="397712173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2800">
                <a:solidFill>
                  <a:schemeClr val="tx1">
                    <a:lumMod val="65000"/>
                    <a:lumOff val="35000"/>
                  </a:schemeClr>
                </a:solidFill>
              </a:rPr>
              <a:t>Maallaqni suphaa mana qulqullummaaf walitti qabame hojjettootaaf kan kennamu siʼa taʼu, isaanis amanamummaa guutuudhaan mana qulqullummaa suphaa turan.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31" y="0"/>
            <a:ext cx="8321138" cy="5301208"/>
          </a:xfrm>
          <a:prstGeom prst="rect">
            <a:avLst/>
          </a:prstGeom>
        </p:spPr>
      </p:pic>
    </p:spTree>
    <p:extLst>
      <p:ext uri="{BB962C8B-B14F-4D97-AF65-F5344CB8AC3E}">
        <p14:creationId xmlns:p14="http://schemas.microsoft.com/office/powerpoint/2010/main" val="1179347970"/>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5920824"/>
            <a:ext cx="920783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2800">
                <a:solidFill>
                  <a:schemeClr val="tx1">
                    <a:lumMod val="65000"/>
                    <a:lumOff val="35000"/>
                  </a:schemeClr>
                </a:solidFill>
              </a:rPr>
              <a:t>"Ajaa'iba! Mana qulqullummaa akkamii bareedaadha!” Yo'ash Waaqayyo ni gammachiisa jedhee yaaduudhaan gammade.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74"/>
            <a:ext cx="9144000" cy="5913150"/>
          </a:xfrm>
          <a:prstGeom prst="rect">
            <a:avLst/>
          </a:prstGeom>
        </p:spPr>
      </p:pic>
    </p:spTree>
    <p:extLst>
      <p:ext uri="{BB962C8B-B14F-4D97-AF65-F5344CB8AC3E}">
        <p14:creationId xmlns:p14="http://schemas.microsoft.com/office/powerpoint/2010/main" val="147267242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4000">
                <a:solidFill>
                  <a:srgbClr val="FF0000"/>
                </a:solidFill>
              </a:rPr>
              <a:t>Barumsa Har'aa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9390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8032"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7831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3600" err="1">
                <a:solidFill>
                  <a:schemeClr val="tx1">
                    <a:lumMod val="65000"/>
                    <a:lumOff val="35000"/>
                  </a:schemeClr>
                </a:solidFill>
              </a:rPr>
              <a:t>Yo’aasiin mana qulqullummaa Waaqayyoo akka iddoo gati jabeessa, namoonni Waaqayyoon itti waaqeffatanitti ilaala ture.</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om" altLang="ko-KR" sz="3600">
                <a:solidFill>
                  <a:schemeClr val="tx1">
                    <a:lumMod val="65000"/>
                    <a:lumOff val="35000"/>
                  </a:schemeClr>
                </a:solidFill>
              </a:rPr>
              <a:t>Manni kiristaanaa iddoo Waaqayyo yeroo isa waaqeffannu itti argamudha.</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om" altLang="ko-KR" sz="3600">
                <a:solidFill>
                  <a:schemeClr val="tx1">
                    <a:lumMod val="65000"/>
                    <a:lumOff val="35000"/>
                  </a:schemeClr>
                </a:solidFill>
              </a:rPr>
              <a:t>Kanaaf, waldaa jaallachuu fi baay’ee gatii guddaa qabuun ilaaluu qabna.</a:t>
            </a:r>
          </a:p>
        </p:txBody>
      </p:sp>
    </p:spTree>
    <p:extLst>
      <p:ext uri="{BB962C8B-B14F-4D97-AF65-F5344CB8AC3E}">
        <p14:creationId xmlns:p14="http://schemas.microsoft.com/office/powerpoint/2010/main" val="48754276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35967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3200">
                <a:solidFill>
                  <a:srgbClr val="FF0000"/>
                </a:solidFill>
              </a:rPr>
              <a:t>Waaqa?</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3600">
                <a:solidFill>
                  <a:srgbClr val="C00000"/>
                </a:solidFill>
              </a:rPr>
              <a:t>Waaqayyo...</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3600">
                <a:solidFill>
                  <a:schemeClr val="tx1">
                    <a:lumMod val="65000"/>
                    <a:lumOff val="35000"/>
                  </a:schemeClr>
                </a:solidFill>
              </a:rPr>
              <a:t>Waaqayyo tokkoon tokkoon keenya Mana Qulqullummaa isaa isa qulqulluu ta’ee dhaaba.</a:t>
            </a:r>
          </a:p>
          <a:p>
            <a:endParaRPr lang="en-US" altLang="ko-KR" sz="3600">
              <a:solidFill>
                <a:schemeClr val="tx1">
                  <a:lumMod val="65000"/>
                  <a:lumOff val="35000"/>
                </a:schemeClr>
              </a:solidFill>
            </a:endParaRPr>
          </a:p>
          <a:p>
            <a:r xmlns:a="http://schemas.openxmlformats.org/drawingml/2006/main">
              <a:rPr lang="om" altLang="ko-KR" sz="3600">
                <a:solidFill>
                  <a:schemeClr val="tx1">
                    <a:lumMod val="65000"/>
                    <a:lumOff val="35000"/>
                  </a:schemeClr>
                </a:solidFill>
              </a:rPr>
              <a:t>Waaqayyo warra isa waaqeffatan qunnama.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4183832832"/>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4000">
                <a:solidFill>
                  <a:srgbClr val="FF0000"/>
                </a:solidFill>
              </a:rPr>
              <a:t>Quiz har'aa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7235"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0194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3600">
                <a:solidFill>
                  <a:schemeClr val="tx1">
                    <a:lumMod val="65000"/>
                    <a:lumOff val="35000"/>
                  </a:schemeClr>
                </a:solidFill>
              </a:rPr>
              <a:t>Yo’ash maal sirreessuuf murteesse?</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en-US" sz="2800">
                <a:solidFill>
                  <a:schemeClr val="tx1">
                    <a:lumMod val="65000"/>
                    <a:lumOff val="35000"/>
                  </a:schemeClr>
                </a:solidFill>
              </a:rPr>
              <a:t>1 </a:t>
            </a:r>
            <a:r xmlns:a="http://schemas.openxmlformats.org/drawingml/2006/main">
              <a:rPr lang="om" altLang="ko-KR" sz="2800">
                <a:solidFill>
                  <a:schemeClr val="tx1">
                    <a:lumMod val="65000"/>
                    <a:lumOff val="35000"/>
                  </a:schemeClr>
                </a:solidFill>
              </a:rPr>
              <a:t>masaraa mootummaa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en-US" sz="2800">
                <a:solidFill>
                  <a:schemeClr val="tx1">
                    <a:lumMod val="65000"/>
                    <a:lumOff val="35000"/>
                  </a:schemeClr>
                </a:solidFill>
              </a:rPr>
              <a:t>2 </a:t>
            </a:r>
            <a:r xmlns:a="http://schemas.openxmlformats.org/drawingml/2006/main">
              <a:rPr lang="om" altLang="ko-KR" sz="2800">
                <a:solidFill>
                  <a:schemeClr val="tx1">
                    <a:lumMod val="65000"/>
                    <a:lumOff val="35000"/>
                  </a:schemeClr>
                </a:solidFill>
              </a:rPr>
              <a:t>kan isaa</a:t>
            </a:r>
            <a:r xmlns:a="http://schemas.openxmlformats.org/drawingml/2006/main">
              <a:rPr lang="om" altLang="en-US" sz="2800">
                <a:solidFill>
                  <a:schemeClr val="tx1">
                    <a:lumMod val="65000"/>
                    <a:lumOff val="35000"/>
                  </a:schemeClr>
                </a:solidFill>
              </a:rPr>
              <a:t> </a:t>
            </a:r>
            <a:r xmlns:a="http://schemas.openxmlformats.org/drawingml/2006/main">
              <a:rPr lang="om" altLang="ko-KR" sz="2800">
                <a:solidFill>
                  <a:schemeClr val="tx1">
                    <a:lumMod val="65000"/>
                    <a:lumOff val="35000"/>
                  </a:schemeClr>
                </a:solidFill>
              </a:rPr>
              <a:t>kutaa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en-US" sz="2800">
                <a:solidFill>
                  <a:schemeClr val="tx1">
                    <a:lumMod val="65000"/>
                    <a:lumOff val="35000"/>
                  </a:schemeClr>
                </a:solidFill>
              </a:rPr>
              <a:t>3 </a:t>
            </a:r>
            <a:r xmlns:a="http://schemas.openxmlformats.org/drawingml/2006/main">
              <a:rPr lang="om" altLang="ko-KR" sz="2800">
                <a:solidFill>
                  <a:schemeClr val="tx1">
                    <a:lumMod val="65000"/>
                    <a:lumOff val="35000"/>
                  </a:schemeClr>
                </a:solidFill>
              </a:rPr>
              <a:t>mana barumsaa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en-US" sz="2800">
                <a:solidFill>
                  <a:schemeClr val="tx1">
                    <a:lumMod val="65000"/>
                    <a:lumOff val="35000"/>
                  </a:schemeClr>
                </a:solidFill>
              </a:rPr>
              <a:t>4 </a:t>
            </a:r>
            <a:r xmlns:a="http://schemas.openxmlformats.org/drawingml/2006/main">
              <a:rPr lang="om" altLang="ko-KR" sz="2800">
                <a:solidFill>
                  <a:schemeClr val="tx1">
                    <a:lumMod val="65000"/>
                    <a:lumOff val="35000"/>
                  </a:schemeClr>
                </a:solidFill>
              </a:rPr>
              <a:t>Mana Qulqullummaa Qulqulluu</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4276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en-US" sz="2800">
                <a:solidFill>
                  <a:srgbClr val="FF0000"/>
                </a:solidFill>
              </a:rPr>
              <a:t>4 </a:t>
            </a:r>
            <a:r xmlns:a="http://schemas.openxmlformats.org/drawingml/2006/main">
              <a:rPr lang="om" altLang="ko-KR" sz="2800">
                <a:solidFill>
                  <a:srgbClr val="FF0000"/>
                </a:solidFill>
              </a:rPr>
              <a:t>Mana Qulqullummaa Qulqulluu</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3195615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4000">
                <a:solidFill>
                  <a:srgbClr val="FF0000"/>
                </a:solidFill>
              </a:rPr>
              <a:t>Dubbii har'aa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3600">
                <a:solidFill>
                  <a:schemeClr val="bg1">
                    <a:lumMod val="50000"/>
                  </a:schemeClr>
                </a:solidFill>
              </a:rPr>
              <a:t>Kanaaf mootichi Yo'aash luba Yoyaadaa fi luboota kaan waamee, "Maaliif miidhaa mana qulqullummaa irra ga'e hin suphin? Kana booda qarshii qabeenya keessan irraa hin fudhatinaa, mana qulqullummaa suphuudhaaf dabarsitanii hin kenninaa" jedhee isaan gaafate.</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om" altLang="ko-KR" sz="2800">
                <a:solidFill>
                  <a:schemeClr val="tx1">
                    <a:lumMod val="65000"/>
                    <a:lumOff val="35000"/>
                  </a:schemeClr>
                </a:solidFill>
              </a:rPr>
              <a:t>2 Mootota</a:t>
            </a:r>
            <a:r xmlns:a="http://schemas.openxmlformats.org/drawingml/2006/main">
              <a:rPr lang="om" altLang="en-US" sz="2800">
                <a:solidFill>
                  <a:schemeClr val="tx1">
                    <a:lumMod val="65000"/>
                    <a:lumOff val="35000"/>
                  </a:schemeClr>
                </a:solidFill>
              </a:rPr>
              <a:t> </a:t>
            </a:r>
            <a:r xmlns:a="http://schemas.openxmlformats.org/drawingml/2006/main">
              <a:rPr lang="om" altLang="ko-KR" sz="2800">
                <a:solidFill>
                  <a:schemeClr val="tx1">
                    <a:lumMod val="65000"/>
                    <a:lumOff val="35000"/>
                  </a:schemeClr>
                </a:solidFill>
              </a:rPr>
              <a:t>12:7 irratti</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400069"/>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b="1">
                <a:solidFill>
                  <a:schemeClr val="tx1">
                    <a:lumMod val="50000"/>
                    <a:lumOff val="50000"/>
                  </a:schemeClr>
                </a:solidFill>
              </a:rPr>
              <a:t>Lakk 39 Sagalee Waaqayyoo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186"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3600"/>
              <a:t>Nahimiyaan dallaa Yerusaalem deebisee ijaare</a:t>
            </a:r>
            <a:endParaRPr xmlns:a="http://schemas.openxmlformats.org/drawingml/2006/main" lang="ko-KR" altLang="en-US"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928" y="1956174"/>
            <a:ext cx="5213176" cy="3805293"/>
          </a:xfrm>
          <a:prstGeom prst="rect">
            <a:avLst/>
          </a:prstGeom>
        </p:spPr>
      </p:pic>
    </p:spTree>
    <p:extLst>
      <p:ext uri="{BB962C8B-B14F-4D97-AF65-F5344CB8AC3E}">
        <p14:creationId xmlns:p14="http://schemas.microsoft.com/office/powerpoint/2010/main" val="13196135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om" altLang="ko-KR" sz="3200"/>
              <a:t>Waaqa?</a:t>
            </a:r>
            <a:r xmlns:a="http://schemas.openxmlformats.org/drawingml/2006/main">
              <a:rPr lang="om"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om" altLang="ko-KR" sz="3600">
                <a:solidFill>
                  <a:srgbClr val="C00000"/>
                </a:solidFill>
              </a:rPr>
              <a:t>Waaqa..</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62322"/>
          </a:xfrm>
          <a:prstGeom prst="rect">
            <a:avLst/>
          </a:prstGeom>
          <a:noFill/>
        </p:spPr>
        <p:txBody>
          <a:bodyPr wrap="square" rtlCol="0">
            <a:spAutoFit/>
          </a:bodyPr>
          <a:lstStyle/>
          <a:p>
            <a:r xmlns:a="http://schemas.openxmlformats.org/drawingml/2006/main">
              <a:rPr lang="om" altLang="ko-KR" sz="3600">
                <a:solidFill>
                  <a:schemeClr val="tx1">
                    <a:lumMod val="65000"/>
                    <a:lumOff val="35000"/>
                  </a:schemeClr>
                </a:solidFill>
              </a:rPr>
              <a:t>Hiriyyoota gaarii kan nuuf kennu isa.</a:t>
            </a:r>
          </a:p>
          <a:p>
            <a:endParaRPr lang="en-US" altLang="ko-KR" sz="3600">
              <a:solidFill>
                <a:schemeClr val="tx1">
                  <a:lumMod val="65000"/>
                  <a:lumOff val="35000"/>
                </a:schemeClr>
              </a:solidFill>
            </a:endParaRPr>
          </a:p>
          <a:p>
            <a:r xmlns:a="http://schemas.openxmlformats.org/drawingml/2006/main">
              <a:rPr lang="om" altLang="ko-KR" sz="3600">
                <a:solidFill>
                  <a:schemeClr val="tx1">
                    <a:lumMod val="65000"/>
                    <a:lumOff val="35000"/>
                  </a:schemeClr>
                </a:solidFill>
              </a:rPr>
              <a:t>Waaqayyoon michoota gaarii waan nuuf kenneef galata galchaa!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4000">
                <a:solidFill>
                  <a:srgbClr val="FF0000"/>
                </a:solidFill>
              </a:rPr>
              <a:t>Dubbii har'aa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35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5808" y="1123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3600">
                <a:solidFill>
                  <a:schemeClr val="bg1">
                    <a:lumMod val="50000"/>
                  </a:schemeClr>
                </a:solidFill>
              </a:rPr>
              <a:t>Anis mootichaan deebiseef, "Mooticha yoo tole, hojjetaan kee immoo ija isaa duratti tola yoo argate, akkan deebisee ijaaruuf gara magaalaa Yihudaa bakka abbootiin koo itti awwaalamanitti na haa erge" jedheen.</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om" altLang="ko-KR" sz="2800">
                <a:solidFill>
                  <a:schemeClr val="tx1">
                    <a:lumMod val="65000"/>
                    <a:lumOff val="35000"/>
                  </a:schemeClr>
                </a:solidFill>
              </a:rPr>
              <a:t>Nahimiyaas</a:t>
            </a:r>
            <a:r xmlns:a="http://schemas.openxmlformats.org/drawingml/2006/main">
              <a:rPr lang="om" altLang="en-US" sz="2800">
                <a:solidFill>
                  <a:schemeClr val="tx1">
                    <a:lumMod val="65000"/>
                    <a:lumOff val="35000"/>
                  </a:schemeClr>
                </a:solidFill>
              </a:rPr>
              <a:t> </a:t>
            </a:r>
            <a:r xmlns:a="http://schemas.openxmlformats.org/drawingml/2006/main">
              <a:rPr lang="om"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1100855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6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2800">
                <a:solidFill>
                  <a:schemeClr val="tx1">
                    <a:lumMod val="65000"/>
                    <a:lumOff val="35000"/>
                  </a:schemeClr>
                </a:solidFill>
              </a:rPr>
              <a:t>Mootiin Faarsi Nahimiyaasiin dhugaatii mootichaa magaalattii fi masaraa diigamte sana akka deebisee ijaaruuf hayyama kenne.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41"/>
            <a:ext cx="9144000" cy="5432283"/>
          </a:xfrm>
          <a:prstGeom prst="rect">
            <a:avLst/>
          </a:prstGeom>
        </p:spPr>
      </p:pic>
    </p:spTree>
    <p:extLst>
      <p:ext uri="{BB962C8B-B14F-4D97-AF65-F5344CB8AC3E}">
        <p14:creationId xmlns:p14="http://schemas.microsoft.com/office/powerpoint/2010/main" val="19350733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2800">
                <a:solidFill>
                  <a:schemeClr val="tx1">
                    <a:lumMod val="65000"/>
                    <a:lumOff val="35000"/>
                  </a:schemeClr>
                </a:solidFill>
              </a:rPr>
              <a:t>Nahimiyaas</a:t>
            </a:r>
            <a:r xmlns:a="http://schemas.openxmlformats.org/drawingml/2006/main">
              <a:rPr lang="om" altLang="en-US" sz="2800">
                <a:solidFill>
                  <a:schemeClr val="tx1">
                    <a:lumMod val="65000"/>
                    <a:lumOff val="35000"/>
                  </a:schemeClr>
                </a:solidFill>
              </a:rPr>
              <a:t> </a:t>
            </a:r>
            <a:r xmlns:a="http://schemas.openxmlformats.org/drawingml/2006/main">
              <a:rPr lang="om" altLang="ko-KR" sz="2800">
                <a:solidFill>
                  <a:schemeClr val="tx1">
                    <a:lumMod val="65000"/>
                    <a:lumOff val="35000"/>
                  </a:schemeClr>
                </a:solidFill>
              </a:rPr>
              <a:t>Israa’eloota hedduu wajjin gara Yerusaalemitti deebi’ee dallaa Yerusaalem isaan waliin ijaare.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 y="0"/>
            <a:ext cx="9146276" cy="5877272"/>
          </a:xfrm>
          <a:prstGeom prst="rect">
            <a:avLst/>
          </a:prstGeom>
        </p:spPr>
      </p:pic>
    </p:spTree>
    <p:extLst>
      <p:ext uri="{BB962C8B-B14F-4D97-AF65-F5344CB8AC3E}">
        <p14:creationId xmlns:p14="http://schemas.microsoft.com/office/powerpoint/2010/main" val="4209610450"/>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908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2600">
                <a:solidFill>
                  <a:schemeClr val="tx1">
                    <a:lumMod val="65000"/>
                    <a:lumOff val="35000"/>
                  </a:schemeClr>
                </a:solidFill>
              </a:rPr>
              <a:t>Haa taʼu malee, gosoota kaan warra Israaʼeloonni haaromsa isaanii hin jaallanne isaan jeeqaniiru. Kana malees, namoonni Israaʼel hedduun komii dhageessisan.</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33" y="0"/>
            <a:ext cx="8030349" cy="5301208"/>
          </a:xfrm>
          <a:prstGeom prst="rect">
            <a:avLst/>
          </a:prstGeom>
        </p:spPr>
      </p:pic>
    </p:spTree>
    <p:extLst>
      <p:ext uri="{BB962C8B-B14F-4D97-AF65-F5344CB8AC3E}">
        <p14:creationId xmlns:p14="http://schemas.microsoft.com/office/powerpoint/2010/main" val="2106120524"/>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2800">
                <a:solidFill>
                  <a:schemeClr val="tx1">
                    <a:lumMod val="65000"/>
                    <a:lumOff val="35000"/>
                  </a:schemeClr>
                </a:solidFill>
              </a:rPr>
              <a:t>Nahimiyaan gargaarsa Waaqayyoo gaafate. Waaqayyo hojii sana akka hojjetu humnaa fi ija jabina isaaf kenneera.</a:t>
            </a:r>
            <a:endParaRPr xmlns:a="http://schemas.openxmlformats.org/drawingml/2006/main" lang="ko-KR" altLang="en-US" sz="2800">
              <a:solidFill>
                <a:schemeClr val="tx1">
                  <a:lumMod val="65000"/>
                  <a:lumOff val="35000"/>
                </a:schemeClr>
              </a:solidFill>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9412" y="0"/>
            <a:ext cx="7505176" cy="532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840720"/>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373216"/>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2800">
                <a:solidFill>
                  <a:schemeClr val="tx1">
                    <a:lumMod val="65000"/>
                    <a:lumOff val="35000"/>
                  </a:schemeClr>
                </a:solidFill>
              </a:rPr>
              <a:t>Dhuma irrattis, Nahimiyaan dallaa Yerusaalem namoota Israaʼel waliin deebisee ijaaruu xumure. Dallaa sana erga xumuranii booda sabni isaa wajjin gammachuudhaan Waaqayyoon waaqeffatu turan.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11" y="0"/>
            <a:ext cx="8056084" cy="5157192"/>
          </a:xfrm>
          <a:prstGeom prst="rect">
            <a:avLst/>
          </a:prstGeom>
        </p:spPr>
      </p:pic>
    </p:spTree>
    <p:extLst>
      <p:ext uri="{BB962C8B-B14F-4D97-AF65-F5344CB8AC3E}">
        <p14:creationId xmlns:p14="http://schemas.microsoft.com/office/powerpoint/2010/main" val="1658447315"/>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4000">
                <a:solidFill>
                  <a:srgbClr val="FF0000"/>
                </a:solidFill>
              </a:rPr>
              <a:t>Barumsa Har'aa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a:off x="6133499"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5">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33089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3600">
                <a:solidFill>
                  <a:schemeClr val="tx1">
                    <a:lumMod val="65000"/>
                    <a:lumOff val="35000"/>
                  </a:schemeClr>
                </a:solidFill>
              </a:rPr>
              <a:t>Nahimiyaan jeequmsa hedduun utuu jiruu gargaarsa Waaqayyootiin dallaa sana deebisee ijaaruu xumureera.</a:t>
            </a:r>
          </a:p>
          <a:p>
            <a:pPr xmlns:a="http://schemas.openxmlformats.org/drawingml/2006/main" algn="ctr"/>
            <a:r xmlns:a="http://schemas.openxmlformats.org/drawingml/2006/main">
              <a:rPr lang="om" altLang="ko-KR" sz="3600">
                <a:solidFill>
                  <a:schemeClr val="tx1">
                    <a:lumMod val="65000"/>
                    <a:lumOff val="35000"/>
                  </a:schemeClr>
                </a:solidFill>
              </a:rPr>
              <a:t>Hojii Waaqayyoo yeroo hojjennu haalli cimaan nu mudachuu danda'a.</a:t>
            </a:r>
          </a:p>
          <a:p>
            <a:pPr xmlns:a="http://schemas.openxmlformats.org/drawingml/2006/main" algn="ctr"/>
            <a:r xmlns:a="http://schemas.openxmlformats.org/drawingml/2006/main">
              <a:rPr lang="om" altLang="ko-KR" sz="3600">
                <a:solidFill>
                  <a:schemeClr val="tx1">
                    <a:lumMod val="65000"/>
                    <a:lumOff val="35000"/>
                  </a:schemeClr>
                </a:solidFill>
              </a:rPr>
              <a:t>Haa ta'u malee, Waaqayyo nu waliin yoo ta'e nutis isa waliin yoo ta'e, rakkina sana hunda mo'uu dandeenya.</a:t>
            </a:r>
          </a:p>
        </p:txBody>
      </p:sp>
    </p:spTree>
    <p:extLst>
      <p:ext uri="{BB962C8B-B14F-4D97-AF65-F5344CB8AC3E}">
        <p14:creationId xmlns:p14="http://schemas.microsoft.com/office/powerpoint/2010/main" val="4124843690"/>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2763" y="217437"/>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3200"/>
              <a:t>Waaqa?</a:t>
            </a:r>
            <a:r xmlns:a="http://schemas.openxmlformats.org/drawingml/2006/main">
              <a:rPr lang="om"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0486" y="10716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2752" y="10394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3600">
                <a:solidFill>
                  <a:srgbClr val="C00000"/>
                </a:solidFill>
              </a:rPr>
              <a:t>Waaqayyo...</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3600">
                <a:solidFill>
                  <a:schemeClr val="tx1">
                    <a:lumMod val="65000"/>
                    <a:lumOff val="35000"/>
                  </a:schemeClr>
                </a:solidFill>
              </a:rPr>
              <a:t>Haala rakkisaa keessatti yeroo kadhannuu fi gargaarsa gaafannu kan nu gargaaru humnaa fi hamilee nuuf kennu Waaqayyodha.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152849823"/>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4000">
                <a:solidFill>
                  <a:srgbClr val="FF0000"/>
                </a:solidFill>
              </a:rPr>
              <a:t>Quiz har'aa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9296" y="5859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272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3600">
                <a:solidFill>
                  <a:schemeClr val="tx1">
                    <a:lumMod val="65000"/>
                    <a:lumOff val="35000"/>
                  </a:schemeClr>
                </a:solidFill>
              </a:rPr>
              <a:t>Nahimiyaan gara magaalaa dhalootaatti kan deebiʼe maaliifi?</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en-US" sz="2800">
                <a:solidFill>
                  <a:schemeClr val="tx1">
                    <a:lumMod val="65000"/>
                    <a:lumOff val="35000"/>
                  </a:schemeClr>
                </a:solidFill>
              </a:rPr>
              <a:t>1 </a:t>
            </a:r>
            <a:r xmlns:a="http://schemas.openxmlformats.org/drawingml/2006/main">
              <a:rPr lang="om" altLang="ko-KR" sz="2800">
                <a:solidFill>
                  <a:schemeClr val="tx1">
                    <a:lumMod val="65000"/>
                    <a:lumOff val="35000"/>
                  </a:schemeClr>
                </a:solidFill>
              </a:rPr>
              <a:t>imala gochuuf..</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en-US" sz="2800">
                <a:solidFill>
                  <a:schemeClr val="tx1">
                    <a:lumMod val="65000"/>
                    <a:lumOff val="35000"/>
                  </a:schemeClr>
                </a:solidFill>
              </a:rPr>
              <a:t>2 </a:t>
            </a:r>
            <a:r xmlns:a="http://schemas.openxmlformats.org/drawingml/2006/main">
              <a:rPr lang="om" altLang="ko-KR" sz="2800">
                <a:solidFill>
                  <a:schemeClr val="tx1">
                    <a:lumMod val="65000"/>
                    <a:lumOff val="35000"/>
                  </a:schemeClr>
                </a:solidFill>
              </a:rPr>
              <a:t>mana barumsaa deemuuf..</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en-US" sz="2800">
                <a:solidFill>
                  <a:schemeClr val="tx1">
                    <a:lumMod val="65000"/>
                    <a:lumOff val="35000"/>
                  </a:schemeClr>
                </a:solidFill>
              </a:rPr>
              <a:t>3 </a:t>
            </a:r>
            <a:r xmlns:a="http://schemas.openxmlformats.org/drawingml/2006/main">
              <a:rPr lang="om" altLang="ko-KR" sz="2800">
                <a:solidFill>
                  <a:schemeClr val="tx1">
                    <a:lumMod val="65000"/>
                    <a:lumOff val="35000"/>
                  </a:schemeClr>
                </a:solidFill>
              </a:rPr>
              <a:t>gabbaruuf..</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en-US" sz="2800">
                <a:solidFill>
                  <a:schemeClr val="tx1">
                    <a:lumMod val="65000"/>
                    <a:lumOff val="35000"/>
                  </a:schemeClr>
                </a:solidFill>
              </a:rPr>
              <a:t>4 </a:t>
            </a:r>
            <a:r xmlns:a="http://schemas.openxmlformats.org/drawingml/2006/main">
              <a:rPr lang="om" altLang="ko-KR" sz="2800">
                <a:solidFill>
                  <a:schemeClr val="tx1">
                    <a:lumMod val="65000"/>
                    <a:lumOff val="35000"/>
                  </a:schemeClr>
                </a:solidFill>
              </a:rPr>
              <a:t>dallaa Yerusaalem deebisanii ijaaruuf..</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en-US" sz="2800">
                <a:solidFill>
                  <a:srgbClr val="FF0000"/>
                </a:solidFill>
              </a:rPr>
              <a:t>4 </a:t>
            </a:r>
            <a:r xmlns:a="http://schemas.openxmlformats.org/drawingml/2006/main">
              <a:rPr lang="om" altLang="ko-KR" sz="2800">
                <a:solidFill>
                  <a:srgbClr val="FF0000"/>
                </a:solidFill>
              </a:rPr>
              <a:t>dallaa Yerusaalem deebisanii ijaaruuf..</a:t>
            </a:r>
          </a:p>
        </p:txBody>
      </p:sp>
    </p:spTree>
    <p:extLst>
      <p:ext uri="{BB962C8B-B14F-4D97-AF65-F5344CB8AC3E}">
        <p14:creationId xmlns:p14="http://schemas.microsoft.com/office/powerpoint/2010/main" val="21227822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m" altLang="ko-KR" sz="4000">
                <a:solidFill>
                  <a:srgbClr val="FF0000"/>
                </a:solidFill>
              </a:rPr>
              <a:t>Dubbii har'aa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4189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43438"/>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m" altLang="ko-KR" sz="3600">
                <a:solidFill>
                  <a:schemeClr val="bg1">
                    <a:lumMod val="50000"/>
                  </a:schemeClr>
                </a:solidFill>
              </a:rPr>
              <a:t>Anis mootichaan deebiseef, "Mooticha yoo tole, hojjetaan kee immoo ija isaa duratti tola yoo argate, akkan deebisee ijaaruuf gara magaalaa Yihudaa bakka abbootiin koo itti awwaalamanitti na haa erge" jedheen.</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om" altLang="ko-KR" sz="2800">
                <a:solidFill>
                  <a:schemeClr val="tx1">
                    <a:lumMod val="65000"/>
                    <a:lumOff val="35000"/>
                  </a:schemeClr>
                </a:solidFill>
              </a:rPr>
              <a:t>Nahimiyaas</a:t>
            </a:r>
            <a:r xmlns:a="http://schemas.openxmlformats.org/drawingml/2006/main">
              <a:rPr lang="om" altLang="en-US" sz="2800">
                <a:solidFill>
                  <a:schemeClr val="tx1">
                    <a:lumMod val="65000"/>
                    <a:lumOff val="35000"/>
                  </a:schemeClr>
                </a:solidFill>
              </a:rPr>
              <a:t> </a:t>
            </a:r>
            <a:r xmlns:a="http://schemas.openxmlformats.org/drawingml/2006/main">
              <a:rPr lang="om"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16291787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16"/>
  <p:tag name="AS_OS" val="Microsoft Windows NT 10.0.20348.0"/>
  <p:tag name="AS_RELEASE_DATE" val="2021.05.14"/>
  <p:tag name="AS_TITLE" val="Aspose.Slides for .NET Standard 2.0"/>
  <p:tag name="AS_VERSION" val="21.5"/>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4345</Words>
  <Application>Microsoft Office PowerPoint</Application>
  <PresentationFormat>화면 슬라이드 쇼(4:3)</PresentationFormat>
  <Paragraphs>428</Paragraphs>
  <Slides>155</Slides>
  <Notes>4</Notes>
  <HiddenSlides>0</HiddenSlides>
  <MMClips>0</MMClips>
  <ScaleCrop>false</ScaleCrop>
  <HeadingPairs>
    <vt:vector size="6" baseType="variant">
      <vt:variant>
        <vt:lpstr>사용한 글꼴</vt:lpstr>
      </vt:variant>
      <vt:variant>
        <vt:i4>2</vt:i4>
      </vt:variant>
      <vt:variant>
        <vt:lpstr>테마</vt:lpstr>
      </vt:variant>
      <vt:variant>
        <vt:i4>5</vt:i4>
      </vt:variant>
      <vt:variant>
        <vt:lpstr>슬라이드 제목</vt:lpstr>
      </vt:variant>
      <vt:variant>
        <vt:i4>155</vt:i4>
      </vt:variant>
    </vt:vector>
  </HeadingPairs>
  <TitlesOfParts>
    <vt:vector size="162" baseType="lpstr">
      <vt:lpstr>맑은 고딕</vt:lpstr>
      <vt:lpstr>Arial</vt:lpstr>
      <vt:lpstr>Office 테마</vt:lpstr>
      <vt:lpstr>Office 테마</vt:lpstr>
      <vt:lpstr>Office 테마</vt:lpstr>
      <vt:lpstr>Office 테마</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leo</dc:creator>
  <cp:lastModifiedBy>LG</cp:lastModifiedBy>
  <cp:revision>55</cp:revision>
  <dcterms:created xsi:type="dcterms:W3CDTF">2014-11-24T05:13:47Z</dcterms:created>
  <dcterms:modified xsi:type="dcterms:W3CDTF">2023-09-25T07:43:36Z</dcterms:modified>
</cp:coreProperties>
</file>