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695" r:id="rId4"/>
    <p:sldMasterId id="2147483707" r:id="rId5"/>
  </p:sldMasterIdLst>
  <p:notesMasterIdLst>
    <p:notesMasterId r:id="rId161"/>
  </p:notesMasterIdLst>
  <p:sldIdLst>
    <p:sldId id="257" r:id="rId6"/>
    <p:sldId id="258" r:id="rId7"/>
    <p:sldId id="259" r:id="rId8"/>
    <p:sldId id="260" r:id="rId9"/>
    <p:sldId id="261" r:id="rId10"/>
    <p:sldId id="262" r:id="rId11"/>
    <p:sldId id="263" r:id="rId12"/>
    <p:sldId id="265" r:id="rId13"/>
    <p:sldId id="266" r:id="rId14"/>
    <p:sldId id="267" r:id="rId15"/>
    <p:sldId id="269" r:id="rId16"/>
    <p:sldId id="280" r:id="rId17"/>
    <p:sldId id="283" r:id="rId18"/>
    <p:sldId id="286" r:id="rId19"/>
    <p:sldId id="289" r:id="rId20"/>
    <p:sldId id="292" r:id="rId21"/>
    <p:sldId id="295" r:id="rId22"/>
    <p:sldId id="298" r:id="rId23"/>
    <p:sldId id="301" r:id="rId24"/>
    <p:sldId id="304" r:id="rId25"/>
    <p:sldId id="307" r:id="rId26"/>
    <p:sldId id="310" r:id="rId27"/>
    <p:sldId id="313" r:id="rId28"/>
    <p:sldId id="316" r:id="rId29"/>
    <p:sldId id="319" r:id="rId30"/>
    <p:sldId id="322" r:id="rId31"/>
    <p:sldId id="325" r:id="rId32"/>
    <p:sldId id="328" r:id="rId33"/>
    <p:sldId id="331" r:id="rId34"/>
    <p:sldId id="334" r:id="rId35"/>
    <p:sldId id="337" r:id="rId36"/>
    <p:sldId id="340" r:id="rId37"/>
    <p:sldId id="343" r:id="rId38"/>
    <p:sldId id="346" r:id="rId39"/>
    <p:sldId id="349" r:id="rId40"/>
    <p:sldId id="352" r:id="rId41"/>
    <p:sldId id="355" r:id="rId42"/>
    <p:sldId id="358" r:id="rId43"/>
    <p:sldId id="361" r:id="rId44"/>
    <p:sldId id="364" r:id="rId45"/>
    <p:sldId id="367" r:id="rId46"/>
    <p:sldId id="370" r:id="rId47"/>
    <p:sldId id="373" r:id="rId48"/>
    <p:sldId id="376" r:id="rId49"/>
    <p:sldId id="379" r:id="rId50"/>
    <p:sldId id="382" r:id="rId51"/>
    <p:sldId id="385" r:id="rId52"/>
    <p:sldId id="388" r:id="rId53"/>
    <p:sldId id="391" r:id="rId54"/>
    <p:sldId id="394" r:id="rId55"/>
    <p:sldId id="397" r:id="rId56"/>
    <p:sldId id="400" r:id="rId57"/>
    <p:sldId id="403" r:id="rId58"/>
    <p:sldId id="406" r:id="rId59"/>
    <p:sldId id="409" r:id="rId60"/>
    <p:sldId id="410" r:id="rId61"/>
    <p:sldId id="411" r:id="rId62"/>
    <p:sldId id="412" r:id="rId63"/>
    <p:sldId id="413"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27" r:id="rId78"/>
    <p:sldId id="428" r:id="rId79"/>
    <p:sldId id="429" r:id="rId80"/>
    <p:sldId id="430" r:id="rId81"/>
    <p:sldId id="431" r:id="rId82"/>
    <p:sldId id="432" r:id="rId83"/>
    <p:sldId id="433" r:id="rId84"/>
    <p:sldId id="434" r:id="rId85"/>
    <p:sldId id="435" r:id="rId86"/>
    <p:sldId id="436" r:id="rId87"/>
    <p:sldId id="437" r:id="rId88"/>
    <p:sldId id="438" r:id="rId89"/>
    <p:sldId id="439" r:id="rId90"/>
    <p:sldId id="440" r:id="rId91"/>
    <p:sldId id="441" r:id="rId92"/>
    <p:sldId id="442" r:id="rId93"/>
    <p:sldId id="443" r:id="rId94"/>
    <p:sldId id="444" r:id="rId95"/>
    <p:sldId id="445" r:id="rId96"/>
    <p:sldId id="446" r:id="rId97"/>
    <p:sldId id="447" r:id="rId98"/>
    <p:sldId id="448" r:id="rId99"/>
    <p:sldId id="449" r:id="rId100"/>
    <p:sldId id="450" r:id="rId101"/>
    <p:sldId id="451" r:id="rId102"/>
    <p:sldId id="452" r:id="rId103"/>
    <p:sldId id="453" r:id="rId104"/>
    <p:sldId id="454" r:id="rId105"/>
    <p:sldId id="455" r:id="rId106"/>
    <p:sldId id="456" r:id="rId107"/>
    <p:sldId id="457" r:id="rId108"/>
    <p:sldId id="458" r:id="rId109"/>
    <p:sldId id="459" r:id="rId110"/>
    <p:sldId id="460" r:id="rId111"/>
    <p:sldId id="461" r:id="rId112"/>
    <p:sldId id="462" r:id="rId113"/>
    <p:sldId id="463" r:id="rId114"/>
    <p:sldId id="464" r:id="rId115"/>
    <p:sldId id="465" r:id="rId116"/>
    <p:sldId id="466" r:id="rId117"/>
    <p:sldId id="467" r:id="rId118"/>
    <p:sldId id="468" r:id="rId119"/>
    <p:sldId id="469" r:id="rId120"/>
    <p:sldId id="470" r:id="rId121"/>
    <p:sldId id="471" r:id="rId122"/>
    <p:sldId id="472" r:id="rId123"/>
    <p:sldId id="473" r:id="rId124"/>
    <p:sldId id="474" r:id="rId125"/>
    <p:sldId id="475" r:id="rId126"/>
    <p:sldId id="476" r:id="rId127"/>
    <p:sldId id="477" r:id="rId128"/>
    <p:sldId id="478" r:id="rId129"/>
    <p:sldId id="479" r:id="rId130"/>
    <p:sldId id="480" r:id="rId131"/>
    <p:sldId id="481" r:id="rId132"/>
    <p:sldId id="482" r:id="rId133"/>
    <p:sldId id="483" r:id="rId134"/>
    <p:sldId id="484" r:id="rId135"/>
    <p:sldId id="485" r:id="rId136"/>
    <p:sldId id="486" r:id="rId137"/>
    <p:sldId id="487" r:id="rId138"/>
    <p:sldId id="488" r:id="rId139"/>
    <p:sldId id="489" r:id="rId140"/>
    <p:sldId id="490" r:id="rId141"/>
    <p:sldId id="491" r:id="rId142"/>
    <p:sldId id="492" r:id="rId143"/>
    <p:sldId id="493" r:id="rId144"/>
    <p:sldId id="494" r:id="rId145"/>
    <p:sldId id="495" r:id="rId146"/>
    <p:sldId id="496" r:id="rId147"/>
    <p:sldId id="497" r:id="rId148"/>
    <p:sldId id="498" r:id="rId149"/>
    <p:sldId id="499" r:id="rId150"/>
    <p:sldId id="500" r:id="rId151"/>
    <p:sldId id="501" r:id="rId152"/>
    <p:sldId id="502" r:id="rId153"/>
    <p:sldId id="503" r:id="rId154"/>
    <p:sldId id="504" r:id="rId155"/>
    <p:sldId id="505" r:id="rId156"/>
    <p:sldId id="506" r:id="rId157"/>
    <p:sldId id="507" r:id="rId158"/>
    <p:sldId id="508" r:id="rId159"/>
    <p:sldId id="509" r:id="rId160"/>
  </p:sldIdLst>
  <p:sldSz cx="9144000" cy="6858000" type="screen4x3"/>
  <p:notesSz cx="6858000" cy="9144000"/>
  <p:custDataLst>
    <p:tags r:id="rId162"/>
  </p:custDataLst>
  <p:defaultTextStyle>
    <a:defPPr>
      <a:defRPr lang="ti"/>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p:cViewPr varScale="1">
        <p:scale>
          <a:sx n="51" d="100"/>
          <a:sy n="51" d="100"/>
        </p:scale>
        <p:origin x="629" y="38"/>
      </p:cViewPr>
      <p:guideLst>
        <p:guide orient="horz" pos="216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theme" Target="theme/theme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slide" Target="slides/slide146.xml"/><Relationship Id="rId156" Type="http://schemas.openxmlformats.org/officeDocument/2006/relationships/slide" Target="slides/slide151.xml"/><Relationship Id="rId16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tags" Target="tags/tag1.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56EC8-5C02-4F3D-8EF3-5FB3FDD2AB78}" type="datetimeFigureOut">
              <a:rPr lang="ko-KR" altLang="en-US" smtClean="0"/>
              <a:t>2023-09-25</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4CF6D-3FD1-4423-A905-548CA675980E}" type="slidenum">
              <a:rPr lang="ko-KR" altLang="en-US" smtClean="0"/>
              <a:t>‹#›</a:t>
            </a:fld>
            <a:endParaRPr lang="ko-KR" altLang="en-US"/>
          </a:p>
        </p:txBody>
      </p:sp>
    </p:spTree>
    <p:extLst>
      <p:ext uri="{BB962C8B-B14F-4D97-AF65-F5344CB8AC3E}">
        <p14:creationId xmlns:p14="http://schemas.microsoft.com/office/powerpoint/2010/main" val="9316543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4649A64D-2590-4276-B419-970BEAD28F3D}" type="slidenum">
              <a:rPr lang="ko-KR" altLang="en-US" smtClean="0"/>
              <a:t>72</a:t>
            </a:fld>
            <a:endParaRPr lang="ko-KR" altLang="en-US"/>
          </a:p>
        </p:txBody>
      </p:sp>
    </p:spTree>
    <p:extLst>
      <p:ext uri="{BB962C8B-B14F-4D97-AF65-F5344CB8AC3E}">
        <p14:creationId xmlns:p14="http://schemas.microsoft.com/office/powerpoint/2010/main" val="404283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649A64D-2590-4276-B419-970BEAD28F3D}" type="slidenum">
              <a:rPr lang="ko-KR" altLang="en-US" smtClean="0"/>
              <a:t>73</a:t>
            </a:fld>
            <a:endParaRPr lang="ko-KR" altLang="en-US"/>
          </a:p>
        </p:txBody>
      </p:sp>
    </p:spTree>
    <p:extLst>
      <p:ext uri="{BB962C8B-B14F-4D97-AF65-F5344CB8AC3E}">
        <p14:creationId xmlns:p14="http://schemas.microsoft.com/office/powerpoint/2010/main" val="408880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A4ABA2E-8AB2-4619-A1BA-E05CACE4D8CA}" type="slidenum">
              <a:rPr lang="ko-KR" altLang="en-US" smtClean="0"/>
              <a:t>105</a:t>
            </a:fld>
            <a:endParaRPr lang="ko-KR" altLang="en-US"/>
          </a:p>
        </p:txBody>
      </p:sp>
    </p:spTree>
    <p:extLst>
      <p:ext uri="{BB962C8B-B14F-4D97-AF65-F5344CB8AC3E}">
        <p14:creationId xmlns:p14="http://schemas.microsoft.com/office/powerpoint/2010/main" val="299923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xmlns:a="http://schemas.openxmlformats.org/drawingml/2006/main">
              <a:rPr lang="ti" altLang="en-US" err="1"/>
              <a:t>토ᅇ ዝብል ጽሑፍ ኣሎ።</a:t>
            </a:r>
            <a:endParaRPr xmlns:a="http://schemas.openxmlformats.org/drawingml/2006/main" lang="ko-KR" altLang="en-US"/>
          </a:p>
        </p:txBody>
      </p:sp>
      <p:sp>
        <p:nvSpPr>
          <p:cNvPr id="4" name="슬라이드 번호 개체 틀 3"/>
          <p:cNvSpPr>
            <a:spLocks noGrp="1"/>
          </p:cNvSpPr>
          <p:nvPr>
            <p:ph type="sldNum" sz="quarter" idx="10"/>
          </p:nvPr>
        </p:nvSpPr>
        <p:spPr/>
        <p:txBody>
          <a:bodyPr/>
          <a:lstStyle/>
          <a:p>
            <a:fld id="{0A4F8285-49C5-46D5-AE04-CE546727D6FA}" type="slidenum">
              <a:rPr lang="ko-KR" altLang="en-US" smtClean="0"/>
              <a:t>117</a:t>
            </a:fld>
            <a:endParaRPr lang="ko-KR" altLang="en-US"/>
          </a:p>
        </p:txBody>
      </p:sp>
    </p:spTree>
    <p:extLst>
      <p:ext uri="{BB962C8B-B14F-4D97-AF65-F5344CB8AC3E}">
        <p14:creationId xmlns:p14="http://schemas.microsoft.com/office/powerpoint/2010/main" val="25549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1.jpeg"/></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46.xml"/></Relationships>
</file>

<file path=ppt/slides/_rels/slide10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46.xml"/></Relationships>
</file>

<file path=ppt/slides/_rels/slide10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46.xml"/></Relationships>
</file>

<file path=ppt/slides/_rels/slide105.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10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46.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7.jpe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46.xml"/></Relationships>
</file>

<file path=ppt/slides/_rels/slide1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eg"/><Relationship Id="rId1" Type="http://schemas.openxmlformats.org/officeDocument/2006/relationships/slideLayout" Target="../slideLayouts/slideLayout46.xml"/><Relationship Id="rId4" Type="http://schemas.microsoft.com/office/2007/relationships/hdphoto" Target="../media/hdphoto3.wdp"/></Relationships>
</file>

<file path=ppt/slides/_rels/slide11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46.xml"/></Relationships>
</file>

<file path=ppt/slides/_rels/slide11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6.xml"/></Relationships>
</file>

<file path=ppt/slides/_rels/slide11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74.jpeg"/></Relationships>
</file>

<file path=ppt/slides/_rels/slide1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46.xml"/></Relationships>
</file>

<file path=ppt/slides/_rels/slide125.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46.xml"/></Relationships>
</file>

<file path=ppt/slides/_rels/slide126.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46.xml"/></Relationships>
</file>

<file path=ppt/slides/_rels/slide127.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46.xml"/></Relationships>
</file>

<file path=ppt/slides/_rels/slide128.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46.xml"/></Relationships>
</file>

<file path=ppt/slides/_rels/slide1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0.jpeg"/></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5.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46.xml"/></Relationships>
</file>

<file path=ppt/slides/_rels/slide136.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46.xml"/></Relationships>
</file>

<file path=ppt/slides/_rels/slide137.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46.xml"/></Relationships>
</file>

<file path=ppt/slides/_rels/slide138.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46.xml"/></Relationships>
</file>

<file path=ppt/slides/_rels/slide139.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6.jpeg"/></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6.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46.xml"/></Relationships>
</file>

<file path=ppt/slides/_rels/slide147.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46.xml"/></Relationships>
</file>

<file path=ppt/slides/_rels/slide148.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46.xml"/></Relationships>
</file>

<file path=ppt/slides/_rels/slide14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46.xml"/></Relationships>
</file>

<file path=ppt/slides/_rels/slide151.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46.xml"/></Relationships>
</file>

<file path=ppt/slides/_rels/slide1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24.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0.jpe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6.jpe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7.png"/><Relationship Id="rId1" Type="http://schemas.openxmlformats.org/officeDocument/2006/relationships/slideLayout" Target="../slideLayouts/slideLayout46.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6.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1.jpe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8.jpe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6.xml"/></Relationships>
</file>

<file path=ppt/slides/_rels/slide8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46.xml"/></Relationships>
</file>

<file path=ppt/slides/_rels/slide8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6.xml"/></Relationships>
</file>

<file path=ppt/slides/_rels/slide8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46.xml"/></Relationships>
</file>

<file path=ppt/slides/_rels/slide8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6.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4.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46.xml"/></Relationships>
</file>

<file path=ppt/slides/_rels/slide9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6.xml"/></Relationships>
</file>

<file path=ppt/slides/_rels/slide9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46.xml"/></Relationships>
</file>

<file path=ppt/slides/_rels/slide9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46.xml"/></Relationships>
</file>

<file path=ppt/slides/_rels/slide9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46.xml"/></Relationships>
</file>

<file path=ppt/slides/_rels/slide9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45.xml"/><Relationship Id="rId5" Type="http://schemas.openxmlformats.org/officeDocument/2006/relationships/image" Target="../media/image5.png"/><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ti" altLang="ko-KR" b="1">
                <a:solidFill>
                  <a:schemeClr val="tx1">
                    <a:lumMod val="50000"/>
                    <a:lumOff val="50000"/>
                  </a:schemeClr>
                </a:solidFill>
              </a:rPr>
              <a:t>አይኮንን.</a:t>
            </a:r>
            <a:r xmlns:a="http://schemas.openxmlformats.org/drawingml/2006/main">
              <a:rPr lang="ti" altLang="en-US" b="1">
                <a:solidFill>
                  <a:schemeClr val="tx1">
                    <a:lumMod val="50000"/>
                    <a:lumOff val="50000"/>
                  </a:schemeClr>
                </a:solidFill>
              </a:rPr>
              <a:t> </a:t>
            </a:r>
            <a:r xmlns:a="http://schemas.openxmlformats.org/drawingml/2006/main">
              <a:rPr lang="ti" altLang="ko-KR" b="1">
                <a:solidFill>
                  <a:schemeClr val="tx1">
                    <a:lumMod val="50000"/>
                    <a:lumOff val="50000"/>
                  </a:schemeClr>
                </a:solidFill>
              </a:rPr>
              <a:t>31 ቃል ኣምላኽ</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p>
            <a:pPr xmlns:a="http://schemas.openxmlformats.org/drawingml/2006/main" algn="ctr"/>
            <a:r xmlns:a="http://schemas.openxmlformats.org/drawingml/2006/main">
              <a:rPr lang="ti" altLang="ko-KR" sz="4000"/>
              <a:t>ዮናታን፡</a:t>
            </a:r>
          </a:p>
          <a:p>
            <a:pPr xmlns:a="http://schemas.openxmlformats.org/drawingml/2006/main" algn="ctr"/>
            <a:r xmlns:a="http://schemas.openxmlformats.org/drawingml/2006/main">
              <a:rPr lang="ti" altLang="ko-KR" sz="4000"/>
              <a:t>ሕያዋይ ዓርኪ ዳዊት።</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454"/>
            <a:ext cx="5090405" cy="3599094"/>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ti" altLang="ko-KR" sz="4000">
                <a:solidFill>
                  <a:srgbClr val="FF0000"/>
                </a:solidFill>
              </a:rPr>
              <a:t>ናይ ሎሚ ኲይዝ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0830"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73501" y="8062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p>
            <a:r xmlns:a="http://schemas.openxmlformats.org/drawingml/2006/main">
              <a:rPr lang="ti" altLang="ko-KR" sz="3200">
                <a:solidFill>
                  <a:schemeClr val="tx1">
                    <a:lumMod val="65000"/>
                    <a:lumOff val="35000"/>
                  </a:schemeClr>
                </a:solidFill>
              </a:rPr>
              <a:t>ዮናታን ንዳዊት እንታይ ዘይሃቦ?</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ti" altLang="en-US" sz="2800">
                <a:solidFill>
                  <a:schemeClr val="tx1">
                    <a:lumMod val="65000"/>
                    <a:lumOff val="35000"/>
                  </a:schemeClr>
                </a:solidFill>
              </a:rPr>
              <a:t>1 </a:t>
            </a:r>
            <a:r xmlns:a="http://schemas.openxmlformats.org/drawingml/2006/main">
              <a:rPr lang="ti" altLang="ko-KR" sz="2800">
                <a:solidFill>
                  <a:schemeClr val="tx1">
                    <a:lumMod val="65000"/>
                    <a:lumOff val="35000"/>
                  </a:schemeClr>
                </a:solidFill>
              </a:rPr>
              <a:t>ሰይፊ</a:t>
            </a:r>
            <a:r xmlns:a="http://schemas.openxmlformats.org/drawingml/2006/main">
              <a:rPr lang="ti" altLang="en-US" sz="2800">
                <a:solidFill>
                  <a:schemeClr val="tx1">
                    <a:lumMod val="65000"/>
                    <a:lumOff val="35000"/>
                  </a:schemeClr>
                </a:solidFill>
              </a:rPr>
              <a:t> </a:t>
            </a: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ti" altLang="en-US" sz="2800">
                <a:solidFill>
                  <a:schemeClr val="tx1">
                    <a:lumMod val="65000"/>
                    <a:lumOff val="35000"/>
                  </a:schemeClr>
                </a:solidFill>
              </a:rPr>
              <a:t>2 </a:t>
            </a:r>
            <a:r xmlns:a="http://schemas.openxmlformats.org/drawingml/2006/main">
              <a:rPr lang="ti" altLang="ko-KR" sz="2800">
                <a:solidFill>
                  <a:schemeClr val="tx1">
                    <a:lumMod val="65000"/>
                    <a:lumOff val="35000"/>
                  </a:schemeClr>
                </a:solidFill>
              </a:rPr>
              <a:t>ዋልታ</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ti" altLang="en-US" sz="2800">
                <a:solidFill>
                  <a:schemeClr val="tx1">
                    <a:lumMod val="65000"/>
                    <a:lumOff val="35000"/>
                  </a:schemeClr>
                </a:solidFill>
              </a:rPr>
              <a:t>3 </a:t>
            </a:r>
            <a:r xmlns:a="http://schemas.openxmlformats.org/drawingml/2006/main">
              <a:rPr lang="ti" altLang="ko-KR" sz="2800">
                <a:solidFill>
                  <a:schemeClr val="tx1">
                    <a:lumMod val="65000"/>
                    <a:lumOff val="35000"/>
                  </a:schemeClr>
                </a:solidFill>
              </a:rPr>
              <a:t>ፍላጻ</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ti" altLang="en-US" sz="2800">
                <a:solidFill>
                  <a:schemeClr val="tx1">
                    <a:lumMod val="65000"/>
                    <a:lumOff val="35000"/>
                  </a:schemeClr>
                </a:solidFill>
              </a:rPr>
              <a:t>4 </a:t>
            </a:r>
            <a:r xmlns:a="http://schemas.openxmlformats.org/drawingml/2006/main">
              <a:rPr lang="ti" altLang="ko-KR" sz="2800">
                <a:solidFill>
                  <a:schemeClr val="tx1">
                    <a:lumMod val="65000"/>
                    <a:lumOff val="35000"/>
                  </a:schemeClr>
                </a:solidFill>
              </a:rPr>
              <a:t>ክዳውንቲ</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14797" y="3553852"/>
            <a:ext cx="8712968" cy="523220"/>
          </a:xfrm>
          <a:prstGeom prst="rect">
            <a:avLst/>
          </a:prstGeom>
          <a:noFill/>
        </p:spPr>
        <p:txBody>
          <a:bodyPr wrap="square" rtlCol="0">
            <a:spAutoFit/>
          </a:bodyPr>
          <a:lstStyle/>
          <a:p>
            <a:r xmlns:a="http://schemas.openxmlformats.org/drawingml/2006/main">
              <a:rPr lang="ti" altLang="en-US" sz="2800">
                <a:solidFill>
                  <a:srgbClr val="FF0000"/>
                </a:solidFill>
              </a:rPr>
              <a:t>2 </a:t>
            </a:r>
            <a:r xmlns:a="http://schemas.openxmlformats.org/drawingml/2006/main">
              <a:rPr lang="ti" altLang="ko-KR" sz="2800">
                <a:solidFill>
                  <a:srgbClr val="FF0000"/>
                </a:solidFill>
              </a:rPr>
              <a:t>ዋልታ</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b="1">
                <a:solidFill>
                  <a:schemeClr val="tx1">
                    <a:lumMod val="50000"/>
                    <a:lumOff val="50000"/>
                  </a:schemeClr>
                </a:solidFill>
              </a:rPr>
              <a:t>ቁጽሪ 40 ቃል ኣምላኽ</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4400"/>
              <a:t>ትብዓት ንግስቲ ኣስቴር።</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556792"/>
            <a:ext cx="5090405" cy="4176464"/>
          </a:xfrm>
          <a:prstGeom prst="rect">
            <a:avLst/>
          </a:prstGeom>
        </p:spPr>
      </p:pic>
    </p:spTree>
    <p:extLst>
      <p:ext uri="{BB962C8B-B14F-4D97-AF65-F5344CB8AC3E}">
        <p14:creationId xmlns:p14="http://schemas.microsoft.com/office/powerpoint/2010/main" val="10430957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4000">
                <a:solidFill>
                  <a:srgbClr val="FF0000"/>
                </a:solidFill>
              </a:rPr>
              <a:t>ናይ ሎሚ ቃል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3600">
                <a:solidFill>
                  <a:schemeClr val="tx1">
                    <a:lumMod val="65000"/>
                    <a:lumOff val="35000"/>
                  </a:schemeClr>
                </a:solidFill>
              </a:rPr>
              <a:t>ሽዑ እቲ ንጉስ "እንታይ እዩ ንግስቲ ኣስቴር? እንታይ እዩ ልመናኺ? ክሳብ ፍርቂ መንግስቲ እኳ ክወሃበኪ እዩ" ኢሉ ሓተተ።</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ti" altLang="ko-KR" sz="2800">
                <a:solidFill>
                  <a:schemeClr val="tx1">
                    <a:lumMod val="65000"/>
                    <a:lumOff val="35000"/>
                  </a:schemeClr>
                </a:solidFill>
              </a:rPr>
              <a:t>ኣስቴር</a:t>
            </a:r>
            <a:r xmlns:a="http://schemas.openxmlformats.org/drawingml/2006/main">
              <a:rPr lang="ti" altLang="en-US" sz="2800">
                <a:solidFill>
                  <a:schemeClr val="tx1">
                    <a:lumMod val="65000"/>
                    <a:lumOff val="35000"/>
                  </a:schemeClr>
                </a:solidFill>
              </a:rPr>
              <a:t> </a:t>
            </a:r>
            <a:r xmlns:a="http://schemas.openxmlformats.org/drawingml/2006/main">
              <a:rPr lang="ti"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1609727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517232"/>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2800">
                <a:solidFill>
                  <a:schemeClr val="tx1">
                    <a:lumMod val="65000"/>
                    <a:lumOff val="35000"/>
                  </a:schemeClr>
                </a:solidFill>
              </a:rPr>
              <a:t>ኣስቴር ሓንቲ ለባም ኣይሁዳዊት ሰበይቲ ንግስቲ ፋርስ ዝነበረትሉ እዋን እዩ ነይሩ። ይኹን እምበር፡ ሃማን ሕጊ ንጉስ ተጠቒሙ ነቶም ኣይሁድ ኬጥፍኦም ውዲት ገበረ።</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576751"/>
          </a:xfrm>
          <a:prstGeom prst="rect">
            <a:avLst/>
          </a:prstGeom>
        </p:spPr>
      </p:pic>
    </p:spTree>
    <p:extLst>
      <p:ext uri="{BB962C8B-B14F-4D97-AF65-F5344CB8AC3E}">
        <p14:creationId xmlns:p14="http://schemas.microsoft.com/office/powerpoint/2010/main" val="1346041544"/>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042118"/>
            <a:ext cx="8963222" cy="181588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2800">
                <a:solidFill>
                  <a:schemeClr val="tx1">
                    <a:lumMod val="65000"/>
                    <a:lumOff val="35000"/>
                  </a:schemeClr>
                </a:solidFill>
              </a:rPr>
              <a:t>‘ንጉስ ከይተጸውዐ ናብ ንጉስ እንተቐሪበ ክቕተል ይኽእል እየ” ኢላ ሓሰበት። እንተኾነ ግና ምስ ሕጊ ዝጻረር እኳ እንተኾነ ንህዝባ ክድሕን ክትሓትት ናብ ንጉስ ክትከይድ ወሰነት።</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4948565"/>
          </a:xfrm>
          <a:prstGeom prst="rect">
            <a:avLst/>
          </a:prstGeom>
        </p:spPr>
      </p:pic>
    </p:spTree>
    <p:extLst>
      <p:ext uri="{BB962C8B-B14F-4D97-AF65-F5344CB8AC3E}">
        <p14:creationId xmlns:p14="http://schemas.microsoft.com/office/powerpoint/2010/main" val="18127804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2309"/>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2800">
                <a:solidFill>
                  <a:schemeClr val="tx1">
                    <a:lumMod val="65000"/>
                    <a:lumOff val="35000"/>
                  </a:schemeClr>
                </a:solidFill>
              </a:rPr>
              <a:t>ግናኸ፡ ንግስቲ ኣስቴር ኣብ መጋባእያ ደው ኢላ ምስ ረኣየ፡ ኣዝዩ ተሓጒሱ፡ “እንታይ እዩ ሕቶኺ? ክህበኩም እየ።”</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316415"/>
          </a:xfrm>
          <a:prstGeom prst="rect">
            <a:avLst/>
          </a:prstGeom>
        </p:spPr>
      </p:pic>
    </p:spTree>
    <p:extLst>
      <p:ext uri="{BB962C8B-B14F-4D97-AF65-F5344CB8AC3E}">
        <p14:creationId xmlns:p14="http://schemas.microsoft.com/office/powerpoint/2010/main" val="2607912208"/>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2800">
                <a:solidFill>
                  <a:schemeClr val="tx1">
                    <a:lumMod val="65000"/>
                    <a:lumOff val="35000"/>
                  </a:schemeClr>
                </a:solidFill>
              </a:rPr>
              <a:t>ሃማን ንኣይሁድ ንምጥፋእ ዝገበሮ ውዲት እቲ ንጉስ እዩ ተገሊጹ። በዚ ምኽንያት ድማ ብንጉስ ተጸሊኡ ተቐቲሉ።</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3"/>
            <a:ext cx="9127907" cy="5832648"/>
          </a:xfrm>
          <a:prstGeom prst="rect">
            <a:avLst/>
          </a:prstGeom>
        </p:spPr>
      </p:pic>
    </p:spTree>
    <p:extLst>
      <p:ext uri="{BB962C8B-B14F-4D97-AF65-F5344CB8AC3E}">
        <p14:creationId xmlns:p14="http://schemas.microsoft.com/office/powerpoint/2010/main" val="2218902815"/>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2600">
                <a:solidFill>
                  <a:schemeClr val="tx1">
                    <a:lumMod val="65000"/>
                    <a:lumOff val="35000"/>
                  </a:schemeClr>
                </a:solidFill>
              </a:rPr>
              <a:t>“ጐይታ ስለ ዝሓለኻና የቐንየልና!” ብሰንኪ ትብዓት ንግስቲ ኣስቴር፡ ኣይሁድ ዕቝባ ረኸቡ።</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3999" cy="5832648"/>
          </a:xfrm>
          <a:prstGeom prst="rect">
            <a:avLst/>
          </a:prstGeom>
        </p:spPr>
      </p:pic>
    </p:spTree>
    <p:extLst>
      <p:ext uri="{BB962C8B-B14F-4D97-AF65-F5344CB8AC3E}">
        <p14:creationId xmlns:p14="http://schemas.microsoft.com/office/powerpoint/2010/main" val="2482073914"/>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471"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4000">
                <a:solidFill>
                  <a:srgbClr val="FF0000"/>
                </a:solidFill>
              </a:rPr>
              <a:t>ናይ ሎሚ ትምህርቲ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90814" y="9523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9347" y="7383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3200">
                <a:solidFill>
                  <a:schemeClr val="tx1">
                    <a:lumMod val="65000"/>
                    <a:lumOff val="35000"/>
                  </a:schemeClr>
                </a:solidFill>
              </a:rPr>
              <a:t>ኣስቴር ክትቀትል እኳ እንተነበራ፡ ንህዝባ ብትብዓት ከድሕን ናብ ኣምላኽ ጸለየት።</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ti" altLang="ko-KR" sz="3200">
                <a:solidFill>
                  <a:schemeClr val="tx1">
                    <a:lumMod val="65000"/>
                    <a:lumOff val="35000"/>
                  </a:schemeClr>
                </a:solidFill>
              </a:rPr>
              <a:t>እግዚኣብሄር ብጸሎት ኣስቴር ብዘደንቕ ጥበቡን ሓይሉን ንኣይሁድ ካብቲ ቅልውላው ኣድሒንዎም።</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ti" altLang="ko-KR" sz="3200">
                <a:solidFill>
                  <a:schemeClr val="tx1">
                    <a:lumMod val="65000"/>
                    <a:lumOff val="35000"/>
                  </a:schemeClr>
                </a:solidFill>
              </a:rPr>
              <a:t>ኣብ ዕለታዊ ሕይወትና ናይ እግዚኣብሔር ድንቂ ሓገዝን ድሕነትን ንኣሚን ንጽበ።</a:t>
            </a:r>
          </a:p>
        </p:txBody>
      </p:sp>
    </p:spTree>
    <p:extLst>
      <p:ext uri="{BB962C8B-B14F-4D97-AF65-F5344CB8AC3E}">
        <p14:creationId xmlns:p14="http://schemas.microsoft.com/office/powerpoint/2010/main" val="256871071"/>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4992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3200"/>
              <a:t>ፈጣሪ?</a:t>
            </a:r>
            <a:r xmlns:a="http://schemas.openxmlformats.org/drawingml/2006/main">
              <a:rPr lang="t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3600">
                <a:solidFill>
                  <a:srgbClr val="C00000"/>
                </a:solidFill>
              </a:rPr>
              <a:t>ኣምላኽ እዩ..</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3600">
                <a:solidFill>
                  <a:schemeClr val="tx1">
                    <a:lumMod val="65000"/>
                    <a:lumOff val="35000"/>
                  </a:schemeClr>
                </a:solidFill>
              </a:rPr>
              <a:t>እግዚኣብሄር ንህዝቡ ክሳብ መወዳእታ ዝሕሉን ዝሕግዝን እዩ።</a:t>
            </a:r>
            <a:r xmlns:a="http://schemas.openxmlformats.org/drawingml/2006/main">
              <a:rPr lang="ti" altLang="en-US" sz="3600">
                <a:solidFill>
                  <a:schemeClr val="tx1">
                    <a:lumMod val="65000"/>
                    <a:lumOff val="35000"/>
                  </a:schemeClr>
                </a:solidFill>
              </a:rPr>
              <a:t> </a:t>
            </a:r>
            <a:endParaRPr xmlns:a="http://schemas.openxmlformats.org/drawingml/2006/main" lang="en-US" altLang="ko-KR" sz="3600">
              <a:solidFill>
                <a:schemeClr val="tx1">
                  <a:lumMod val="65000"/>
                  <a:lumOff val="35000"/>
                </a:schemeClr>
              </a:solidFill>
            </a:endParaRPr>
          </a:p>
          <a:p>
            <a:r xmlns:a="http://schemas.openxmlformats.org/drawingml/2006/main">
              <a:rPr lang="ti" altLang="ko-KR" sz="3600">
                <a:solidFill>
                  <a:schemeClr val="tx1">
                    <a:lumMod val="65000"/>
                    <a:lumOff val="35000"/>
                  </a:schemeClr>
                </a:solidFill>
              </a:rPr>
              <a:t>እግዚኣብሄር ክሳብ መወዳእታ ዓለም ይሕልወኒን ይሕግዘኒን ኣሎ።</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45263774"/>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140" y="2051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4000">
                <a:solidFill>
                  <a:srgbClr val="FF0000"/>
                </a:solidFill>
              </a:rPr>
              <a:t>ናይ ሎሚ ኲይዝ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3863"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56444" y="9938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3200">
                <a:solidFill>
                  <a:schemeClr val="tx1">
                    <a:lumMod val="65000"/>
                    <a:lumOff val="35000"/>
                  </a:schemeClr>
                </a:solidFill>
              </a:rPr>
              <a:t>ኣስቴር ከይተጸውዐት ናብ ንጉስ ምስ ቀረበት እንታይ ኣጋጠማ?</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en-US" sz="2800">
                <a:solidFill>
                  <a:schemeClr val="tx1">
                    <a:lumMod val="65000"/>
                    <a:lumOff val="35000"/>
                  </a:schemeClr>
                </a:solidFill>
              </a:rPr>
              <a:t>1 </a:t>
            </a:r>
            <a:r xmlns:a="http://schemas.openxmlformats.org/drawingml/2006/main">
              <a:rPr lang="ti" altLang="ko-KR" sz="2800">
                <a:solidFill>
                  <a:schemeClr val="tx1">
                    <a:lumMod val="65000"/>
                    <a:lumOff val="35000"/>
                  </a:schemeClr>
                </a:solidFill>
              </a:rPr>
              <a:t>ክትቕተል ነበራ።</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en-US" sz="2800">
                <a:solidFill>
                  <a:schemeClr val="tx1">
                    <a:lumMod val="65000"/>
                    <a:lumOff val="35000"/>
                  </a:schemeClr>
                </a:solidFill>
              </a:rPr>
              <a:t>2 </a:t>
            </a:r>
            <a:r xmlns:a="http://schemas.openxmlformats.org/drawingml/2006/main">
              <a:rPr lang="ti" altLang="ko-KR" sz="2800">
                <a:solidFill>
                  <a:schemeClr val="tx1">
                    <a:lumMod val="65000"/>
                    <a:lumOff val="35000"/>
                  </a:schemeClr>
                </a:solidFill>
              </a:rPr>
              <a:t>ተባሪራ።</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en-US" sz="2800">
                <a:solidFill>
                  <a:schemeClr val="tx1">
                    <a:lumMod val="65000"/>
                    <a:lumOff val="35000"/>
                  </a:schemeClr>
                </a:solidFill>
              </a:rPr>
              <a:t>3 </a:t>
            </a:r>
            <a:r xmlns:a="http://schemas.openxmlformats.org/drawingml/2006/main">
              <a:rPr lang="ti" altLang="ko-KR" sz="2800">
                <a:solidFill>
                  <a:schemeClr val="tx1">
                    <a:lumMod val="65000"/>
                    <a:lumOff val="35000"/>
                  </a:schemeClr>
                </a:solidFill>
              </a:rPr>
              <a:t>ምስ ንጉስ ክትራኸብ ኣይከኣለትን።</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en-US" sz="2800">
                <a:solidFill>
                  <a:schemeClr val="tx1">
                    <a:lumMod val="65000"/>
                    <a:lumOff val="35000"/>
                  </a:schemeClr>
                </a:solidFill>
              </a:rPr>
              <a:t>4 </a:t>
            </a:r>
            <a:r xmlns:a="http://schemas.openxmlformats.org/drawingml/2006/main">
              <a:rPr lang="ti" altLang="ko-KR" sz="2800">
                <a:solidFill>
                  <a:schemeClr val="tx1">
                    <a:lumMod val="65000"/>
                    <a:lumOff val="35000"/>
                  </a:schemeClr>
                </a:solidFill>
              </a:rPr>
              <a:t>ንንጉስ ክትልምኖ ዝደለየት ክትብሎ ትኽእል ነበረት።</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en-US" sz="2800">
                <a:solidFill>
                  <a:srgbClr val="FF0000"/>
                </a:solidFill>
              </a:rPr>
              <a:t>4 </a:t>
            </a:r>
            <a:r xmlns:a="http://schemas.openxmlformats.org/drawingml/2006/main">
              <a:rPr lang="ti" altLang="ko-KR" sz="2800">
                <a:solidFill>
                  <a:srgbClr val="FF0000"/>
                </a:solidFill>
              </a:rPr>
              <a:t>ንንጉስ ክትልምኖ ዝደለየት ክትብሎ ትኽእል ነበረት።</a:t>
            </a:r>
          </a:p>
        </p:txBody>
      </p:sp>
    </p:spTree>
    <p:extLst>
      <p:ext uri="{BB962C8B-B14F-4D97-AF65-F5344CB8AC3E}">
        <p14:creationId xmlns:p14="http://schemas.microsoft.com/office/powerpoint/2010/main" val="19705526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ti" altLang="ko-KR" sz="4000">
                <a:solidFill>
                  <a:srgbClr val="FF0000"/>
                </a:solidFill>
              </a:rPr>
              <a:t>ናይ ሎሚ ቃል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ti" altLang="ko-KR" sz="3600">
                <a:solidFill>
                  <a:schemeClr val="tx1">
                    <a:lumMod val="65000"/>
                    <a:lumOff val="35000"/>
                  </a:schemeClr>
                </a:solidFill>
              </a:rPr>
              <a:t>ዳዊት ምስ ሳኦል ምዝርራቡ ምስ ወድአ፡ ዮናታን ምስ ዳዊት ብመንፈስ ሓደ ኰነ፡ ከም ገዛእ ርእሱ ድማ የፍቅሮ ነበረ።</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ti" altLang="ko-KR" sz="2800">
                <a:solidFill>
                  <a:schemeClr val="tx1">
                    <a:lumMod val="65000"/>
                    <a:lumOff val="35000"/>
                  </a:schemeClr>
                </a:solidFill>
              </a:rPr>
              <a:t>1 ሳሙኤል 18:</a:t>
            </a:r>
            <a:r xmlns:a="http://schemas.openxmlformats.org/drawingml/2006/main">
              <a:rPr lang="ti" altLang="en-US" sz="2800">
                <a:solidFill>
                  <a:schemeClr val="tx1">
                    <a:lumMod val="65000"/>
                    <a:lumOff val="35000"/>
                  </a:schemeClr>
                </a:solidFill>
              </a:rPr>
              <a:t> </a:t>
            </a:r>
            <a:r xmlns:a="http://schemas.openxmlformats.org/drawingml/2006/main">
              <a:rPr lang="ti"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69554622"/>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4000">
                <a:solidFill>
                  <a:srgbClr val="FF0000"/>
                </a:solidFill>
              </a:rPr>
              <a:t>ናይ ሎሚ ቃል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3600">
                <a:solidFill>
                  <a:schemeClr val="tx1">
                    <a:lumMod val="65000"/>
                    <a:lumOff val="35000"/>
                  </a:schemeClr>
                </a:solidFill>
              </a:rPr>
              <a:t>ሽዑ እቲ ንጉስ "እንታይ እዩ ንግስቲ ኣስቴር? እንታይ እዩ ልመናኺ? ክሳብ ፍርቂ መንግስቲ እኳ ክወሃበኪ እዩ" ኢሉ ሓተተ።</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ti" altLang="ko-KR" sz="2800">
                <a:solidFill>
                  <a:schemeClr val="tx1">
                    <a:lumMod val="65000"/>
                    <a:lumOff val="35000"/>
                  </a:schemeClr>
                </a:solidFill>
              </a:rPr>
              <a:t>ኣስቴር</a:t>
            </a:r>
            <a:r xmlns:a="http://schemas.openxmlformats.org/drawingml/2006/main">
              <a:rPr lang="ti" altLang="en-US" sz="2800">
                <a:solidFill>
                  <a:schemeClr val="tx1">
                    <a:lumMod val="65000"/>
                    <a:lumOff val="35000"/>
                  </a:schemeClr>
                </a:solidFill>
              </a:rPr>
              <a:t> </a:t>
            </a:r>
            <a:r xmlns:a="http://schemas.openxmlformats.org/drawingml/2006/main">
              <a:rPr lang="ti"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913260"/>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p>
            <a:r xmlns:a="http://schemas.openxmlformats.org/drawingml/2006/main">
              <a:rPr lang="ti" altLang="ko-KR" b="1">
                <a:solidFill>
                  <a:schemeClr val="tx1">
                    <a:lumMod val="50000"/>
                    <a:lumOff val="50000"/>
                  </a:schemeClr>
                </a:solidFill>
              </a:rPr>
              <a:t>ቁጽሪ 41 ቃል ኣምላኽ</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ti" altLang="ko-KR" sz="4400"/>
              <a:t>ብኣምላኽ ዝተባረኸ እዮብ</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9124" y="2019469"/>
            <a:ext cx="5021388" cy="3766041"/>
          </a:xfrm>
          <a:prstGeom prst="rect">
            <a:avLst/>
          </a:prstGeom>
        </p:spPr>
      </p:pic>
    </p:spTree>
    <p:extLst>
      <p:ext uri="{BB962C8B-B14F-4D97-AF65-F5344CB8AC3E}">
        <p14:creationId xmlns:p14="http://schemas.microsoft.com/office/powerpoint/2010/main" val="623478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ti" altLang="ko-KR" sz="4000">
                <a:solidFill>
                  <a:srgbClr val="FF0000"/>
                </a:solidFill>
              </a:rPr>
              <a:t>ናይ ሎሚ ቃል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ti" altLang="ko-KR" sz="3600">
                <a:solidFill>
                  <a:schemeClr val="tx1">
                    <a:lumMod val="65000"/>
                    <a:lumOff val="35000"/>
                  </a:schemeClr>
                </a:solidFill>
              </a:rPr>
              <a:t>ኣብ ምድሪ ኡዝ እዮብ ዝበሃል ሰብኣይ ይነብር ነበረ። እዚ ሰብ እዚ መንቅብ ዘይብሉን ቅኑዕን እዩ ነይሩ፤ ንኣምላኽ ይፈርህን ክፉእ ይርሕቕን ነበረ።</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ti" altLang="ko-KR" sz="2800">
                <a:solidFill>
                  <a:schemeClr val="tx1">
                    <a:lumMod val="65000"/>
                    <a:lumOff val="35000"/>
                  </a:schemeClr>
                </a:solidFill>
              </a:rPr>
              <a:t>ስራሕ</a:t>
            </a:r>
            <a:r xmlns:a="http://schemas.openxmlformats.org/drawingml/2006/main">
              <a:rPr lang="ti" altLang="en-US" sz="2800">
                <a:solidFill>
                  <a:schemeClr val="tx1">
                    <a:lumMod val="65000"/>
                    <a:lumOff val="35000"/>
                  </a:schemeClr>
                </a:solidFill>
              </a:rPr>
              <a:t> </a:t>
            </a:r>
            <a:r xmlns:a="http://schemas.openxmlformats.org/drawingml/2006/main">
              <a:rPr lang="ti"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437472755"/>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84995"/>
          </a:xfrm>
          <a:prstGeom prst="rect">
            <a:avLst/>
          </a:prstGeom>
          <a:noFill/>
        </p:spPr>
        <p:txBody>
          <a:bodyPr wrap="square" rtlCol="0">
            <a:spAutoFit/>
          </a:bodyPr>
          <a:lstStyle/>
          <a:p>
            <a:r xmlns:a="http://schemas.openxmlformats.org/drawingml/2006/main">
              <a:rPr lang="ti" altLang="ko-KR" sz="2800">
                <a:solidFill>
                  <a:schemeClr val="tx1">
                    <a:lumMod val="65000"/>
                    <a:lumOff val="35000"/>
                  </a:schemeClr>
                </a:solidFill>
              </a:rPr>
              <a:t>ኣብ ምድሪ ኡዝ ምድረ ምብራቕ ዝነብር ዝነበረ እዮብ እቲ ዝሃብተመ እዩ። ንኣምላኽ ይፈርህን መንቅብ ዘይብሉን ቅኑዕን ነበረ።</a:t>
            </a:r>
            <a:endParaRPr xmlns:a="http://schemas.openxmlformats.org/drawingml/2006/main" lang="ko-KR" altLang="en-US" sz="2800">
              <a:solidFill>
                <a:schemeClr val="tx1">
                  <a:lumMod val="65000"/>
                  <a:lumOff val="35000"/>
                </a:schemeClr>
              </a:solidFill>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45224"/>
          </a:xfrm>
          <a:prstGeom prst="rect">
            <a:avLst/>
          </a:prstGeom>
        </p:spPr>
      </p:pic>
    </p:spTree>
    <p:extLst>
      <p:ext uri="{BB962C8B-B14F-4D97-AF65-F5344CB8AC3E}">
        <p14:creationId xmlns:p14="http://schemas.microsoft.com/office/powerpoint/2010/main" val="1613879673"/>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3" y="5859269"/>
            <a:ext cx="8963222" cy="954107"/>
          </a:xfrm>
          <a:prstGeom prst="rect">
            <a:avLst/>
          </a:prstGeom>
          <a:noFill/>
        </p:spPr>
        <p:txBody>
          <a:bodyPr wrap="square" rtlCol="0">
            <a:spAutoFit/>
          </a:bodyPr>
          <a:lstStyle/>
          <a:p>
            <a:r xmlns:a="http://schemas.openxmlformats.org/drawingml/2006/main">
              <a:rPr lang="ti" altLang="ko-KR" sz="2800">
                <a:solidFill>
                  <a:schemeClr val="tx1">
                    <a:lumMod val="65000"/>
                    <a:lumOff val="35000"/>
                  </a:schemeClr>
                </a:solidFill>
              </a:rPr>
              <a:t>“ንእዮብ ስለ ዝባረኽካዮ፡ ፈሪሑካ! እዮብ ንኸንቱዶ ንኣምላኽ ይፈርሖ፧” ሰይጣን ንእዮብ ክፍትኖ ውዲት ኣውጽአ።</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41839" t="-807" r="37242" b="69865"/>
          <a:stretch>
            <a:fillRect/>
          </a:stretch>
        </p:blipFill>
        <p:spPr>
          <a:xfrm>
            <a:off x="6444208" y="0"/>
            <a:ext cx="1872209" cy="4194260"/>
          </a:xfrm>
          <a:prstGeom prst="rect">
            <a:avLst/>
          </a:prstGeom>
        </p:spPr>
      </p:pic>
      <p:pic>
        <p:nvPicPr>
          <p:cNvPr id="4" name="그림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2844868" y="1340768"/>
            <a:ext cx="3420033" cy="4221603"/>
          </a:xfrm>
          <a:prstGeom prst="rect">
            <a:avLst/>
          </a:prstGeom>
        </p:spPr>
      </p:pic>
    </p:spTree>
    <p:extLst>
      <p:ext uri="{BB962C8B-B14F-4D97-AF65-F5344CB8AC3E}">
        <p14:creationId xmlns:p14="http://schemas.microsoft.com/office/powerpoint/2010/main" val="83232911"/>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661248"/>
            <a:ext cx="9054634" cy="830997"/>
          </a:xfrm>
          <a:prstGeom prst="rect">
            <a:avLst/>
          </a:prstGeom>
          <a:noFill/>
        </p:spPr>
        <p:txBody>
          <a:bodyPr wrap="square" rtlCol="0">
            <a:spAutoFit/>
          </a:bodyPr>
          <a:lstStyle/>
          <a:p>
            <a:r xmlns:a="http://schemas.openxmlformats.org/drawingml/2006/main">
              <a:rPr lang="ti" altLang="ko-KR" sz="2400">
                <a:solidFill>
                  <a:schemeClr val="tx1">
                    <a:lumMod val="65000"/>
                    <a:lumOff val="35000"/>
                  </a:schemeClr>
                </a:solidFill>
              </a:rPr>
              <a:t>ሰይጣን ኩሉ ነገር ብሓደ ለይቲ ወሲዱ ደቁን ኩሉ ንብረቱን። ኣብ ዓለም እቲ ዝሓሰረ ሰብ ኰነ።</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 y="0"/>
            <a:ext cx="9127908" cy="5733256"/>
          </a:xfrm>
          <a:prstGeom prst="rect">
            <a:avLst/>
          </a:prstGeom>
        </p:spPr>
      </p:pic>
    </p:spTree>
    <p:extLst>
      <p:ext uri="{BB962C8B-B14F-4D97-AF65-F5344CB8AC3E}">
        <p14:creationId xmlns:p14="http://schemas.microsoft.com/office/powerpoint/2010/main" val="2338009663"/>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8194"/>
            <a:ext cx="9054634" cy="1292662"/>
          </a:xfrm>
          <a:prstGeom prst="rect">
            <a:avLst/>
          </a:prstGeom>
          <a:noFill/>
        </p:spPr>
        <p:txBody>
          <a:bodyPr wrap="square" rtlCol="0">
            <a:spAutoFit/>
          </a:bodyPr>
          <a:lstStyle/>
          <a:p>
            <a:r xmlns:a="http://schemas.openxmlformats.org/drawingml/2006/main">
              <a:rPr lang="ti" altLang="ko-KR" sz="2600">
                <a:solidFill>
                  <a:schemeClr val="tx1">
                    <a:lumMod val="65000"/>
                    <a:lumOff val="35000"/>
                  </a:schemeClr>
                </a:solidFill>
              </a:rPr>
              <a:t>በዓልቲ ቤቱ "ንኣምላኽ ረጊምካ ሞት!" ኣዕሩኽ እዮብ መጺኦም ወቐስዎ።ግን፡ እዮብ ከም ቀደሙ ኣብ ኣምላኽ ተኣሚኑ።</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0783"/>
            <a:ext cx="7380312" cy="4612433"/>
          </a:xfrm>
          <a:prstGeom prst="rect">
            <a:avLst/>
          </a:prstGeom>
        </p:spPr>
      </p:pic>
    </p:spTree>
    <p:extLst>
      <p:ext uri="{BB962C8B-B14F-4D97-AF65-F5344CB8AC3E}">
        <p14:creationId xmlns:p14="http://schemas.microsoft.com/office/powerpoint/2010/main" val="446186852"/>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104581"/>
            <a:ext cx="9054634" cy="1692771"/>
          </a:xfrm>
          <a:prstGeom prst="rect">
            <a:avLst/>
          </a:prstGeom>
          <a:noFill/>
        </p:spPr>
        <p:txBody>
          <a:bodyPr wrap="square" rtlCol="0">
            <a:spAutoFit/>
          </a:bodyPr>
          <a:lstStyle/>
          <a:p>
            <a:r xmlns:a="http://schemas.openxmlformats.org/drawingml/2006/main">
              <a:rPr lang="ti" altLang="ko-KR" sz="2600">
                <a:solidFill>
                  <a:schemeClr val="tx1">
                    <a:lumMod val="65000"/>
                    <a:lumOff val="35000"/>
                  </a:schemeClr>
                </a:solidFill>
              </a:rPr>
              <a:t>እቲ እዋን ኣብ ሕሰምን ምረትን እዩ ነይሩ። ይኹን እምበር እዮብ ነቲ ፈተና ሓሊፉ ኣምላኽ ካብቲ ቅድሚ ሕጂ ዝነበረ ኣዝዩ ዝዓበየ በረኸት ሃቦ። ካብ ዝኾነ እዋን ንላዕሊ ንኣምላኽ ዝፈርህ ሰብ ኮነ።</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rcRect l="5363" t="5029" r="3490" b="21216"/>
          <a:stretch>
            <a:fillRect/>
          </a:stretch>
        </p:blipFill>
        <p:spPr>
          <a:xfrm>
            <a:off x="73274" y="116632"/>
            <a:ext cx="8891214" cy="4968552"/>
          </a:xfrm>
          <a:prstGeom prst="rect">
            <a:avLst/>
          </a:prstGeom>
        </p:spPr>
      </p:pic>
    </p:spTree>
    <p:extLst>
      <p:ext uri="{BB962C8B-B14F-4D97-AF65-F5344CB8AC3E}">
        <p14:creationId xmlns:p14="http://schemas.microsoft.com/office/powerpoint/2010/main" val="3991340926"/>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8450" y="214767"/>
            <a:ext cx="4053592" cy="707886"/>
          </a:xfrm>
          <a:prstGeom prst="rect">
            <a:avLst/>
          </a:prstGeom>
          <a:noFill/>
        </p:spPr>
        <p:txBody>
          <a:bodyPr wrap="square" rtlCol="0">
            <a:spAutoFit/>
          </a:bodyPr>
          <a:lstStyle/>
          <a:p>
            <a:pPr xmlns:a="http://schemas.openxmlformats.org/drawingml/2006/main" algn="ctr"/>
            <a:r xmlns:a="http://schemas.openxmlformats.org/drawingml/2006/main">
              <a:rPr lang="ti" altLang="ko-KR" sz="4000">
                <a:solidFill>
                  <a:srgbClr val="FF0000"/>
                </a:solidFill>
              </a:rPr>
              <a:t>ናይ ሎሚ ትምህርቲ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0090"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9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4524315"/>
          </a:xfrm>
          <a:prstGeom prst="rect">
            <a:avLst/>
          </a:prstGeom>
          <a:noFill/>
        </p:spPr>
        <p:txBody>
          <a:bodyPr wrap="square" rtlCol="0">
            <a:spAutoFit/>
          </a:bodyPr>
          <a:lstStyle/>
          <a:p>
            <a:pPr xmlns:a="http://schemas.openxmlformats.org/drawingml/2006/main" algn="ctr"/>
            <a:r xmlns:a="http://schemas.openxmlformats.org/drawingml/2006/main">
              <a:rPr lang="ti" altLang="ko-KR" sz="3200">
                <a:solidFill>
                  <a:schemeClr val="tx1">
                    <a:lumMod val="65000"/>
                    <a:lumOff val="35000"/>
                  </a:schemeClr>
                </a:solidFill>
              </a:rPr>
              <a:t>እዮብ ቅኑዕ ሰብ እኳ እንተ ነበረ፡ ሰይጣን ግን ሽግር ሃቦ።</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ti" altLang="ko-KR" sz="3200">
                <a:solidFill>
                  <a:schemeClr val="tx1">
                    <a:lumMod val="65000"/>
                    <a:lumOff val="35000"/>
                  </a:schemeClr>
                </a:solidFill>
              </a:rPr>
              <a:t>እዮብ ጸገማት እኳ እንተ ኣጋጠሞ፡ ኣብ ኣምላኽ ኣሚኑ፡ ኣብ ኣምላኽ ድማ ብትዕግስቲ ይዕገስ ነበረ።</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ti" altLang="ko-KR" sz="3200">
                <a:solidFill>
                  <a:schemeClr val="tx1">
                    <a:lumMod val="65000"/>
                    <a:lumOff val="35000"/>
                  </a:schemeClr>
                </a:solidFill>
              </a:rPr>
              <a:t>እቶም ጸገማት ክመጹና ይኽእሉ እዮም።</a:t>
            </a:r>
          </a:p>
          <a:p>
            <a:pPr xmlns:a="http://schemas.openxmlformats.org/drawingml/2006/main" algn="ctr"/>
            <a:r xmlns:a="http://schemas.openxmlformats.org/drawingml/2006/main">
              <a:rPr lang="ti" altLang="ko-KR" sz="3200">
                <a:solidFill>
                  <a:schemeClr val="tx1">
                    <a:lumMod val="65000"/>
                    <a:lumOff val="35000"/>
                  </a:schemeClr>
                </a:solidFill>
              </a:rPr>
              <a:t>ኣብቲ ግዜ እቲ ኣብ ኣምላኽ ክንኣምንን ኣብ ኣምላኽ ክንዕገስን ኣሎና።</a:t>
            </a:r>
          </a:p>
        </p:txBody>
      </p:sp>
    </p:spTree>
    <p:extLst>
      <p:ext uri="{BB962C8B-B14F-4D97-AF65-F5344CB8AC3E}">
        <p14:creationId xmlns:p14="http://schemas.microsoft.com/office/powerpoint/2010/main" val="3219889444"/>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8346" y="205543"/>
            <a:ext cx="4053592" cy="584775"/>
          </a:xfrm>
          <a:prstGeom prst="rect">
            <a:avLst/>
          </a:prstGeom>
          <a:noFill/>
        </p:spPr>
        <p:txBody>
          <a:bodyPr wrap="square" rtlCol="0">
            <a:spAutoFit/>
          </a:bodyPr>
          <a:lstStyle/>
          <a:p>
            <a:pPr xmlns:a="http://schemas.openxmlformats.org/drawingml/2006/main" algn="ctr"/>
            <a:r xmlns:a="http://schemas.openxmlformats.org/drawingml/2006/main">
              <a:rPr lang="ti" altLang="ko-KR" sz="3200"/>
              <a:t>ፈጣሪ?</a:t>
            </a:r>
            <a:r xmlns:a="http://schemas.openxmlformats.org/drawingml/2006/main">
              <a:rPr lang="t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25885"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81348"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ti" altLang="ko-KR" sz="3600">
                <a:solidFill>
                  <a:srgbClr val="C00000"/>
                </a:solidFill>
              </a:rPr>
              <a:t>ኣምላኽ እዩ..</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ti" altLang="ko-KR" sz="3600">
                <a:solidFill>
                  <a:schemeClr val="tx1">
                    <a:lumMod val="65000"/>
                    <a:lumOff val="35000"/>
                  </a:schemeClr>
                </a:solidFill>
              </a:rPr>
              <a:t>ኣምላኽ እዩ እቲ ሓደ</a:t>
            </a:r>
          </a:p>
          <a:p>
            <a:r xmlns:a="http://schemas.openxmlformats.org/drawingml/2006/main">
              <a:rPr lang="ti" altLang="ko-KR" sz="3600">
                <a:solidFill>
                  <a:schemeClr val="tx1">
                    <a:lumMod val="65000"/>
                    <a:lumOff val="35000"/>
                  </a:schemeClr>
                </a:solidFill>
              </a:rPr>
              <a:t>ከም ፍቓዱ ሃብታም ወይ ድኻ ክገብረና ዝኽእል።</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8025269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1844825"/>
            <a:ext cx="5044008" cy="38960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b="1">
                <a:solidFill>
                  <a:schemeClr val="tx1">
                    <a:lumMod val="50000"/>
                    <a:lumOff val="50000"/>
                  </a:schemeClr>
                </a:solidFill>
              </a:rPr>
              <a:t>ቁጽሪ 32 ቃል ኣምላኽ</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4400"/>
              <a:t>ጥበብ ከም ህያብ ዝተቐበለ ሰሎሞን።</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ti" altLang="ko-KR" sz="4000">
                <a:solidFill>
                  <a:srgbClr val="FF0000"/>
                </a:solidFill>
              </a:rPr>
              <a:t>ናይ ሎሚ ኲይዝ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71345"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78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p>
            <a:r xmlns:a="http://schemas.openxmlformats.org/drawingml/2006/main">
              <a:rPr lang="ti" altLang="ko-KR" sz="3600">
                <a:solidFill>
                  <a:schemeClr val="tx1">
                    <a:lumMod val="65000"/>
                    <a:lumOff val="35000"/>
                  </a:schemeClr>
                </a:solidFill>
              </a:rPr>
              <a:t>ኣየናይ እዩ ብዛዕባ እዮብ ጌጋ?</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ti" altLang="en-US" sz="2800">
                <a:solidFill>
                  <a:schemeClr val="tx1">
                    <a:lumMod val="65000"/>
                    <a:lumOff val="35000"/>
                  </a:schemeClr>
                </a:solidFill>
              </a:rPr>
              <a:t>1 </a:t>
            </a:r>
            <a:r xmlns:a="http://schemas.openxmlformats.org/drawingml/2006/main">
              <a:rPr lang="ti" altLang="ko-KR" sz="2800">
                <a:solidFill>
                  <a:schemeClr val="tx1">
                    <a:lumMod val="65000"/>
                    <a:lumOff val="35000"/>
                  </a:schemeClr>
                </a:solidFill>
              </a:rPr>
              <a:t>ሃብታም እዩ ነይሩ።</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ti" altLang="en-US" sz="2800">
                <a:solidFill>
                  <a:schemeClr val="tx1">
                    <a:lumMod val="65000"/>
                    <a:lumOff val="35000"/>
                  </a:schemeClr>
                </a:solidFill>
              </a:rPr>
              <a:t>2 </a:t>
            </a:r>
            <a:r xmlns:a="http://schemas.openxmlformats.org/drawingml/2006/main">
              <a:rPr lang="ti" altLang="ko-KR" sz="2800">
                <a:solidFill>
                  <a:schemeClr val="tx1">
                    <a:lumMod val="65000"/>
                    <a:lumOff val="35000"/>
                  </a:schemeClr>
                </a:solidFill>
              </a:rPr>
              <a:t>ኣብ ምድሪ ምብራቕ ይነብር ነበረ።</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ti" altLang="en-US" sz="2800">
                <a:solidFill>
                  <a:schemeClr val="tx1">
                    <a:lumMod val="65000"/>
                    <a:lumOff val="35000"/>
                  </a:schemeClr>
                </a:solidFill>
              </a:rPr>
              <a:t>3 </a:t>
            </a:r>
            <a:r xmlns:a="http://schemas.openxmlformats.org/drawingml/2006/main">
              <a:rPr lang="ti" altLang="ko-KR" sz="2800">
                <a:solidFill>
                  <a:schemeClr val="tx1">
                    <a:lumMod val="65000"/>
                    <a:lumOff val="35000"/>
                  </a:schemeClr>
                </a:solidFill>
              </a:rPr>
              <a:t>ንጉስ እዩ ነይሩ።</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ti" altLang="en-US" sz="2800">
                <a:solidFill>
                  <a:schemeClr val="tx1">
                    <a:lumMod val="65000"/>
                    <a:lumOff val="35000"/>
                  </a:schemeClr>
                </a:solidFill>
              </a:rPr>
              <a:t>4 </a:t>
            </a:r>
            <a:r xmlns:a="http://schemas.openxmlformats.org/drawingml/2006/main">
              <a:rPr lang="ti" altLang="ko-KR" sz="2800">
                <a:solidFill>
                  <a:schemeClr val="tx1">
                    <a:lumMod val="65000"/>
                    <a:lumOff val="35000"/>
                  </a:schemeClr>
                </a:solidFill>
              </a:rPr>
              <a:t>ንኣምላኽ ይፈርህ ነበረ።</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p>
            <a:r xmlns:a="http://schemas.openxmlformats.org/drawingml/2006/main">
              <a:rPr lang="ti" altLang="en-US" sz="2800">
                <a:solidFill>
                  <a:srgbClr val="FF0000"/>
                </a:solidFill>
              </a:rPr>
              <a:t>3 </a:t>
            </a:r>
            <a:r xmlns:a="http://schemas.openxmlformats.org/drawingml/2006/main">
              <a:rPr lang="ti" altLang="ko-KR" sz="2800">
                <a:solidFill>
                  <a:srgbClr val="FF0000"/>
                </a:solidFill>
              </a:rPr>
              <a:t>ንጉስ እዩ ነይሩ።</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5247750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ti" altLang="ko-KR" sz="4000">
                <a:solidFill>
                  <a:srgbClr val="FF0000"/>
                </a:solidFill>
              </a:rPr>
              <a:t>ናይ ሎሚ ቃል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ti" altLang="ko-KR" sz="3600">
                <a:solidFill>
                  <a:schemeClr val="tx1">
                    <a:lumMod val="65000"/>
                    <a:lumOff val="35000"/>
                  </a:schemeClr>
                </a:solidFill>
              </a:rPr>
              <a:t>ኣብ ምድሪ ኡዝ እዮብ ዝበሃል ሰብኣይ ይነብር ነበረ። እዚ ሰብኣይ እዚ መንቅብ ዘይብሉን ቅኑዕን እዩ ነይሩ፤ ንኣምላኽ ይፈርህን ክፉእ ይርሕቕን ነበረ።</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ti" altLang="ko-KR" sz="2800">
                <a:solidFill>
                  <a:schemeClr val="tx1">
                    <a:lumMod val="65000"/>
                    <a:lumOff val="35000"/>
                  </a:schemeClr>
                </a:solidFill>
              </a:rPr>
              <a:t>ስራሕ</a:t>
            </a:r>
            <a:r xmlns:a="http://schemas.openxmlformats.org/drawingml/2006/main">
              <a:rPr lang="ti" altLang="en-US" sz="2800">
                <a:solidFill>
                  <a:schemeClr val="tx1">
                    <a:lumMod val="65000"/>
                    <a:lumOff val="35000"/>
                  </a:schemeClr>
                </a:solidFill>
              </a:rPr>
              <a:t> </a:t>
            </a:r>
            <a:r xmlns:a="http://schemas.openxmlformats.org/drawingml/2006/main">
              <a:rPr lang="ti"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528478426"/>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b="1">
                <a:solidFill>
                  <a:schemeClr val="tx1">
                    <a:lumMod val="50000"/>
                    <a:lumOff val="50000"/>
                  </a:schemeClr>
                </a:solidFill>
              </a:rPr>
              <a:t>አይኮንን. 42 ቃል ኣምላኽ</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4400"/>
              <a:t>ዳኒኤል ምግቢ ንጉስ ምብላዕ ኣብዩ።</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0626" y="1782108"/>
            <a:ext cx="5069886" cy="3951148"/>
          </a:xfrm>
          <a:prstGeom prst="rect">
            <a:avLst/>
          </a:prstGeom>
        </p:spPr>
      </p:pic>
    </p:spTree>
    <p:extLst>
      <p:ext uri="{BB962C8B-B14F-4D97-AF65-F5344CB8AC3E}">
        <p14:creationId xmlns:p14="http://schemas.microsoft.com/office/powerpoint/2010/main" val="110468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4000">
                <a:solidFill>
                  <a:srgbClr val="FF0000"/>
                </a:solidFill>
              </a:rPr>
              <a:t>ናይ ሎሚ ቃል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3600">
                <a:solidFill>
                  <a:schemeClr val="tx1">
                    <a:lumMod val="65000"/>
                    <a:lumOff val="35000"/>
                  </a:schemeClr>
                </a:solidFill>
              </a:rPr>
              <a:t>ዳንኤል ግና በቲ ንጉሳዊ መግብን ወይንን ንርእሱ ከይረክስ ወሰነ፣ በዚ ኸምዚ ንርእሱ ንኸይርክስ ድማ ነቲ ሓለቓ በዓል ስልጣን ፍቓድ ሓተቶ።</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ti" altLang="ko-KR" sz="2800">
                <a:solidFill>
                  <a:schemeClr val="tx1">
                    <a:lumMod val="65000"/>
                    <a:lumOff val="35000"/>
                  </a:schemeClr>
                </a:solidFill>
              </a:rPr>
              <a:t>ዳንኤል</a:t>
            </a:r>
            <a:r xmlns:a="http://schemas.openxmlformats.org/drawingml/2006/main">
              <a:rPr lang="ti" altLang="en-US" sz="2800">
                <a:solidFill>
                  <a:schemeClr val="tx1">
                    <a:lumMod val="65000"/>
                    <a:lumOff val="35000"/>
                  </a:schemeClr>
                </a:solidFill>
              </a:rPr>
              <a:t> </a:t>
            </a:r>
            <a:r xmlns:a="http://schemas.openxmlformats.org/drawingml/2006/main">
              <a:rPr lang="ti"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57543987"/>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5858" y="5611505"/>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2500">
                <a:solidFill>
                  <a:schemeClr val="tx1">
                    <a:lumMod val="65000"/>
                    <a:lumOff val="35000"/>
                  </a:schemeClr>
                </a:solidFill>
              </a:rPr>
              <a:t>ዳንኤልን ሰለስተ ኣዕሩኽቱን እሱራት ኰይኖም ናብ ባቢሎን ኣምጽእዎም። ንጉስ ንሰበስልጣኑ መግብን ወይንን ንጉስ ብምሃብ ክምህርዎም ኣዘዞም።</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8" y="0"/>
            <a:ext cx="9143999" cy="5504743"/>
          </a:xfrm>
          <a:prstGeom prst="rect">
            <a:avLst/>
          </a:prstGeom>
        </p:spPr>
      </p:pic>
    </p:spTree>
    <p:extLst>
      <p:ext uri="{BB962C8B-B14F-4D97-AF65-F5344CB8AC3E}">
        <p14:creationId xmlns:p14="http://schemas.microsoft.com/office/powerpoint/2010/main" val="3196853372"/>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2400">
                <a:solidFill>
                  <a:schemeClr val="tx1">
                    <a:lumMod val="65000"/>
                    <a:lumOff val="35000"/>
                  </a:schemeClr>
                </a:solidFill>
              </a:rPr>
              <a:t>“ብሕጊ ኣምላኽ ዝተኸልከለ መግቢ ከይንበልዕ ንደሊ!” ዳንኤልን ሰለስተ ኣዕሩኽቱን በዚ ኸምዚ ንርእሶም ንኸይረኽሱ ነቲ ዋና ሓላፊ ፍቓድ ሓተቱ።</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1026" t="2143" r="1026" b="2034"/>
          <a:stretch>
            <a:fillRect/>
          </a:stretch>
        </p:blipFill>
        <p:spPr>
          <a:xfrm>
            <a:off x="0" y="-1680"/>
            <a:ext cx="9144000" cy="5302888"/>
          </a:xfrm>
          <a:prstGeom prst="rect">
            <a:avLst/>
          </a:prstGeom>
        </p:spPr>
      </p:pic>
    </p:spTree>
    <p:extLst>
      <p:ext uri="{BB962C8B-B14F-4D97-AF65-F5344CB8AC3E}">
        <p14:creationId xmlns:p14="http://schemas.microsoft.com/office/powerpoint/2010/main" val="1071940077"/>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702" y="553876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2600">
                <a:solidFill>
                  <a:schemeClr val="tx1">
                    <a:lumMod val="65000"/>
                    <a:lumOff val="35000"/>
                  </a:schemeClr>
                </a:solidFill>
              </a:rPr>
              <a:t>ዳኒኤልን ሰለስተ መሓዙቱን ኣብ ክንዲ ንኣይዶል ዝቐርብ መግቢ ዝበልዑ ኣሕምልትን ማይን ይበልዑ ነበሩ። ኣምላኽ ኣኽቢሩ ይርእዮምን ዝያዳ ጥበብ ሂብዎምን እዩ።</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460431"/>
          </a:xfrm>
          <a:prstGeom prst="rect">
            <a:avLst/>
          </a:prstGeom>
        </p:spPr>
      </p:pic>
    </p:spTree>
    <p:extLst>
      <p:ext uri="{BB962C8B-B14F-4D97-AF65-F5344CB8AC3E}">
        <p14:creationId xmlns:p14="http://schemas.microsoft.com/office/powerpoint/2010/main" val="1688823047"/>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3" y="5517232"/>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2500">
                <a:solidFill>
                  <a:schemeClr val="tx1">
                    <a:lumMod val="65000"/>
                    <a:lumOff val="35000"/>
                  </a:schemeClr>
                </a:solidFill>
              </a:rPr>
              <a:t>“ክንደይ ለባማት እዮም!” ንጉስ ካብ ካልኦት ንጉሳዊ መግቢ ዝበልዑ መንእሰያት ጥዑያትን ለባማትን ይመስሉ ምህላዎም ካብ ምግራም ሓሊፉ ክሓልፍ ኣይከኣለን።</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2875" r="1969" b="3704"/>
          <a:stretch>
            <a:fillRect/>
          </a:stretch>
        </p:blipFill>
        <p:spPr>
          <a:xfrm>
            <a:off x="0" y="0"/>
            <a:ext cx="9144000" cy="5373216"/>
          </a:xfrm>
          <a:prstGeom prst="rect">
            <a:avLst/>
          </a:prstGeom>
        </p:spPr>
      </p:pic>
    </p:spTree>
    <p:extLst>
      <p:ext uri="{BB962C8B-B14F-4D97-AF65-F5344CB8AC3E}">
        <p14:creationId xmlns:p14="http://schemas.microsoft.com/office/powerpoint/2010/main" val="36218351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0290"/>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2600">
                <a:solidFill>
                  <a:schemeClr val="tx1">
                    <a:lumMod val="65000"/>
                    <a:lumOff val="35000"/>
                  </a:schemeClr>
                </a:solidFill>
              </a:rPr>
              <a:t>ካብ ሽዑ ኣትሒዙ ዳንኤልን ሰለስተ ኣዕሩኽቱን ኣገዳሲ ነገራት ባቢሎን ተቖጻጺሮም ኣብ ቅድሚ ኣምላኽ ቅዱሳን ገበሩ።</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544615"/>
          </a:xfrm>
          <a:prstGeom prst="rect">
            <a:avLst/>
          </a:prstGeom>
        </p:spPr>
      </p:pic>
    </p:spTree>
    <p:extLst>
      <p:ext uri="{BB962C8B-B14F-4D97-AF65-F5344CB8AC3E}">
        <p14:creationId xmlns:p14="http://schemas.microsoft.com/office/powerpoint/2010/main" val="3316378040"/>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4000">
                <a:solidFill>
                  <a:srgbClr val="FF0000"/>
                </a:solidFill>
              </a:rPr>
              <a:t>ናይ ሎሚ ትምህርቲ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3499"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3200">
                <a:solidFill>
                  <a:schemeClr val="tx1">
                    <a:lumMod val="65000"/>
                    <a:lumOff val="35000"/>
                  </a:schemeClr>
                </a:solidFill>
              </a:rPr>
              <a:t>ዳንኤልን ሰለስተ ኣዕሩኽቱን ኣብ ትሕቲ እሱር ኩነታት ከይተረፈ ሕጊ ኣምላኽ ክሕልዉ ወሰኑ።</a:t>
            </a:r>
          </a:p>
          <a:p>
            <a:r xmlns:a="http://schemas.openxmlformats.org/drawingml/2006/main">
              <a:rPr lang="ti" altLang="ko-KR" sz="3200">
                <a:solidFill>
                  <a:schemeClr val="tx1">
                    <a:lumMod val="65000"/>
                    <a:lumOff val="35000"/>
                  </a:schemeClr>
                </a:solidFill>
              </a:rPr>
              <a:t>ድሕሪኡ፡ ካብቶም ንጉሳዊ ምግቢ ዝበልዑ ካልኦት ሰብኡት ጥዑያትን ለባማትን ኰኑ።</a:t>
            </a:r>
          </a:p>
          <a:p>
            <a:r xmlns:a="http://schemas.openxmlformats.org/drawingml/2006/main">
              <a:rPr lang="ti" altLang="ko-KR" sz="3200">
                <a:solidFill>
                  <a:schemeClr val="tx1">
                    <a:lumMod val="65000"/>
                    <a:lumOff val="35000"/>
                  </a:schemeClr>
                </a:solidFill>
              </a:rPr>
              <a:t>ኣብ ትሕቲ ዝኾነ ይኹን ኩነታት ንኣምላኽ ክንእዘዝ ኣሎና።</a:t>
            </a:r>
          </a:p>
          <a:p>
            <a:r xmlns:a="http://schemas.openxmlformats.org/drawingml/2006/main">
              <a:rPr lang="ti" altLang="ko-KR" sz="3200">
                <a:solidFill>
                  <a:schemeClr val="tx1">
                    <a:lumMod val="65000"/>
                    <a:lumOff val="35000"/>
                  </a:schemeClr>
                </a:solidFill>
              </a:rPr>
              <a:t>ንኣምላኽ ካብ ምፍቃር ንላዕሊ ኣገዳሲ ነገር የልቦን።</a:t>
            </a:r>
          </a:p>
        </p:txBody>
      </p:sp>
    </p:spTree>
    <p:extLst>
      <p:ext uri="{BB962C8B-B14F-4D97-AF65-F5344CB8AC3E}">
        <p14:creationId xmlns:p14="http://schemas.microsoft.com/office/powerpoint/2010/main" val="22125642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4000">
                <a:solidFill>
                  <a:srgbClr val="FF0000"/>
                </a:solidFill>
              </a:rPr>
              <a:t>ናይ ሎሚ ቃል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3600">
                <a:solidFill>
                  <a:schemeClr val="tx1">
                    <a:lumMod val="65000"/>
                    <a:lumOff val="35000"/>
                  </a:schemeClr>
                </a:solidFill>
              </a:rPr>
              <a:t>ንጉስ ሰሎሞን ካብ ኩሎም ካልኦት ነገስታት ምድሪ ብሃብትን ብጥበብን ይዓቢ ነበረ።</a:t>
            </a:r>
            <a:r xmlns:a="http://schemas.openxmlformats.org/drawingml/2006/main">
              <a:rPr lang="ti"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ti" altLang="ko-KR" sz="2800">
                <a:solidFill>
                  <a:schemeClr val="tx1">
                    <a:lumMod val="65000"/>
                    <a:lumOff val="35000"/>
                  </a:schemeClr>
                </a:solidFill>
              </a:rPr>
              <a:t>2 ዜና መዋእል 9:</a:t>
            </a:r>
            <a:r xmlns:a="http://schemas.openxmlformats.org/drawingml/2006/main">
              <a:rPr lang="ti" altLang="en-US" sz="2800">
                <a:solidFill>
                  <a:schemeClr val="tx1">
                    <a:lumMod val="65000"/>
                    <a:lumOff val="35000"/>
                  </a:schemeClr>
                </a:solidFill>
              </a:rPr>
              <a:t> </a:t>
            </a:r>
            <a:r xmlns:a="http://schemas.openxmlformats.org/drawingml/2006/main">
              <a:rPr lang="ti"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7195" y="152345"/>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3200"/>
              <a:t>መን</a:t>
            </a:r>
            <a:r xmlns:a="http://schemas.openxmlformats.org/drawingml/2006/main">
              <a:rPr lang="ti" altLang="en-US" sz="3200"/>
              <a:t> </a:t>
            </a:r>
            <a:r xmlns:a="http://schemas.openxmlformats.org/drawingml/2006/main">
              <a:rPr lang="ti" altLang="ko-KR" sz="3200"/>
              <a:t>እዩ</a:t>
            </a:r>
            <a:r xmlns:a="http://schemas.openxmlformats.org/drawingml/2006/main">
              <a:rPr lang="ti" altLang="en-US" sz="3200"/>
              <a:t> </a:t>
            </a:r>
            <a:r xmlns:a="http://schemas.openxmlformats.org/drawingml/2006/main">
              <a:rPr lang="ti" altLang="ko-KR" sz="3200"/>
              <a:t>ፈጣሪ?</a:t>
            </a:r>
            <a:r xmlns:a="http://schemas.openxmlformats.org/drawingml/2006/main">
              <a:rPr lang="t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3600">
                <a:solidFill>
                  <a:srgbClr val="C00000"/>
                </a:solidFill>
              </a:rPr>
              <a:t>ኣምላኽ እዩ..</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3600">
                <a:solidFill>
                  <a:schemeClr val="tx1">
                    <a:lumMod val="65000"/>
                    <a:lumOff val="35000"/>
                  </a:schemeClr>
                </a:solidFill>
              </a:rPr>
              <a:t>እግዚኣብሄር እቲ ኣብ ኩሉ ቦታታት ኣብ ሓደ ግዜ (ኣብ ኩሉ ቦታ) ክኸውን ዝኽእል እዩ። ንሱ ድማ ኩሉ ዝኽእል እዩ።</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58556425"/>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4000">
                <a:solidFill>
                  <a:srgbClr val="FF0000"/>
                </a:solidFill>
              </a:rPr>
              <a:t>ናይ ሎሚ ኲይዝ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13900"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691680" y="8179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106857"/>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3600">
                <a:solidFill>
                  <a:schemeClr val="tx1">
                    <a:lumMod val="65000"/>
                    <a:lumOff val="35000"/>
                  </a:schemeClr>
                </a:solidFill>
              </a:rPr>
              <a:t>ዳንኤልን ሰለስተ ኣዕሩኽቱን ኣብ ክንዲ ምግቢ ንጉስ እንታይ ዓይነት መግቢ እዮም በሊዖም?</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2536" y="276901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en-US" sz="2800">
                <a:solidFill>
                  <a:schemeClr val="tx1">
                    <a:lumMod val="65000"/>
                    <a:lumOff val="35000"/>
                  </a:schemeClr>
                </a:solidFill>
              </a:rPr>
              <a:t>1 </a:t>
            </a:r>
            <a:r xmlns:a="http://schemas.openxmlformats.org/drawingml/2006/main">
              <a:rPr lang="ti" altLang="ko-KR" sz="2800">
                <a:solidFill>
                  <a:schemeClr val="tx1">
                    <a:lumMod val="65000"/>
                    <a:lumOff val="35000"/>
                  </a:schemeClr>
                </a:solidFill>
              </a:rPr>
              <a:t>ማይን ኣሕምልትን</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en-US" sz="2800">
                <a:solidFill>
                  <a:schemeClr val="tx1">
                    <a:lumMod val="65000"/>
                    <a:lumOff val="35000"/>
                  </a:schemeClr>
                </a:solidFill>
              </a:rPr>
              <a:t>2 </a:t>
            </a:r>
            <a:r xmlns:a="http://schemas.openxmlformats.org/drawingml/2006/main">
              <a:rPr lang="ti" altLang="ko-KR" sz="2800">
                <a:solidFill>
                  <a:schemeClr val="tx1">
                    <a:lumMod val="65000"/>
                    <a:lumOff val="35000"/>
                  </a:schemeClr>
                </a:solidFill>
              </a:rPr>
              <a:t>ኩኪስን ኮክን</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en-US" sz="2800">
                <a:solidFill>
                  <a:schemeClr val="tx1">
                    <a:lumMod val="65000"/>
                    <a:lumOff val="35000"/>
                  </a:schemeClr>
                </a:solidFill>
              </a:rPr>
              <a:t>3 </a:t>
            </a:r>
            <a:r xmlns:a="http://schemas.openxmlformats.org/drawingml/2006/main">
              <a:rPr lang="ti" altLang="ko-KR" sz="2800">
                <a:solidFill>
                  <a:schemeClr val="tx1">
                    <a:lumMod val="65000"/>
                    <a:lumOff val="35000"/>
                  </a:schemeClr>
                </a:solidFill>
              </a:rPr>
              <a:t>ኖድል</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6768" y="514994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en-US" sz="2800">
                <a:solidFill>
                  <a:schemeClr val="tx1">
                    <a:lumMod val="65000"/>
                    <a:lumOff val="35000"/>
                  </a:schemeClr>
                </a:solidFill>
              </a:rPr>
              <a:t>4 </a:t>
            </a:r>
            <a:r xmlns:a="http://schemas.openxmlformats.org/drawingml/2006/main">
              <a:rPr lang="ti" altLang="ko-KR" sz="2800">
                <a:solidFill>
                  <a:schemeClr val="tx1">
                    <a:lumMod val="65000"/>
                    <a:lumOff val="35000"/>
                  </a:schemeClr>
                </a:solidFill>
              </a:rPr>
              <a:t>ሩዝ</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2536" y="2769012"/>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en-US" sz="2800">
                <a:solidFill>
                  <a:srgbClr val="FF0000"/>
                </a:solidFill>
              </a:rPr>
              <a:t>1 </a:t>
            </a:r>
            <a:r xmlns:a="http://schemas.openxmlformats.org/drawingml/2006/main">
              <a:rPr lang="ti" altLang="ko-KR" sz="2800">
                <a:solidFill>
                  <a:srgbClr val="FF0000"/>
                </a:solidFill>
              </a:rPr>
              <a:t>ማይን ኣሕምልትን</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6730323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4000">
                <a:solidFill>
                  <a:srgbClr val="FF0000"/>
                </a:solidFill>
              </a:rPr>
              <a:t>ናይ ሎሚ ቃል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3600">
                <a:solidFill>
                  <a:schemeClr val="tx1">
                    <a:lumMod val="65000"/>
                    <a:lumOff val="35000"/>
                  </a:schemeClr>
                </a:solidFill>
              </a:rPr>
              <a:t>ዳንኤል ግና በቲ ንጉሳዊ መግብን ወይንን ንርእሱ ከይረክስ ወሰነ፣ በዚ ኸምዚ ንርእሱ ንኸይርክስ ድማ ነቲ ሓለቓ በዓል ስልጣን ፍቓድ ሓተቶ።</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ti" altLang="ko-KR" sz="2800">
                <a:solidFill>
                  <a:schemeClr val="tx1">
                    <a:lumMod val="65000"/>
                    <a:lumOff val="35000"/>
                  </a:schemeClr>
                </a:solidFill>
              </a:rPr>
              <a:t>ዳንኤል</a:t>
            </a:r>
            <a:r xmlns:a="http://schemas.openxmlformats.org/drawingml/2006/main">
              <a:rPr lang="ti" altLang="en-US" sz="2800">
                <a:solidFill>
                  <a:schemeClr val="tx1">
                    <a:lumMod val="65000"/>
                    <a:lumOff val="35000"/>
                  </a:schemeClr>
                </a:solidFill>
              </a:rPr>
              <a:t> </a:t>
            </a:r>
            <a:r xmlns:a="http://schemas.openxmlformats.org/drawingml/2006/main">
              <a:rPr lang="ti"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086205868"/>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b="1">
                <a:solidFill>
                  <a:schemeClr val="tx1">
                    <a:lumMod val="50000"/>
                    <a:lumOff val="50000"/>
                  </a:schemeClr>
                </a:solidFill>
              </a:rPr>
              <a:t>ቁጽሪ 43 ቃል ኣምላኽ</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4400"/>
              <a:t>ዳንኤል ናይ ኣንበሳ ጉድጓድ</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195944"/>
            <a:ext cx="5090405" cy="4978742"/>
          </a:xfrm>
          <a:prstGeom prst="rect">
            <a:avLst/>
          </a:prstGeom>
        </p:spPr>
      </p:pic>
    </p:spTree>
    <p:extLst>
      <p:ext uri="{BB962C8B-B14F-4D97-AF65-F5344CB8AC3E}">
        <p14:creationId xmlns:p14="http://schemas.microsoft.com/office/powerpoint/2010/main" val="1699946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4000">
                <a:solidFill>
                  <a:srgbClr val="FF0000"/>
                </a:solidFill>
              </a:rPr>
              <a:t>ናይ ሎሚ ቃል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3600">
                <a:solidFill>
                  <a:schemeClr val="tx1">
                    <a:lumMod val="65000"/>
                    <a:lumOff val="35000"/>
                  </a:schemeClr>
                </a:solidFill>
              </a:rPr>
              <a:t>እቲ ንጉስ ድማ ተሓጒሱ ንዳንኤል ካብቲ ጕድጓድ ከውጽኦ ኣዘዘ። ዳንኤል ድማ ካብቲ ጕድጓድ ምስ ተላዕለ፡ ኣብ ኣምላኹ ተኣሚኑ ስለ ዝነበረ፡ ኣብ ልዕሊኡ ቍስሊ ኣይተረኽበን።</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ti" altLang="ko-KR" sz="2800">
                <a:solidFill>
                  <a:schemeClr val="tx1">
                    <a:lumMod val="65000"/>
                    <a:lumOff val="35000"/>
                  </a:schemeClr>
                </a:solidFill>
              </a:rPr>
              <a:t>ዳንኤል</a:t>
            </a:r>
            <a:r xmlns:a="http://schemas.openxmlformats.org/drawingml/2006/main">
              <a:rPr lang="ti" altLang="en-US" sz="2800">
                <a:solidFill>
                  <a:schemeClr val="tx1">
                    <a:lumMod val="65000"/>
                    <a:lumOff val="35000"/>
                  </a:schemeClr>
                </a:solidFill>
              </a:rPr>
              <a:t> </a:t>
            </a:r>
            <a:r xmlns:a="http://schemas.openxmlformats.org/drawingml/2006/main">
              <a:rPr lang="ti" altLang="ko-KR" sz="2800">
                <a:solidFill>
                  <a:schemeClr val="tx1">
                    <a:lumMod val="65000"/>
                    <a:lumOff val="35000"/>
                  </a:schemeClr>
                </a:solidFill>
              </a:rPr>
              <a:t>6፤</a:t>
            </a:r>
            <a:r xmlns:a="http://schemas.openxmlformats.org/drawingml/2006/main">
              <a:rPr lang="ti" altLang="en-US" sz="2800">
                <a:solidFill>
                  <a:schemeClr val="tx1">
                    <a:lumMod val="65000"/>
                    <a:lumOff val="35000"/>
                  </a:schemeClr>
                </a:solidFill>
              </a:rPr>
              <a:t> </a:t>
            </a:r>
            <a:r xmlns:a="http://schemas.openxmlformats.org/drawingml/2006/main">
              <a:rPr lang="ti"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01627624"/>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80496"/>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2500">
                <a:solidFill>
                  <a:schemeClr val="tx1">
                    <a:lumMod val="65000"/>
                    <a:lumOff val="35000"/>
                  </a:schemeClr>
                </a:solidFill>
              </a:rPr>
              <a:t>ኣብ ባቢሎን ንዳንኤል ዝጸልእዎ ሰባት ነበሩ፣ ንሱ ድማ ኣብ ምርኮ ኣትዩ ቀዳማይ ሚኒስተር ኮይኑ። ንዳንኤል ክቐትልዎ ደለዩ።</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2489"/>
            <a:ext cx="8682450" cy="5432735"/>
          </a:xfrm>
          <a:prstGeom prst="rect">
            <a:avLst/>
          </a:prstGeom>
        </p:spPr>
      </p:pic>
    </p:spTree>
    <p:extLst>
      <p:ext uri="{BB962C8B-B14F-4D97-AF65-F5344CB8AC3E}">
        <p14:creationId xmlns:p14="http://schemas.microsoft.com/office/powerpoint/2010/main" val="3564482838"/>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2400">
                <a:solidFill>
                  <a:schemeClr val="tx1">
                    <a:lumMod val="65000"/>
                    <a:lumOff val="35000"/>
                  </a:schemeClr>
                </a:solidFill>
              </a:rPr>
              <a:t>''ካብ ንጉስ ወጻኢ ንኻልእ ነገር ዝሰገደ ናብ ጉድጓድ ኣንበሳ ይድርበ!' ዳንኤል ዋላ እኳ እንተፈለጠ ኣብ መዓልቲ ሰለስተ ግዜ ጸሎት ኣየቋረጸን።</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5380614"/>
          </a:xfrm>
          <a:prstGeom prst="rect">
            <a:avLst/>
          </a:prstGeom>
        </p:spPr>
      </p:pic>
    </p:spTree>
    <p:extLst>
      <p:ext uri="{BB962C8B-B14F-4D97-AF65-F5344CB8AC3E}">
        <p14:creationId xmlns:p14="http://schemas.microsoft.com/office/powerpoint/2010/main" val="3757264473"/>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2800">
                <a:solidFill>
                  <a:schemeClr val="tx1">
                    <a:lumMod val="65000"/>
                    <a:lumOff val="35000"/>
                  </a:schemeClr>
                </a:solidFill>
              </a:rPr>
              <a:t>ስለዚ ኣብ መወዳእታ ዳንኤል ናብቲ ዘፍርሕ ጕድጓድ ኣንበሳ ተደርበየ።</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 y="-15207"/>
            <a:ext cx="9144000" cy="5892480"/>
          </a:xfrm>
          <a:prstGeom prst="rect">
            <a:avLst/>
          </a:prstGeom>
        </p:spPr>
      </p:pic>
    </p:spTree>
    <p:extLst>
      <p:ext uri="{BB962C8B-B14F-4D97-AF65-F5344CB8AC3E}">
        <p14:creationId xmlns:p14="http://schemas.microsoft.com/office/powerpoint/2010/main" val="547530802"/>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017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2500">
                <a:solidFill>
                  <a:schemeClr val="tx1">
                    <a:lumMod val="65000"/>
                    <a:lumOff val="35000"/>
                  </a:schemeClr>
                </a:solidFill>
              </a:rPr>
              <a:t>እቲ ንጉስ ንጽባሒቱ ኣንጊሁ ናብቲ ጕድጓድ ኣንበሳ መጺኡ፡ ‘ዳንኤል! ድሓን ዲኻ፧’ ኢሉ መለሰሉ። አረ እቲ ንጉስ ንዳንኤል ኣዝዩ ስለ ዘፍቅሮ ንዳንኤል ከይመውት እዩ ዝደልዮ ነይሩ።</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472607"/>
          </a:xfrm>
          <a:prstGeom prst="rect">
            <a:avLst/>
          </a:prstGeom>
        </p:spPr>
      </p:pic>
    </p:spTree>
    <p:extLst>
      <p:ext uri="{BB962C8B-B14F-4D97-AF65-F5344CB8AC3E}">
        <p14:creationId xmlns:p14="http://schemas.microsoft.com/office/powerpoint/2010/main" val="3316986958"/>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2600">
                <a:solidFill>
                  <a:schemeClr val="tx1">
                    <a:lumMod val="65000"/>
                    <a:lumOff val="35000"/>
                  </a:schemeClr>
                </a:solidFill>
              </a:rPr>
              <a:t>“ኣምላኽ ክሕልወኒ ደሓን እየ!” ዳንኤል ኣይተጎድአን። እቲ ንጉስ ንኣምላኽ ዳንኤል እውን ኣመስገኖ።</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832648"/>
          </a:xfrm>
          <a:prstGeom prst="rect">
            <a:avLst/>
          </a:prstGeom>
        </p:spPr>
      </p:pic>
    </p:spTree>
    <p:extLst>
      <p:ext uri="{BB962C8B-B14F-4D97-AF65-F5344CB8AC3E}">
        <p14:creationId xmlns:p14="http://schemas.microsoft.com/office/powerpoint/2010/main" val="29203234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70" y="0"/>
            <a:ext cx="8183323" cy="5805264"/>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2800">
                <a:solidFill>
                  <a:schemeClr val="tx1">
                    <a:lumMod val="65000"/>
                    <a:lumOff val="35000"/>
                  </a:schemeClr>
                </a:solidFill>
              </a:rPr>
              <a:t>ሰሎሞን ንንጉስ ዳዊት ተኪኡ ሳልሳይ ንጉስ እስራኤል ኰነ።</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4000">
                <a:solidFill>
                  <a:srgbClr val="FF0000"/>
                </a:solidFill>
              </a:rPr>
              <a:t>ናይ ሎሚ ትምህርቲ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936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10651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3200">
                <a:solidFill>
                  <a:schemeClr val="tx1">
                    <a:lumMod val="65000"/>
                    <a:lumOff val="35000"/>
                  </a:schemeClr>
                </a:solidFill>
              </a:rPr>
              <a:t>ንጣኦታት ዘይሰገደ ዳንኤል፡ .</a:t>
            </a:r>
          </a:p>
          <a:p>
            <a:pPr xmlns:a="http://schemas.openxmlformats.org/drawingml/2006/main" algn="ctr"/>
            <a:r xmlns:a="http://schemas.openxmlformats.org/drawingml/2006/main">
              <a:rPr lang="ti" altLang="ko-KR" sz="3200">
                <a:solidFill>
                  <a:schemeClr val="tx1">
                    <a:lumMod val="65000"/>
                    <a:lumOff val="35000"/>
                  </a:schemeClr>
                </a:solidFill>
              </a:rPr>
              <a:t>ኣብ መወዳእታ፡ ናብ ጕድጓድ ኣንበሳ ተደርበየ፣ ንሱ ግን ድሓን ነበረ።</a:t>
            </a:r>
          </a:p>
          <a:p>
            <a:pPr xmlns:a="http://schemas.openxmlformats.org/drawingml/2006/main" algn="ctr"/>
            <a:r xmlns:a="http://schemas.openxmlformats.org/drawingml/2006/main">
              <a:rPr lang="ti" altLang="ko-KR" sz="3200">
                <a:solidFill>
                  <a:schemeClr val="tx1">
                    <a:lumMod val="65000"/>
                    <a:lumOff val="35000"/>
                  </a:schemeClr>
                </a:solidFill>
              </a:rPr>
              <a:t>ብሰንኪ እምነት ዳንኤል፡ ንጉስ ባቢሎን እውን ንኣምላኽ ኣመስገኖ</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ti" altLang="ko-KR" sz="3200">
                <a:solidFill>
                  <a:schemeClr val="tx1">
                    <a:lumMod val="65000"/>
                    <a:lumOff val="35000"/>
                  </a:schemeClr>
                </a:solidFill>
              </a:rPr>
              <a:t>ንኣምላኽን...</a:t>
            </a:r>
          </a:p>
          <a:p>
            <a:pPr xmlns:a="http://schemas.openxmlformats.org/drawingml/2006/main" algn="ctr"/>
            <a:r xmlns:a="http://schemas.openxmlformats.org/drawingml/2006/main">
              <a:rPr lang="ti" altLang="ko-KR" sz="3200">
                <a:solidFill>
                  <a:schemeClr val="tx1">
                    <a:lumMod val="65000"/>
                    <a:lumOff val="35000"/>
                  </a:schemeClr>
                </a:solidFill>
              </a:rPr>
              <a:t>ንጣኦት ዘየገልግል እምነት ኣለና!</a:t>
            </a:r>
          </a:p>
          <a:p>
            <a:pPr xmlns:a="http://schemas.openxmlformats.org/drawingml/2006/main" algn="ctr"/>
            <a:r xmlns:a="http://schemas.openxmlformats.org/drawingml/2006/main">
              <a:rPr lang="ti" altLang="ko-KR" sz="3200">
                <a:solidFill>
                  <a:schemeClr val="tx1">
                    <a:lumMod val="65000"/>
                    <a:lumOff val="35000"/>
                  </a:schemeClr>
                </a:solidFill>
              </a:rPr>
              <a:t>ከምዚ ዓይነት እምነት ንኻልኦት ሰባት ኣብ ኣምላኽ ከም ዝኣምኑ ክገብሮም ይኽእል እዩ።</a:t>
            </a:r>
          </a:p>
        </p:txBody>
      </p:sp>
    </p:spTree>
    <p:extLst>
      <p:ext uri="{BB962C8B-B14F-4D97-AF65-F5344CB8AC3E}">
        <p14:creationId xmlns:p14="http://schemas.microsoft.com/office/powerpoint/2010/main" val="3864811861"/>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3200"/>
              <a:t>ኣምላኽ ድዩ?</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3600">
                <a:solidFill>
                  <a:srgbClr val="C00000"/>
                </a:solidFill>
              </a:rPr>
              <a:t>ኣምላኽ እዩ እቲ ሓደ..</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3600">
                <a:solidFill>
                  <a:schemeClr val="tx1">
                    <a:lumMod val="65000"/>
                    <a:lumOff val="35000"/>
                  </a:schemeClr>
                </a:solidFill>
              </a:rPr>
              <a:t>ኣምላኽ ዘተኣማምን እዩ።</a:t>
            </a:r>
            <a:r xmlns:a="http://schemas.openxmlformats.org/drawingml/2006/main">
              <a:rPr lang="ti" altLang="en-US" sz="3600">
                <a:solidFill>
                  <a:schemeClr val="tx1">
                    <a:lumMod val="65000"/>
                    <a:lumOff val="35000"/>
                  </a:schemeClr>
                </a:solidFill>
              </a:rPr>
              <a:t> </a:t>
            </a:r>
            <a:r xmlns:a="http://schemas.openxmlformats.org/drawingml/2006/main">
              <a:rPr lang="ti" altLang="ko-KR" sz="3600">
                <a:solidFill>
                  <a:schemeClr val="tx1">
                    <a:lumMod val="65000"/>
                    <a:lumOff val="35000"/>
                  </a:schemeClr>
                </a:solidFill>
              </a:rPr>
              <a:t>ነቶም ብሓቂ ብእኡ ዝኣመኑን ዘገልግልዎን ከድሕን ዝኽእል።</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465792549"/>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4000">
                <a:solidFill>
                  <a:srgbClr val="FF0000"/>
                </a:solidFill>
              </a:rPr>
              <a:t>ናይ ሎሚ ኲይዝ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739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3600">
                <a:solidFill>
                  <a:schemeClr val="tx1">
                    <a:lumMod val="65000"/>
                    <a:lumOff val="35000"/>
                  </a:schemeClr>
                </a:solidFill>
              </a:rPr>
              <a:t>ንምንታይ</a:t>
            </a:r>
            <a:r xmlns:a="http://schemas.openxmlformats.org/drawingml/2006/main">
              <a:rPr lang="ti" altLang="en-US" sz="3600">
                <a:solidFill>
                  <a:schemeClr val="tx1">
                    <a:lumMod val="65000"/>
                    <a:lumOff val="35000"/>
                  </a:schemeClr>
                </a:solidFill>
              </a:rPr>
              <a:t> </a:t>
            </a:r>
            <a:r xmlns:a="http://schemas.openxmlformats.org/drawingml/2006/main">
              <a:rPr lang="ti" altLang="ko-KR" sz="3600">
                <a:solidFill>
                  <a:schemeClr val="tx1">
                    <a:lumMod val="65000"/>
                    <a:lumOff val="35000"/>
                  </a:schemeClr>
                </a:solidFill>
              </a:rPr>
              <a:t>ኔሩ</a:t>
            </a:r>
            <a:r xmlns:a="http://schemas.openxmlformats.org/drawingml/2006/main">
              <a:rPr lang="ti" altLang="en-US" sz="3600">
                <a:solidFill>
                  <a:schemeClr val="tx1">
                    <a:lumMod val="65000"/>
                    <a:lumOff val="35000"/>
                  </a:schemeClr>
                </a:solidFill>
              </a:rPr>
              <a:t> </a:t>
            </a:r>
            <a:r xmlns:a="http://schemas.openxmlformats.org/drawingml/2006/main">
              <a:rPr lang="ti" altLang="ko-KR" sz="3600">
                <a:solidFill>
                  <a:schemeClr val="tx1">
                    <a:lumMod val="65000"/>
                    <a:lumOff val="35000"/>
                  </a:schemeClr>
                </a:solidFill>
              </a:rPr>
              <a:t>ዳኒኤል ናብ ጉድጓድ ኣንበሳ ተደርብዩ?</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en-US" sz="2800">
                <a:solidFill>
                  <a:schemeClr val="tx1">
                    <a:lumMod val="65000"/>
                    <a:lumOff val="35000"/>
                  </a:schemeClr>
                </a:solidFill>
              </a:rPr>
              <a:t>1 </a:t>
            </a:r>
            <a:r xmlns:a="http://schemas.openxmlformats.org/drawingml/2006/main">
              <a:rPr lang="ti" altLang="ko-KR" sz="2800">
                <a:solidFill>
                  <a:schemeClr val="tx1">
                    <a:lumMod val="65000"/>
                    <a:lumOff val="35000"/>
                  </a:schemeClr>
                </a:solidFill>
              </a:rPr>
              <a:t>ንንጉስ ስለ ዝሓሰወ።</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9694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en-US" sz="2800">
                <a:solidFill>
                  <a:schemeClr val="tx1">
                    <a:lumMod val="65000"/>
                    <a:lumOff val="35000"/>
                  </a:schemeClr>
                </a:solidFill>
              </a:rPr>
              <a:t>2 </a:t>
            </a:r>
            <a:r xmlns:a="http://schemas.openxmlformats.org/drawingml/2006/main">
              <a:rPr lang="ti" altLang="ko-KR" sz="2800">
                <a:solidFill>
                  <a:schemeClr val="tx1">
                    <a:lumMod val="65000"/>
                    <a:lumOff val="35000"/>
                  </a:schemeClr>
                </a:solidFill>
              </a:rPr>
              <a:t>ንጣኦት ንጉስ ስለዘይሰገደ።</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en-US" sz="2800">
                <a:solidFill>
                  <a:schemeClr val="tx1">
                    <a:lumMod val="65000"/>
                    <a:lumOff val="35000"/>
                  </a:schemeClr>
                </a:solidFill>
              </a:rPr>
              <a:t>3 </a:t>
            </a:r>
            <a:r xmlns:a="http://schemas.openxmlformats.org/drawingml/2006/main">
              <a:rPr lang="ti" altLang="ko-KR" sz="2800">
                <a:solidFill>
                  <a:schemeClr val="tx1">
                    <a:lumMod val="65000"/>
                    <a:lumOff val="35000"/>
                  </a:schemeClr>
                </a:solidFill>
              </a:rPr>
              <a:t>ንጉስ ክቐትሎ ስለዝነበረ።</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en-US" sz="2800">
                <a:solidFill>
                  <a:schemeClr val="tx1">
                    <a:lumMod val="65000"/>
                    <a:lumOff val="35000"/>
                  </a:schemeClr>
                </a:solidFill>
              </a:rPr>
              <a:t>4 </a:t>
            </a:r>
            <a:r xmlns:a="http://schemas.openxmlformats.org/drawingml/2006/main">
              <a:rPr lang="ti" altLang="ko-KR" sz="2800">
                <a:solidFill>
                  <a:schemeClr val="tx1">
                    <a:lumMod val="65000"/>
                    <a:lumOff val="35000"/>
                  </a:schemeClr>
                </a:solidFill>
              </a:rPr>
              <a:t>ንኣምላኽ ጽቡቕ ጌሩ ስለዘየምልኾ።</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43979"/>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en-US" sz="2800">
                <a:solidFill>
                  <a:srgbClr val="FF0000"/>
                </a:solidFill>
              </a:rPr>
              <a:t>2 </a:t>
            </a:r>
            <a:r xmlns:a="http://schemas.openxmlformats.org/drawingml/2006/main">
              <a:rPr lang="ti" altLang="ko-KR" sz="2800">
                <a:solidFill>
                  <a:srgbClr val="FF0000"/>
                </a:solidFill>
              </a:rPr>
              <a:t>ንጣኦት ንጉስ ስለዘይሰገደ።</a:t>
            </a:r>
          </a:p>
        </p:txBody>
      </p:sp>
    </p:spTree>
    <p:extLst>
      <p:ext uri="{BB962C8B-B14F-4D97-AF65-F5344CB8AC3E}">
        <p14:creationId xmlns:p14="http://schemas.microsoft.com/office/powerpoint/2010/main" val="36121418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4000">
                <a:solidFill>
                  <a:srgbClr val="FF0000"/>
                </a:solidFill>
              </a:rPr>
              <a:t>ናይ ሎሚ ቃል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3600">
                <a:solidFill>
                  <a:schemeClr val="tx1">
                    <a:lumMod val="65000"/>
                    <a:lumOff val="35000"/>
                  </a:schemeClr>
                </a:solidFill>
              </a:rPr>
              <a:t>እቲ ንጉስ ድማ ተሓጒሱ ንዳንኤል ካብቲ ጕድጓድ ከውጽኦ ኣዘዘ። ዳንኤል ድማ ካብቲ ጕድጓድ ምስ ተላዕለ፡ ኣብ ኣምላኹ ተኣሚኑ ስለ ዝነበረ፡ ኣብ ልዕሊኡ ቍስሊ ኣይተረኽበን።</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ti" altLang="ko-KR" sz="2800">
                <a:solidFill>
                  <a:schemeClr val="tx1">
                    <a:lumMod val="65000"/>
                    <a:lumOff val="35000"/>
                  </a:schemeClr>
                </a:solidFill>
              </a:rPr>
              <a:t>ዳንኤል</a:t>
            </a:r>
            <a:r xmlns:a="http://schemas.openxmlformats.org/drawingml/2006/main">
              <a:rPr lang="ti" altLang="en-US" sz="2800">
                <a:solidFill>
                  <a:schemeClr val="tx1">
                    <a:lumMod val="65000"/>
                    <a:lumOff val="35000"/>
                  </a:schemeClr>
                </a:solidFill>
              </a:rPr>
              <a:t> </a:t>
            </a:r>
            <a:r xmlns:a="http://schemas.openxmlformats.org/drawingml/2006/main">
              <a:rPr lang="ti" altLang="ko-KR" sz="2800">
                <a:solidFill>
                  <a:schemeClr val="tx1">
                    <a:lumMod val="65000"/>
                    <a:lumOff val="35000"/>
                  </a:schemeClr>
                </a:solidFill>
              </a:rPr>
              <a:t>6፤</a:t>
            </a:r>
            <a:r xmlns:a="http://schemas.openxmlformats.org/drawingml/2006/main">
              <a:rPr lang="ti" altLang="en-US" sz="2800">
                <a:solidFill>
                  <a:schemeClr val="tx1">
                    <a:lumMod val="65000"/>
                    <a:lumOff val="35000"/>
                  </a:schemeClr>
                </a:solidFill>
              </a:rPr>
              <a:t> </a:t>
            </a:r>
            <a:r xmlns:a="http://schemas.openxmlformats.org/drawingml/2006/main">
              <a:rPr lang="ti"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32662738"/>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b="1">
                <a:solidFill>
                  <a:schemeClr val="tx1">
                    <a:lumMod val="50000"/>
                    <a:lumOff val="50000"/>
                  </a:schemeClr>
                </a:solidFill>
              </a:rPr>
              <a:t>ቁጽሪ 44 ቃል ኣምላኽ</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4400"/>
              <a:t>ኣብ ውሽጢ እቲ ዓቢ ዓሳ ዝነበረ ዮናስ</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8295" y="1214340"/>
            <a:ext cx="5078055" cy="4969872"/>
          </a:xfrm>
          <a:prstGeom prst="rect">
            <a:avLst/>
          </a:prstGeom>
        </p:spPr>
      </p:pic>
    </p:spTree>
    <p:extLst>
      <p:ext uri="{BB962C8B-B14F-4D97-AF65-F5344CB8AC3E}">
        <p14:creationId xmlns:p14="http://schemas.microsoft.com/office/powerpoint/2010/main" val="13151025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4000">
                <a:solidFill>
                  <a:srgbClr val="FF0000"/>
                </a:solidFill>
              </a:rPr>
              <a:t>ናይ ሎሚ ቃል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3600">
                <a:solidFill>
                  <a:schemeClr val="tx1">
                    <a:lumMod val="65000"/>
                    <a:lumOff val="35000"/>
                  </a:schemeClr>
                </a:solidFill>
              </a:rPr>
              <a:t>እግዚኣብሄር ግና ንዮናስ ክውሕጦ ዓቢ ዓሳ ኣዳለወ፡ ዮናስ ድማ ሰለስተ መዓልትን ሰለስተ ለይትን ኣብ ውሽጢ ዓሳ ነበረ።</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ti" altLang="ko-KR" sz="2800">
                <a:solidFill>
                  <a:schemeClr val="tx1">
                    <a:lumMod val="65000"/>
                    <a:lumOff val="35000"/>
                  </a:schemeClr>
                </a:solidFill>
              </a:rPr>
              <a:t>ዮናስ</a:t>
            </a:r>
            <a:r xmlns:a="http://schemas.openxmlformats.org/drawingml/2006/main">
              <a:rPr lang="ti" altLang="en-US" sz="2800">
                <a:solidFill>
                  <a:schemeClr val="tx1">
                    <a:lumMod val="65000"/>
                    <a:lumOff val="35000"/>
                  </a:schemeClr>
                </a:solidFill>
              </a:rPr>
              <a:t> </a:t>
            </a:r>
            <a:r xmlns:a="http://schemas.openxmlformats.org/drawingml/2006/main">
              <a:rPr lang="ti"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97686222"/>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14" y="537321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2500">
                <a:solidFill>
                  <a:schemeClr val="tx1">
                    <a:lumMod val="65000"/>
                    <a:lumOff val="35000"/>
                  </a:schemeClr>
                </a:solidFill>
              </a:rPr>
              <a:t>ሓደ መዓልቲ እግዚኣብሔር ንዮናስ ተራእዩ ከምዚ በሎ።</a:t>
            </a:r>
          </a:p>
          <a:p>
            <a:r xmlns:a="http://schemas.openxmlformats.org/drawingml/2006/main">
              <a:rPr lang="ti" altLang="ko-KR" sz="2500">
                <a:solidFill>
                  <a:schemeClr val="tx1">
                    <a:lumMod val="65000"/>
                    <a:lumOff val="35000"/>
                  </a:schemeClr>
                </a:solidFill>
              </a:rPr>
              <a:t>“ናብ ዓባይ ከተማ ነነዌ ኬድካ ኣንጻራ ስበኽ! ካብ ክፍኣቶም ከድሕኖም እየ።”</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3"/>
            <a:ext cx="8023179" cy="5112568"/>
          </a:xfrm>
          <a:prstGeom prst="rect">
            <a:avLst/>
          </a:prstGeom>
        </p:spPr>
      </p:pic>
    </p:spTree>
    <p:extLst>
      <p:ext uri="{BB962C8B-B14F-4D97-AF65-F5344CB8AC3E}">
        <p14:creationId xmlns:p14="http://schemas.microsoft.com/office/powerpoint/2010/main" val="226948237"/>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2800">
                <a:solidFill>
                  <a:schemeClr val="tx1">
                    <a:lumMod val="65000"/>
                    <a:lumOff val="35000"/>
                  </a:schemeClr>
                </a:solidFill>
              </a:rPr>
              <a:t>ዮናስ ንኣምላኽ ክእዘዝ ኣይደለየን። ናብ ወጻኢ ሃገር ከይዱ ካብ ኣምላኽ ክሃድም ብመርከብ ናብ ተርሲሽ ተጓዕዘ።</a:t>
            </a:r>
            <a:r xmlns:a="http://schemas.openxmlformats.org/drawingml/2006/main">
              <a:rPr lang="ti" altLang="en-US" sz="2800">
                <a:solidFill>
                  <a:schemeClr val="tx1">
                    <a:lumMod val="65000"/>
                    <a:lumOff val="35000"/>
                  </a:schemeClr>
                </a:solidFill>
              </a:rPr>
              <a:t>  </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77272"/>
          </a:xfrm>
          <a:prstGeom prst="rect">
            <a:avLst/>
          </a:prstGeom>
        </p:spPr>
      </p:pic>
    </p:spTree>
    <p:extLst>
      <p:ext uri="{BB962C8B-B14F-4D97-AF65-F5344CB8AC3E}">
        <p14:creationId xmlns:p14="http://schemas.microsoft.com/office/powerpoint/2010/main" val="2712729173"/>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57671"/>
            <a:ext cx="907072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2400">
                <a:solidFill>
                  <a:schemeClr val="tx1">
                    <a:lumMod val="65000"/>
                    <a:lumOff val="35000"/>
                  </a:schemeClr>
                </a:solidFill>
              </a:rPr>
              <a:t>ግን፡ ኣምላኽ ዓቢ ንፋስ ሰዲዱ ኩሎም ክሞቱ ነበሮም። ባሕረኛታት ንዮናስ ናብ ባሕሪ ደርበይዎ። ሓደ ዓቢ ዓሳ መጺኡ ወሓጦ።</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Tree>
    <p:extLst>
      <p:ext uri="{BB962C8B-B14F-4D97-AF65-F5344CB8AC3E}">
        <p14:creationId xmlns:p14="http://schemas.microsoft.com/office/powerpoint/2010/main" val="144506968"/>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2800">
                <a:solidFill>
                  <a:schemeClr val="tx1">
                    <a:lumMod val="65000"/>
                    <a:lumOff val="35000"/>
                  </a:schemeClr>
                </a:solidFill>
              </a:rPr>
              <a:t>ዮናስ ኣብ ውሽጢ ዓሳ ን3 መዓልቲ ሓጢኣቱ ተነሲሑ።</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01" y="35183"/>
            <a:ext cx="8023179" cy="5877272"/>
          </a:xfrm>
          <a:prstGeom prst="rect">
            <a:avLst/>
          </a:prstGeom>
        </p:spPr>
      </p:pic>
    </p:spTree>
    <p:extLst>
      <p:ext uri="{BB962C8B-B14F-4D97-AF65-F5344CB8AC3E}">
        <p14:creationId xmlns:p14="http://schemas.microsoft.com/office/powerpoint/2010/main" val="35463354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6" y="44624"/>
            <a:ext cx="9144000" cy="5400600"/>
          </a:xfrm>
          <a:prstGeom prst="rect">
            <a:avLst/>
          </a:prstGeom>
        </p:spPr>
      </p:pic>
      <p:sp>
        <p:nvSpPr>
          <p:cNvPr id="5" name="TextBox 4"/>
          <p:cNvSpPr txBox="1"/>
          <p:nvPr/>
        </p:nvSpPr>
        <p:spPr>
          <a:xfrm>
            <a:off x="90389"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2800">
                <a:solidFill>
                  <a:schemeClr val="tx1">
                    <a:lumMod val="65000"/>
                    <a:lumOff val="35000"/>
                  </a:schemeClr>
                </a:solidFill>
              </a:rPr>
              <a:t>“ንህዝበይ ብጽቡቕ ክመርሕ ጥበብ ሃበኒ።” ሰሎሞን ነዚ ምሕታቱ ኣምላኽ ተሓጐሰ። ስለዚ፡ ኣምላኽ ነቲ ሰሎሞን ዝሓተቶ ሃቦ።</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2400">
                <a:solidFill>
                  <a:schemeClr val="tx1">
                    <a:lumMod val="65000"/>
                    <a:lumOff val="35000"/>
                  </a:schemeClr>
                </a:solidFill>
              </a:rPr>
              <a:t>ዓሳ ናብ ደረቕ መሬት ተምላስዎ። ናብ ነነዌ ከይዱ ከይፈተወ መልእኽቲ ኣምላኽ ጨደረሎም።</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6"/>
            <a:ext cx="9144000" cy="5848597"/>
          </a:xfrm>
          <a:prstGeom prst="rect">
            <a:avLst/>
          </a:prstGeom>
        </p:spPr>
      </p:pic>
    </p:spTree>
    <p:extLst>
      <p:ext uri="{BB962C8B-B14F-4D97-AF65-F5344CB8AC3E}">
        <p14:creationId xmlns:p14="http://schemas.microsoft.com/office/powerpoint/2010/main" val="2492803375"/>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22" y="5805585"/>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2500">
                <a:solidFill>
                  <a:schemeClr val="tx1">
                    <a:lumMod val="65000"/>
                    <a:lumOff val="35000"/>
                  </a:schemeClr>
                </a:solidFill>
              </a:rPr>
              <a:t>ደቂ ነነዌ መጠንቀቕታ ኣምላኽ ምስ ሰምዑ ተነሲሖም ጸጋ ኣምላኽ ደለዩ። እግዚኣብሄር ንህዝቢ ነነዌ ይቕረ ኢሉ።</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2"/>
            <a:ext cx="8023179" cy="5691657"/>
          </a:xfrm>
          <a:prstGeom prst="rect">
            <a:avLst/>
          </a:prstGeom>
        </p:spPr>
      </p:pic>
    </p:spTree>
    <p:extLst>
      <p:ext uri="{BB962C8B-B14F-4D97-AF65-F5344CB8AC3E}">
        <p14:creationId xmlns:p14="http://schemas.microsoft.com/office/powerpoint/2010/main" val="2881883920"/>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4000">
                <a:solidFill>
                  <a:srgbClr val="FF0000"/>
                </a:solidFill>
              </a:rPr>
              <a:t>ናይ ሎሚ ትምህርቲ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3200">
                <a:solidFill>
                  <a:schemeClr val="tx1">
                    <a:lumMod val="65000"/>
                    <a:lumOff val="35000"/>
                  </a:schemeClr>
                </a:solidFill>
              </a:rPr>
              <a:t>ዮናስ ንቓል ኣምላኽ ኣይተኣዘዘን።</a:t>
            </a:r>
          </a:p>
          <a:p>
            <a:pPr xmlns:a="http://schemas.openxmlformats.org/drawingml/2006/main" algn="ctr"/>
            <a:r xmlns:a="http://schemas.openxmlformats.org/drawingml/2006/main">
              <a:rPr lang="ti" altLang="ko-KR" sz="3200">
                <a:solidFill>
                  <a:schemeClr val="tx1">
                    <a:lumMod val="65000"/>
                    <a:lumOff val="35000"/>
                  </a:schemeClr>
                </a:solidFill>
              </a:rPr>
              <a:t>ኣምላኽ ግን ንዮናስ ተጠቒሙ ንኸይእዘዝ ኣብ መወዳእታ ድማ ንደቂ ነነዌ ኣድሒንዎም።</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ti" altLang="ko-KR" sz="3200">
                <a:solidFill>
                  <a:schemeClr val="tx1">
                    <a:lumMod val="65000"/>
                    <a:lumOff val="35000"/>
                  </a:schemeClr>
                </a:solidFill>
              </a:rPr>
              <a:t>ፍቓድ እግዚኣብሔር ካብቲ ኣነ ዝሓስቦ ዝተፈልየሉ እዋናት ኣሎ።</a:t>
            </a:r>
          </a:p>
          <a:p>
            <a:pPr xmlns:a="http://schemas.openxmlformats.org/drawingml/2006/main" algn="ctr"/>
            <a:r xmlns:a="http://schemas.openxmlformats.org/drawingml/2006/main">
              <a:rPr lang="ti" altLang="ko-KR" sz="3200">
                <a:solidFill>
                  <a:schemeClr val="tx1">
                    <a:lumMod val="65000"/>
                    <a:lumOff val="35000"/>
                  </a:schemeClr>
                </a:solidFill>
              </a:rPr>
              <a:t>ፍቓድ ኣምላኽ ግን ኩሉ ግዜ ቅኑዕ እዩ።</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ti" altLang="ko-KR" sz="3200">
                <a:solidFill>
                  <a:schemeClr val="tx1">
                    <a:lumMod val="65000"/>
                    <a:lumOff val="35000"/>
                  </a:schemeClr>
                </a:solidFill>
              </a:rPr>
              <a:t>ኩሉ ግዜ ንፍቓድ ኣምላኽ ክንእዘዝ ኣሎና።</a:t>
            </a:r>
          </a:p>
        </p:txBody>
      </p:sp>
    </p:spTree>
    <p:extLst>
      <p:ext uri="{BB962C8B-B14F-4D97-AF65-F5344CB8AC3E}">
        <p14:creationId xmlns:p14="http://schemas.microsoft.com/office/powerpoint/2010/main" val="241747432"/>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6677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3200"/>
              <a:t>ኣምላኽ መን እዩ?</a:t>
            </a:r>
            <a:r xmlns:a="http://schemas.openxmlformats.org/drawingml/2006/main">
              <a:rPr lang="t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3600">
                <a:solidFill>
                  <a:srgbClr val="C00000"/>
                </a:solidFill>
              </a:rPr>
              <a:t>ኣምላኽ እዩ..</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3600">
                <a:solidFill>
                  <a:schemeClr val="tx1">
                    <a:lumMod val="65000"/>
                    <a:lumOff val="35000"/>
                  </a:schemeClr>
                </a:solidFill>
              </a:rPr>
              <a:t>ነቶም ካብ ሓጢኣቶም ካብ ልቢ ተነሲሖም ይቕሬታ ዝልምኑ ዘድሕን እግዚኣብሔር እዩ።</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86184134"/>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4000">
                <a:solidFill>
                  <a:srgbClr val="FF0000"/>
                </a:solidFill>
              </a:rPr>
              <a:t>ናይ ሎሚ ኲይዝ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3600">
                <a:solidFill>
                  <a:schemeClr val="tx1">
                    <a:lumMod val="65000"/>
                    <a:lumOff val="35000"/>
                  </a:schemeClr>
                </a:solidFill>
              </a:rPr>
              <a:t>ዮናስ ን3 መዓልቲ ኣብ ከብዲ መን እዩ ነይሩ?</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en-US" sz="2800">
                <a:solidFill>
                  <a:schemeClr val="tx1">
                    <a:lumMod val="65000"/>
                    <a:lumOff val="35000"/>
                  </a:schemeClr>
                </a:solidFill>
              </a:rPr>
              <a:t>1 </a:t>
            </a:r>
            <a:r xmlns:a="http://schemas.openxmlformats.org/drawingml/2006/main">
              <a:rPr lang="ti" altLang="ko-KR" sz="2800">
                <a:solidFill>
                  <a:schemeClr val="tx1">
                    <a:lumMod val="65000"/>
                    <a:lumOff val="35000"/>
                  </a:schemeClr>
                </a:solidFill>
              </a:rPr>
              <a:t>ኣንበሳ</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en-US" sz="2800">
                <a:solidFill>
                  <a:schemeClr val="tx1">
                    <a:lumMod val="65000"/>
                    <a:lumOff val="35000"/>
                  </a:schemeClr>
                </a:solidFill>
              </a:rPr>
              <a:t>2 </a:t>
            </a:r>
            <a:r xmlns:a="http://schemas.openxmlformats.org/drawingml/2006/main">
              <a:rPr lang="ti" altLang="ko-KR" sz="2800">
                <a:solidFill>
                  <a:schemeClr val="tx1">
                    <a:lumMod val="65000"/>
                    <a:lumOff val="35000"/>
                  </a:schemeClr>
                </a:solidFill>
              </a:rPr>
              <a:t>ወይኒ</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en-US" sz="2800">
                <a:solidFill>
                  <a:schemeClr val="tx1">
                    <a:lumMod val="65000"/>
                    <a:lumOff val="35000"/>
                  </a:schemeClr>
                </a:solidFill>
              </a:rPr>
              <a:t>3 </a:t>
            </a:r>
            <a:r xmlns:a="http://schemas.openxmlformats.org/drawingml/2006/main">
              <a:rPr lang="ti" altLang="ko-KR" sz="2800">
                <a:solidFill>
                  <a:schemeClr val="tx1">
                    <a:lumMod val="65000"/>
                    <a:lumOff val="35000"/>
                  </a:schemeClr>
                </a:solidFill>
              </a:rPr>
              <a:t>ከልቢ</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en-US" sz="2800">
                <a:solidFill>
                  <a:schemeClr val="tx1">
                    <a:lumMod val="65000"/>
                    <a:lumOff val="35000"/>
                  </a:schemeClr>
                </a:solidFill>
              </a:rPr>
              <a:t>4 </a:t>
            </a:r>
            <a:r xmlns:a="http://schemas.openxmlformats.org/drawingml/2006/main">
              <a:rPr lang="ti" altLang="ko-KR" sz="2800">
                <a:solidFill>
                  <a:schemeClr val="tx1">
                    <a:lumMod val="65000"/>
                    <a:lumOff val="35000"/>
                  </a:schemeClr>
                </a:solidFill>
              </a:rPr>
              <a:t>ዓሳ</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en-US" sz="2800">
                <a:solidFill>
                  <a:srgbClr val="FF0000"/>
                </a:solidFill>
              </a:rPr>
              <a:t>4 </a:t>
            </a:r>
            <a:r xmlns:a="http://schemas.openxmlformats.org/drawingml/2006/main">
              <a:rPr lang="ti" altLang="ko-KR" sz="2800">
                <a:solidFill>
                  <a:srgbClr val="FF0000"/>
                </a:solidFill>
              </a:rPr>
              <a:t>ዓሳ</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0587185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4000">
                <a:solidFill>
                  <a:srgbClr val="FF0000"/>
                </a:solidFill>
              </a:rPr>
              <a:t>ናይ ሎሚ ቃል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3600">
                <a:solidFill>
                  <a:schemeClr val="tx1">
                    <a:lumMod val="65000"/>
                    <a:lumOff val="35000"/>
                  </a:schemeClr>
                </a:solidFill>
              </a:rPr>
              <a:t>እግዚኣብሄር ግና ንዮናስ ክውሕጦ ዓቢ ዓሳ ኣዳለወ፡ ዮናስ ድማ ሰለስተ መዓልትን ሰለስተ ለይትን ኣብ ውሽጢ ዓሳ ነበረ።</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ti" altLang="ko-KR" sz="2800">
                <a:solidFill>
                  <a:schemeClr val="tx1">
                    <a:lumMod val="65000"/>
                    <a:lumOff val="35000"/>
                  </a:schemeClr>
                </a:solidFill>
              </a:rPr>
              <a:t>ዮናስ</a:t>
            </a:r>
            <a:r xmlns:a="http://schemas.openxmlformats.org/drawingml/2006/main">
              <a:rPr lang="ti" altLang="en-US" sz="2800">
                <a:solidFill>
                  <a:schemeClr val="tx1">
                    <a:lumMod val="65000"/>
                    <a:lumOff val="35000"/>
                  </a:schemeClr>
                </a:solidFill>
              </a:rPr>
              <a:t> </a:t>
            </a:r>
            <a:r xmlns:a="http://schemas.openxmlformats.org/drawingml/2006/main">
              <a:rPr lang="ti"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9344263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8" y="0"/>
            <a:ext cx="8878322" cy="5445224"/>
          </a:xfrm>
          <a:prstGeom prst="rect">
            <a:avLst/>
          </a:prstGeom>
        </p:spPr>
      </p:pic>
      <p:sp>
        <p:nvSpPr>
          <p:cNvPr id="4" name="TextBox 3"/>
          <p:cNvSpPr txBox="1"/>
          <p:nvPr/>
        </p:nvSpPr>
        <p:spPr>
          <a:xfrm>
            <a:off x="89366" y="547424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2800">
                <a:solidFill>
                  <a:schemeClr val="tx1">
                    <a:lumMod val="65000"/>
                    <a:lumOff val="35000"/>
                  </a:schemeClr>
                </a:solidFill>
              </a:rPr>
              <a:t>ሓደ መዓልቲ፡ ክልተ ኣንስቲ ንእሽቶ ህጻን ሒዘን ናብ ሰሎሞን መጻ። እቲ ህጻን ቅድሚ ንጉስ ህጻና እዩ ኢሎም ተቓሊሶም።</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727" y="1268760"/>
            <a:ext cx="5278273" cy="3672408"/>
          </a:xfrm>
          <a:prstGeom prst="rect">
            <a:avLst/>
          </a:prstGeom>
        </p:spPr>
      </p:pic>
      <p:sp>
        <p:nvSpPr>
          <p:cNvPr id="4" name="TextBox 3"/>
          <p:cNvSpPr txBox="1"/>
          <p:nvPr/>
        </p:nvSpPr>
        <p:spPr>
          <a:xfrm>
            <a:off x="83840"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2800">
                <a:solidFill>
                  <a:schemeClr val="tx1">
                    <a:lumMod val="65000"/>
                    <a:lumOff val="35000"/>
                  </a:schemeClr>
                </a:solidFill>
              </a:rPr>
              <a:t>ንጉስ ድማ “ክልተ ኣንስቲ እቲ ቆልዓ ውላዳ እዩ ኢለን ስለ ዝጽዕራ፡ ነቲ ቆልዓ ኣብ ክልተ ቆሪጽካ ንሓንቲ ፍርቂ ፍርቂ ድማ ነቲ ካልእ ሃቦ!”</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268760"/>
            <a:ext cx="4320480" cy="367240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2"/>
            <a:ext cx="9144000" cy="4752526"/>
          </a:xfrm>
          <a:prstGeom prst="rect">
            <a:avLst/>
          </a:prstGeom>
        </p:spPr>
      </p:pic>
      <p:sp>
        <p:nvSpPr>
          <p:cNvPr id="4" name="TextBox 3"/>
          <p:cNvSpPr txBox="1"/>
          <p:nvPr/>
        </p:nvSpPr>
        <p:spPr>
          <a:xfrm>
            <a:off x="0" y="4725144"/>
            <a:ext cx="9054634" cy="224676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2800">
                <a:solidFill>
                  <a:schemeClr val="tx1">
                    <a:lumMod val="65000"/>
                    <a:lumOff val="35000"/>
                  </a:schemeClr>
                </a:solidFill>
              </a:rPr>
              <a:t>ሓንቲ ሰበይቲ ንወዳ ርህራሄ መሊኣቶ። ስለዚ፡ “ነቲ ህያው ህጻን ሃባ። ኣይትቕተሎ!“ ነዚ ምስ ሰምዐ ሰሎሞን እታ ሰበይቲ ናይ ብሓቂ ኣዲኡ ምዃና ወሰነ። ንጉስ “እቲ ህጻን ሃባ። ናይ ብሓቂ ኣደ እያ!”</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5772939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4000">
                <a:solidFill>
                  <a:srgbClr val="FF0000"/>
                </a:solidFill>
              </a:rPr>
              <a:t>ናይ ሎሚ ትምህርቲ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2022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34163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3600">
                <a:solidFill>
                  <a:schemeClr val="tx1">
                    <a:lumMod val="65000"/>
                    <a:lumOff val="35000"/>
                  </a:schemeClr>
                </a:solidFill>
              </a:rPr>
              <a:t>ሰሎሞን ለባም ልቢ እምበር ሃብቲ ወይ ስልጣን ኣይሓተተን</a:t>
            </a:r>
          </a:p>
          <a:p>
            <a:pPr xmlns:a="http://schemas.openxmlformats.org/drawingml/2006/main" algn="ctr"/>
            <a:r xmlns:a="http://schemas.openxmlformats.org/drawingml/2006/main">
              <a:rPr lang="ti" altLang="ko-KR" sz="3600">
                <a:solidFill>
                  <a:schemeClr val="tx1">
                    <a:lumMod val="65000"/>
                    <a:lumOff val="35000"/>
                  </a:schemeClr>
                </a:solidFill>
              </a:rPr>
              <a:t>ሃገሩ ክገዝእ እዩ።</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ti" altLang="ko-KR" sz="3600">
                <a:solidFill>
                  <a:schemeClr val="tx1">
                    <a:lumMod val="65000"/>
                    <a:lumOff val="35000"/>
                  </a:schemeClr>
                </a:solidFill>
              </a:rPr>
              <a:t>ንገዛእ ርእስና ጥራይ ዘይኰነስ ንኻልኦት ንምግልጋል እውን ናብ ኣምላኽ ክንጽሊ ኣሎና።</a:t>
            </a:r>
          </a:p>
        </p:txBody>
      </p:sp>
    </p:spTree>
    <p:extLst>
      <p:ext uri="{BB962C8B-B14F-4D97-AF65-F5344CB8AC3E}">
        <p14:creationId xmlns:p14="http://schemas.microsoft.com/office/powerpoint/2010/main" val="34853084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ti" altLang="ko-KR" sz="4000">
                <a:solidFill>
                  <a:srgbClr val="FF0000"/>
                </a:solidFill>
              </a:rPr>
              <a:t>ናይ ሎሚ ቃል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ti" altLang="ko-KR" sz="3600">
                <a:solidFill>
                  <a:schemeClr val="tx1">
                    <a:lumMod val="65000"/>
                    <a:lumOff val="35000"/>
                  </a:schemeClr>
                </a:solidFill>
              </a:rPr>
              <a:t>ዳዊት ምስ ሳኦል ምዝርራቡ ምስ ወድአ፡ ዮናታን ምስ ዳዊት ብመንፈስ ሓደ ኰነ፡ ከም ገዛእ ርእሱ ድማ የፍቅሮ ነበረ።</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ti" altLang="ko-KR" sz="2800">
                <a:solidFill>
                  <a:schemeClr val="tx1">
                    <a:lumMod val="65000"/>
                    <a:lumOff val="35000"/>
                  </a:schemeClr>
                </a:solidFill>
              </a:rPr>
              <a:t>1 ሳሙኤል 18:</a:t>
            </a:r>
            <a:r xmlns:a="http://schemas.openxmlformats.org/drawingml/2006/main">
              <a:rPr lang="ti" altLang="en-US" sz="2800">
                <a:solidFill>
                  <a:schemeClr val="tx1">
                    <a:lumMod val="65000"/>
                    <a:lumOff val="35000"/>
                  </a:schemeClr>
                </a:solidFill>
              </a:rPr>
              <a:t> </a:t>
            </a:r>
            <a:r xmlns:a="http://schemas.openxmlformats.org/drawingml/2006/main">
              <a:rPr lang="ti"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2101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3200"/>
              <a:t>ፈጣሪ?</a:t>
            </a:r>
            <a:r xmlns:a="http://schemas.openxmlformats.org/drawingml/2006/main">
              <a:rPr lang="t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3600">
                <a:solidFill>
                  <a:srgbClr val="C00000"/>
                </a:solidFill>
              </a:rPr>
              <a:t>ፈጣሪ..</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3600">
                <a:solidFill>
                  <a:schemeClr val="tx1">
                    <a:lumMod val="65000"/>
                    <a:lumOff val="35000"/>
                  </a:schemeClr>
                </a:solidFill>
              </a:rPr>
              <a:t>ኣምላኽ ካብ ዓለም ክትረኽቦ ዘይትኽእል ጥበብ ክህበና ዝኽእል እዩ።</a:t>
            </a:r>
          </a:p>
        </p:txBody>
      </p:sp>
    </p:spTree>
    <p:extLst>
      <p:ext uri="{BB962C8B-B14F-4D97-AF65-F5344CB8AC3E}">
        <p14:creationId xmlns:p14="http://schemas.microsoft.com/office/powerpoint/2010/main" val="323739911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4000">
                <a:solidFill>
                  <a:srgbClr val="FF0000"/>
                </a:solidFill>
              </a:rPr>
              <a:t>ናይ ሎሚ ኲይዝ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3600">
                <a:solidFill>
                  <a:schemeClr val="tx1">
                    <a:lumMod val="65000"/>
                    <a:lumOff val="35000"/>
                  </a:schemeClr>
                </a:solidFill>
              </a:rPr>
              <a:t>ሰሎሞን ካብ ኣምላኽ እንታይ ሓቲቱ፧</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en-US" sz="2800">
                <a:solidFill>
                  <a:schemeClr val="tx1">
                    <a:lumMod val="65000"/>
                    <a:lumOff val="35000"/>
                  </a:schemeClr>
                </a:solidFill>
              </a:rPr>
              <a:t>1 </a:t>
            </a:r>
            <a:r xmlns:a="http://schemas.openxmlformats.org/drawingml/2006/main">
              <a:rPr lang="ti" altLang="ko-KR" sz="2800">
                <a:solidFill>
                  <a:schemeClr val="tx1">
                    <a:lumMod val="65000"/>
                    <a:lumOff val="35000"/>
                  </a:schemeClr>
                </a:solidFill>
              </a:rPr>
              <a:t>መግቢ</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en-US" sz="2800">
                <a:solidFill>
                  <a:schemeClr val="tx1">
                    <a:lumMod val="65000"/>
                    <a:lumOff val="35000"/>
                  </a:schemeClr>
                </a:solidFill>
              </a:rPr>
              <a:t>2 </a:t>
            </a:r>
            <a:r xmlns:a="http://schemas.openxmlformats.org/drawingml/2006/main">
              <a:rPr lang="ti" altLang="ko-KR" sz="2800">
                <a:solidFill>
                  <a:schemeClr val="tx1">
                    <a:lumMod val="65000"/>
                    <a:lumOff val="35000"/>
                  </a:schemeClr>
                </a:solidFill>
              </a:rPr>
              <a:t>ሃብቲ</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en-US" sz="2800">
                <a:solidFill>
                  <a:schemeClr val="tx1">
                    <a:lumMod val="65000"/>
                    <a:lumOff val="35000"/>
                  </a:schemeClr>
                </a:solidFill>
              </a:rPr>
              <a:t>3 </a:t>
            </a:r>
            <a:r xmlns:a="http://schemas.openxmlformats.org/drawingml/2006/main">
              <a:rPr lang="ti" altLang="ko-KR" sz="2800">
                <a:solidFill>
                  <a:schemeClr val="tx1">
                    <a:lumMod val="65000"/>
                    <a:lumOff val="35000"/>
                  </a:schemeClr>
                </a:solidFill>
              </a:rPr>
              <a:t>ጥዕና</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en-US" sz="2800">
                <a:solidFill>
                  <a:schemeClr val="tx1">
                    <a:lumMod val="65000"/>
                    <a:lumOff val="35000"/>
                  </a:schemeClr>
                </a:solidFill>
              </a:rPr>
              <a:t>4 </a:t>
            </a:r>
            <a:r xmlns:a="http://schemas.openxmlformats.org/drawingml/2006/main">
              <a:rPr lang="ti" altLang="ko-KR" sz="2800">
                <a:solidFill>
                  <a:schemeClr val="tx1">
                    <a:lumMod val="65000"/>
                    <a:lumOff val="35000"/>
                  </a:schemeClr>
                </a:solidFill>
              </a:rPr>
              <a:t>ጥበብ</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en-US" sz="2800">
                <a:solidFill>
                  <a:srgbClr val="FF0000"/>
                </a:solidFill>
              </a:rPr>
              <a:t>4 </a:t>
            </a:r>
            <a:r xmlns:a="http://schemas.openxmlformats.org/drawingml/2006/main">
              <a:rPr lang="ti" altLang="ko-KR" sz="2800">
                <a:solidFill>
                  <a:srgbClr val="FF0000"/>
                </a:solidFill>
              </a:rPr>
              <a:t>ጥበብ</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4000">
                <a:solidFill>
                  <a:srgbClr val="FF0000"/>
                </a:solidFill>
              </a:rPr>
              <a:t>ናይ ሎሚ ቃል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3600">
                <a:solidFill>
                  <a:schemeClr val="tx1">
                    <a:lumMod val="65000"/>
                    <a:lumOff val="35000"/>
                  </a:schemeClr>
                </a:solidFill>
              </a:rPr>
              <a:t>ንጉስ ሰሎሞን ካብ ኩሎም ካልኦት ነገስታት ምድሪ ብሃብትን ብጥበብን ይዓቢ ነበረ።</a:t>
            </a:r>
            <a:r xmlns:a="http://schemas.openxmlformats.org/drawingml/2006/main">
              <a:rPr lang="ti"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ti" altLang="ko-KR" sz="2800">
                <a:solidFill>
                  <a:schemeClr val="tx1">
                    <a:lumMod val="65000"/>
                    <a:lumOff val="35000"/>
                  </a:schemeClr>
                </a:solidFill>
              </a:rPr>
              <a:t>2 ዜና መዋእል 9:</a:t>
            </a:r>
            <a:r xmlns:a="http://schemas.openxmlformats.org/drawingml/2006/main">
              <a:rPr lang="ti" altLang="en-US" sz="2800">
                <a:solidFill>
                  <a:schemeClr val="tx1">
                    <a:lumMod val="65000"/>
                    <a:lumOff val="35000"/>
                  </a:schemeClr>
                </a:solidFill>
              </a:rPr>
              <a:t> </a:t>
            </a:r>
            <a:r xmlns:a="http://schemas.openxmlformats.org/drawingml/2006/main">
              <a:rPr lang="ti"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817781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2190434"/>
            <a:ext cx="5044008" cy="35782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b="1">
                <a:solidFill>
                  <a:schemeClr val="tx1">
                    <a:lumMod val="50000"/>
                    <a:lumOff val="50000"/>
                  </a:schemeClr>
                </a:solidFill>
              </a:rPr>
              <a:t>ቁጽሪ 33 ቃል ኣምላኽ</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4400"/>
              <a:t>ቤተ መቕደስ ንስም እግዚኣብሔር</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4000">
                <a:solidFill>
                  <a:srgbClr val="FF0000"/>
                </a:solidFill>
              </a:rPr>
              <a:t>ናይ ሎሚ ቃል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3600">
                <a:solidFill>
                  <a:schemeClr val="tx1">
                    <a:lumMod val="65000"/>
                    <a:lumOff val="35000"/>
                  </a:schemeClr>
                </a:solidFill>
              </a:rPr>
              <a:t>ሰሎሞን ንስም እግዚኣብሄር ቤተ መቕደስ ንርእሱ ድማ ቤተ መንግስቲ ንጉስ ክሃንጽ ኣዘዘ።</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ti" altLang="ko-KR" sz="2800">
                <a:solidFill>
                  <a:schemeClr val="tx1">
                    <a:lumMod val="65000"/>
                    <a:lumOff val="35000"/>
                  </a:schemeClr>
                </a:solidFill>
              </a:rPr>
              <a:t>2 ዜና መዋእል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750" y="86616"/>
            <a:ext cx="8155627" cy="5785616"/>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2800">
                <a:solidFill>
                  <a:schemeClr val="tx1">
                    <a:lumMod val="65000"/>
                    <a:lumOff val="35000"/>
                  </a:schemeClr>
                </a:solidFill>
              </a:rPr>
              <a:t>ሰሎሞን ከም ኣቦኡ ንኣምላኽ ቤተ መቕደስ ክሰርሓሉ ተመነየ፡ ዳዊት ኣዘዘ።</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32648"/>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2800">
                <a:solidFill>
                  <a:schemeClr val="tx1">
                    <a:lumMod val="65000"/>
                    <a:lumOff val="35000"/>
                  </a:schemeClr>
                </a:solidFill>
              </a:rPr>
              <a:t>ስለዚ፡ ንፉዓት ጸራብቲ ንቤተ መቕደስ ዝበለጸ ኣግራብ ከምጽኡ ኣዘዘ።</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34"/>
            <a:ext cx="9144000" cy="5805264"/>
          </a:xfrm>
          <a:prstGeom prst="rect">
            <a:avLst/>
          </a:prstGeom>
        </p:spPr>
      </p:pic>
      <p:sp>
        <p:nvSpPr>
          <p:cNvPr id="4" name="TextBox 3"/>
          <p:cNvSpPr txBox="1"/>
          <p:nvPr/>
        </p:nvSpPr>
        <p:spPr>
          <a:xfrm>
            <a:off x="43716" y="5897950"/>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2800">
                <a:solidFill>
                  <a:schemeClr val="tx1">
                    <a:lumMod val="65000"/>
                    <a:lumOff val="35000"/>
                  </a:schemeClr>
                </a:solidFill>
              </a:rPr>
              <a:t>ንቤተ መቕደስ ዝኸውን ኣእማን ኣዳለወ። ንፉዓት ኢደ ጥበበኛታት ዓበይትን ግርማታትን ድልዱላትን ኣእማን ከምጽኡ ሓተቶም</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2800">
                <a:solidFill>
                  <a:schemeClr val="tx1">
                    <a:lumMod val="65000"/>
                    <a:lumOff val="35000"/>
                  </a:schemeClr>
                </a:solidFill>
              </a:rPr>
              <a:t>ገሊኦም ኢደ ጥበበኛታት ንቤተ መቕደስ ኣምላኽ ብሕብራዊ ክዳውንትን ወርቃዊ ፈትልን የስልሙዋ ነበሩ።</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9144000" cy="5877272"/>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5589240"/>
          </a:xfrm>
          <a:prstGeom prst="rect">
            <a:avLst/>
          </a:prstGeom>
        </p:spPr>
      </p:pic>
      <p:sp>
        <p:nvSpPr>
          <p:cNvPr id="5" name="TextBox 4"/>
          <p:cNvSpPr txBox="1"/>
          <p:nvPr/>
        </p:nvSpPr>
        <p:spPr>
          <a:xfrm>
            <a:off x="90390" y="5589240"/>
            <a:ext cx="8963222"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2600">
                <a:solidFill>
                  <a:schemeClr val="tx1">
                    <a:lumMod val="65000"/>
                    <a:lumOff val="35000"/>
                  </a:schemeClr>
                </a:solidFill>
              </a:rPr>
              <a:t>ቤተ መቕደስ ኣምላኽ ምስ ተዛዘመ ሰሎሞንን ኵሎም ሰብ እስራኤልን ብዓቢ ሓጐስ ንኣምላኽ ሰገዱ።</a:t>
            </a:r>
            <a:r xmlns:a="http://schemas.openxmlformats.org/drawingml/2006/main">
              <a:rPr lang="ti" altLang="en-US" sz="2600">
                <a:solidFill>
                  <a:schemeClr val="tx1">
                    <a:lumMod val="65000"/>
                    <a:lumOff val="35000"/>
                  </a:schemeClr>
                </a:solidFill>
              </a:rPr>
              <a:t> </a:t>
            </a:r>
            <a:r xmlns:a="http://schemas.openxmlformats.org/drawingml/2006/main">
              <a:rPr lang="ti" altLang="ko-KR" sz="2600">
                <a:solidFill>
                  <a:schemeClr val="tx1">
                    <a:lumMod val="65000"/>
                    <a:lumOff val="35000"/>
                  </a:schemeClr>
                </a:solidFill>
              </a:rPr>
              <a:t>“ኦ እግዚኣብሄር ኣምላኽ! ንዑ ኣብዚ ንጉስና!”</a:t>
            </a:r>
            <a:endParaRPr xmlns:a="http://schemas.openxmlformats.org/drawingml/2006/main" lang="ko-KR" altLang="en-US" sz="2600">
              <a:solidFill>
                <a:schemeClr val="tx1">
                  <a:lumMod val="65000"/>
                  <a:lumOff val="35000"/>
                </a:schemeClr>
              </a:solidFill>
            </a:endParaRPr>
          </a:p>
        </p:txBody>
      </p:sp>
    </p:spTree>
    <p:extLst>
      <p:ext uri="{BB962C8B-B14F-4D97-AF65-F5344CB8AC3E}">
        <p14:creationId xmlns:p14="http://schemas.microsoft.com/office/powerpoint/2010/main" val="27871247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ti" altLang="ko-KR" sz="2800">
                <a:solidFill>
                  <a:schemeClr val="tx1">
                    <a:lumMod val="65000"/>
                    <a:lumOff val="35000"/>
                  </a:schemeClr>
                </a:solidFill>
              </a:rPr>
              <a:t>ዳዊት ኣብ ቤተ መንግስቲ ክሓድር ኮነ። ምስቲ ወዲ ንጉስ ሳኦል ዝነበረ ዮናታን ተራኸበ።</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32" y="-1"/>
            <a:ext cx="7954935" cy="5643245"/>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318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4000">
                <a:solidFill>
                  <a:srgbClr val="FF0000"/>
                </a:solidFill>
              </a:rPr>
              <a:t>ናይ ሎሚ ትምህርቲ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52603" y="10380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3600">
                <a:solidFill>
                  <a:schemeClr val="tx1">
                    <a:lumMod val="65000"/>
                    <a:lumOff val="35000"/>
                  </a:schemeClr>
                </a:solidFill>
              </a:rPr>
              <a:t>ሰሎሞንን ህዝቡን ንእግዚኣብሄር ኣምላኽ ዝኸውን ጽብቕቲ ቤተ መቕደስ ብምስራሕ ንኣምላኽ ዘለዎም ፍቕሪ ልቢ ኣርእዮም።</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ti" altLang="ko-KR" sz="3600">
                <a:solidFill>
                  <a:schemeClr val="tx1">
                    <a:lumMod val="65000"/>
                    <a:lumOff val="35000"/>
                  </a:schemeClr>
                </a:solidFill>
              </a:rPr>
              <a:t>ቤተ ክርስቲያን ንኣምላኽ እንራኸበሉን ንኣምላኽ ዘሎና ፍቕሪ ልብናን ከነርኢ እንኽእል ቦታ እዩ።</a:t>
            </a:r>
          </a:p>
          <a:p>
            <a:pPr xmlns:a="http://schemas.openxmlformats.org/drawingml/2006/main" algn="ctr"/>
            <a:r xmlns:a="http://schemas.openxmlformats.org/drawingml/2006/main">
              <a:rPr lang="ti" altLang="ko-KR" sz="3600">
                <a:solidFill>
                  <a:schemeClr val="tx1">
                    <a:lumMod val="65000"/>
                    <a:lumOff val="35000"/>
                  </a:schemeClr>
                </a:solidFill>
              </a:rPr>
              <a:t>ቤተ ክርስቲያንና ከነፍቅር ኣለና።</a:t>
            </a:r>
          </a:p>
        </p:txBody>
      </p:sp>
    </p:spTree>
    <p:extLst>
      <p:ext uri="{BB962C8B-B14F-4D97-AF65-F5344CB8AC3E}">
        <p14:creationId xmlns:p14="http://schemas.microsoft.com/office/powerpoint/2010/main" val="348530847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4531" y="23496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3200"/>
              <a:t>ፈጣሪ?</a:t>
            </a:r>
            <a:r xmlns:a="http://schemas.openxmlformats.org/drawingml/2006/main">
              <a:rPr lang="t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3600">
                <a:solidFill>
                  <a:srgbClr val="C00000"/>
                </a:solidFill>
              </a:rPr>
              <a:t>ፈጣሪ..</a:t>
            </a:r>
            <a:endParaRPr xmlns:a="http://schemas.openxmlformats.org/drawingml/2006/main" lang="ko-KR" altLang="en-US" sz="3600">
              <a:solidFill>
                <a:srgbClr val="C00000"/>
              </a:solidFill>
            </a:endParaRPr>
          </a:p>
        </p:txBody>
      </p:sp>
      <p:sp>
        <p:nvSpPr>
          <p:cNvPr id="14" name="TextBox 13"/>
          <p:cNvSpPr txBox="1"/>
          <p:nvPr/>
        </p:nvSpPr>
        <p:spPr>
          <a:xfrm>
            <a:off x="395536" y="2683077"/>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3600">
                <a:solidFill>
                  <a:schemeClr val="tx1">
                    <a:lumMod val="65000"/>
                    <a:lumOff val="35000"/>
                  </a:schemeClr>
                </a:solidFill>
              </a:rPr>
              <a:t>እግዚኣብሄር ንኣምለኽቲ ዝምርምርን ዝባርኾምን እዩ።</a:t>
            </a:r>
          </a:p>
        </p:txBody>
      </p:sp>
    </p:spTree>
    <p:extLst>
      <p:ext uri="{BB962C8B-B14F-4D97-AF65-F5344CB8AC3E}">
        <p14:creationId xmlns:p14="http://schemas.microsoft.com/office/powerpoint/2010/main" val="323739911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ti" altLang="ko-KR" sz="4000">
                <a:solidFill>
                  <a:srgbClr val="FF0000"/>
                </a:solidFill>
              </a:rPr>
              <a:t>ናይ ሎሚ ኲይዝ</a:t>
            </a: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ti" altLang="en-US" sz="3600">
                <a:solidFill>
                  <a:schemeClr val="tx1">
                    <a:lumMod val="65000"/>
                    <a:lumOff val="35000"/>
                  </a:schemeClr>
                </a:solidFill>
              </a:rPr>
              <a:t>ሰሎሞንን እስራኤልን ንኣምላኽ ዘለዎም ፍቕሪ ንምግላጽ እንታይ ገበሩ፧</a:t>
            </a: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ti" altLang="en-US" sz="2800">
                <a:solidFill>
                  <a:schemeClr val="tx1">
                    <a:lumMod val="65000"/>
                    <a:lumOff val="35000"/>
                  </a:schemeClr>
                </a:solidFill>
              </a:rPr>
              <a:t>1 </a:t>
            </a:r>
            <a:r xmlns:a="http://schemas.openxmlformats.org/drawingml/2006/main">
              <a:rPr lang="ti" altLang="en-US" sz="2800">
                <a:solidFill>
                  <a:schemeClr val="tx1">
                    <a:lumMod val="65000"/>
                    <a:lumOff val="35000"/>
                  </a:schemeClr>
                </a:solidFill>
              </a:rPr>
              <a:t>ጣኦት።</a:t>
            </a: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ti" altLang="en-US" sz="2800">
                <a:solidFill>
                  <a:schemeClr val="tx1">
                    <a:lumMod val="65000"/>
                    <a:lumOff val="35000"/>
                  </a:schemeClr>
                </a:solidFill>
              </a:rPr>
              <a:t>2 </a:t>
            </a:r>
            <a:r xmlns:a="http://schemas.openxmlformats.org/drawingml/2006/main">
              <a:rPr lang="ti" altLang="en-US" sz="2800">
                <a:solidFill>
                  <a:schemeClr val="tx1">
                    <a:lumMod val="65000"/>
                    <a:lumOff val="35000"/>
                  </a:schemeClr>
                </a:solidFill>
              </a:rPr>
              <a:t>ቤተ መንግስቲ</a:t>
            </a: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ti" altLang="en-US" sz="2800">
                <a:solidFill>
                  <a:schemeClr val="tx1">
                    <a:lumMod val="65000"/>
                    <a:lumOff val="35000"/>
                  </a:schemeClr>
                </a:solidFill>
              </a:rPr>
              <a:t>3 </a:t>
            </a:r>
            <a:r xmlns:a="http://schemas.openxmlformats.org/drawingml/2006/main">
              <a:rPr lang="ti" altLang="en-US" sz="2800">
                <a:solidFill>
                  <a:schemeClr val="tx1">
                    <a:lumMod val="65000"/>
                    <a:lumOff val="35000"/>
                  </a:schemeClr>
                </a:solidFill>
              </a:rPr>
              <a:t>ከተማ</a:t>
            </a:r>
          </a:p>
        </p:txBody>
      </p:sp>
      <p:sp>
        <p:nvSpPr>
          <p:cNvPr id="19" name="TextBox 18"/>
          <p:cNvSpPr txBox="1"/>
          <p:nvPr/>
        </p:nvSpPr>
        <p:spPr>
          <a:xfrm>
            <a:off x="307982" y="5070266"/>
            <a:ext cx="8712968" cy="519004"/>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ti" altLang="en-US" sz="2800">
                <a:solidFill>
                  <a:schemeClr val="tx1">
                    <a:lumMod val="65000"/>
                    <a:lumOff val="35000"/>
                  </a:schemeClr>
                </a:solidFill>
              </a:rPr>
              <a:t>4 </a:t>
            </a:r>
            <a:r xmlns:a="http://schemas.openxmlformats.org/drawingml/2006/main">
              <a:rPr lang="ti" altLang="en-US" sz="2800">
                <a:solidFill>
                  <a:schemeClr val="tx1">
                    <a:lumMod val="65000"/>
                    <a:lumOff val="35000"/>
                  </a:schemeClr>
                </a:solidFill>
              </a:rPr>
              <a:t>መቕደስ</a:t>
            </a:r>
          </a:p>
        </p:txBody>
      </p:sp>
      <p:sp>
        <p:nvSpPr>
          <p:cNvPr id="24" name="TextBox 23"/>
          <p:cNvSpPr txBox="1"/>
          <p:nvPr/>
        </p:nvSpPr>
        <p:spPr>
          <a:xfrm>
            <a:off x="307982" y="5085184"/>
            <a:ext cx="8712968" cy="51780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ti" altLang="en-US" sz="2800">
                <a:solidFill>
                  <a:srgbClr val="FF0000"/>
                </a:solidFill>
              </a:rPr>
              <a:t>4 </a:t>
            </a:r>
            <a:r xmlns:a="http://schemas.openxmlformats.org/drawingml/2006/main">
              <a:rPr lang="ti" altLang="en-US" sz="2800">
                <a:solidFill>
                  <a:srgbClr val="FF0000"/>
                </a:solidFill>
              </a:rPr>
              <a:t>መቕደስ</a:t>
            </a:r>
          </a:p>
        </p:txBody>
      </p:sp>
    </p:spTree>
  </p:cSld>
  <p:clrMapOvr>
    <a:masterClrMapping/>
  </p:clrMapOvr>
  <mc:AlternateContent xmlns:mc="http://schemas.openxmlformats.org/markup-compatibility/2006" xmlns:p14="http://schemas.microsoft.com/office/powerpoint/2010/main">
    <mc:Choice Requires="p14">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4000">
                <a:solidFill>
                  <a:srgbClr val="FF0000"/>
                </a:solidFill>
              </a:rPr>
              <a:t>ናይ ሎሚ ቃል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3600">
                <a:solidFill>
                  <a:schemeClr val="tx1">
                    <a:lumMod val="65000"/>
                    <a:lumOff val="35000"/>
                  </a:schemeClr>
                </a:solidFill>
              </a:rPr>
              <a:t>ሰሎሞን ንስም እግዚኣብሄር ቤተ መቕደስ ንርእሱ ድማ ቤተ መንግስቲ ንጉስ ክሃንጽ ኣዘዘ።</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ti" altLang="ko-KR" sz="2800">
                <a:solidFill>
                  <a:schemeClr val="tx1">
                    <a:lumMod val="65000"/>
                    <a:lumOff val="35000"/>
                  </a:schemeClr>
                </a:solidFill>
              </a:rPr>
              <a:t>2 ዜና መዋእል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21055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b="1">
                <a:solidFill>
                  <a:schemeClr val="tx1">
                    <a:lumMod val="50000"/>
                    <a:lumOff val="50000"/>
                  </a:schemeClr>
                </a:solidFill>
              </a:rPr>
              <a:t>ቁጽሪ 34 ቃል ኣምላኽ</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6178" y="3896114"/>
            <a:ext cx="2234793" cy="22347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92204" y="5373216"/>
            <a:ext cx="2248767" cy="7616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4400"/>
              <a:t>እንጀራን ስጋን ዘምጽኡ ኳዃት።</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4" y="1251123"/>
            <a:ext cx="5079600" cy="498618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4000">
                <a:solidFill>
                  <a:srgbClr val="FF0000"/>
                </a:solidFill>
              </a:rPr>
              <a:t>ናይ ሎሚ ቃል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3600"/>
              <a:t>ካብቲ ሩባ ክትሰትዩ ኢኹም፡ ኣነ ድማ ነቶም ቁራዕ ኣብኡ ክምግቡኹም ኣዚዘ ኣለኹ።</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ti" altLang="ko-KR" sz="2800">
                <a:solidFill>
                  <a:schemeClr val="tx1">
                    <a:lumMod val="65000"/>
                    <a:lumOff val="35000"/>
                  </a:schemeClr>
                </a:solidFill>
              </a:rPr>
              <a:t>1 ነገስታት</a:t>
            </a:r>
            <a:r xmlns:a="http://schemas.openxmlformats.org/drawingml/2006/main">
              <a:rPr lang="ti" altLang="en-US" sz="2800">
                <a:solidFill>
                  <a:schemeClr val="tx1">
                    <a:lumMod val="65000"/>
                    <a:lumOff val="35000"/>
                  </a:schemeClr>
                </a:solidFill>
              </a:rPr>
              <a:t> </a:t>
            </a:r>
            <a:r xmlns:a="http://schemas.openxmlformats.org/drawingml/2006/main">
              <a:rPr lang="ti"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542" y="5373216"/>
            <a:ext cx="9054634" cy="133882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2700">
                <a:solidFill>
                  <a:schemeClr val="tx1">
                    <a:lumMod val="65000"/>
                    <a:lumOff val="35000"/>
                  </a:schemeClr>
                </a:solidFill>
              </a:rPr>
              <a:t>ኣብ ቅድሚ ኣምላኽ ኣዝዩ ክፉእ ዝነበረ ኣከኣብ ዝበሃል ንጉስ ነበረ። ሓደ ነብዪ ኤልያስ ቃል ኣምላኽ ንኣከኣብ ኣረከቦ።</a:t>
            </a:r>
            <a:endParaRPr xmlns:a="http://schemas.openxmlformats.org/drawingml/2006/main" lang="ko-KR" altLang="en-US" sz="27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36465"/>
            <a:ext cx="7848872" cy="5036751"/>
          </a:xfrm>
          <a:prstGeom prst="rect">
            <a:avLst/>
          </a:prstGeom>
        </p:spPr>
      </p:pic>
    </p:spTree>
    <p:extLst>
      <p:ext uri="{BB962C8B-B14F-4D97-AF65-F5344CB8AC3E}">
        <p14:creationId xmlns:p14="http://schemas.microsoft.com/office/powerpoint/2010/main" val="46869021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2600">
                <a:solidFill>
                  <a:schemeClr val="tx1">
                    <a:lumMod val="65000"/>
                    <a:lumOff val="35000"/>
                  </a:schemeClr>
                </a:solidFill>
              </a:rPr>
              <a:t>“ኣብታ ምድሪ ዝናብ ኣይክዘንብን እዩ!” በዚ ድማ ኣከኣብ ክቐትሎ ፈተነ። ኣምላኽ ካብ ንጉስ ኣከኣብ ከም ዝሕባእ ገበሮ።</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 y="0"/>
            <a:ext cx="9135737" cy="5775054"/>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2800">
                <a:solidFill>
                  <a:schemeClr val="tx1">
                    <a:lumMod val="65000"/>
                    <a:lumOff val="35000"/>
                  </a:schemeClr>
                </a:solidFill>
              </a:rPr>
              <a:t>ኤልያስ ናብታ ኣምላኽ ዝነገረላ ምድሪ ሃደመ።</a:t>
            </a:r>
          </a:p>
          <a:p>
            <a:r xmlns:a="http://schemas.openxmlformats.org/drawingml/2006/main">
              <a:rPr lang="ti" altLang="ko-KR" sz="2800">
                <a:solidFill>
                  <a:schemeClr val="tx1">
                    <a:lumMod val="65000"/>
                    <a:lumOff val="35000"/>
                  </a:schemeClr>
                </a:solidFill>
              </a:rPr>
              <a:t>ግን፡ ኣብኡ ዝብላዕ መግቢ ክረክብ ኣይከኣለን።</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2" y="0"/>
            <a:ext cx="9134008" cy="5805264"/>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2800">
                <a:solidFill>
                  <a:schemeClr val="tx1">
                    <a:lumMod val="65000"/>
                    <a:lumOff val="35000"/>
                  </a:schemeClr>
                </a:solidFill>
              </a:rPr>
              <a:t>ኣምላኽ ነቶም ኳዃት ንኤልያስ ኣብኡ ክምግብዎ ኣዘዞም። ኳዃት ንግሆን ምሸትን እንጌራን ስጋን ኣምጽኡሉ፡ ንሱ ድማ ካብቲ ሩባ ሰተየ።</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99" y="44624"/>
            <a:ext cx="8109783" cy="5328592"/>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88" y="6995"/>
            <a:ext cx="8200823" cy="5582245"/>
          </a:xfrm>
          <a:prstGeom prst="rect">
            <a:avLst/>
          </a:prstGeom>
        </p:spPr>
      </p:pic>
      <p:sp>
        <p:nvSpPr>
          <p:cNvPr id="5" name="TextBox 4"/>
          <p:cNvSpPr txBox="1"/>
          <p:nvPr/>
        </p:nvSpPr>
        <p:spPr>
          <a:xfrm>
            <a:off x="90389" y="5589240"/>
            <a:ext cx="8963222" cy="954107"/>
          </a:xfrm>
          <a:prstGeom prst="rect">
            <a:avLst/>
          </a:prstGeom>
          <a:noFill/>
        </p:spPr>
        <p:txBody>
          <a:bodyPr wrap="square" rtlCol="0">
            <a:spAutoFit/>
          </a:bodyPr>
          <a:lstStyle/>
          <a:p>
            <a:r xmlns:a="http://schemas.openxmlformats.org/drawingml/2006/main">
              <a:rPr lang="ti" altLang="ko-KR" sz="2800">
                <a:solidFill>
                  <a:schemeClr val="tx1">
                    <a:lumMod val="65000"/>
                    <a:lumOff val="35000"/>
                  </a:schemeClr>
                </a:solidFill>
              </a:rPr>
              <a:t>ዮናታን ንዳዊት ኣዝዩ እዩ ዝፈትዎ። ዮናታን ምስ ዳዊት ብመንፈስ ሓደ ኰነ።</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2800">
                <a:solidFill>
                  <a:schemeClr val="tx1">
                    <a:lumMod val="65000"/>
                    <a:lumOff val="35000"/>
                  </a:schemeClr>
                </a:solidFill>
              </a:rPr>
              <a:t>ኤልያስ ንህይወቱ ኣብ ሓደጋ ኣእትዩ ቃል ኣምላኽ ተኣዚዙ ናይ እግዚኣብሔር ሓለዋ ዘገርም ተመክሮ ኣሕሊፉ።</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7956376" cy="5644267"/>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3817" y="21359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4000">
                <a:solidFill>
                  <a:srgbClr val="FF0000"/>
                </a:solidFill>
              </a:rPr>
              <a:t>ናይ ሎሚ ትምህርቲ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2408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26297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2800">
                <a:solidFill>
                  <a:schemeClr val="tx1">
                    <a:lumMod val="65000"/>
                    <a:lumOff val="35000"/>
                  </a:schemeClr>
                </a:solidFill>
              </a:rPr>
              <a:t>እቲ እኩይ ንጉስ ዝነበረ ኣከኣብ ንቓል ኣምላኽ ምእዛዝ ኣይፈቱን ነበረ። ስለዚ፡ ነቲ ቃል ኣምላኽ ዝነገረ ኤልያስ ነብዪ ኣምላኽ ክቐትሎ ፈተነ።</a:t>
            </a:r>
            <a:r xmlns:a="http://schemas.openxmlformats.org/drawingml/2006/main">
              <a:rPr lang="ti" altLang="en-US" sz="2800">
                <a:solidFill>
                  <a:schemeClr val="tx1">
                    <a:lumMod val="65000"/>
                    <a:lumOff val="35000"/>
                  </a:schemeClr>
                </a:solidFill>
              </a:rPr>
              <a:t> </a:t>
            </a:r>
            <a:endParaRPr xmlns:a="http://schemas.openxmlformats.org/drawingml/2006/main" lang="en-US" altLang="ko-KR" sz="2800">
              <a:solidFill>
                <a:schemeClr val="tx1">
                  <a:lumMod val="65000"/>
                  <a:lumOff val="35000"/>
                </a:schemeClr>
              </a:solidFill>
            </a:endParaRP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ti" altLang="ko-KR" sz="2800">
                <a:solidFill>
                  <a:schemeClr val="tx1">
                    <a:lumMod val="65000"/>
                    <a:lumOff val="35000"/>
                  </a:schemeClr>
                </a:solidFill>
              </a:rPr>
              <a:t>ግን፡ እግዚኣብሄር ንኤልያስ ብዘገርም መንገዲ ሓልዩን ተኸናኺንዎን!</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ti" altLang="ko-KR" sz="2800">
                <a:solidFill>
                  <a:schemeClr val="tx1">
                    <a:lumMod val="65000"/>
                    <a:lumOff val="35000"/>
                  </a:schemeClr>
                </a:solidFill>
              </a:rPr>
              <a:t>ኣብ ዝኾነ ኩነታት ከም ኤልያስ ቃል ኣምላኽ ክንእዘዝን ክንእውጅን ኣሎና።</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ti" altLang="ko-KR" sz="2800">
                <a:solidFill>
                  <a:schemeClr val="tx1">
                    <a:lumMod val="65000"/>
                    <a:lumOff val="35000"/>
                  </a:schemeClr>
                </a:solidFill>
              </a:rPr>
              <a:t>ኣምላኽ ብርግጽ ይሕልወና እዩ።</a:t>
            </a:r>
          </a:p>
          <a:p>
            <a:pPr algn="ctr"/>
            <a:endParaRPr lang="en-US" altLang="ko-KR" sz="2800">
              <a:solidFill>
                <a:schemeClr val="tx1">
                  <a:lumMod val="65000"/>
                  <a:lumOff val="35000"/>
                </a:schemeClr>
              </a:solidFill>
            </a:endParaRPr>
          </a:p>
        </p:txBody>
      </p:sp>
    </p:spTree>
    <p:extLst>
      <p:ext uri="{BB962C8B-B14F-4D97-AF65-F5344CB8AC3E}">
        <p14:creationId xmlns:p14="http://schemas.microsoft.com/office/powerpoint/2010/main" val="348530847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3305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3200"/>
              <a:t>ኣምላኽ መን እዩ ?</a:t>
            </a:r>
            <a:r xmlns:a="http://schemas.openxmlformats.org/drawingml/2006/main">
              <a:rPr lang="t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2456" y="8651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452238" y="1809155"/>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3600">
                <a:solidFill>
                  <a:srgbClr val="C00000"/>
                </a:solidFill>
              </a:rPr>
              <a:t>ኣምላኽ እዩ..</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3600">
                <a:solidFill>
                  <a:schemeClr val="tx1">
                    <a:lumMod val="65000"/>
                    <a:lumOff val="35000"/>
                  </a:schemeClr>
                </a:solidFill>
              </a:rPr>
              <a:t>እግዚኣብሄር ነቶም ቃላቱ ዝእዘዙን ዝሕልዉን ብዘገርም መንገዲ ዝከናኸን እዩ።</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4000">
                <a:solidFill>
                  <a:srgbClr val="FF0000"/>
                </a:solidFill>
              </a:rPr>
              <a:t>ናይ ሎሚ ኲይዝ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57850" y="4076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3800" y="10190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3600">
                <a:solidFill>
                  <a:schemeClr val="tx1">
                    <a:lumMod val="65000"/>
                    <a:lumOff val="35000"/>
                  </a:schemeClr>
                </a:solidFill>
              </a:rPr>
              <a:t>ንኤልያስ ዝብላዕ ዘምጽኣሉ መን እዩ፧</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en-US" sz="2800">
                <a:solidFill>
                  <a:schemeClr val="tx1">
                    <a:lumMod val="65000"/>
                    <a:lumOff val="35000"/>
                  </a:schemeClr>
                </a:solidFill>
              </a:rPr>
              <a:t>1 </a:t>
            </a:r>
            <a:r xmlns:a="http://schemas.openxmlformats.org/drawingml/2006/main">
              <a:rPr lang="ti" altLang="ko-KR" sz="2800">
                <a:solidFill>
                  <a:schemeClr val="tx1">
                    <a:lumMod val="65000"/>
                    <a:lumOff val="35000"/>
                  </a:schemeClr>
                </a:solidFill>
              </a:rPr>
              <a:t>ፈረስ</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en-US" sz="2800">
                <a:solidFill>
                  <a:schemeClr val="tx1">
                    <a:lumMod val="65000"/>
                    <a:lumOff val="35000"/>
                  </a:schemeClr>
                </a:solidFill>
              </a:rPr>
              <a:t>2 </a:t>
            </a:r>
            <a:r xmlns:a="http://schemas.openxmlformats.org/drawingml/2006/main">
              <a:rPr lang="ti" altLang="ko-KR" sz="2800">
                <a:solidFill>
                  <a:schemeClr val="tx1">
                    <a:lumMod val="65000"/>
                    <a:lumOff val="35000"/>
                  </a:schemeClr>
                </a:solidFill>
              </a:rPr>
              <a:t>ንስሪ</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en-US" sz="2800">
                <a:solidFill>
                  <a:schemeClr val="tx1">
                    <a:lumMod val="65000"/>
                    <a:lumOff val="35000"/>
                  </a:schemeClr>
                </a:solidFill>
              </a:rPr>
              <a:t>3 </a:t>
            </a:r>
            <a:r xmlns:a="http://schemas.openxmlformats.org/drawingml/2006/main">
              <a:rPr lang="ti" altLang="ko-KR" sz="2800">
                <a:solidFill>
                  <a:schemeClr val="tx1">
                    <a:lumMod val="65000"/>
                    <a:lumOff val="35000"/>
                  </a:schemeClr>
                </a:solidFill>
              </a:rPr>
              <a:t>ገበል</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8077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en-US" sz="2800">
                <a:solidFill>
                  <a:schemeClr val="tx1">
                    <a:lumMod val="65000"/>
                    <a:lumOff val="35000"/>
                  </a:schemeClr>
                </a:solidFill>
              </a:rPr>
              <a:t>4 </a:t>
            </a:r>
            <a:r xmlns:a="http://schemas.openxmlformats.org/drawingml/2006/main">
              <a:rPr lang="ti" altLang="ko-KR" sz="2800">
                <a:solidFill>
                  <a:schemeClr val="tx1">
                    <a:lumMod val="65000"/>
                    <a:lumOff val="35000"/>
                  </a:schemeClr>
                </a:solidFill>
              </a:rPr>
              <a:t>ቁራዕ</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en-US" sz="2800">
                <a:solidFill>
                  <a:srgbClr val="FF0000"/>
                </a:solidFill>
              </a:rPr>
              <a:t>4 </a:t>
            </a:r>
            <a:r xmlns:a="http://schemas.openxmlformats.org/drawingml/2006/main">
              <a:rPr lang="ti" altLang="ko-KR" sz="2800">
                <a:solidFill>
                  <a:srgbClr val="FF0000"/>
                </a:solidFill>
              </a:rPr>
              <a:t>ቁራዕ</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4000">
                <a:solidFill>
                  <a:srgbClr val="FF0000"/>
                </a:solidFill>
              </a:rPr>
              <a:t>ናይ ሎሚ ቃል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3600"/>
              <a:t>ካብቲ ሩባ ክትሰትዩ ኢኹም፡ ኣነ ድማ ነቶም ቁራዕ ኣብኡ ክምግቡኹም ኣዚዘ ኣለኹ።</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ti" altLang="ko-KR" sz="2800">
                <a:solidFill>
                  <a:schemeClr val="tx1">
                    <a:lumMod val="65000"/>
                    <a:lumOff val="35000"/>
                  </a:schemeClr>
                </a:solidFill>
              </a:rPr>
              <a:t>1 ነገስታት</a:t>
            </a:r>
            <a:r xmlns:a="http://schemas.openxmlformats.org/drawingml/2006/main">
              <a:rPr lang="ti" altLang="en-US" sz="2800">
                <a:solidFill>
                  <a:schemeClr val="tx1">
                    <a:lumMod val="65000"/>
                    <a:lumOff val="35000"/>
                  </a:schemeClr>
                </a:solidFill>
              </a:rPr>
              <a:t> </a:t>
            </a:r>
            <a:r xmlns:a="http://schemas.openxmlformats.org/drawingml/2006/main">
              <a:rPr lang="ti"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35495661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b="1">
                <a:solidFill>
                  <a:schemeClr val="tx1">
                    <a:lumMod val="50000"/>
                    <a:lumOff val="50000"/>
                  </a:schemeClr>
                </a:solidFill>
              </a:rPr>
              <a:t>ቁጽሪ 35 ቃል ኣምላኽ</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4400"/>
              <a:t>እቲ ሓርጭን ዘይትን</a:t>
            </a:r>
          </a:p>
          <a:p>
            <a:pPr xmlns:a="http://schemas.openxmlformats.org/drawingml/2006/main" algn="ctr"/>
            <a:r xmlns:a="http://schemas.openxmlformats.org/drawingml/2006/main">
              <a:rPr lang="ti" altLang="ko-KR" sz="4400"/>
              <a:t>ኣይተጠቕመን</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2023760"/>
            <a:ext cx="5090405" cy="3611142"/>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4000">
                <a:solidFill>
                  <a:srgbClr val="FF0000"/>
                </a:solidFill>
              </a:rPr>
              <a:t>ናይ ሎሚ ቃል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3600">
                <a:solidFill>
                  <a:schemeClr val="tx1">
                    <a:lumMod val="65000"/>
                    <a:lumOff val="35000"/>
                  </a:schemeClr>
                </a:solidFill>
              </a:rPr>
              <a:t>ብኡንብኡ ናብ ሳራፋት ሲዶን ኪድ እሞ ኣብኡ ጽናሕ። ኣብታ ቦታ እቲኣ ሓንቲ መበለት ምግቢ ከተቕርበልኩም ኣዚዘ ኣለኹ</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ti" altLang="ko-KR" sz="2800">
                <a:solidFill>
                  <a:schemeClr val="tx1">
                    <a:lumMod val="65000"/>
                    <a:lumOff val="35000"/>
                  </a:schemeClr>
                </a:solidFill>
              </a:rPr>
              <a:t>1 ነገስታት</a:t>
            </a:r>
            <a:r xmlns:a="http://schemas.openxmlformats.org/drawingml/2006/main">
              <a:rPr lang="ti" altLang="en-US" sz="2800">
                <a:solidFill>
                  <a:schemeClr val="tx1">
                    <a:lumMod val="65000"/>
                    <a:lumOff val="35000"/>
                  </a:schemeClr>
                </a:solidFill>
              </a:rPr>
              <a:t> </a:t>
            </a:r>
            <a:r xmlns:a="http://schemas.openxmlformats.org/drawingml/2006/main">
              <a:rPr lang="ti"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2800">
                <a:solidFill>
                  <a:schemeClr val="tx1">
                    <a:lumMod val="65000"/>
                    <a:lumOff val="35000"/>
                  </a:schemeClr>
                </a:solidFill>
              </a:rPr>
              <a:t>ከምቲ እግዚኣብሄር ኣምላኽ ዝበሎ ኣብ እስራኤል ዝናብ ኣይነበረን። ስለዚ ሰባት ዝበልዕዎ መግቢ ኣይነበረን።</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25"/>
            <a:ext cx="9144000" cy="5400600"/>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110" y="5892659"/>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2800">
                <a:solidFill>
                  <a:schemeClr val="tx1">
                    <a:lumMod val="65000"/>
                    <a:lumOff val="35000"/>
                  </a:schemeClr>
                </a:solidFill>
              </a:rPr>
              <a:t>እግዚኣብሄር ኣምላኽ ንኤልያስ ናብ ሓንቲ ኣብ ሳራፋት እትነብር መበለት ሰደዶ።</a:t>
            </a:r>
            <a:endParaRPr xmlns:a="http://schemas.openxmlformats.org/drawingml/2006/main" lang="ko-KR" altLang="en-US" sz="2800">
              <a:solidFill>
                <a:schemeClr val="tx1">
                  <a:lumMod val="65000"/>
                  <a:lumOff val="35000"/>
                </a:schemeClr>
              </a:solidFill>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5" y="1"/>
            <a:ext cx="9144000" cy="5892658"/>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2800">
                <a:solidFill>
                  <a:schemeClr val="tx1">
                    <a:lumMod val="65000"/>
                    <a:lumOff val="35000"/>
                  </a:schemeClr>
                </a:solidFill>
              </a:rPr>
              <a:t>ኤልያስ ብኣጻብዕ ዝቑጸር ሓርጭን ንእሽቶ ዘይትን ጥራይ ንርእሱ እንጌራ ክትሰርሕ ሓተታ እዚ ድማ ንዓኣ ዝተረፈላ እዩ።</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27908" cy="5892480"/>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802" y="5642393"/>
            <a:ext cx="9054634" cy="954107"/>
          </a:xfrm>
          <a:prstGeom prst="rect">
            <a:avLst/>
          </a:prstGeom>
          <a:noFill/>
        </p:spPr>
        <p:txBody>
          <a:bodyPr wrap="square" rtlCol="0">
            <a:spAutoFit/>
          </a:bodyPr>
          <a:lstStyle/>
          <a:p>
            <a:r xmlns:a="http://schemas.openxmlformats.org/drawingml/2006/main">
              <a:rPr lang="ti" altLang="ko-KR" sz="2800">
                <a:solidFill>
                  <a:schemeClr val="tx1">
                    <a:lumMod val="65000"/>
                    <a:lumOff val="35000"/>
                  </a:schemeClr>
                </a:solidFill>
              </a:rPr>
              <a:t>ዮናታን ንዳዊት ናይ ገዛእ ርእሱ ሰይፍን ፍላጻን ሃቦ። ብሓቂ ኣብ ዳዊት ይኣምን ነይሩ ማለት እዩ።</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55965"/>
            <a:ext cx="8306266" cy="5600939"/>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797152"/>
            <a:ext cx="9054634" cy="209288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2600">
                <a:solidFill>
                  <a:schemeClr val="tx1">
                    <a:lumMod val="65000"/>
                    <a:lumOff val="35000"/>
                  </a:schemeClr>
                </a:solidFill>
              </a:rPr>
              <a:t>ዋላ እኳ ብእኡ ዝነብሩሉ ሓርጭን ዘይትን እንተ ዘይነበራ ብመሰረት ኣበሃህላ ኤልያስ ገለ እንጌራ ሰሪሓ ቅድም ንኤልያስ ሂባ ንባዕሎም ሰሪሓቶ።</a:t>
            </a:r>
            <a:r xmlns:a="http://schemas.openxmlformats.org/drawingml/2006/main">
              <a:rPr lang="ti" altLang="en-US" sz="2600">
                <a:solidFill>
                  <a:schemeClr val="tx1">
                    <a:lumMod val="65000"/>
                    <a:lumOff val="35000"/>
                  </a:schemeClr>
                </a:solidFill>
              </a:rPr>
              <a:t> </a:t>
            </a:r>
            <a:r xmlns:a="http://schemas.openxmlformats.org/drawingml/2006/main">
              <a:rPr lang="ti" altLang="ko-KR" sz="2600">
                <a:solidFill>
                  <a:schemeClr val="tx1">
                    <a:lumMod val="65000"/>
                    <a:lumOff val="35000"/>
                  </a:schemeClr>
                </a:solidFill>
              </a:rPr>
              <a:t>ሽዑ፡ እቲ ዝገርም፡ እቲ ዕትሮ ሓርጭን እቲ ዕትሮ ዘይትን ነበሩ</a:t>
            </a:r>
            <a:r xmlns:a="http://schemas.openxmlformats.org/drawingml/2006/main">
              <a:rPr lang="ti" altLang="en-US" sz="2600">
                <a:solidFill>
                  <a:schemeClr val="tx1">
                    <a:lumMod val="65000"/>
                    <a:lumOff val="35000"/>
                  </a:schemeClr>
                </a:solidFill>
              </a:rPr>
              <a:t> </a:t>
            </a:r>
            <a:r xmlns:a="http://schemas.openxmlformats.org/drawingml/2006/main">
              <a:rPr lang="ti" altLang="ko-KR" sz="2600">
                <a:solidFill>
                  <a:schemeClr val="tx1">
                    <a:lumMod val="65000"/>
                    <a:lumOff val="35000"/>
                  </a:schemeClr>
                </a:solidFill>
              </a:rPr>
              <a:t>ኣብ ጥቕሚ ኣይወዓለን።</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4824535"/>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043" y="5733256"/>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2600">
                <a:solidFill>
                  <a:schemeClr val="tx1">
                    <a:lumMod val="65000"/>
                    <a:lumOff val="35000"/>
                  </a:schemeClr>
                </a:solidFill>
              </a:rPr>
              <a:t>ሓደ መዓልቲ ወዳ ሞተ። እግዚኣብሄር ኣምላኽ ግና ህይወት እቲ ወዲ ተመሊሱ ብህይወት ይነብር። ንኣምላኽ ክብሪ ሂባቶ።</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3" y="-99392"/>
            <a:ext cx="9125100" cy="5552556"/>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4000">
                <a:solidFill>
                  <a:srgbClr val="FF0000"/>
                </a:solidFill>
              </a:rPr>
              <a:t>ናይ ሎሚ ትምህርቲ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695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842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3200">
                <a:solidFill>
                  <a:schemeClr val="tx1">
                    <a:lumMod val="65000"/>
                    <a:lumOff val="35000"/>
                  </a:schemeClr>
                </a:solidFill>
              </a:rPr>
              <a:t>እታ መበለት ንእሽቶ ሓርጭን ዘይትን ኣቕረበት</a:t>
            </a:r>
          </a:p>
          <a:p>
            <a:pPr xmlns:a="http://schemas.openxmlformats.org/drawingml/2006/main" algn="ctr"/>
            <a:r xmlns:a="http://schemas.openxmlformats.org/drawingml/2006/main">
              <a:rPr lang="ti" altLang="ko-KR" sz="3200">
                <a:solidFill>
                  <a:schemeClr val="tx1">
                    <a:lumMod val="65000"/>
                    <a:lumOff val="35000"/>
                  </a:schemeClr>
                </a:solidFill>
              </a:rPr>
              <a:t>ናብ ኣምላኽ።</a:t>
            </a:r>
            <a:r xmlns:a="http://schemas.openxmlformats.org/drawingml/2006/main">
              <a:rPr lang="ti" altLang="en-US" sz="3200">
                <a:solidFill>
                  <a:schemeClr val="tx1">
                    <a:lumMod val="65000"/>
                    <a:lumOff val="35000"/>
                  </a:schemeClr>
                </a:solidFill>
              </a:rPr>
              <a:t> </a:t>
            </a:r>
            <a:endParaRPr xmlns:a="http://schemas.openxmlformats.org/drawingml/2006/main" lang="en-US" altLang="ko-KR" sz="3200">
              <a:solidFill>
                <a:schemeClr val="tx1">
                  <a:lumMod val="65000"/>
                  <a:lumOff val="35000"/>
                </a:schemeClr>
              </a:solidFill>
            </a:endParaRPr>
          </a:p>
          <a:p>
            <a:pPr xmlns:a="http://schemas.openxmlformats.org/drawingml/2006/main" algn="ctr"/>
            <a:r xmlns:a="http://schemas.openxmlformats.org/drawingml/2006/main">
              <a:rPr lang="ti" altLang="ko-KR" sz="3200">
                <a:solidFill>
                  <a:schemeClr val="tx1">
                    <a:lumMod val="65000"/>
                    <a:lumOff val="35000"/>
                  </a:schemeClr>
                </a:solidFill>
              </a:rPr>
              <a:t>ድሕሪኡ፡ ብዙሕ በረኸት ረኸበት</a:t>
            </a:r>
          </a:p>
          <a:p>
            <a:pPr xmlns:a="http://schemas.openxmlformats.org/drawingml/2006/main" algn="ctr"/>
            <a:r xmlns:a="http://schemas.openxmlformats.org/drawingml/2006/main">
              <a:rPr lang="ti" altLang="ko-KR" sz="3200">
                <a:solidFill>
                  <a:schemeClr val="tx1">
                    <a:lumMod val="65000"/>
                    <a:lumOff val="35000"/>
                  </a:schemeClr>
                </a:solidFill>
              </a:rPr>
              <a:t>ኪኖ ምሕሳብ።</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ti" altLang="ko-KR" sz="3200">
                <a:solidFill>
                  <a:schemeClr val="tx1">
                    <a:lumMod val="65000"/>
                    <a:lumOff val="35000"/>
                  </a:schemeClr>
                </a:solidFill>
              </a:rPr>
              <a:t>ሓደ ሓደ ግዜ፡ ንኣምላኽ ኣገዳሲ ነገር ክንህቦ ዝግበኣና ህሞት ክህሉ እዩ።</a:t>
            </a:r>
          </a:p>
          <a:p>
            <a:pPr xmlns:a="http://schemas.openxmlformats.org/drawingml/2006/main" algn="ctr"/>
            <a:r xmlns:a="http://schemas.openxmlformats.org/drawingml/2006/main">
              <a:rPr lang="ti" altLang="ko-KR" sz="3200">
                <a:solidFill>
                  <a:schemeClr val="tx1">
                    <a:lumMod val="65000"/>
                    <a:lumOff val="35000"/>
                  </a:schemeClr>
                </a:solidFill>
              </a:rPr>
              <a:t>ሽዑ፡ እግዚኣብሄር በዚ መስዋእትን መስዋእትን ብዙሕ ይባርኸና።</a:t>
            </a:r>
          </a:p>
        </p:txBody>
      </p:sp>
    </p:spTree>
    <p:extLst>
      <p:ext uri="{BB962C8B-B14F-4D97-AF65-F5344CB8AC3E}">
        <p14:creationId xmlns:p14="http://schemas.microsoft.com/office/powerpoint/2010/main" val="348530847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7389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3200"/>
              <a:t>ኣምላኽ መን እዩ?</a:t>
            </a:r>
            <a:r xmlns:a="http://schemas.openxmlformats.org/drawingml/2006/main">
              <a:rPr lang="t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3600">
                <a:solidFill>
                  <a:srgbClr val="C00000"/>
                </a:solidFill>
              </a:rPr>
              <a:t>ኣምላኽ እዩ..</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3600">
                <a:solidFill>
                  <a:schemeClr val="tx1">
                    <a:lumMod val="65000"/>
                    <a:lumOff val="35000"/>
                  </a:schemeClr>
                </a:solidFill>
              </a:rPr>
              <a:t>ኣምላኽ ሓደ ክንነብር ዘድልየና ኩሉ ዝህበና እዩ-መግቢ፡ ክዳንን ገዛን ወዘተ።</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0473" y="25094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4000">
                <a:solidFill>
                  <a:srgbClr val="FF0000"/>
                </a:solidFill>
              </a:rPr>
              <a:t>ናይ ሎሚ ኲይዝ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17752" y="12928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7971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3200">
                <a:solidFill>
                  <a:schemeClr val="tx1">
                    <a:lumMod val="65000"/>
                    <a:lumOff val="35000"/>
                  </a:schemeClr>
                </a:solidFill>
              </a:rPr>
              <a:t>እግዚኣብሄር ንኤልያስ ናብ መን ኪድ ኢሉዎ??</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en-US" sz="2800">
                <a:solidFill>
                  <a:schemeClr val="tx1">
                    <a:lumMod val="65000"/>
                    <a:lumOff val="35000"/>
                  </a:schemeClr>
                </a:solidFill>
              </a:rPr>
              <a:t>1 </a:t>
            </a:r>
            <a:r xmlns:a="http://schemas.openxmlformats.org/drawingml/2006/main">
              <a:rPr lang="ti" altLang="ko-KR" sz="2800">
                <a:solidFill>
                  <a:schemeClr val="tx1">
                    <a:lumMod val="65000"/>
                    <a:lumOff val="35000"/>
                  </a:schemeClr>
                </a:solidFill>
              </a:rPr>
              <a:t>ንጉስ</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en-US" sz="2800">
                <a:solidFill>
                  <a:schemeClr val="tx1">
                    <a:lumMod val="65000"/>
                    <a:lumOff val="35000"/>
                  </a:schemeClr>
                </a:solidFill>
              </a:rPr>
              <a:t>2 </a:t>
            </a:r>
            <a:r xmlns:a="http://schemas.openxmlformats.org/drawingml/2006/main">
              <a:rPr lang="ti" altLang="ko-KR" sz="2800">
                <a:solidFill>
                  <a:schemeClr val="tx1">
                    <a:lumMod val="65000"/>
                    <a:lumOff val="35000"/>
                  </a:schemeClr>
                </a:solidFill>
              </a:rPr>
              <a:t>ካህን።</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en-US" sz="2800">
                <a:solidFill>
                  <a:schemeClr val="tx1">
                    <a:lumMod val="65000"/>
                    <a:lumOff val="35000"/>
                  </a:schemeClr>
                </a:solidFill>
              </a:rPr>
              <a:t>3 </a:t>
            </a:r>
            <a:r xmlns:a="http://schemas.openxmlformats.org/drawingml/2006/main">
              <a:rPr lang="ti" altLang="ko-KR" sz="2800">
                <a:solidFill>
                  <a:schemeClr val="tx1">
                    <a:lumMod val="65000"/>
                    <a:lumOff val="35000"/>
                  </a:schemeClr>
                </a:solidFill>
              </a:rPr>
              <a:t>መበለት።</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en-US" sz="2800">
                <a:solidFill>
                  <a:schemeClr val="tx1">
                    <a:lumMod val="65000"/>
                    <a:lumOff val="35000"/>
                  </a:schemeClr>
                </a:solidFill>
              </a:rPr>
              <a:t>4 </a:t>
            </a:r>
            <a:r xmlns:a="http://schemas.openxmlformats.org/drawingml/2006/main">
              <a:rPr lang="ti" altLang="ko-KR" sz="2800">
                <a:solidFill>
                  <a:schemeClr val="tx1">
                    <a:lumMod val="65000"/>
                    <a:lumOff val="35000"/>
                  </a:schemeClr>
                </a:solidFill>
              </a:rPr>
              <a:t>ሓፈሻዊ</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en-US" sz="2800">
                <a:solidFill>
                  <a:srgbClr val="FF0000"/>
                </a:solidFill>
              </a:rPr>
              <a:t>3 </a:t>
            </a:r>
            <a:r xmlns:a="http://schemas.openxmlformats.org/drawingml/2006/main">
              <a:rPr lang="ti" altLang="ko-KR" sz="2800">
                <a:solidFill>
                  <a:srgbClr val="FF0000"/>
                </a:solidFill>
              </a:rPr>
              <a:t>መበለት።</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4000">
                <a:solidFill>
                  <a:srgbClr val="FF0000"/>
                </a:solidFill>
              </a:rPr>
              <a:t>ናይ ሎሚ ቃል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3600">
                <a:solidFill>
                  <a:schemeClr val="tx1">
                    <a:lumMod val="65000"/>
                    <a:lumOff val="35000"/>
                  </a:schemeClr>
                </a:solidFill>
              </a:rPr>
              <a:t>ብኡንብኡ ናብ ሳራፋት ሲዶን ኪድ እሞ ኣብኡ ጽናሕ። ኣብታ ቦታ እቲኣ ሓንቲ መበለት ምግቢ ከተቕርበልኩም ኣዚዘ ኣለኹ</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ti" altLang="ko-KR" sz="2800">
                <a:solidFill>
                  <a:schemeClr val="tx1">
                    <a:lumMod val="65000"/>
                    <a:lumOff val="35000"/>
                  </a:schemeClr>
                </a:solidFill>
              </a:rPr>
              <a:t>1 ነገስታት</a:t>
            </a:r>
            <a:r xmlns:a="http://schemas.openxmlformats.org/drawingml/2006/main">
              <a:rPr lang="ti" altLang="en-US" sz="2800">
                <a:solidFill>
                  <a:schemeClr val="tx1">
                    <a:lumMod val="65000"/>
                    <a:lumOff val="35000"/>
                  </a:schemeClr>
                </a:solidFill>
              </a:rPr>
              <a:t> </a:t>
            </a:r>
            <a:r xmlns:a="http://schemas.openxmlformats.org/drawingml/2006/main">
              <a:rPr lang="ti"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991569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ti" altLang="ko-KR" b="1">
                <a:solidFill>
                  <a:schemeClr val="tx1">
                    <a:lumMod val="50000"/>
                    <a:lumOff val="50000"/>
                  </a:schemeClr>
                </a:solidFill>
              </a:rPr>
              <a:t>ቍ.36 ቃል ኣምላኽ</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ti" altLang="ko-KR" sz="4400"/>
              <a:t>ሓዊ ካብ ሰማይ ወረደ</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1782108"/>
            <a:ext cx="5090405" cy="4094446"/>
          </a:xfrm>
          <a:prstGeom prst="rect">
            <a:avLst/>
          </a:prstGeom>
        </p:spPr>
      </p:pic>
    </p:spTree>
    <p:extLst>
      <p:ext uri="{BB962C8B-B14F-4D97-AF65-F5344CB8AC3E}">
        <p14:creationId xmlns:p14="http://schemas.microsoft.com/office/powerpoint/2010/main" val="3387464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ti" altLang="ko-KR" sz="4000">
                <a:solidFill>
                  <a:srgbClr val="FF0000"/>
                </a:solidFill>
              </a:rPr>
              <a:t>ናይ ሎሚ ቃል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ti" altLang="ko-KR" sz="3600">
                <a:solidFill>
                  <a:schemeClr val="tx1">
                    <a:lumMod val="65000"/>
                    <a:lumOff val="35000"/>
                  </a:schemeClr>
                </a:solidFill>
              </a:rPr>
              <a:t>ሽዑ ሓዊ እግዚኣብሄር ወዲቑ ነቲ መስዋእቲ፡ ነቲ ዕንጨይትን ነቲ ኣእማንን ነቲ ሓመድን ኣቃጸሎ፡ ነቲ ኣብቲ ጕድጓድ ዝነበረ ማይ እውን ለሓሶ።</a:t>
            </a:r>
            <a:r xmlns:a="http://schemas.openxmlformats.org/drawingml/2006/main">
              <a:rPr lang="ti"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ti" altLang="ko-KR" sz="2800">
                <a:solidFill>
                  <a:schemeClr val="tx1">
                    <a:lumMod val="65000"/>
                    <a:lumOff val="35000"/>
                  </a:schemeClr>
                </a:solidFill>
              </a:rPr>
              <a:t>1 ነገስታት</a:t>
            </a:r>
            <a:r xmlns:a="http://schemas.openxmlformats.org/drawingml/2006/main">
              <a:rPr lang="ti" altLang="en-US" sz="2800">
                <a:solidFill>
                  <a:schemeClr val="tx1">
                    <a:lumMod val="65000"/>
                    <a:lumOff val="35000"/>
                  </a:schemeClr>
                </a:solidFill>
              </a:rPr>
              <a:t> </a:t>
            </a:r>
            <a:r xmlns:a="http://schemas.openxmlformats.org/drawingml/2006/main">
              <a:rPr lang="ti"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9679390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ti" altLang="ko-KR" sz="2800">
                <a:solidFill>
                  <a:schemeClr val="tx1">
                    <a:lumMod val="65000"/>
                    <a:lumOff val="35000"/>
                  </a:schemeClr>
                </a:solidFill>
              </a:rPr>
              <a:t>ኣምላኽ ንኤልያስ ናብቲ እኩይ ንጉስ ኣከኣብ እስራኤል ለኣኾ። “ናይ ሓቂ ኣምላኽ መን ምዃኑ ክትፈልጥ ኢኻ!”</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619672" y="612091"/>
            <a:ext cx="5760639" cy="4513256"/>
          </a:xfrm>
          <a:prstGeom prst="rect">
            <a:avLst/>
          </a:prstGeom>
        </p:spPr>
      </p:pic>
    </p:spTree>
    <p:extLst>
      <p:ext uri="{BB962C8B-B14F-4D97-AF65-F5344CB8AC3E}">
        <p14:creationId xmlns:p14="http://schemas.microsoft.com/office/powerpoint/2010/main" val="332508144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0" y="-27384"/>
            <a:ext cx="9144000" cy="5544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73274" y="5445224"/>
            <a:ext cx="8963222" cy="1384995"/>
          </a:xfrm>
          <a:prstGeom prst="rect">
            <a:avLst/>
          </a:prstGeom>
          <a:noFill/>
        </p:spPr>
        <p:txBody>
          <a:bodyPr wrap="square" rtlCol="0">
            <a:spAutoFit/>
          </a:bodyPr>
          <a:lstStyle/>
          <a:p>
            <a:r xmlns:a="http://schemas.openxmlformats.org/drawingml/2006/main">
              <a:rPr lang="ti" altLang="ko-KR" sz="2800">
                <a:solidFill>
                  <a:schemeClr val="tx1">
                    <a:lumMod val="65000"/>
                    <a:lumOff val="35000"/>
                  </a:schemeClr>
                </a:solidFill>
              </a:rPr>
              <a:t>ኤልያስ ምስ 850 ናይ ሓሶት ነብያት ኣምለኽቲ ጣኦት ተዋጊኡ እዩ። “እቲ ብሓዊ ዝምልስ ኣምላኽ ናይ ብሓቂ ኣምላኽ እዩ!”</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000" t="2274" r="4206" b="2641"/>
          <a:stretch>
            <a:fillRect/>
          </a:stretch>
        </p:blipFill>
        <p:spPr>
          <a:xfrm>
            <a:off x="1475656" y="-27384"/>
            <a:ext cx="6048672" cy="5544616"/>
          </a:xfrm>
          <a:prstGeom prst="rect">
            <a:avLst/>
          </a:prstGeom>
        </p:spPr>
      </p:pic>
    </p:spTree>
    <p:extLst>
      <p:ext uri="{BB962C8B-B14F-4D97-AF65-F5344CB8AC3E}">
        <p14:creationId xmlns:p14="http://schemas.microsoft.com/office/powerpoint/2010/main" val="23386652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9240"/>
            <a:ext cx="8659098" cy="954107"/>
          </a:xfrm>
          <a:prstGeom prst="rect">
            <a:avLst/>
          </a:prstGeom>
          <a:noFill/>
        </p:spPr>
        <p:txBody>
          <a:bodyPr wrap="square" rtlCol="0">
            <a:spAutoFit/>
          </a:bodyPr>
          <a:lstStyle/>
          <a:p>
            <a:r xmlns:a="http://schemas.openxmlformats.org/drawingml/2006/main">
              <a:rPr lang="ti" altLang="ko-KR" sz="2800">
                <a:solidFill>
                  <a:schemeClr val="tx1">
                    <a:lumMod val="65000"/>
                    <a:lumOff val="35000"/>
                  </a:schemeClr>
                </a:solidFill>
              </a:rPr>
              <a:t>ዮናታን ክቡር ክዳውንቱ ንዳዊት ሃቦ። ዮናታን ምስ ዳዊት ዝነበሮ ዓሚቝ ዕርክነት ዘርኣየ እዩ።</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17" y="-28712"/>
            <a:ext cx="7614765" cy="540192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ti" altLang="ko-KR" sz="2800">
                <a:solidFill>
                  <a:schemeClr val="tx1">
                    <a:lumMod val="65000"/>
                    <a:lumOff val="35000"/>
                  </a:schemeClr>
                </a:solidFill>
              </a:rPr>
              <a:t>850 ነብያት ስም ኣምላኾም ጸዊዖም ኣብ ዙርያ እቲ መሰውኢ ሳዕስዒቶም ግን ናይ ሓዊ ምላሽ ኣይተረኽበን።</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79512" y="-15208"/>
            <a:ext cx="8603181" cy="5388424"/>
          </a:xfrm>
          <a:prstGeom prst="rect">
            <a:avLst/>
          </a:prstGeom>
        </p:spPr>
      </p:pic>
    </p:spTree>
    <p:extLst>
      <p:ext uri="{BB962C8B-B14F-4D97-AF65-F5344CB8AC3E}">
        <p14:creationId xmlns:p14="http://schemas.microsoft.com/office/powerpoint/2010/main" val="118160003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ti" altLang="ko-KR" sz="2800">
                <a:solidFill>
                  <a:schemeClr val="tx1">
                    <a:lumMod val="65000"/>
                    <a:lumOff val="35000"/>
                  </a:schemeClr>
                </a:solidFill>
              </a:rPr>
              <a:t>ተራ ኤልያስ እዩ ነይሩ። ኤልያስ ናብ ሰማይ ገጹ ጸለየ። ሽዑ፡ ሓዊ ኣምላኽ ወዲቑ ነቲ ኣብ መሰውኢ ዝነበረ መስዋእቲ ኣቃጸሎ።</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27908" cy="5400599"/>
          </a:xfrm>
          <a:prstGeom prst="rect">
            <a:avLst/>
          </a:prstGeom>
        </p:spPr>
      </p:pic>
    </p:spTree>
    <p:extLst>
      <p:ext uri="{BB962C8B-B14F-4D97-AF65-F5344CB8AC3E}">
        <p14:creationId xmlns:p14="http://schemas.microsoft.com/office/powerpoint/2010/main" val="47942635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p>
            <a:r xmlns:a="http://schemas.openxmlformats.org/drawingml/2006/main">
              <a:rPr lang="ti" altLang="ko-KR" sz="2600">
                <a:solidFill>
                  <a:schemeClr val="tx1">
                    <a:lumMod val="65000"/>
                    <a:lumOff val="35000"/>
                  </a:schemeClr>
                </a:solidFill>
              </a:rPr>
              <a:t>“የሆዋ ናይ ሓቂ ኣምላኽ እዩ!” ህዝቢ እስራኤል ሓጢኣቶም ተነሲሖም ንኣምላኽ ክብሪ ሂቦም።</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832" y="-27383"/>
            <a:ext cx="6610334" cy="5832648"/>
          </a:xfrm>
          <a:prstGeom prst="rect">
            <a:avLst/>
          </a:prstGeom>
        </p:spPr>
      </p:pic>
    </p:spTree>
    <p:extLst>
      <p:ext uri="{BB962C8B-B14F-4D97-AF65-F5344CB8AC3E}">
        <p14:creationId xmlns:p14="http://schemas.microsoft.com/office/powerpoint/2010/main" val="91602895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ti" altLang="ko-KR" sz="4000">
                <a:solidFill>
                  <a:srgbClr val="FF0000"/>
                </a:solidFill>
              </a:rPr>
              <a:t>ናይ ሎሚ ትምህርቲ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1960" y="573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0754" y="2765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p>
            <a:pPr xmlns:a="http://schemas.openxmlformats.org/drawingml/2006/main" algn="ctr"/>
            <a:r xmlns:a="http://schemas.openxmlformats.org/drawingml/2006/main">
              <a:rPr lang="ti" altLang="ko-KR" sz="3200">
                <a:solidFill>
                  <a:schemeClr val="tx1">
                    <a:lumMod val="65000"/>
                    <a:lumOff val="35000"/>
                  </a:schemeClr>
                </a:solidFill>
              </a:rPr>
              <a:t>ናይ ሓሶት ኣማልኽቲ ዋላ ሓንቲ ክገብሩ ኣይከኣሉን።</a:t>
            </a:r>
          </a:p>
          <a:p>
            <a:pPr xmlns:a="http://schemas.openxmlformats.org/drawingml/2006/main" algn="ctr"/>
            <a:r xmlns:a="http://schemas.openxmlformats.org/drawingml/2006/main">
              <a:rPr lang="ti" altLang="ko-KR" sz="3200">
                <a:solidFill>
                  <a:schemeClr val="tx1">
                    <a:lumMod val="65000"/>
                    <a:lumOff val="35000"/>
                  </a:schemeClr>
                </a:solidFill>
              </a:rPr>
              <a:t>ን</a:t>
            </a:r>
            <a:r xmlns:a="http://schemas.openxmlformats.org/drawingml/2006/main">
              <a:rPr lang="ti" altLang="en-US" sz="3200">
                <a:solidFill>
                  <a:schemeClr val="tx1">
                    <a:lumMod val="65000"/>
                    <a:lumOff val="35000"/>
                  </a:schemeClr>
                </a:solidFill>
              </a:rPr>
              <a:t> </a:t>
            </a:r>
            <a:r xmlns:a="http://schemas.openxmlformats.org/drawingml/2006/main">
              <a:rPr lang="ti" altLang="ko-KR" sz="3200">
                <a:solidFill>
                  <a:schemeClr val="tx1">
                    <a:lumMod val="65000"/>
                    <a:lumOff val="35000"/>
                  </a:schemeClr>
                </a:solidFill>
              </a:rPr>
              <a:t>ንሶም</a:t>
            </a:r>
            <a:r xmlns:a="http://schemas.openxmlformats.org/drawingml/2006/main">
              <a:rPr lang="ti" altLang="en-US" sz="3200">
                <a:solidFill>
                  <a:schemeClr val="tx1">
                    <a:lumMod val="65000"/>
                    <a:lumOff val="35000"/>
                  </a:schemeClr>
                </a:solidFill>
              </a:rPr>
              <a:t> </a:t>
            </a:r>
            <a:r xmlns:a="http://schemas.openxmlformats.org/drawingml/2006/main">
              <a:rPr lang="ti" altLang="ko-KR" sz="3200">
                <a:solidFill>
                  <a:schemeClr val="tx1">
                    <a:lumMod val="65000"/>
                    <a:lumOff val="35000"/>
                  </a:schemeClr>
                </a:solidFill>
              </a:rPr>
              <a:t>ዝነበረ</a:t>
            </a:r>
            <a:r xmlns:a="http://schemas.openxmlformats.org/drawingml/2006/main">
              <a:rPr lang="ti" altLang="en-US" sz="3200">
                <a:solidFill>
                  <a:schemeClr val="tx1">
                    <a:lumMod val="65000"/>
                    <a:lumOff val="35000"/>
                  </a:schemeClr>
                </a:solidFill>
              </a:rPr>
              <a:t> </a:t>
            </a:r>
            <a:r xmlns:a="http://schemas.openxmlformats.org/drawingml/2006/main">
              <a:rPr lang="ti" altLang="ko-KR" sz="3200">
                <a:solidFill>
                  <a:schemeClr val="tx1">
                    <a:lumMod val="65000"/>
                    <a:lumOff val="35000"/>
                  </a:schemeClr>
                </a:solidFill>
              </a:rPr>
              <a:t>አይኮንን</a:t>
            </a:r>
            <a:r xmlns:a="http://schemas.openxmlformats.org/drawingml/2006/main">
              <a:rPr lang="ti" altLang="en-US" sz="3200">
                <a:solidFill>
                  <a:schemeClr val="tx1">
                    <a:lumMod val="65000"/>
                    <a:lumOff val="35000"/>
                  </a:schemeClr>
                </a:solidFill>
              </a:rPr>
              <a:t> </a:t>
            </a:r>
            <a:r xmlns:a="http://schemas.openxmlformats.org/drawingml/2006/main">
              <a:rPr lang="ti" altLang="ko-KR" sz="3200">
                <a:solidFill>
                  <a:schemeClr val="tx1">
                    <a:lumMod val="65000"/>
                    <a:lumOff val="35000"/>
                  </a:schemeClr>
                </a:solidFill>
              </a:rPr>
              <a:t>ሓይሊ.</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ti" altLang="ko-KR" sz="3200">
                <a:solidFill>
                  <a:schemeClr val="tx1">
                    <a:lumMod val="65000"/>
                    <a:lumOff val="35000"/>
                  </a:schemeClr>
                </a:solidFill>
              </a:rPr>
              <a:t>ኣምላኽ ኩሉ ዝኽእል እዩ።</a:t>
            </a:r>
          </a:p>
          <a:p>
            <a:pPr xmlns:a="http://schemas.openxmlformats.org/drawingml/2006/main" algn="ctr"/>
            <a:r xmlns:a="http://schemas.openxmlformats.org/drawingml/2006/main">
              <a:rPr lang="ti" altLang="ko-KR" sz="3200">
                <a:solidFill>
                  <a:schemeClr val="tx1">
                    <a:lumMod val="65000"/>
                    <a:lumOff val="35000"/>
                  </a:schemeClr>
                </a:solidFill>
              </a:rPr>
              <a:t>ኣብኡ ክንውከልን ክንኣምንን ከሎና ነቲ ዘደንቕ ተኣምራቱ ክንረኽቦ ንኽእል።</a:t>
            </a:r>
          </a:p>
          <a:p>
            <a:pPr algn="ctr"/>
            <a:endParaRPr lang="en-US" altLang="ko-KR" sz="3200">
              <a:solidFill>
                <a:schemeClr val="tx1">
                  <a:lumMod val="65000"/>
                  <a:lumOff val="35000"/>
                </a:schemeClr>
              </a:solidFill>
            </a:endParaRPr>
          </a:p>
        </p:txBody>
      </p:sp>
    </p:spTree>
    <p:extLst>
      <p:ext uri="{BB962C8B-B14F-4D97-AF65-F5344CB8AC3E}">
        <p14:creationId xmlns:p14="http://schemas.microsoft.com/office/powerpoint/2010/main" val="901572427"/>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ti" altLang="ko-KR" sz="3200"/>
              <a:t>ኣምላኽ መን እዩ?</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ti" altLang="ko-KR" sz="3600">
                <a:solidFill>
                  <a:srgbClr val="C00000"/>
                </a:solidFill>
              </a:rPr>
              <a:t>ኣምላኽ እዩ..</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ti" altLang="ko-KR" sz="3600">
                <a:solidFill>
                  <a:schemeClr val="tx1">
                    <a:lumMod val="65000"/>
                    <a:lumOff val="35000"/>
                  </a:schemeClr>
                </a:solidFill>
              </a:rPr>
              <a:t>ካብቶም ናይ ሓሶት ጣኦታት ዝተፈልየ ሓቀኛን ህያውን ዝሰርሕን ኣምላኽ እዩ።</a:t>
            </a:r>
          </a:p>
        </p:txBody>
      </p:sp>
    </p:spTree>
    <p:extLst>
      <p:ext uri="{BB962C8B-B14F-4D97-AF65-F5344CB8AC3E}">
        <p14:creationId xmlns:p14="http://schemas.microsoft.com/office/powerpoint/2010/main" val="334090771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ti" altLang="ko-KR" sz="4000">
                <a:solidFill>
                  <a:srgbClr val="FF0000"/>
                </a:solidFill>
              </a:rPr>
              <a:t>ናይ ሎሚ ኲይዝ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2058"/>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333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p>
            <a:r xmlns:a="http://schemas.openxmlformats.org/drawingml/2006/main">
              <a:rPr lang="ti" altLang="ko-KR" sz="3200">
                <a:solidFill>
                  <a:schemeClr val="tx1">
                    <a:lumMod val="65000"/>
                    <a:lumOff val="35000"/>
                  </a:schemeClr>
                </a:solidFill>
              </a:rPr>
              <a:t>ኤልያስ ምስ ጸለየ ካብ ሰማይ ዝወደቐ እንታይ እዩ፧</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ti" altLang="en-US" sz="2800">
                <a:solidFill>
                  <a:schemeClr val="tx1">
                    <a:lumMod val="65000"/>
                    <a:lumOff val="35000"/>
                  </a:schemeClr>
                </a:solidFill>
              </a:rPr>
              <a:t>1 </a:t>
            </a:r>
            <a:r xmlns:a="http://schemas.openxmlformats.org/drawingml/2006/main">
              <a:rPr lang="ti" altLang="ko-KR" sz="2800">
                <a:solidFill>
                  <a:schemeClr val="tx1">
                    <a:lumMod val="65000"/>
                    <a:lumOff val="35000"/>
                  </a:schemeClr>
                </a:solidFill>
              </a:rPr>
              <a:t>በረድ</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ti" altLang="en-US" sz="2800">
                <a:solidFill>
                  <a:schemeClr val="tx1">
                    <a:lumMod val="65000"/>
                    <a:lumOff val="35000"/>
                  </a:schemeClr>
                </a:solidFill>
              </a:rPr>
              <a:t>2 </a:t>
            </a:r>
            <a:r xmlns:a="http://schemas.openxmlformats.org/drawingml/2006/main">
              <a:rPr lang="ti" altLang="ko-KR" sz="2800">
                <a:solidFill>
                  <a:schemeClr val="tx1">
                    <a:lumMod val="65000"/>
                    <a:lumOff val="35000"/>
                  </a:schemeClr>
                </a:solidFill>
              </a:rPr>
              <a:t>ዝናብ</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ti" altLang="en-US" sz="2800">
                <a:solidFill>
                  <a:schemeClr val="tx1">
                    <a:lumMod val="65000"/>
                    <a:lumOff val="35000"/>
                  </a:schemeClr>
                </a:solidFill>
              </a:rPr>
              <a:t>3 </a:t>
            </a:r>
            <a:r xmlns:a="http://schemas.openxmlformats.org/drawingml/2006/main">
              <a:rPr lang="ti" altLang="ko-KR" sz="2800">
                <a:solidFill>
                  <a:schemeClr val="tx1">
                    <a:lumMod val="65000"/>
                    <a:lumOff val="35000"/>
                  </a:schemeClr>
                </a:solidFill>
              </a:rPr>
              <a:t>እምኒ</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ti" altLang="en-US" sz="2800">
                <a:solidFill>
                  <a:schemeClr val="tx1">
                    <a:lumMod val="65000"/>
                    <a:lumOff val="35000"/>
                  </a:schemeClr>
                </a:solidFill>
              </a:rPr>
              <a:t>4 </a:t>
            </a:r>
            <a:r xmlns:a="http://schemas.openxmlformats.org/drawingml/2006/main">
              <a:rPr lang="ti" altLang="ko-KR" sz="2800">
                <a:solidFill>
                  <a:schemeClr val="tx1">
                    <a:lumMod val="65000"/>
                    <a:lumOff val="35000"/>
                  </a:schemeClr>
                </a:solidFill>
              </a:rPr>
              <a:t>ሓዊ</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p>
            <a:r xmlns:a="http://schemas.openxmlformats.org/drawingml/2006/main">
              <a:rPr lang="ti" altLang="en-US" sz="2800">
                <a:solidFill>
                  <a:srgbClr val="FF0000"/>
                </a:solidFill>
              </a:rPr>
              <a:t>4 </a:t>
            </a:r>
            <a:r xmlns:a="http://schemas.openxmlformats.org/drawingml/2006/main">
              <a:rPr lang="ti" altLang="ko-KR" sz="2800">
                <a:solidFill>
                  <a:srgbClr val="FF0000"/>
                </a:solidFill>
              </a:rPr>
              <a:t>ሓዊ</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38874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ti" altLang="ko-KR" sz="4000">
                <a:solidFill>
                  <a:srgbClr val="FF0000"/>
                </a:solidFill>
              </a:rPr>
              <a:t>ናይ ሎሚ ቃል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ti" altLang="ko-KR" sz="3600">
                <a:solidFill>
                  <a:schemeClr val="tx1">
                    <a:lumMod val="65000"/>
                    <a:lumOff val="35000"/>
                  </a:schemeClr>
                </a:solidFill>
              </a:rPr>
              <a:t>ሽዑ ሓዊ እግዚኣብሄር ወዲቑ ነቲ መስዋእቲ፡ ነቲ ዕንጨይትን ነቲ ኣእማንን ነቲ ሓመድን ኣቃጸሎ፡ ነቲ ኣብቲ ጕድጓድ ዝነበረ ማይ እውን ለሓሶ።</a:t>
            </a:r>
            <a:r xmlns:a="http://schemas.openxmlformats.org/drawingml/2006/main">
              <a:rPr lang="ti"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ti" altLang="ko-KR" sz="2800">
                <a:solidFill>
                  <a:schemeClr val="tx1">
                    <a:lumMod val="65000"/>
                    <a:lumOff val="35000"/>
                  </a:schemeClr>
                </a:solidFill>
              </a:rPr>
              <a:t>1 ነገስታት</a:t>
            </a:r>
            <a:r xmlns:a="http://schemas.openxmlformats.org/drawingml/2006/main">
              <a:rPr lang="ti" altLang="en-US" sz="2800">
                <a:solidFill>
                  <a:schemeClr val="tx1">
                    <a:lumMod val="65000"/>
                    <a:lumOff val="35000"/>
                  </a:schemeClr>
                </a:solidFill>
              </a:rPr>
              <a:t> </a:t>
            </a:r>
            <a:r xmlns:a="http://schemas.openxmlformats.org/drawingml/2006/main">
              <a:rPr lang="ti"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27193306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38437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b="1">
                <a:solidFill>
                  <a:schemeClr val="tx1">
                    <a:lumMod val="50000"/>
                    <a:lumOff val="50000"/>
                  </a:schemeClr>
                </a:solidFill>
              </a:rPr>
              <a:t>አይኮንን. 37 ቃል ኣምላኽ</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4400"/>
              <a:t>ንእማን ካብ ለምጺ ሓወየ</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23928" y="2005816"/>
            <a:ext cx="5220072" cy="3703128"/>
          </a:xfrm>
          <a:prstGeom prst="rect">
            <a:avLst/>
          </a:prstGeom>
          <a:noFill/>
        </p:spPr>
      </p:pic>
    </p:spTree>
    <p:extLst>
      <p:ext uri="{BB962C8B-B14F-4D97-AF65-F5344CB8AC3E}">
        <p14:creationId xmlns:p14="http://schemas.microsoft.com/office/powerpoint/2010/main" val="3195508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4000">
                <a:solidFill>
                  <a:srgbClr val="FF0000"/>
                </a:solidFill>
              </a:rPr>
              <a:t>ናይ ሎሚ ቃል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3600">
                <a:solidFill>
                  <a:schemeClr val="tx1">
                    <a:lumMod val="65000"/>
                    <a:lumOff val="35000"/>
                  </a:schemeClr>
                </a:solidFill>
              </a:rPr>
              <a:t>ስለዚ ወሪዱ ከምቲ ናይ ኣምላኽ ሰብ ዝበሎ ኣብ ዮርዳኖስ ሸውዓተ ሳዕ ጠሓለ፡ ስጋኡ ድማ ከም ናይ ንእሽቶ ወዲ ተመልሰ፡ ንጹህ ድማ ኰነ።</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ti" altLang="ko-KR" sz="2800">
                <a:solidFill>
                  <a:schemeClr val="tx1">
                    <a:lumMod val="65000"/>
                    <a:lumOff val="35000"/>
                  </a:schemeClr>
                </a:solidFill>
              </a:rPr>
              <a:t>2 ነገ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5880237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64518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2400">
                <a:solidFill>
                  <a:schemeClr val="tx1">
                    <a:lumMod val="65000"/>
                    <a:lumOff val="35000"/>
                  </a:schemeClr>
                </a:solidFill>
              </a:rPr>
              <a:t>ንእማን ኣዛዚ ሰራዊት ንጉስ ኣራም እኳ እንተ ነበረ፡ ለምጺ ግና ነበሮ። ናብቲ ናይ እስራኤል ነብዪ ዝነበረ ኤልሳእ ድማ ክምለስ ከደ።</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489"/>
            <a:ext cx="9144000" cy="5432735"/>
          </a:xfrm>
          <a:prstGeom prst="rect">
            <a:avLst/>
          </a:prstGeom>
        </p:spPr>
      </p:pic>
    </p:spTree>
    <p:extLst>
      <p:ext uri="{BB962C8B-B14F-4D97-AF65-F5344CB8AC3E}">
        <p14:creationId xmlns:p14="http://schemas.microsoft.com/office/powerpoint/2010/main" val="14928012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559" y="5373216"/>
            <a:ext cx="9054634" cy="1292662"/>
          </a:xfrm>
          <a:prstGeom prst="rect">
            <a:avLst/>
          </a:prstGeom>
          <a:noFill/>
        </p:spPr>
        <p:txBody>
          <a:bodyPr wrap="square" rtlCol="0">
            <a:spAutoFit/>
          </a:bodyPr>
          <a:lstStyle/>
          <a:p>
            <a:r xmlns:a="http://schemas.openxmlformats.org/drawingml/2006/main">
              <a:rPr lang="ti" altLang="ko-KR" sz="2600">
                <a:solidFill>
                  <a:schemeClr val="tx1">
                    <a:lumMod val="65000"/>
                    <a:lumOff val="35000"/>
                  </a:schemeClr>
                </a:solidFill>
              </a:rPr>
              <a:t>ንጉስ ሳኦል ኪቐትሎ ስለ ዝፈተነ፡ ዳዊት ንሓያሎ ግዜ ኣብ ሓደገኛ ዅነታት ሞት እዩ ነይሩ። ይኹን እምበር: ብሓገዝ ዮናታን ካብቲ ሓደጋታት ኬምልጥ ይኽእል ነይሩ።</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820472" cy="5229199"/>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2800">
                <a:solidFill>
                  <a:schemeClr val="tx1">
                    <a:lumMod val="65000"/>
                    <a:lumOff val="35000"/>
                  </a:schemeClr>
                </a:solidFill>
              </a:rPr>
              <a:t>ኤልሳእ ኣይተራኸበን፡ “ኪድ ኣብ ሩባ ዮርዳኖስ ሸውዓተ ግዜ ተሓጸብ” ጥራይ እዩ በለ።</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87990448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14173"/>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2800">
                <a:solidFill>
                  <a:schemeClr val="tx1">
                    <a:lumMod val="65000"/>
                    <a:lumOff val="35000"/>
                  </a:schemeClr>
                </a:solidFill>
              </a:rPr>
              <a:t>ንእማን ብቓል ኤልሳእ ተቖጢዑ። ገላዉኡ ግና “በጃኻ ናብ ሩባ ኪድ እሞ ስጋኻ ኣጥልቕ” በልዎ።</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8188" r="18501"/>
          <a:stretch>
            <a:fillRect/>
          </a:stretch>
        </p:blipFill>
        <p:spPr>
          <a:xfrm>
            <a:off x="311807" y="1052736"/>
            <a:ext cx="2727605" cy="4176464"/>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422" y="1196752"/>
            <a:ext cx="6094578" cy="4032448"/>
          </a:xfrm>
          <a:prstGeom prst="rect">
            <a:avLst/>
          </a:prstGeom>
        </p:spPr>
      </p:pic>
    </p:spTree>
    <p:extLst>
      <p:ext uri="{BB962C8B-B14F-4D97-AF65-F5344CB8AC3E}">
        <p14:creationId xmlns:p14="http://schemas.microsoft.com/office/powerpoint/2010/main" val="1395133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2800">
                <a:solidFill>
                  <a:schemeClr val="tx1">
                    <a:lumMod val="65000"/>
                    <a:lumOff val="35000"/>
                  </a:schemeClr>
                </a:solidFill>
              </a:rPr>
              <a:t>ንእማን ከምቲ ኤልሳእን ኣገልገልቱን ዝበልዎ ኣብ ዮርዳኖስ ሸውዓተ ግዜ ጥሒሉ።</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27908" cy="5779052"/>
          </a:xfrm>
          <a:prstGeom prst="rect">
            <a:avLst/>
          </a:prstGeom>
          <a:noFill/>
        </p:spPr>
      </p:pic>
    </p:spTree>
    <p:extLst>
      <p:ext uri="{BB962C8B-B14F-4D97-AF65-F5344CB8AC3E}">
        <p14:creationId xmlns:p14="http://schemas.microsoft.com/office/powerpoint/2010/main" val="182433890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589240"/>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2500">
                <a:solidFill>
                  <a:schemeClr val="tx1">
                    <a:lumMod val="65000"/>
                    <a:lumOff val="35000"/>
                  </a:schemeClr>
                </a:solidFill>
              </a:rPr>
              <a:t>ሽዑ ብዘገርም መንገዲ ስጋኡ ተመሊሱ ንጹህ ኰነ።</a:t>
            </a:r>
          </a:p>
          <a:p>
            <a:r xmlns:a="http://schemas.openxmlformats.org/drawingml/2006/main">
              <a:rPr lang="ti" altLang="ko-KR" sz="2500">
                <a:solidFill>
                  <a:schemeClr val="tx1">
                    <a:lumMod val="65000"/>
                    <a:lumOff val="35000"/>
                  </a:schemeClr>
                </a:solidFill>
              </a:rPr>
              <a:t>ንእማን ናብ ኤልሳእ ተመሊሱ ንኣምላኽ ክብሪ ሃቦ።</a:t>
            </a:r>
            <a:endParaRPr xmlns:a="http://schemas.openxmlformats.org/drawingml/2006/main" lang="ko-KR" altLang="en-US" sz="2500">
              <a:solidFill>
                <a:schemeClr val="tx1">
                  <a:lumMod val="65000"/>
                  <a:lumOff val="35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40417347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870" y="21331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4000">
                <a:solidFill>
                  <a:srgbClr val="FF0000"/>
                </a:solidFill>
              </a:rPr>
              <a:t>ናይ ሎሚ ትምህርቲ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20560"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3569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3200">
                <a:solidFill>
                  <a:schemeClr val="tx1">
                    <a:lumMod val="65000"/>
                    <a:lumOff val="35000"/>
                  </a:schemeClr>
                </a:solidFill>
              </a:rPr>
              <a:t>ንእማን ነቲ ናይ እግዚኣብሔር ሰብ ዝነበረ ኤልሳእ ሰሚዑ ቃሉ ምስ ተኣዘዘ ካብ ለምጺ ክነጽሕ ተባረኸ።</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ti" altLang="ko-KR" sz="3200">
                <a:solidFill>
                  <a:schemeClr val="tx1">
                    <a:lumMod val="65000"/>
                    <a:lumOff val="35000"/>
                  </a:schemeClr>
                </a:solidFill>
              </a:rPr>
              <a:t>ብፍቓድና ኣይኮናን ክንነብር ዝግበኣና፣</a:t>
            </a:r>
          </a:p>
          <a:p>
            <a:pPr xmlns:a="http://schemas.openxmlformats.org/drawingml/2006/main" algn="ctr"/>
            <a:r xmlns:a="http://schemas.openxmlformats.org/drawingml/2006/main">
              <a:rPr lang="ti" altLang="ko-KR" sz="3200">
                <a:solidFill>
                  <a:schemeClr val="tx1">
                    <a:lumMod val="65000"/>
                    <a:lumOff val="35000"/>
                  </a:schemeClr>
                </a:solidFill>
              </a:rPr>
              <a:t>ብፍቓድ ኣምላኽ እምበር።</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ti" altLang="ko-KR" sz="3200">
                <a:solidFill>
                  <a:schemeClr val="tx1">
                    <a:lumMod val="65000"/>
                    <a:lumOff val="35000"/>
                  </a:schemeClr>
                </a:solidFill>
              </a:rPr>
              <a:t>ብቓል ኣምላኽ ክንነብርን ክንእዘዝን ከለና፡ .</a:t>
            </a:r>
          </a:p>
          <a:p>
            <a:pPr xmlns:a="http://schemas.openxmlformats.org/drawingml/2006/main" algn="ctr"/>
            <a:r xmlns:a="http://schemas.openxmlformats.org/drawingml/2006/main">
              <a:rPr lang="ti" altLang="ko-KR" sz="3200">
                <a:solidFill>
                  <a:schemeClr val="tx1">
                    <a:lumMod val="65000"/>
                    <a:lumOff val="35000"/>
                  </a:schemeClr>
                </a:solidFill>
              </a:rPr>
              <a:t>ኣምላኽ ክህበና ብዝኽእል ብዙሕ በረኸት ክንባረኽ ንኽእል።</a:t>
            </a:r>
          </a:p>
        </p:txBody>
      </p:sp>
    </p:spTree>
    <p:extLst>
      <p:ext uri="{BB962C8B-B14F-4D97-AF65-F5344CB8AC3E}">
        <p14:creationId xmlns:p14="http://schemas.microsoft.com/office/powerpoint/2010/main" val="333486725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86375" y="14599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3200">
                <a:solidFill>
                  <a:srgbClr val="FF0000"/>
                </a:solidFill>
              </a:rPr>
              <a:t>ፈጣሪ?</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6712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4528"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3600">
                <a:solidFill>
                  <a:srgbClr val="C00000"/>
                </a:solidFill>
              </a:rPr>
              <a:t>ኣምላኽ እዩ..</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3600">
                <a:solidFill>
                  <a:schemeClr val="tx1">
                    <a:lumMod val="65000"/>
                    <a:lumOff val="35000"/>
                  </a:schemeClr>
                </a:solidFill>
              </a:rPr>
              <a:t>ንኹሉ ሕማም ክፍውስ ዝኽእል ኣምላኽ እዩ። ንሱ እቲ ክፍውሰና ዝኽእል ልዑል ኣምላኽ እዩ።</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454851417"/>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4000">
                <a:solidFill>
                  <a:srgbClr val="FF0000"/>
                </a:solidFill>
              </a:rPr>
              <a:t>ናይ ሎሚ ኲይዝ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9171" y="914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2928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3600">
                <a:solidFill>
                  <a:schemeClr val="tx1">
                    <a:lumMod val="65000"/>
                    <a:lumOff val="35000"/>
                  </a:schemeClr>
                </a:solidFill>
              </a:rPr>
              <a:t>ንእማን ክንደይ ግዜ እዩ ኣብ ፈለግ ዮርዳኖስ ጥሒሉ፧</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en-US" sz="2800">
                <a:solidFill>
                  <a:schemeClr val="tx1">
                    <a:lumMod val="65000"/>
                    <a:lumOff val="35000"/>
                  </a:schemeClr>
                </a:solidFill>
              </a:rPr>
              <a:t>1 </a:t>
            </a:r>
            <a:r xmlns:a="http://schemas.openxmlformats.org/drawingml/2006/main">
              <a:rPr lang="ti" altLang="ko-KR" sz="2800">
                <a:solidFill>
                  <a:schemeClr val="tx1">
                    <a:lumMod val="65000"/>
                    <a:lumOff val="35000"/>
                  </a:schemeClr>
                </a:solidFill>
              </a:rPr>
              <a:t>ሰለስተ ግዜ</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en-US" sz="2800">
                <a:solidFill>
                  <a:schemeClr val="tx1">
                    <a:lumMod val="65000"/>
                    <a:lumOff val="35000"/>
                  </a:schemeClr>
                </a:solidFill>
              </a:rPr>
              <a:t>2 </a:t>
            </a:r>
            <a:r xmlns:a="http://schemas.openxmlformats.org/drawingml/2006/main">
              <a:rPr lang="ti" altLang="ko-KR" sz="2800">
                <a:solidFill>
                  <a:schemeClr val="tx1">
                    <a:lumMod val="65000"/>
                    <a:lumOff val="35000"/>
                  </a:schemeClr>
                </a:solidFill>
              </a:rPr>
              <a:t>ሓደ ግዜ</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en-US" sz="2800">
                <a:solidFill>
                  <a:schemeClr val="tx1">
                    <a:lumMod val="65000"/>
                    <a:lumOff val="35000"/>
                  </a:schemeClr>
                </a:solidFill>
              </a:rPr>
              <a:t>3 </a:t>
            </a:r>
            <a:r xmlns:a="http://schemas.openxmlformats.org/drawingml/2006/main">
              <a:rPr lang="ti" altLang="ko-KR" sz="2800">
                <a:solidFill>
                  <a:schemeClr val="tx1">
                    <a:lumMod val="65000"/>
                    <a:lumOff val="35000"/>
                  </a:schemeClr>
                </a:solidFill>
              </a:rPr>
              <a:t>ሓሙሽተ ግዜ</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en-US" sz="2800">
                <a:solidFill>
                  <a:schemeClr val="tx1">
                    <a:lumMod val="65000"/>
                    <a:lumOff val="35000"/>
                  </a:schemeClr>
                </a:solidFill>
              </a:rPr>
              <a:t>4 </a:t>
            </a:r>
            <a:r xmlns:a="http://schemas.openxmlformats.org/drawingml/2006/main">
              <a:rPr lang="ti" altLang="ko-KR" sz="2800">
                <a:solidFill>
                  <a:schemeClr val="tx1">
                    <a:lumMod val="65000"/>
                    <a:lumOff val="35000"/>
                  </a:schemeClr>
                </a:solidFill>
              </a:rPr>
              <a:t>ሸውዓተ</a:t>
            </a:r>
            <a:r xmlns:a="http://schemas.openxmlformats.org/drawingml/2006/main">
              <a:rPr lang="ti" altLang="en-US" sz="2800">
                <a:solidFill>
                  <a:schemeClr val="tx1">
                    <a:lumMod val="65000"/>
                    <a:lumOff val="35000"/>
                  </a:schemeClr>
                </a:solidFill>
              </a:rPr>
              <a:t> </a:t>
            </a:r>
            <a:r xmlns:a="http://schemas.openxmlformats.org/drawingml/2006/main">
              <a:rPr lang="ti" altLang="ko-KR" sz="2800">
                <a:solidFill>
                  <a:schemeClr val="tx1">
                    <a:lumMod val="65000"/>
                    <a:lumOff val="35000"/>
                  </a:schemeClr>
                </a:solidFill>
              </a:rPr>
              <a:t>ግዜ</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en-US" sz="2800">
                <a:solidFill>
                  <a:srgbClr val="FF0000"/>
                </a:solidFill>
              </a:rPr>
              <a:t>4 </a:t>
            </a:r>
            <a:r xmlns:a="http://schemas.openxmlformats.org/drawingml/2006/main">
              <a:rPr lang="ti" altLang="ko-KR" sz="2800">
                <a:solidFill>
                  <a:srgbClr val="FF0000"/>
                </a:solidFill>
              </a:rPr>
              <a:t>ሸውዓተ ግዜ</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1890572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4000">
                <a:solidFill>
                  <a:srgbClr val="FF0000"/>
                </a:solidFill>
              </a:rPr>
              <a:t>ናይ ሎሚ ቃል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3600">
                <a:solidFill>
                  <a:schemeClr val="tx1">
                    <a:lumMod val="65000"/>
                    <a:lumOff val="35000"/>
                  </a:schemeClr>
                </a:solidFill>
              </a:rPr>
              <a:t>ስለዚ ወሪዱ ከምቲ ናይ ኣምላኽ ሰብ ዝበሎ ኣብ ዮርዳኖስ ሸውዓተ ሳዕ ጠሓለ፡ ስጋኡ ድማ ከም ናይ ንእሽቶ ወዲ ተመልሰ፡ ንጹህ ድማ ኰነ።</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ti" altLang="ko-KR" sz="2800">
                <a:solidFill>
                  <a:schemeClr val="tx1">
                    <a:lumMod val="65000"/>
                    <a:lumOff val="35000"/>
                  </a:schemeClr>
                </a:solidFill>
              </a:rPr>
              <a:t>2 ነገ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88051407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b="1">
                <a:solidFill>
                  <a:schemeClr val="tx1">
                    <a:lumMod val="50000"/>
                    <a:lumOff val="50000"/>
                  </a:schemeClr>
                </a:solidFill>
              </a:rPr>
              <a:t>ቁጽሪ 38 ቃል ኣምላኽ</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5496" y="1772816"/>
            <a:ext cx="4032448"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4400"/>
              <a:t>ምጽጋን ቤተ መቕደስ ኣምላኽ</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968" y="1825212"/>
            <a:ext cx="4853136" cy="3805293"/>
          </a:xfrm>
          <a:prstGeom prst="rect">
            <a:avLst/>
          </a:prstGeom>
        </p:spPr>
      </p:pic>
    </p:spTree>
    <p:extLst>
      <p:ext uri="{BB962C8B-B14F-4D97-AF65-F5344CB8AC3E}">
        <p14:creationId xmlns:p14="http://schemas.microsoft.com/office/powerpoint/2010/main" val="1188646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4000">
                <a:solidFill>
                  <a:srgbClr val="FF0000"/>
                </a:solidFill>
              </a:rPr>
              <a:t>ናይ ሎሚ ቃል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3600">
                <a:solidFill>
                  <a:schemeClr val="bg1">
                    <a:lumMod val="50000"/>
                  </a:schemeClr>
                </a:solidFill>
              </a:rPr>
              <a:t>ስለዚ ንጉስ ዮኣስ ንካህን ዮያዳን ነቶም ካልኦት ካህናትን ጸዊዑ "ንምንታይ ኣብታ ቤተ መቕደስ ዝወረደ ጉድኣት ዘይትጽግንዎ ዘለኹም? ድሕሪ ደጊም ካብ ተሓዚ ገንዘብኩም ገንዘብ ኣይትውሰዱ እምበር ንጽገና ቤተ መቕደስ ኣረክብዎ" ኢሉ ሓተቶም።</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ti" altLang="ko-KR" sz="2800">
                <a:solidFill>
                  <a:schemeClr val="tx1">
                    <a:lumMod val="65000"/>
                    <a:lumOff val="35000"/>
                  </a:schemeClr>
                </a:solidFill>
              </a:rPr>
              <a:t>2 ነገስት</a:t>
            </a:r>
            <a:r xmlns:a="http://schemas.openxmlformats.org/drawingml/2006/main">
              <a:rPr lang="ti" altLang="en-US" sz="2800">
                <a:solidFill>
                  <a:schemeClr val="tx1">
                    <a:lumMod val="65000"/>
                    <a:lumOff val="35000"/>
                  </a:schemeClr>
                </a:solidFill>
              </a:rPr>
              <a:t> </a:t>
            </a:r>
            <a:r xmlns:a="http://schemas.openxmlformats.org/drawingml/2006/main">
              <a:rPr lang="ti"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766712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ti" altLang="ko-KR" sz="4000">
                <a:solidFill>
                  <a:srgbClr val="FF0000"/>
                </a:solidFill>
              </a:rPr>
              <a:t>ናይ ሎሚ ትምህርቲ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7491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p>
            <a:pPr xmlns:a="http://schemas.openxmlformats.org/drawingml/2006/main" algn="ctr"/>
            <a:r xmlns:a="http://schemas.openxmlformats.org/drawingml/2006/main">
              <a:rPr lang="ti" altLang="ko-KR" sz="3200">
                <a:solidFill>
                  <a:schemeClr val="tx1">
                    <a:lumMod val="65000"/>
                    <a:lumOff val="35000"/>
                  </a:schemeClr>
                </a:solidFill>
              </a:rPr>
              <a:t>ዮናታን ነቲ ንርእሱ ጥራይ ዝምልከት ትምኒቱ ኣይመረጸን፡ ነቲ ዓርኩ ዳዊት እምበር።</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ti" altLang="ko-KR" sz="3200">
                <a:solidFill>
                  <a:schemeClr val="tx1">
                    <a:lumMod val="65000"/>
                    <a:lumOff val="35000"/>
                  </a:schemeClr>
                </a:solidFill>
              </a:rPr>
              <a:t>ከም ዮናታን፡</a:t>
            </a:r>
          </a:p>
          <a:p>
            <a:pPr xmlns:a="http://schemas.openxmlformats.org/drawingml/2006/main" algn="ctr"/>
            <a:r xmlns:a="http://schemas.openxmlformats.org/drawingml/2006/main">
              <a:rPr lang="ti" altLang="ko-KR" sz="3200">
                <a:solidFill>
                  <a:schemeClr val="tx1">
                    <a:lumMod val="65000"/>
                    <a:lumOff val="35000"/>
                  </a:schemeClr>
                </a:solidFill>
              </a:rPr>
              <a:t>ንዓርክና ጽቡቕ ዓርኪ ንኹን።</a:t>
            </a:r>
          </a:p>
        </p:txBody>
      </p:sp>
    </p:spTree>
    <p:extLst>
      <p:ext uri="{BB962C8B-B14F-4D97-AF65-F5344CB8AC3E}">
        <p14:creationId xmlns:p14="http://schemas.microsoft.com/office/powerpoint/2010/main" val="34853084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2800" err="1">
                <a:solidFill>
                  <a:schemeClr val="tx1">
                    <a:lumMod val="65000"/>
                    <a:lumOff val="35000"/>
                  </a:schemeClr>
                </a:solidFill>
              </a:rPr>
              <a:t>ዮኣስ ንጉስ ይሁዳ ነታ ተበላሽያ ዝተረፈት ቤተ መቕደስ ኣምላኽ ንምጽጋን ሓሳብ ነበሮ።</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4" y="0"/>
            <a:ext cx="9153464" cy="5864332"/>
          </a:xfrm>
          <a:prstGeom prst="rect">
            <a:avLst/>
          </a:prstGeom>
        </p:spPr>
      </p:pic>
    </p:spTree>
    <p:extLst>
      <p:ext uri="{BB962C8B-B14F-4D97-AF65-F5344CB8AC3E}">
        <p14:creationId xmlns:p14="http://schemas.microsoft.com/office/powerpoint/2010/main" val="4267761382"/>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2800">
                <a:solidFill>
                  <a:schemeClr val="tx1">
                    <a:lumMod val="65000"/>
                    <a:lumOff val="35000"/>
                  </a:schemeClr>
                </a:solidFill>
              </a:rPr>
              <a:t>ይኹን እምበር፡ እቲ ባጀት ነቲ ቤተ መቕደስ ንምጽጋን እኹል ኣይነበረን። ዮኣስ ንቤተ መቕደስ ኣምላኽ ንምጽጋን መስዋእቲ ክቕበል ወሰነ።</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8" y="44624"/>
            <a:ext cx="8734546" cy="5400600"/>
          </a:xfrm>
          <a:prstGeom prst="rect">
            <a:avLst/>
          </a:prstGeom>
        </p:spPr>
      </p:pic>
    </p:spTree>
    <p:extLst>
      <p:ext uri="{BB962C8B-B14F-4D97-AF65-F5344CB8AC3E}">
        <p14:creationId xmlns:p14="http://schemas.microsoft.com/office/powerpoint/2010/main" val="413896726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2800">
                <a:solidFill>
                  <a:schemeClr val="tx1">
                    <a:lumMod val="65000"/>
                    <a:lumOff val="35000"/>
                  </a:schemeClr>
                </a:solidFill>
              </a:rPr>
              <a:t>ንኣምላኽ ካብ ልቢ ዘፍቅሩ ሰባት፡ ነታ ቤተ መቕደስ ንምጽጋን ገንዘብ የቕርቡ ነበሩ።</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85" y="-27383"/>
            <a:ext cx="8323430" cy="5904656"/>
          </a:xfrm>
          <a:prstGeom prst="rect">
            <a:avLst/>
          </a:prstGeom>
        </p:spPr>
      </p:pic>
    </p:spTree>
    <p:extLst>
      <p:ext uri="{BB962C8B-B14F-4D97-AF65-F5344CB8AC3E}">
        <p14:creationId xmlns:p14="http://schemas.microsoft.com/office/powerpoint/2010/main" val="397712173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2800">
                <a:solidFill>
                  <a:schemeClr val="tx1">
                    <a:lumMod val="65000"/>
                    <a:lumOff val="35000"/>
                  </a:schemeClr>
                </a:solidFill>
              </a:rPr>
              <a:t>ንጽገና ቤተ መቕደስ ዝእከብ ገንዘብ ነቶም ሰራሕተኛታት ይወሃብ ነበረ፣ ንሳቶም ድማ ነቲ ቤተ መቕደስ ብፍጹም ቅንዕና ይጽግንዎ ነበሩ።</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31" y="0"/>
            <a:ext cx="8321138" cy="5301208"/>
          </a:xfrm>
          <a:prstGeom prst="rect">
            <a:avLst/>
          </a:prstGeom>
        </p:spPr>
      </p:pic>
    </p:spTree>
    <p:extLst>
      <p:ext uri="{BB962C8B-B14F-4D97-AF65-F5344CB8AC3E}">
        <p14:creationId xmlns:p14="http://schemas.microsoft.com/office/powerpoint/2010/main" val="1179347970"/>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5920824"/>
            <a:ext cx="920783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2800">
                <a:solidFill>
                  <a:schemeClr val="tx1">
                    <a:lumMod val="65000"/>
                    <a:lumOff val="35000"/>
                  </a:schemeClr>
                </a:solidFill>
              </a:rPr>
              <a:t>"ዋው! ከመይ ዝበለ ጽብቕቲ ቤተ መቕደስ እያ!” ዮኣስ ኣምላኽ ከሐጉስ እዩ ኢሉ ብምሕሳብ ተሓጐሰ።</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74"/>
            <a:ext cx="9144000" cy="5913150"/>
          </a:xfrm>
          <a:prstGeom prst="rect">
            <a:avLst/>
          </a:prstGeom>
        </p:spPr>
      </p:pic>
    </p:spTree>
    <p:extLst>
      <p:ext uri="{BB962C8B-B14F-4D97-AF65-F5344CB8AC3E}">
        <p14:creationId xmlns:p14="http://schemas.microsoft.com/office/powerpoint/2010/main" val="147267242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4000">
                <a:solidFill>
                  <a:srgbClr val="FF0000"/>
                </a:solidFill>
              </a:rPr>
              <a:t>ናይ ሎሚ ትምህርቲ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9390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8032"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7831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3600" err="1">
                <a:solidFill>
                  <a:schemeClr val="tx1">
                    <a:lumMod val="65000"/>
                    <a:lumOff val="35000"/>
                  </a:schemeClr>
                </a:solidFill>
              </a:rPr>
              <a:t>ዮኣስ ንቤተ መቕደስ ኣምላኽ ከም ክቡር ቦታ፡ ሰባት ንኣምላኽ ዜምልኹላ ቦታ ገይሩ እዩ ዚርእያ ነይሩ።</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ti" altLang="ko-KR" sz="3600">
                <a:solidFill>
                  <a:schemeClr val="tx1">
                    <a:lumMod val="65000"/>
                    <a:lumOff val="35000"/>
                  </a:schemeClr>
                </a:solidFill>
              </a:rPr>
              <a:t>ቤተ ክርስቲያን እግዚኣብሔር ክንሰግዶ ከለና ዝህልወሉ ቦታ እዩ።</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ti" altLang="ko-KR" sz="3600">
                <a:solidFill>
                  <a:schemeClr val="tx1">
                    <a:lumMod val="65000"/>
                    <a:lumOff val="35000"/>
                  </a:schemeClr>
                </a:solidFill>
              </a:rPr>
              <a:t>ስለዚ፡ ንቤተ ክርስቲያን ከነፍቅራን ኣዝዩ ክቡር ጌርና ክንሓስባን ኣሎና።</a:t>
            </a:r>
          </a:p>
        </p:txBody>
      </p:sp>
    </p:spTree>
    <p:extLst>
      <p:ext uri="{BB962C8B-B14F-4D97-AF65-F5344CB8AC3E}">
        <p14:creationId xmlns:p14="http://schemas.microsoft.com/office/powerpoint/2010/main" val="48754276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35967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3200">
                <a:solidFill>
                  <a:srgbClr val="FF0000"/>
                </a:solidFill>
              </a:rPr>
              <a:t>ፈጣሪ?</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3600">
                <a:solidFill>
                  <a:srgbClr val="C00000"/>
                </a:solidFill>
              </a:rPr>
              <a:t>ኣምላኽ እዩ...</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3600">
                <a:solidFill>
                  <a:schemeClr val="tx1">
                    <a:lumMod val="65000"/>
                    <a:lumOff val="35000"/>
                  </a:schemeClr>
                </a:solidFill>
              </a:rPr>
              <a:t>እግዚኣብሄር ንነፍሲ ወከፍና ቅድስቲ ቤተ መቕደሱ ገይሩ የቐምጠና።</a:t>
            </a:r>
          </a:p>
          <a:p>
            <a:endParaRPr lang="en-US" altLang="ko-KR" sz="3600">
              <a:solidFill>
                <a:schemeClr val="tx1">
                  <a:lumMod val="65000"/>
                  <a:lumOff val="35000"/>
                </a:schemeClr>
              </a:solidFill>
            </a:endParaRPr>
          </a:p>
          <a:p>
            <a:r xmlns:a="http://schemas.openxmlformats.org/drawingml/2006/main">
              <a:rPr lang="ti" altLang="ko-KR" sz="3600">
                <a:solidFill>
                  <a:schemeClr val="tx1">
                    <a:lumMod val="65000"/>
                    <a:lumOff val="35000"/>
                  </a:schemeClr>
                </a:solidFill>
              </a:rPr>
              <a:t>እግዚኣብሄር ምስቶም ዘምልኽዎ ይራኸብ።</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4183832832"/>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4000">
                <a:solidFill>
                  <a:srgbClr val="FF0000"/>
                </a:solidFill>
              </a:rPr>
              <a:t>ናይ ሎሚ ኲይዝ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7235"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0194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3600">
                <a:solidFill>
                  <a:schemeClr val="tx1">
                    <a:lumMod val="65000"/>
                    <a:lumOff val="35000"/>
                  </a:schemeClr>
                </a:solidFill>
              </a:rPr>
              <a:t>ዮኣስ እንታይ ከዐሪ ወሰነ፧</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en-US" sz="2800">
                <a:solidFill>
                  <a:schemeClr val="tx1">
                    <a:lumMod val="65000"/>
                    <a:lumOff val="35000"/>
                  </a:schemeClr>
                </a:solidFill>
              </a:rPr>
              <a:t>1 </a:t>
            </a:r>
            <a:r xmlns:a="http://schemas.openxmlformats.org/drawingml/2006/main">
              <a:rPr lang="ti" altLang="ko-KR" sz="2800">
                <a:solidFill>
                  <a:schemeClr val="tx1">
                    <a:lumMod val="65000"/>
                    <a:lumOff val="35000"/>
                  </a:schemeClr>
                </a:solidFill>
              </a:rPr>
              <a:t>ቤተ መንግስቲ</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en-US" sz="2800">
                <a:solidFill>
                  <a:schemeClr val="tx1">
                    <a:lumMod val="65000"/>
                    <a:lumOff val="35000"/>
                  </a:schemeClr>
                </a:solidFill>
              </a:rPr>
              <a:t>2 </a:t>
            </a:r>
            <a:r xmlns:a="http://schemas.openxmlformats.org/drawingml/2006/main">
              <a:rPr lang="ti" altLang="ko-KR" sz="2800">
                <a:solidFill>
                  <a:schemeClr val="tx1">
                    <a:lumMod val="65000"/>
                    <a:lumOff val="35000"/>
                  </a:schemeClr>
                </a:solidFill>
              </a:rPr>
              <a:t>ናቱ</a:t>
            </a:r>
            <a:r xmlns:a="http://schemas.openxmlformats.org/drawingml/2006/main">
              <a:rPr lang="ti" altLang="en-US" sz="2800">
                <a:solidFill>
                  <a:schemeClr val="tx1">
                    <a:lumMod val="65000"/>
                    <a:lumOff val="35000"/>
                  </a:schemeClr>
                </a:solidFill>
              </a:rPr>
              <a:t> </a:t>
            </a:r>
            <a:r xmlns:a="http://schemas.openxmlformats.org/drawingml/2006/main">
              <a:rPr lang="ti" altLang="ko-KR" sz="2800">
                <a:solidFill>
                  <a:schemeClr val="tx1">
                    <a:lumMod val="65000"/>
                    <a:lumOff val="35000"/>
                  </a:schemeClr>
                </a:solidFill>
              </a:rPr>
              <a:t>ክፍሊ</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en-US" sz="2800">
                <a:solidFill>
                  <a:schemeClr val="tx1">
                    <a:lumMod val="65000"/>
                    <a:lumOff val="35000"/>
                  </a:schemeClr>
                </a:solidFill>
              </a:rPr>
              <a:t>3 </a:t>
            </a:r>
            <a:r xmlns:a="http://schemas.openxmlformats.org/drawingml/2006/main">
              <a:rPr lang="ti" altLang="ko-KR" sz="2800">
                <a:solidFill>
                  <a:schemeClr val="tx1">
                    <a:lumMod val="65000"/>
                    <a:lumOff val="35000"/>
                  </a:schemeClr>
                </a:solidFill>
              </a:rPr>
              <a:t>ቤት ትምህርቲ</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en-US" sz="2800">
                <a:solidFill>
                  <a:schemeClr val="tx1">
                    <a:lumMod val="65000"/>
                    <a:lumOff val="35000"/>
                  </a:schemeClr>
                </a:solidFill>
              </a:rPr>
              <a:t>4 </a:t>
            </a:r>
            <a:r xmlns:a="http://schemas.openxmlformats.org/drawingml/2006/main">
              <a:rPr lang="ti" altLang="ko-KR" sz="2800">
                <a:solidFill>
                  <a:schemeClr val="tx1">
                    <a:lumMod val="65000"/>
                    <a:lumOff val="35000"/>
                  </a:schemeClr>
                </a:solidFill>
              </a:rPr>
              <a:t>ቅድስቲ ቤተ መቕደስ</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4276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en-US" sz="2800">
                <a:solidFill>
                  <a:srgbClr val="FF0000"/>
                </a:solidFill>
              </a:rPr>
              <a:t>4 </a:t>
            </a:r>
            <a:r xmlns:a="http://schemas.openxmlformats.org/drawingml/2006/main">
              <a:rPr lang="ti" altLang="ko-KR" sz="2800">
                <a:solidFill>
                  <a:srgbClr val="FF0000"/>
                </a:solidFill>
              </a:rPr>
              <a:t>ቅድስቲ ቤተ መቕደስ</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3195615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4000">
                <a:solidFill>
                  <a:srgbClr val="FF0000"/>
                </a:solidFill>
              </a:rPr>
              <a:t>ናይ ሎሚ ቃል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3600">
                <a:solidFill>
                  <a:schemeClr val="bg1">
                    <a:lumMod val="50000"/>
                  </a:schemeClr>
                </a:solidFill>
              </a:rPr>
              <a:t>ስለዚ ንጉስ ዮኣስ ንካህን ዮያዳን ነቶም ካልኦት ካህናትን ጸዊዑ "ንምንታይ ኣብታ ቤተ መቕደስ ዝወረደ ጉድኣት ዘይትጽግንዎ ዘለኹም? ድሕሪ ደጊም ካብ ተሓዚ ገንዘብኩም ገንዘብ ኣይትውሰዱ እምበር ንጽገና ቤተ መቕደስ ኣረክብዎ" ኢሉ ሓተቶም።</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ti" altLang="ko-KR" sz="2800">
                <a:solidFill>
                  <a:schemeClr val="tx1">
                    <a:lumMod val="65000"/>
                    <a:lumOff val="35000"/>
                  </a:schemeClr>
                </a:solidFill>
              </a:rPr>
              <a:t>2 ነገስት</a:t>
            </a:r>
            <a:r xmlns:a="http://schemas.openxmlformats.org/drawingml/2006/main">
              <a:rPr lang="ti" altLang="en-US" sz="2800">
                <a:solidFill>
                  <a:schemeClr val="tx1">
                    <a:lumMod val="65000"/>
                    <a:lumOff val="35000"/>
                  </a:schemeClr>
                </a:solidFill>
              </a:rPr>
              <a:t> </a:t>
            </a:r>
            <a:r xmlns:a="http://schemas.openxmlformats.org/drawingml/2006/main">
              <a:rPr lang="ti"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400069"/>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b="1">
                <a:solidFill>
                  <a:schemeClr val="tx1">
                    <a:lumMod val="50000"/>
                    <a:lumOff val="50000"/>
                  </a:schemeClr>
                </a:solidFill>
              </a:rPr>
              <a:t>ቁጽሪ 39 ቃል ኣምላኽ</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186"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3600"/>
              <a:t>ንመካበብያ ኢየሩሳሌም ዳግማይ ዝሃነጸ ነህምያ</a:t>
            </a:r>
            <a:endParaRPr xmlns:a="http://schemas.openxmlformats.org/drawingml/2006/main" lang="ko-KR" altLang="en-US"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928" y="1956174"/>
            <a:ext cx="5213176" cy="3805293"/>
          </a:xfrm>
          <a:prstGeom prst="rect">
            <a:avLst/>
          </a:prstGeom>
        </p:spPr>
      </p:pic>
    </p:spTree>
    <p:extLst>
      <p:ext uri="{BB962C8B-B14F-4D97-AF65-F5344CB8AC3E}">
        <p14:creationId xmlns:p14="http://schemas.microsoft.com/office/powerpoint/2010/main" val="13196135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ti" altLang="ko-KR" sz="3200"/>
              <a:t>ፈጣሪ?</a:t>
            </a:r>
            <a:r xmlns:a="http://schemas.openxmlformats.org/drawingml/2006/main">
              <a:rPr lang="t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ti" altLang="ko-KR" sz="3600">
                <a:solidFill>
                  <a:srgbClr val="C00000"/>
                </a:solidFill>
              </a:rPr>
              <a:t>ፈጣሪ..</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62322"/>
          </a:xfrm>
          <a:prstGeom prst="rect">
            <a:avLst/>
          </a:prstGeom>
          <a:noFill/>
        </p:spPr>
        <p:txBody>
          <a:bodyPr wrap="square" rtlCol="0">
            <a:spAutoFit/>
          </a:bodyPr>
          <a:lstStyle/>
          <a:p>
            <a:r xmlns:a="http://schemas.openxmlformats.org/drawingml/2006/main">
              <a:rPr lang="ti" altLang="ko-KR" sz="3600">
                <a:solidFill>
                  <a:schemeClr val="tx1">
                    <a:lumMod val="65000"/>
                    <a:lumOff val="35000"/>
                  </a:schemeClr>
                </a:solidFill>
              </a:rPr>
              <a:t>ጽቡቓት ኣዕሩኽ ዝህበና ንሱ እዩ።</a:t>
            </a:r>
          </a:p>
          <a:p>
            <a:endParaRPr lang="en-US" altLang="ko-KR" sz="3600">
              <a:solidFill>
                <a:schemeClr val="tx1">
                  <a:lumMod val="65000"/>
                  <a:lumOff val="35000"/>
                </a:schemeClr>
              </a:solidFill>
            </a:endParaRPr>
          </a:p>
          <a:p>
            <a:r xmlns:a="http://schemas.openxmlformats.org/drawingml/2006/main">
              <a:rPr lang="ti" altLang="ko-KR" sz="3600">
                <a:solidFill>
                  <a:schemeClr val="tx1">
                    <a:lumMod val="65000"/>
                    <a:lumOff val="35000"/>
                  </a:schemeClr>
                </a:solidFill>
              </a:rPr>
              <a:t>ንእግዚኣብሄር ጽቡቓት ኣዕሩኽ ስለ ዝሃበና ኣመስግን!</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4000">
                <a:solidFill>
                  <a:srgbClr val="FF0000"/>
                </a:solidFill>
              </a:rPr>
              <a:t>ናይ ሎሚ ቃል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35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5808" y="1123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3600">
                <a:solidFill>
                  <a:schemeClr val="bg1">
                    <a:lumMod val="50000"/>
                  </a:schemeClr>
                </a:solidFill>
              </a:rPr>
              <a:t>ኣነ ድማ ንንጉስ "ንጉስ እንተ ደስ ኢሉኒ፡ ባርያኻ ድማ ኣብ ቅድሚኡ ሞገስ እንተ ረኺቡ፡ ናብታ ኣቦታተይ ዝተቐብሩላ ከተማ ይሁዳ ይሰደኒ፡ ዳግማይ ክሃንጻ" ኢለ መለስኩሉ።</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ti" altLang="ko-KR" sz="2800">
                <a:solidFill>
                  <a:schemeClr val="tx1">
                    <a:lumMod val="65000"/>
                    <a:lumOff val="35000"/>
                  </a:schemeClr>
                </a:solidFill>
              </a:rPr>
              <a:t>ነህምያ</a:t>
            </a:r>
            <a:r xmlns:a="http://schemas.openxmlformats.org/drawingml/2006/main">
              <a:rPr lang="ti" altLang="en-US" sz="2800">
                <a:solidFill>
                  <a:schemeClr val="tx1">
                    <a:lumMod val="65000"/>
                    <a:lumOff val="35000"/>
                  </a:schemeClr>
                </a:solidFill>
              </a:rPr>
              <a:t> </a:t>
            </a:r>
            <a:r xmlns:a="http://schemas.openxmlformats.org/drawingml/2006/main">
              <a:rPr lang="ti"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1100855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6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2800">
                <a:solidFill>
                  <a:schemeClr val="tx1">
                    <a:lumMod val="65000"/>
                    <a:lumOff val="35000"/>
                  </a:schemeClr>
                </a:solidFill>
              </a:rPr>
              <a:t>ንጉስ ፋርስ ነቲ ኣስካሚ መስተ ንጉስ ነህምያ ነታ ዝዓነወት ከተማን ዕርድን ዳግማይ ክሃንጻ ፍቓድ ሃቦ።</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41"/>
            <a:ext cx="9144000" cy="5432283"/>
          </a:xfrm>
          <a:prstGeom prst="rect">
            <a:avLst/>
          </a:prstGeom>
        </p:spPr>
      </p:pic>
    </p:spTree>
    <p:extLst>
      <p:ext uri="{BB962C8B-B14F-4D97-AF65-F5344CB8AC3E}">
        <p14:creationId xmlns:p14="http://schemas.microsoft.com/office/powerpoint/2010/main" val="19350733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2800">
                <a:solidFill>
                  <a:schemeClr val="tx1">
                    <a:lumMod val="65000"/>
                    <a:lumOff val="35000"/>
                  </a:schemeClr>
                </a:solidFill>
              </a:rPr>
              <a:t>ነህምያ</a:t>
            </a:r>
            <a:r xmlns:a="http://schemas.openxmlformats.org/drawingml/2006/main">
              <a:rPr lang="ti" altLang="en-US" sz="2800">
                <a:solidFill>
                  <a:schemeClr val="tx1">
                    <a:lumMod val="65000"/>
                    <a:lumOff val="35000"/>
                  </a:schemeClr>
                </a:solidFill>
              </a:rPr>
              <a:t> </a:t>
            </a:r>
            <a:r xmlns:a="http://schemas.openxmlformats.org/drawingml/2006/main">
              <a:rPr lang="ti" altLang="ko-KR" sz="2800">
                <a:solidFill>
                  <a:schemeClr val="tx1">
                    <a:lumMod val="65000"/>
                    <a:lumOff val="35000"/>
                  </a:schemeClr>
                </a:solidFill>
              </a:rPr>
              <a:t>ምስ ብዙሓት እስራኤላውያን ናብ የሩሳሌም ተመሊሶም ምስኦም ንመንደቕ የሩሳሌም ዳግማይ ሃነጹ።</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 y="0"/>
            <a:ext cx="9146276" cy="5877272"/>
          </a:xfrm>
          <a:prstGeom prst="rect">
            <a:avLst/>
          </a:prstGeom>
        </p:spPr>
      </p:pic>
    </p:spTree>
    <p:extLst>
      <p:ext uri="{BB962C8B-B14F-4D97-AF65-F5344CB8AC3E}">
        <p14:creationId xmlns:p14="http://schemas.microsoft.com/office/powerpoint/2010/main" val="4209610450"/>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908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2600">
                <a:solidFill>
                  <a:schemeClr val="tx1">
                    <a:lumMod val="65000"/>
                    <a:lumOff val="35000"/>
                  </a:schemeClr>
                </a:solidFill>
              </a:rPr>
              <a:t>ይኹን እምበር: ንትንሳኤ እስራኤላውያን ዘይፈትዉ ካልኦት ነገዳት ተረቢሾም እዮም። ብዘይካዚ፡ ብዙሓት እስራኤላውያን ህዝቢ ጥርዓን ፈንጢሶም።</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33" y="0"/>
            <a:ext cx="8030349" cy="5301208"/>
          </a:xfrm>
          <a:prstGeom prst="rect">
            <a:avLst/>
          </a:prstGeom>
        </p:spPr>
      </p:pic>
    </p:spTree>
    <p:extLst>
      <p:ext uri="{BB962C8B-B14F-4D97-AF65-F5344CB8AC3E}">
        <p14:creationId xmlns:p14="http://schemas.microsoft.com/office/powerpoint/2010/main" val="2106120524"/>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2800">
                <a:solidFill>
                  <a:schemeClr val="tx1">
                    <a:lumMod val="65000"/>
                    <a:lumOff val="35000"/>
                  </a:schemeClr>
                </a:solidFill>
              </a:rPr>
              <a:t>ነህምያ ናብ ኣምላኽ ሓገዝ ሓተተ። ኣምላኽ ነቲ ዕዮ ንኽሰርሕ ሓይልን ትብዓትን ሂብዎ።</a:t>
            </a:r>
            <a:endParaRPr xmlns:a="http://schemas.openxmlformats.org/drawingml/2006/main" lang="ko-KR" altLang="en-US" sz="2800">
              <a:solidFill>
                <a:schemeClr val="tx1">
                  <a:lumMod val="65000"/>
                  <a:lumOff val="35000"/>
                </a:schemeClr>
              </a:solidFill>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9412" y="0"/>
            <a:ext cx="7505176" cy="532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840720"/>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373216"/>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2800">
                <a:solidFill>
                  <a:schemeClr val="tx1">
                    <a:lumMod val="65000"/>
                    <a:lumOff val="35000"/>
                  </a:schemeClr>
                </a:solidFill>
              </a:rPr>
              <a:t>ኣብ መወዳእታ፡ ነህምያ ነቲ መካበብያ የሩሳሌም ምስ ህዝቢ እስራኤል ዳግማይ ምህናጽ ዛዘመ። ነቲ መንደቕ ምስ ወድአ፡ ንሱን ህዝቡን ብሓጐስ ንኣምላኽ ኣምለኹ።</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11" y="0"/>
            <a:ext cx="8056084" cy="5157192"/>
          </a:xfrm>
          <a:prstGeom prst="rect">
            <a:avLst/>
          </a:prstGeom>
        </p:spPr>
      </p:pic>
    </p:spTree>
    <p:extLst>
      <p:ext uri="{BB962C8B-B14F-4D97-AF65-F5344CB8AC3E}">
        <p14:creationId xmlns:p14="http://schemas.microsoft.com/office/powerpoint/2010/main" val="1658447315"/>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4000">
                <a:solidFill>
                  <a:srgbClr val="FF0000"/>
                </a:solidFill>
              </a:rPr>
              <a:t>ናይ ሎሚ ትምህርቲ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a:off x="6133499"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5">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33089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3600">
                <a:solidFill>
                  <a:schemeClr val="tx1">
                    <a:lumMod val="65000"/>
                    <a:lumOff val="35000"/>
                  </a:schemeClr>
                </a:solidFill>
              </a:rPr>
              <a:t>ነህምያ ብዙሕ ዕግርግር እኳ እንተነበረ ብሓገዝ ኣምላኽ ነቲ መንደቕ ዳግማይ ምህናጽ ዛዚሙ።</a:t>
            </a:r>
          </a:p>
          <a:p>
            <a:pPr xmlns:a="http://schemas.openxmlformats.org/drawingml/2006/main" algn="ctr"/>
            <a:r xmlns:a="http://schemas.openxmlformats.org/drawingml/2006/main">
              <a:rPr lang="ti" altLang="ko-KR" sz="3600">
                <a:solidFill>
                  <a:schemeClr val="tx1">
                    <a:lumMod val="65000"/>
                    <a:lumOff val="35000"/>
                  </a:schemeClr>
                </a:solidFill>
              </a:rPr>
              <a:t>ስራሕ ኣምላኽ ክንሰርሕ ከለና ከቢድ ኩነታት ከጋጥመና ይኽእል እዩ።</a:t>
            </a:r>
          </a:p>
          <a:p>
            <a:pPr xmlns:a="http://schemas.openxmlformats.org/drawingml/2006/main" algn="ctr"/>
            <a:r xmlns:a="http://schemas.openxmlformats.org/drawingml/2006/main">
              <a:rPr lang="ti" altLang="ko-KR" sz="3600">
                <a:solidFill>
                  <a:schemeClr val="tx1">
                    <a:lumMod val="65000"/>
                    <a:lumOff val="35000"/>
                  </a:schemeClr>
                </a:solidFill>
              </a:rPr>
              <a:t>ይኹን እምበር ኣምላኽ ምሳና እንተ ዀይኑ ንሕና ድማ ምስኡ እንተ ዄንና፡ ነዚ ዅሉ ጸገማት ክንሰግሮ ንኽእል ኢና።</a:t>
            </a:r>
          </a:p>
        </p:txBody>
      </p:sp>
    </p:spTree>
    <p:extLst>
      <p:ext uri="{BB962C8B-B14F-4D97-AF65-F5344CB8AC3E}">
        <p14:creationId xmlns:p14="http://schemas.microsoft.com/office/powerpoint/2010/main" val="4124843690"/>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2763" y="217437"/>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3200"/>
              <a:t>ፈጣሪ?</a:t>
            </a:r>
            <a:r xmlns:a="http://schemas.openxmlformats.org/drawingml/2006/main">
              <a:rPr lang="t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0486" y="10716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2752" y="10394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3600">
                <a:solidFill>
                  <a:srgbClr val="C00000"/>
                </a:solidFill>
              </a:rPr>
              <a:t>ኣምላኽ እዩ..</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3600">
                <a:solidFill>
                  <a:schemeClr val="tx1">
                    <a:lumMod val="65000"/>
                    <a:lumOff val="35000"/>
                  </a:schemeClr>
                </a:solidFill>
              </a:rPr>
              <a:t>ኣብ ጽንኩር ኩነታት ክንጽልን ሓገዝ ክንልምን ከሎና ዝሕግዘናን ሓይልን ትብዓትን ዝህበና እግዚኣብሔር እዩ።</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152849823"/>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4000">
                <a:solidFill>
                  <a:srgbClr val="FF0000"/>
                </a:solidFill>
              </a:rPr>
              <a:t>ናይ ሎሚ ኲይዝ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9296" y="5859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272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3600">
                <a:solidFill>
                  <a:schemeClr val="tx1">
                    <a:lumMod val="65000"/>
                    <a:lumOff val="35000"/>
                  </a:schemeClr>
                </a:solidFill>
              </a:rPr>
              <a:t>ነህምያ ናብ ዓዱ ዝተመልሰ ስለምንታይ እዩ፧</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en-US" sz="2800">
                <a:solidFill>
                  <a:schemeClr val="tx1">
                    <a:lumMod val="65000"/>
                    <a:lumOff val="35000"/>
                  </a:schemeClr>
                </a:solidFill>
              </a:rPr>
              <a:t>1 </a:t>
            </a:r>
            <a:r xmlns:a="http://schemas.openxmlformats.org/drawingml/2006/main">
              <a:rPr lang="ti" altLang="ko-KR" sz="2800">
                <a:solidFill>
                  <a:schemeClr val="tx1">
                    <a:lumMod val="65000"/>
                    <a:lumOff val="35000"/>
                  </a:schemeClr>
                </a:solidFill>
              </a:rPr>
              <a:t>ንምጉዓዝ..</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en-US" sz="2800">
                <a:solidFill>
                  <a:schemeClr val="tx1">
                    <a:lumMod val="65000"/>
                    <a:lumOff val="35000"/>
                  </a:schemeClr>
                </a:solidFill>
              </a:rPr>
              <a:t>2 </a:t>
            </a:r>
            <a:r xmlns:a="http://schemas.openxmlformats.org/drawingml/2006/main">
              <a:rPr lang="ti" altLang="ko-KR" sz="2800">
                <a:solidFill>
                  <a:schemeClr val="tx1">
                    <a:lumMod val="65000"/>
                    <a:lumOff val="35000"/>
                  </a:schemeClr>
                </a:solidFill>
              </a:rPr>
              <a:t>ናብ ቤት ትምህርቲ ንምኻድ..</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en-US" sz="2800">
                <a:solidFill>
                  <a:schemeClr val="tx1">
                    <a:lumMod val="65000"/>
                    <a:lumOff val="35000"/>
                  </a:schemeClr>
                </a:solidFill>
              </a:rPr>
              <a:t>3 </a:t>
            </a:r>
            <a:r xmlns:a="http://schemas.openxmlformats.org/drawingml/2006/main">
              <a:rPr lang="ti" altLang="ko-KR" sz="2800">
                <a:solidFill>
                  <a:schemeClr val="tx1">
                    <a:lumMod val="65000"/>
                    <a:lumOff val="35000"/>
                  </a:schemeClr>
                </a:solidFill>
              </a:rPr>
              <a:t>ንምምላኽ..</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en-US" sz="2800">
                <a:solidFill>
                  <a:schemeClr val="tx1">
                    <a:lumMod val="65000"/>
                    <a:lumOff val="35000"/>
                  </a:schemeClr>
                </a:solidFill>
              </a:rPr>
              <a:t>4 </a:t>
            </a:r>
            <a:r xmlns:a="http://schemas.openxmlformats.org/drawingml/2006/main">
              <a:rPr lang="ti" altLang="ko-KR" sz="2800">
                <a:solidFill>
                  <a:schemeClr val="tx1">
                    <a:lumMod val="65000"/>
                    <a:lumOff val="35000"/>
                  </a:schemeClr>
                </a:solidFill>
              </a:rPr>
              <a:t>መንደቕ ኢየሩሳሌም ዳግማይ ንምህናጽ..</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en-US" sz="2800">
                <a:solidFill>
                  <a:srgbClr val="FF0000"/>
                </a:solidFill>
              </a:rPr>
              <a:t>4 </a:t>
            </a:r>
            <a:r xmlns:a="http://schemas.openxmlformats.org/drawingml/2006/main">
              <a:rPr lang="ti" altLang="ko-KR" sz="2800">
                <a:solidFill>
                  <a:srgbClr val="FF0000"/>
                </a:solidFill>
              </a:rPr>
              <a:t>መንደቕ ኢየሩሳሌም ዳግማይ ንምህናጽ..</a:t>
            </a:r>
          </a:p>
        </p:txBody>
      </p:sp>
    </p:spTree>
    <p:extLst>
      <p:ext uri="{BB962C8B-B14F-4D97-AF65-F5344CB8AC3E}">
        <p14:creationId xmlns:p14="http://schemas.microsoft.com/office/powerpoint/2010/main" val="21227822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i" altLang="ko-KR" sz="4000">
                <a:solidFill>
                  <a:srgbClr val="FF0000"/>
                </a:solidFill>
              </a:rPr>
              <a:t>ናይ ሎሚ ቃል</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4189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43438"/>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i" altLang="ko-KR" sz="3600">
                <a:solidFill>
                  <a:schemeClr val="bg1">
                    <a:lumMod val="50000"/>
                  </a:schemeClr>
                </a:solidFill>
              </a:rPr>
              <a:t>ኣነ ድማ ንንጉስ "ንጉስ እንተ ደስ ኢሉኒ፡ ባርያኻ ድማ ኣብ ቅድሚኡ ሞገስ እንተ ረኺቡ፡ ናብታ ኣቦታተይ ዝተቐብሩላ ከተማ ይሁዳ ይሰደኒ፡ ዳግማይ ክሃንጻ" ኢለ መለስኩሉ።</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ti" altLang="ko-KR" sz="2800">
                <a:solidFill>
                  <a:schemeClr val="tx1">
                    <a:lumMod val="65000"/>
                    <a:lumOff val="35000"/>
                  </a:schemeClr>
                </a:solidFill>
              </a:rPr>
              <a:t>ነህምያ</a:t>
            </a:r>
            <a:r xmlns:a="http://schemas.openxmlformats.org/drawingml/2006/main">
              <a:rPr lang="ti" altLang="en-US" sz="2800">
                <a:solidFill>
                  <a:schemeClr val="tx1">
                    <a:lumMod val="65000"/>
                    <a:lumOff val="35000"/>
                  </a:schemeClr>
                </a:solidFill>
              </a:rPr>
              <a:t> </a:t>
            </a:r>
            <a:r xmlns:a="http://schemas.openxmlformats.org/drawingml/2006/main">
              <a:rPr lang="ti"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16291787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16"/>
  <p:tag name="AS_OS" val="Microsoft Windows NT 10.0.20348.0"/>
  <p:tag name="AS_RELEASE_DATE" val="2021.05.14"/>
  <p:tag name="AS_TITLE" val="Aspose.Slides for .NET Standard 2.0"/>
  <p:tag name="AS_VERSION" val="21.5"/>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4345</Words>
  <Application>Microsoft Office PowerPoint</Application>
  <PresentationFormat>화면 슬라이드 쇼(4:3)</PresentationFormat>
  <Paragraphs>428</Paragraphs>
  <Slides>155</Slides>
  <Notes>4</Notes>
  <HiddenSlides>0</HiddenSlides>
  <MMClips>0</MMClips>
  <ScaleCrop>false</ScaleCrop>
  <HeadingPairs>
    <vt:vector size="6" baseType="variant">
      <vt:variant>
        <vt:lpstr>사용한 글꼴</vt:lpstr>
      </vt:variant>
      <vt:variant>
        <vt:i4>2</vt:i4>
      </vt:variant>
      <vt:variant>
        <vt:lpstr>테마</vt:lpstr>
      </vt:variant>
      <vt:variant>
        <vt:i4>5</vt:i4>
      </vt:variant>
      <vt:variant>
        <vt:lpstr>슬라이드 제목</vt:lpstr>
      </vt:variant>
      <vt:variant>
        <vt:i4>155</vt:i4>
      </vt:variant>
    </vt:vector>
  </HeadingPairs>
  <TitlesOfParts>
    <vt:vector size="162" baseType="lpstr">
      <vt:lpstr>맑은 고딕</vt:lpstr>
      <vt:lpstr>Arial</vt:lpstr>
      <vt:lpstr>Office 테마</vt:lpstr>
      <vt:lpstr>Office 테마</vt:lpstr>
      <vt:lpstr>Office 테마</vt:lpstr>
      <vt:lpstr>Office 테마</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leo</dc:creator>
  <cp:lastModifiedBy>LG</cp:lastModifiedBy>
  <cp:revision>55</cp:revision>
  <dcterms:created xsi:type="dcterms:W3CDTF">2014-11-24T05:13:47Z</dcterms:created>
  <dcterms:modified xsi:type="dcterms:W3CDTF">2023-09-25T07:43:36Z</dcterms:modified>
</cp:coreProperties>
</file>