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kk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№1</a:t>
            </a:r>
            <a:r xmlns:a="http://schemas.openxmlformats.org/drawingml/2006/main">
              <a:rPr lang="k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k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Сөз</a:t>
            </a:r>
            <a:r xmlns:a="http://schemas.openxmlformats.org/drawingml/2006/main">
              <a:rPr lang="k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ның</a:t>
            </a:r>
            <a:r xmlns:a="http://schemas.openxmlformats.org/drawingml/2006/main">
              <a:rPr lang="k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Құдай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k" altLang="ko-KR" sz="4400"/>
              <a:t>Құдай</a:t>
            </a:r>
          </a:p>
          <a:p>
            <a:pPr xmlns:a="http://schemas.openxmlformats.org/drawingml/2006/main" algn="ctr"/>
            <a:r xmlns:a="http://schemas.openxmlformats.org/drawingml/2006/main">
              <a:rPr lang="kk" altLang="ko-KR" sz="4400"/>
              <a:t>Жасалған</a:t>
            </a:r>
          </a:p>
          <a:p>
            <a:pPr xmlns:a="http://schemas.openxmlformats.org/drawingml/2006/main" algn="ctr"/>
            <a:r xmlns:a="http://schemas.openxmlformats.org/drawingml/2006/main">
              <a:rPr lang="kk" altLang="ko-KR" sz="4400"/>
              <a:t>Әлем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</a:t>
            </a:r>
            <a:r xmlns:a="http://schemas.openxmlformats.org/drawingml/2006/main">
              <a:rPr lang="kk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Басында Құдай жаратты</a:t>
            </a:r>
          </a:p>
          <a:p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аспан мен жер.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Жаратылыс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Ысқақтың әйелі Рабиға егіз баланы дүниеге әкелді. Бірінші ұлының аты Есау, екіншісінің аты Жақып.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Есау аңшылықты жақсы көретін. Сондықтан ол ашық ауада іс-шараларды жақсы көретін. Бірақ Жақып үйде отыратын тыныш адам болатын.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Бір күні Жақып бұқтырылған тағам пісіріп жатқанда, Есау аң аулап үйге аш болып қайтып келеді.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«Маған бұқтырылған ет бер!», «Алдымен маған төл құқығыңды сат. Сосын мен саған біраз беремін», – деді. Есаудың ашқаны сонша, ол өзінің тұңғыш құқығын бір тостаған қызыл бұқтырылған етке сатып жіберді.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Ақырында Жақып батасын алу үшін әкесін алдайды. Ақыры батасын алды. Осының бәрі Алланың қалауымен болды.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3600">
                <a:solidFill>
                  <a:srgbClr val="ff0000"/>
                </a:solidFill>
              </a:rPr>
              <a:t>Бүгінгі сабақ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Есау аштық мәселесін шешу рухани бата алудан маңыздырақ деп ойлады.</a:t>
            </a:r>
            <a:r xmlns:a="http://schemas.openxmlformats.org/drawingml/2006/main">
              <a:rPr lang="kk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Ақырында,</a:t>
            </a:r>
            <a:r xmlns:a="http://schemas.openxmlformats.org/drawingml/2006/main">
              <a:rPr lang="kk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Джейкоб</a:t>
            </a:r>
            <a:r xmlns:a="http://schemas.openxmlformats.org/drawingml/2006/main">
              <a:rPr lang="kk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болды</a:t>
            </a:r>
            <a:r xmlns:a="http://schemas.openxmlformats.org/drawingml/2006/main">
              <a:rPr lang="kk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 xmlns:a="http://schemas.openxmlformats.org/drawingml/2006/main">
              <a:rPr lang="kk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исраилдіктердің арғы атасы.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Не маңыздырақ деп ойлайсыз?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Құдайдың балалары болу батасын ештеңемен алмастыруға болмайды.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3200"/>
              <a:t>Құдай ма?</a:t>
            </a:r>
            <a:r xmlns:a="http://schemas.openxmlformats.org/drawingml/2006/main">
              <a:rPr lang="k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>
                <a:solidFill>
                  <a:srgbClr val="c00000"/>
                </a:solidFill>
              </a:rPr>
              <a:t>Құдай</a:t>
            </a:r>
            <a:r xmlns:a="http://schemas.openxmlformats.org/drawingml/2006/main">
              <a:rPr lang="kk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kk" altLang="ko-KR" sz="3600">
                <a:solidFill>
                  <a:srgbClr val="c00000"/>
                </a:solidFill>
              </a:rPr>
              <a:t>болып табылады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Адамдардың қателігі мен жалғандығына қарамастан Құдай өз еркін орындауда.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күн</a:t>
            </a:r>
            <a:r xmlns:a="http://schemas.openxmlformats.org/drawingml/2006/main">
              <a:rPr lang="kk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Есау өзінің тұңғыштық құқығын не үшін сатты?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кеспе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нан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ет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kk" altLang="ko-KR" sz="2800">
                <a:solidFill>
                  <a:schemeClr val="dk1"/>
                </a:solidFill>
              </a:rPr>
              <a:t>қызыл бұқтырылған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k" altLang="ko-KR" sz="2800">
                <a:solidFill>
                  <a:srgbClr val="ff0000"/>
                </a:solidFill>
              </a:rPr>
              <a:t>қызыл бұқтырылған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</a:t>
            </a:r>
            <a:r xmlns:a="http://schemas.openxmlformats.org/drawingml/2006/main">
              <a:rPr lang="kk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>
                <a:solidFill>
                  <a:schemeClr val="bg1">
                    <a:lumMod val="50000"/>
                  </a:schemeClr>
                </a:solidFill>
              </a:rPr>
              <a:t>Жақып Есауға нан мен жасымық бұқтырмасын берді.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>
                <a:solidFill>
                  <a:schemeClr val="bg1">
                    <a:lumMod val="50000"/>
                  </a:schemeClr>
                </a:solidFill>
              </a:rPr>
              <a:t>Ішіп-жеп, орнынан тұрып кетіп қалды.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>
                <a:solidFill>
                  <a:schemeClr val="bg1">
                    <a:lumMod val="50000"/>
                  </a:schemeClr>
                </a:solidFill>
              </a:rPr>
              <a:t>Сөйтіп, Есау өзінің тұңғыш құқығын жек көрді.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Жаратылыс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11 Құдай Сөзі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4400"/>
              <a:t>Джейкобтың арманы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Киелі кітап балалары №2 Құдай Сөзі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4000"/>
              <a:t>Олар тыйым салынған жемісті жеді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/>
              <a:t>Ол түсінде жер бетінде төбесі көкке жеткен баспалдақтың тұрғанын және оған Құдайдың періштелері көтеріліп, түсіп жатқанын көрді.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Жаратылыс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Жақып ағасын өтірікпен алдады. Ол өлтіруден қорықты. Сөйтіп, ол үйінен Харандағы ағасына қашып кетті.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Түнде тасты сол жерге апарып, жастық етіп басының астына қойып ұйықтады. Ол жерде отбасысыз жалғыз қалды. Сондықтан қорқып, өзін жалғыз сезінді.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Жақып Құдайдың періштелерінің жердегі баспалдақпен көкке көтеріліп, түсіп жатқанын көрді.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Ол Құдайдың даусын естіді: «Мен сенімен біргемін және қайда барсаң да сені бақылаймын».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Таңертең оянғанда, ол өзімен бірге боламын деп уәде еткен Құдайға құлшылық етіп, Құдайды мадақтады.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сабақ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Құдай жалғыз қалудан қорыққан Жақыппен бірге болғандай,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Құдай Әкеміз де жалғыз қалғанда бізге қамқор болады.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Жақып сияқты біз әрқашан бізбен бірге болатын Құдайды құрметтеп, мадақтауымыз керек.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3200"/>
              <a:t>Құдай ма?</a:t>
            </a:r>
            <a:r xmlns:a="http://schemas.openxmlformats.org/drawingml/2006/main">
              <a:rPr lang="k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>
                <a:solidFill>
                  <a:srgbClr val="c00000"/>
                </a:solidFill>
              </a:rPr>
              <a:t>Құдай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Құдай бізбен кез келген жерде және кез келген уақытта.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Құдай бізге әрқашан қамқорлық жасайды.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</a:t>
            </a:r>
            <a:r xmlns:a="http://schemas.openxmlformats.org/drawingml/2006/main">
              <a:rPr lang="kk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Жақып ұйықтағанда жастық ретінде не алды?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ағаш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kk" altLang="ko-KR" sz="2800">
                <a:solidFill>
                  <a:schemeClr val="dk1"/>
                </a:solidFill>
              </a:rPr>
              <a:t>тас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сөмке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жануар терісі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kk" altLang="ko-KR" sz="2800">
                <a:solidFill>
                  <a:srgbClr val="ff0000"/>
                </a:solidFill>
              </a:rPr>
              <a:t>тас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/>
              <a:t>Ол түсінде жер бетінде төбесі көкке жеткен баспалдақтың тұрғанын және оған Құдайдың періштелері көтеріліп, түсіп жатқанын көрді.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Жаратылыс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Құдай адамды өз бейнесінде жаратты, оны Құдайдың бейнесінде жаратты;</a:t>
            </a:r>
          </a:p>
          <a:p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оларды еркек пен әйел етіп жаратты.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Жаратылыс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№12</a:t>
            </a:r>
            <a:r xmlns:a="http://schemas.openxmlformats.org/drawingml/2006/main">
              <a:rPr lang="k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k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Сөз</a:t>
            </a:r>
            <a:r xmlns:a="http://schemas.openxmlformats.org/drawingml/2006/main">
              <a:rPr lang="k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ның</a:t>
            </a:r>
            <a:r xmlns:a="http://schemas.openxmlformats.org/drawingml/2006/main">
              <a:rPr lang="k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Құдай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4400"/>
              <a:t>Джозефті ағалары сатты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>
                <a:solidFill>
                  <a:schemeClr val="bg1">
                    <a:lumMod val="50000"/>
                  </a:schemeClr>
                </a:solidFill>
              </a:rPr>
              <a:t>«Келіңдер, оны өлтіріп, мына су қоймаларының біріне лақтырайық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>
                <a:solidFill>
                  <a:schemeClr val="bg1">
                    <a:lumMod val="50000"/>
                  </a:schemeClr>
                </a:solidFill>
              </a:rPr>
              <a:t>және оны бір жабайы жануар жеп кеткенін айтады.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>
                <a:solidFill>
                  <a:schemeClr val="bg1">
                    <a:lumMod val="50000"/>
                  </a:schemeClr>
                </a:solidFill>
              </a:rPr>
              <a:t>Содан кейін оның армандарына не келетінін көреміз ».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(Жаратылыс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Жақыптың он екі ұлы болды. Ол Жүсіпті басқа ұлдарынан артық жақсы көрді. Сөйтіп, Жүсіпке өте әдемі мата жасады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Ағалары оны қатты жек көретін, өйткені әкесі оны ерекше жақсы көретін. «Жүсіпті сатайық. Әкеге оның қайтыс болғанын айтайық.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Олар Жүсіпті сол жақтағы саудагерлерге құл етіп сатты.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Мұны естігенде Жақып қатты қайғырды.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Жүсіп құл болып ауыр өмір сүрді. Алайда ол ешбір күнә жасамай иман келтіріп, Аллаға тәуекел етті.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Жүсіп жалған айыппен түрмеге жабылды.</a:t>
            </a:r>
            <a:r xmlns:a="http://schemas.openxmlformats.org/drawingml/2006/main">
              <a:rPr lang="kk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Алайда ол түрмеде де Құдайдың алдында әділ болуға тырысты. Құдай Жүсіпті ұмытпады және Құдай оған керемет жоспарлар жасады.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сабақ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Жүсіпті бауырлары жек көріп, құл етіп сатты. Ол да жалған айыппен түрмеге қамалды.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Алайда ол Құдайға арқа сүйеп, күнә жасамауға тырысты.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Кейбір қиындықтарға тап болуымыз мүмкін.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Ешқандай күнә жасамайық және дұғамызды ықыласпен тыңдайтын Алла Тағаладан жәрдем тілейік.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3200"/>
              <a:t>Құдай ма?</a:t>
            </a:r>
            <a:r xmlns:a="http://schemas.openxmlformats.org/drawingml/2006/main">
              <a:rPr lang="k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>
                <a:solidFill>
                  <a:srgbClr val="c00000"/>
                </a:solidFill>
              </a:rPr>
              <a:t>Әкеміз Құдай..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Құдай Әкеміздің тіпті қиын уақытта да біз үшін керемет жоспарлары бар.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Жақып он екі ұлының ішінде Жүсіпке ғана не берді?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ойыншықтар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Киелі кітап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бай әдемі мата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ақша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kk" altLang="ko-KR" sz="2800">
                <a:solidFill>
                  <a:srgbClr val="ff0000"/>
                </a:solidFill>
              </a:rPr>
              <a:t>бай әдемі мата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Адам мен Хауа Құдайдың жаратылыстарының ішіндегі ең жақсысы болды.</a:t>
            </a:r>
          </a:p>
          <a:p>
            <a:r xmlns:a="http://schemas.openxmlformats.org/drawingml/2006/main">
              <a:rPr lang="kk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Өйткені олар Құдайдың бейнесіне сай жаратылған.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>
                <a:solidFill>
                  <a:schemeClr val="bg1">
                    <a:lumMod val="50000"/>
                  </a:schemeClr>
                </a:solidFill>
              </a:rPr>
              <a:t>«Келіңдер, оны өлтіріп, мына су қоймаларының біріне лақтырайық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>
                <a:solidFill>
                  <a:schemeClr val="bg1">
                    <a:lumMod val="50000"/>
                  </a:schemeClr>
                </a:solidFill>
              </a:rPr>
              <a:t>және оны бір жабайы жануар жеп кеткенін айтады.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>
                <a:solidFill>
                  <a:schemeClr val="bg1">
                    <a:lumMod val="50000"/>
                  </a:schemeClr>
                </a:solidFill>
              </a:rPr>
              <a:t>Содан кейін оның армандарына не келетінін көреміз ».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(Жаратылыс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13 Құдай Сөзі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4400"/>
              <a:t>Жүсіп Мысырда премьер-министр болды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/>
              <a:t>Сонда перғауын Жүсіпке: “Мен сені бүкіл Мысыр еліне басқарушы етіп тағайындадым”,— деді.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Жаратылыс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Мысыр патшасы перғауын түс көреді. 7 семіз сиыр одан кейін 7 ұсқынсыз сиыр шықты. 7 шіркін сиыр 7 семіз сиырды жеп қойды. Бұл өте біртүрлі арман болды.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Сарайда оның түсін ешкім түсіндіре алмады. Жүсіп көмектескен бас шарапшы оны патшаға таныстырды.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Құдай Жүсіпке даналық берді. Сөйтіп, түсін жорып, патшаға айтып берді.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Перғауынның қатты әсер еткені сонша, ол тұтқын болған Жүсіпті жердегі екінші жоғары лауазымға тағайындады.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Жүсіп Мысырдың премьер-министрі болды және Құдай оған берген даналықтың арқасында елге жақсы билік жүргізді.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4000"/>
              <a:t>Бүгінгі сабақ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Құдайдың Жүсіпке керемет жоспарлары бар еді.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Кейбір қиындықтарға кезіккенде, біз де көңілімізді қалдырмауымыз керек,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бірақ Құдайдың біз үшін керемет жоспарларын күту керек және Құдайға сену керек..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3200"/>
              <a:t>Құдай ма?</a:t>
            </a:r>
            <a:r xmlns:a="http://schemas.openxmlformats.org/drawingml/2006/main">
              <a:rPr lang="k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>
                <a:solidFill>
                  <a:srgbClr val="c00000"/>
                </a:solidFill>
              </a:rPr>
              <a:t>Құдай өз қалауы бойынша жасайды.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Төмендер көтеріледі, жоғарылар төмендейді.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Құдай адамға былай деді:</a:t>
            </a:r>
            <a:r xmlns:a="http://schemas.openxmlformats.org/drawingml/2006/main">
              <a:rPr lang="kk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«Сіз бақтағы кез келген ағаштың жемісін жей аласыз, бірақ </a:t>
            </a:r>
            <a:r xmlns:a="http://schemas.openxmlformats.org/drawingml/2006/main">
              <a:rPr lang="kk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жақсылық пен жамандықты танытатын ағаштың жемісін жеуге болмайды, өйткені оның жемісін жеген кезде міндетті түрде өлесіз </a:t>
            </a:r>
            <a:r xmlns:a="http://schemas.openxmlformats.org/drawingml/2006/main">
              <a:rPr lang="kk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Перғауын түсінде қандай жануарлар пайда болды?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құс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сиыр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k" altLang="ko-KR" sz="2800">
                <a:solidFill>
                  <a:srgbClr val="ff0000"/>
                </a:solidFill>
              </a:rPr>
              <a:t>сиыр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/>
              <a:t>Сонда перғауын Жүсіпке: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/>
              <a:t>— Осы арқылы мен сені бүкіл Мысыр жеріне басқарушы етіп қойдым.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Жаратылыс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Жоқ.</a:t>
            </a:r>
            <a:r xmlns:a="http://schemas.openxmlformats.org/drawingml/2006/main">
              <a:rPr lang="k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k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Құдай Сөзі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4400"/>
              <a:t>Жүсіп ағаларымен қайта кездесті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>
                <a:solidFill>
                  <a:schemeClr val="bg1">
                    <a:lumMod val="50000"/>
                  </a:schemeClr>
                </a:solidFill>
              </a:rPr>
              <a:t>Жүсіп ағаларын танығанымен, олар оны танымады.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Жаратылыс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Перғауын Жүсіпті Мысырдың премьер-министрі етіп тағайындады. Жүсіп 7 жыл бойы ауыр ашаршылықты ақылмен басқарды.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Алайда Қанаханда аштықтан астық болмады. Олар астық алу үшін Мысырға баруға мәжбүр болды. Жүсіптің ағалары да азық-түлік сатып алу үшін Мысырға барды.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Жүсіп ағаларын танығанымен, олар оны танымады.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Жүсіп оларға өзінің кім екенін айтты. Олар оған қарап шошып, одан қорықты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Жүсіп Құдайдың оны Мысырға не үшін жібергенін түсінді. Ол бауырларын кешіріп, бүкіл отбасын Мысырға апарып, аман-есен асырап алды.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сабақ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Жүсіп өзіне зұлымдық жасаған және оларды Құдайдың қалауымен жақсы көрген бауырларын кешірді.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Біз отбасымыз бен достарымызды кешіріп, оларды жақсы көруіміз керек.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Бірақ жылан кейпіне енген Шайтан Хауаны азғырды.</a:t>
            </a:r>
          </a:p>
          <a:p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Ақыры Хауа жемісті жеді.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3200"/>
              <a:t>Құдай ма?</a:t>
            </a:r>
            <a:r xmlns:a="http://schemas.openxmlformats.org/drawingml/2006/main">
              <a:rPr lang="k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>
                <a:solidFill>
                  <a:srgbClr val="c00000"/>
                </a:solidFill>
              </a:rPr>
              <a:t>Құдай..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Бізді кешіреді және жақсы көреді.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Жүсіп қай елдің премьер-министрі болды?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Египет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Израиль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Парсы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Вавилон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kk" altLang="ko-KR" sz="2800">
                <a:solidFill>
                  <a:srgbClr val="ff0000"/>
                </a:solidFill>
              </a:rPr>
              <a:t>Египет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>
                <a:solidFill>
                  <a:schemeClr val="bg1">
                    <a:lumMod val="50000"/>
                  </a:schemeClr>
                </a:solidFill>
              </a:rPr>
              <a:t>Жүсіп ағаларын танығанымен, олар оны танымады.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Жаратылыс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№15 Құдай Сөзі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4400"/>
              <a:t>Судан құтқарылған бала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Бала есейген кезде перғауынның қызына апарып, перғауынның ұлы болды. Ол: «Мен оны судан шығардым», – деп оның атын Мұса қойды.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Мысырдан шығу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Мысыр патшасы перғауын исраилдіктердің барлық жаңа туған ұлдарын Ніл өзеніне лақтырып, өлтіруді бұйырды.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Мұсаның анасы Жохебеттің баласын Ніл өзеніне апарып тастаудан басқа амалы қалмады.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Сол кезде Мысыр ханшайымы нәрестені өзенде шомылып жатқанда кездейсоқ көріп қалады. Ол баланы өсіруді ойлаған.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Оның әпкесі ханшайымның баланы қоржыннан шығарып жатқанын көрді. Ол баласын емізу үшін өзінің нағыз анасы Йохебедті таныстырды.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Бала есейгенде, оны ұлы болу үшін ханшайымға қайтарды. Ол: «Мен оны судан шығардым. Мұса Мысырда өсті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Сарай.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Ал Хауа ана Адамға басқасын берді.</a:t>
            </a:r>
          </a:p>
          <a:p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Оны Адам да жеді.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сабақ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Құдай Мұсаны құтқарды.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Құдай бізді Өзінің таңғажайып даналығымен және құдіретімен (провиденді) құтқарды.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Құдайдың жоспарлары менің бұрынғыдан да үлкен және кемелді екеніне сенейік.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3200"/>
              <a:t>Құдай кім?</a:t>
            </a:r>
            <a:r xmlns:a="http://schemas.openxmlformats.org/drawingml/2006/main">
              <a:rPr lang="k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>
                <a:solidFill>
                  <a:srgbClr val="c00000"/>
                </a:solidFill>
              </a:rPr>
              <a:t>Құдай..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Ол кез келген кедергіге қарамастан өз еркін орындайтын құдіретті Құдай.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Суға алып кеткен балаға не болды?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Оны суға батып, балық жеп қойды.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Құстар баланы құтқарып қалды.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Құдай баланы аспаннан құтқарды.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Мысыр ханшайымы оны көріп, құтқарып қалды.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k" altLang="ko-KR" sz="2800">
                <a:solidFill>
                  <a:srgbClr val="ff0000"/>
                </a:solidFill>
              </a:rPr>
              <a:t>Мысыр ханшайымы оны көріп, құтқарып қалды.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Бала есейген кезде перғауынның қызына апарып, перғауынның ұлы болды. Ол: «Мен оны судан шығардым», – деп оның атын Мұса қойды.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Мысырдан шығу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Құдай оларды Едемнен қуып шықты, өйткені олар Құдайды тыңдамады.</a:t>
            </a:r>
          </a:p>
          <a:p>
            <a:r xmlns:a="http://schemas.openxmlformats.org/drawingml/2006/main">
              <a:rPr lang="kk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Сол кезден бастап Күнә дүниеге келді.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4000"/>
              <a:t>Бүгінгі </a:t>
            </a:r>
            <a:r xmlns:a="http://schemas.openxmlformats.org/drawingml/2006/main">
              <a:rPr lang="kk" altLang="ko-KR" sz="2800" b="1"/>
              <a:t>сабақ</a:t>
            </a:r>
            <a:endParaRPr xmlns:a="http://schemas.openxmlformats.org/drawingml/2006/main" lang="en-US" altLang="ko-KR" sz="4000" b="1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Адам мен Хауа Құдайдың бұйрығын орындамағандықтан, күнә дүниеге келді.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Мен Құдайдың сөзіне мойынсұнамын ба?</a:t>
            </a:r>
          </a:p>
          <a:p>
            <a:pPr xmlns:a="http://schemas.openxmlformats.org/drawingml/2006/main" algn="ctr"/>
            <a:r xmlns:a="http://schemas.openxmlformats.org/drawingml/2006/main">
              <a:rPr lang="k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Құдайға сенетін болсам, Құдайдың сөзіне мойынсұнуым керек.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3200"/>
              <a:t>Құдай ма?</a:t>
            </a:r>
            <a:r xmlns:a="http://schemas.openxmlformats.org/drawingml/2006/main">
              <a:rPr lang="k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3600">
                <a:solidFill>
                  <a:srgbClr val="C00000"/>
                </a:solidFill>
              </a:rPr>
              <a:t>Құдай..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Мойынсұнбауды ұнатпайды.</a:t>
            </a:r>
          </a:p>
          <a:p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Оның сөзіне мойынсұнған адамды жарылқайды.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k" altLang="ko-KR" sz="4000"/>
              <a:t>Бүгінгі</a:t>
            </a:r>
            <a:r xmlns:a="http://schemas.openxmlformats.org/drawingml/2006/main">
              <a:rPr lang="kk" altLang="en-US" sz="4000"/>
              <a:t> </a:t>
            </a:r>
            <a:r xmlns:a="http://schemas.openxmlformats.org/drawingml/2006/main">
              <a:rPr lang="kk" altLang="ko-KR" sz="4000"/>
              <a:t>Сөз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Басында Құдай жаратты</a:t>
            </a:r>
          </a:p>
          <a:p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аспан мен жер.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Жаратылыс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Құдай адамдарға тамақ жеуге не айтты?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жеміс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ет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көкөніс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kk" altLang="ko-KR" sz="2800">
                <a:solidFill>
                  <a:schemeClr val="dk1"/>
                </a:solidFill>
              </a:rPr>
              <a:t>жақсылық пен жамандықты танудың жемісі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k" altLang="ko-KR" sz="2800">
                <a:solidFill>
                  <a:srgbClr val="FF0000"/>
                </a:solidFill>
              </a:rPr>
              <a:t>жақсылық пен жамандықты танудың жемісі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Құдай адамды өз бейнесінде жаратты, оны Құдайдың бейнесінде жаратты;</a:t>
            </a:r>
          </a:p>
          <a:p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оларды еркек пен әйел етіп жаратты.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Жаратылыс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№3 Құдай Сөзі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4000"/>
              <a:t>Нұх Биік тауда үлкен кеме (кеме) жасады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4000"/>
              <a:t>Бүгінгі</a:t>
            </a:r>
            <a:r xmlns:a="http://schemas.openxmlformats.org/drawingml/2006/main">
              <a:rPr lang="kk" altLang="en-US" sz="4000"/>
              <a:t> </a:t>
            </a:r>
            <a:r xmlns:a="http://schemas.openxmlformats.org/drawingml/2006/main">
              <a:rPr lang="kk" altLang="ko-KR" sz="4000"/>
              <a:t>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Сонда Жаратқан Ие Нұхқа былай деді: «Сен бүкіл отбасыңмен бірге кемеге кір, өйткені мен сені осы ұрпақта әділ деп таптым.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(Жаратылыс 7:1)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Құдай жер бетіндегі барлық адамдардың өз жолдарын бұзғанын көрді. Құдай Нұхқа: «Мен адамдарды да, жерді де құртамын. Тауда үлкен кеме жаса!»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Нұх Құдай бұйырғандай тауда кеме жасай бастады. Адамдар оны жынды деп ойлады.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Құдай бұйырғандай, Нұх барлық жаратылысты Нұхтың 8 отбасы мүшелерімен бірге кемеге кіргізді.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Құдайдың айтқанындай жаңбыр жер бетіне 40 күн бойы жауды.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Ақырында жер бетін су басып қалды. Жер бетінде қозғалған барлық тіршілік иелері өлді. Тек Нұх пен онымен бірге кемедегілер қалды.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3200">
                <a:solidFill>
                  <a:srgbClr val="FF0000"/>
                </a:solidFill>
              </a:rPr>
              <a:t>Бүгінгі сабақ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Адамдар үлкен топан судан аман қалуға мүмкіндік берген Нұхты тыңдамады.</a:t>
            </a:r>
          </a:p>
          <a:p>
            <a:pPr xmlns:a="http://schemas.openxmlformats.org/drawingml/2006/main" algn="ctr"/>
            <a:r xmlns:a="http://schemas.openxmlformats.org/drawingml/2006/main">
              <a:rPr lang="k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Олар тек Нұхтың жынды екенін айтты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Достарыңызға Ізгі хабарды жеткізгенде, олар сізді жақсы тыңдамауы мүмкін.</a:t>
            </a:r>
          </a:p>
          <a:p>
            <a:pPr xmlns:a="http://schemas.openxmlformats.org/drawingml/2006/main" algn="ctr"/>
            <a:r xmlns:a="http://schemas.openxmlformats.org/drawingml/2006/main">
              <a:rPr lang="k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Бірақ, ақырында, олар Құдай сөзінің рас екенін білетін болады.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Бастапқыда жер бетін қараңғылық басты.</a:t>
            </a:r>
          </a:p>
          <a:p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Адам да, жарық та жоқ еді. Ештеңе болмады.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3200"/>
              <a:t>Құдай?</a:t>
            </a:r>
            <a:r xmlns:a="http://schemas.openxmlformats.org/drawingml/2006/main">
              <a:rPr lang="k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3600">
                <a:solidFill>
                  <a:srgbClr val="C00000"/>
                </a:solidFill>
              </a:rPr>
              <a:t>Құдай..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Құдай күнәні жек көреді және күнәні соттайды.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4000"/>
              <a:t>Бүгінгі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Құдай Нұхқа не істеуді бұйырды?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kk" altLang="ko-KR" sz="2800">
                <a:solidFill>
                  <a:schemeClr val="dk1"/>
                </a:solidFill>
              </a:rPr>
              <a:t>Кеме (Кеме)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Автокөлік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Үй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Велосипед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kk" altLang="ko-KR" sz="2800">
                <a:solidFill>
                  <a:srgbClr val="FF0000"/>
                </a:solidFill>
              </a:rPr>
              <a:t>Кеме (Кеме)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4000"/>
              <a:t>Бүгінгі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Сонда Жаратқан Ие Нұхқа былай деді: «Сен бүкіл отбасыңмен бірге кемеге кір, өйткені мен сені осы ұрпақта әділ деп таптым.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Жаратылыс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№4 Құдай Сөзі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4000"/>
              <a:t>Кемпірқосақ Құдайдың келісімі болды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3600">
                <a:solidFill>
                  <a:srgbClr val="FF0000"/>
                </a:solidFill>
              </a:rPr>
              <a:t>Бүгінгі</a:t>
            </a:r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k" altLang="ko-KR" sz="3600">
                <a:solidFill>
                  <a:srgbClr val="FF0000"/>
                </a:solidFill>
              </a:rPr>
              <a:t>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Бұлттарда кемпірқосақ пайда болған сайын, мен оны көріп, Құдай мен жер бетіндегі барлық тіршілік иелері арасындағы мәңгілік келісімді есіме аламын».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Жаратылыс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Барлық тірі жан жойылды, тек Нұх пен онымен бірге кемедегілер қалды.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Жер бетінде 40 күн бойы жаңбыр жауды.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Жаңбыр басылғаннан кейін Нұх көгершін жіберді.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Көгершін тұмсығында жаңа зәйтүн жапырағымен оған оралды. Нұх: «Жерден су тартылды!» - деп білді.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Нұх отбасымен бірге шығып, Құдайға ғибадат етті. «Бізге жаңа дүние сыйлаған Құдайға рахмет».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Құдай оған келісім мен батаның белгісі ретінде кемпірқосақты көрсетті. «Жаңа әлемде бақытты өмір сүр!»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Құдай: «Жарық болсын», - деді.</a:t>
            </a:r>
          </a:p>
          <a:p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және жарық болды.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3200">
                <a:solidFill>
                  <a:srgbClr val="FF0000"/>
                </a:solidFill>
              </a:rPr>
              <a:t>Бүгінгі сабақ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Құдай Нұх пен оның отбасын құтқарды.</a:t>
            </a:r>
          </a:p>
          <a:p>
            <a:pPr xmlns:a="http://schemas.openxmlformats.org/drawingml/2006/main" algn="ctr"/>
            <a:r xmlns:a="http://schemas.openxmlformats.org/drawingml/2006/main">
              <a:rPr lang="k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Құдай оларға батасын беріп, олар арқылы жаңа дүние жасайтынына уәде берді.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Құдай бізді Иса арқылы да құтқарды.</a:t>
            </a:r>
          </a:p>
          <a:p>
            <a:pPr xmlns:a="http://schemas.openxmlformats.org/drawingml/2006/main" algn="ctr"/>
            <a:r xmlns:a="http://schemas.openxmlformats.org/drawingml/2006/main">
              <a:rPr lang="k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Біз Құдайдың жаңа дүниесін біз арқылы жасайтынына сенуіміз керек.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3200"/>
              <a:t>Құдай Ие?</a:t>
            </a:r>
            <a:r xmlns:a="http://schemas.openxmlformats.org/drawingml/2006/main">
              <a:rPr lang="k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3600">
                <a:solidFill>
                  <a:srgbClr val="C00000"/>
                </a:solidFill>
              </a:rPr>
              <a:t>Жаратқан Ие..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Ехоба Құдай — біздің Әкеміз, ол Өзінің сүйікті балаларын құтқарып, оған сенгенімізде мол батасын береді.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4000"/>
              <a:t>Бүгінгі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Нұх жердің кепкенін көру үшін не жіберді?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Бүркіт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Торғай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kk" altLang="ko-KR" sz="2800">
                <a:solidFill>
                  <a:schemeClr val="dk1"/>
                </a:solidFill>
              </a:rPr>
              <a:t>Көгершін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Үйрек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kk" altLang="ko-KR" sz="2800">
                <a:solidFill>
                  <a:srgbClr val="FF0000"/>
                </a:solidFill>
              </a:rPr>
              <a:t>Көгершін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3600"/>
              <a:t>Бүгінгі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Бұлттарда кемпірқосақ пайда болған сайын, мен оны көріп, Құдай мен жер бетіндегі барлық тіршілік иелері арасындағы мәңгілік келісімді есіме аламын».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Жаратылыс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№5</a:t>
            </a:r>
            <a:r xmlns:a="http://schemas.openxmlformats.org/drawingml/2006/main">
              <a:rPr lang="k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k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Сөз</a:t>
            </a:r>
            <a:r xmlns:a="http://schemas.openxmlformats.org/drawingml/2006/main">
              <a:rPr lang="k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ның</a:t>
            </a:r>
            <a:r xmlns:a="http://schemas.openxmlformats.org/drawingml/2006/main">
              <a:rPr lang="k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Құдай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3600"/>
              <a:t>Салған адамдар</a:t>
            </a:r>
          </a:p>
          <a:p>
            <a:pPr xmlns:a="http://schemas.openxmlformats.org/drawingml/2006/main" algn="ctr"/>
            <a:r xmlns:a="http://schemas.openxmlformats.org/drawingml/2006/main">
              <a:rPr lang="kk" altLang="ko-KR" sz="3600"/>
              <a:t>Бабыл мұнарасы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Жаратқан Ие сол жерде шатастырғандықтан, ол Бабыл деп аталды</a:t>
            </a:r>
          </a:p>
          <a:p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бүкіл әлемнің тілі. Жаратқан Ие оларды сол жерден таратып жіберді</a:t>
            </a:r>
          </a:p>
          <a:p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бүкіл жер бетінде.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Жаратылыс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Адамдар Құдайдан да ұлырақ, атақтырақ болғысы келді. Сөйтіп, олар биік мұнара тұрғыза бастады.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Осылайша олар мұнараны толығымен тұрғызды.</a:t>
            </a:r>
          </a:p>
          <a:p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«Өзімізді әлемге көрсетейік. Біз сондай кереметпіз!»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Алайда Алла олардың тәкаппарлығын көріп, бір-бірін түсінбеу үшін тілдерін шатастырды.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Бірін-бірі түсіне алмағандықтан, бірігіп жұмыс жасай алмаған. Ақырында олар жер бетіне тарады. Осы уақытқа дейін әлем тілдері бір-бірінен ерекшеленеді.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Бірінші күні Құдай жарықты қараңғылықтан ажыратты. Ол алты күн бойы бүкіл әлемді жасады.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kk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kk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kk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kk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kk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kk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4000"/>
              <a:t>Бүгінгі сабақ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Адамдар Құдайдан үлкен және жоғары болғысы келеді.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Бұл ақыл «менмендік» деп аталады.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Құдай «тәкаппарлықты» жек көреді.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Менмендікке қарама-қарсы «кішіпейілділік».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Біз Құдайға ұнамды болу үшін оның алдында «кішіпейіл» болуымыз керек.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k" altLang="ko-KR" sz="3200"/>
              <a:t>Құдай Ие?</a:t>
            </a:r>
            <a:r xmlns:a="http://schemas.openxmlformats.org/drawingml/2006/main">
              <a:rPr lang="k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3600">
                <a:solidFill>
                  <a:srgbClr val="C00000"/>
                </a:solidFill>
              </a:rPr>
              <a:t>Жаратқан Ие..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Ехоба Құдай бізден де ұлырақ әрі дана.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Біз барлық даналығымызды біріктірсек те, Құдайдан дана бола алмаймыз.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Неліктен олар мұнараны аяқтай алмады?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Олар су тасқынын жасағанда, Құдай оны тудырды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Құдай олар жасаған кезде отты шығарды.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Олар жасаған кезде Құдай жер сілкінді.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kk" altLang="ko-KR" sz="2800">
                <a:solidFill>
                  <a:schemeClr val="dk1"/>
                </a:solidFill>
              </a:rPr>
              <a:t>Құдай оларды бір-бірін түсінбеуі үшін жаратты.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k" altLang="ko-KR" sz="2800">
                <a:solidFill>
                  <a:srgbClr val="FF0000"/>
                </a:solidFill>
              </a:rPr>
              <a:t>Құдай оларды бір-бірін түсінбеуі үшін жаратты.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</a:t>
            </a:r>
            <a:r xmlns:a="http://schemas.openxmlformats.org/drawingml/2006/main">
              <a:rPr lang="kk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Сөз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Жаратқан Ие сол жерде шатастырғандықтан, ол Бабыл деп аталды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бүкіл әлемнің тілі. Жаратқан Ие оларды сол жерден таратып жіберді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бүкіл жер бетінде.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Жаратылыс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№6 Құдай Сөзі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4400"/>
              <a:t>Құдай Ыбырайымды шақырды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Жаратқан Ие Ыбырамға: «Еліңді, халқыңды, өзіңді тастап кет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әкеңнің үйін алып, мен көрсететін жерге бар.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Жаратылыс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Халдейлердің Ур қаласы пұтқа табынатын қала болды.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Ыбырайым сонда туып, өмір сүрген.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Бір күні Жаратқан Ие оған: «Еліңді таста, мен саған батасын беремін», – деді.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Ыбырайым қайда барарын білмесе де, Құдайдың сөзіне мойынсұнып, Жаратқан Иенің айтқанындай кетіп қалды.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Ол сапарда көптеген қиыншылықтарға тап болды, бірақ Құдай оны аман-есен қорғады.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k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Жер бетінде де, теңізде де, көкте де жан-жануарлар мен өсімдіктердің, құстар мен балықтың барлық түрлері толып жатыр. Құдай жаратқанның бәріне қарап: «Өте жақсы!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Ақырында Ыбырайым Қанахан жеріне келді. Ол сонда тұрды. «Рахмет саған, Құдай».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</a:t>
            </a:r>
            <a:r xmlns:a="http://schemas.openxmlformats.org/drawingml/2006/main">
              <a:rPr lang="kk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Сабақ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Ыбырайым Құдай сөзіне мойынсұнып, туған қаласынан кетті.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Осылай, біз</a:t>
            </a:r>
            <a:r xmlns:a="http://schemas.openxmlformats.org/drawingml/2006/main">
              <a:rPr lang="kk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Құдайға сеніп, Оның сөзіне мойынсұну керек.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Бізде Құдайдың сөзіне кез келген уақытта мойынсұну ниеті болуы керек.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3200"/>
              <a:t>Құдай Ие?</a:t>
            </a:r>
            <a:r xmlns:a="http://schemas.openxmlformats.org/drawingml/2006/main">
              <a:rPr lang="k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>
                <a:solidFill>
                  <a:srgbClr val="c00000"/>
                </a:solidFill>
              </a:rPr>
              <a:t>Жаратқан Ие</a:t>
            </a:r>
            <a:r xmlns:a="http://schemas.openxmlformats.org/drawingml/2006/main">
              <a:rPr lang="kk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kk" altLang="ko-KR" sz="3600">
                <a:solidFill>
                  <a:srgbClr val="c00000"/>
                </a:solidFill>
              </a:rPr>
              <a:t>Құдай….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Ол уәдесін кез келген жағдайда орындайтын біздің Әкеміз.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Ыбырайым қай жерде дүниеге келген?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Қанаан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Харан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Израиль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kk" altLang="ko-KR" sz="2800">
                <a:solidFill>
                  <a:schemeClr val="dk1"/>
                </a:solidFill>
              </a:rPr>
              <a:t>Халдейлердің Ур қаласы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k" altLang="ko-KR" sz="2800">
                <a:solidFill>
                  <a:srgbClr val="ff0000"/>
                </a:solidFill>
              </a:rPr>
              <a:t>Халдейлердің Ур қаласы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</a:t>
            </a:r>
            <a:r xmlns:a="http://schemas.openxmlformats.org/drawingml/2006/main">
              <a:rPr lang="kk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Жаратушы Тәңір Ие Ыбырамға: «Еліңді, халқыңды, әкеңнің әулетін тастап, мен көрсететін жерге бар»,— деді.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Жаратылыс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7 Құдай Сөзі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4400"/>
              <a:t>Уәде етілген ұл Ысқақ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</a:t>
            </a:r>
            <a:r xmlns:a="http://schemas.openxmlformats.org/drawingml/2006/main">
              <a:rPr lang="kk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Ыбырайымнан ұлы Ысқақ дүниеге келгенде жүз жаста еді.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Жаратылыс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Құдай Ыбырайымға түнгі аспандағы жұлдыздарша бала беретінін уәде етті.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Бірақ ол 100 жасқа дейін бала көрмеген.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Бір күні Құдай Ыбырайымды түнде далаға алып шықты.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«Аспанға қараңдар. Сіз жұлдыздарды санай аласыз ба?»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Құдай оған әдемі жерді де беруге уәде етті.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k" altLang="ko-KR" sz="3600"/>
              <a:t>Бүгінгі </a:t>
            </a:r>
            <a:r xmlns:a="http://schemas.openxmlformats.org/drawingml/2006/main">
              <a:rPr lang="kk" altLang="ko-KR" sz="4000"/>
              <a:t>сабақ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Әлемді кім жасады?</a:t>
            </a:r>
          </a:p>
          <a:p>
            <a:pPr xmlns:a="http://schemas.openxmlformats.org/drawingml/2006/main" algn="ctr"/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Құдай әлемді жаратты.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Кім әлемді тәртіпке келтіреді?</a:t>
            </a:r>
          </a:p>
          <a:p>
            <a:pPr xmlns:a="http://schemas.openxmlformats.org/drawingml/2006/main" algn="ctr"/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Құдай әлемді тәртіпке келтіреді.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Дүние өздігінен жасалмаған.</a:t>
            </a:r>
          </a:p>
          <a:p>
            <a:pPr xmlns:a="http://schemas.openxmlformats.org/drawingml/2006/main" algn="ctr"/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Әлемді өздігінен қозғалту мүмкін емес.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Біз Құдайдың бүкіл әлемді жаратқанын және олардың барлығын басқаратынын есте ұстауымыз керек.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“Балаларың аспандағы жұлдыздар мен теңіз жағасындағы құмдардай көп болады”. Ыбырайым Жаратқан Иенің уәдесіне сенді.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Құдай уәдесінде тұрды. Сара Ыбырайымға ұл туды. Ыбырайым </a:t>
            </a:r>
            <a:r xmlns:a="http://schemas.openxmlformats.org/drawingml/2006/main">
              <a:rPr lang="kk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Ысқақ </a:t>
            </a:r>
            <a:r xmlns:a="http://schemas.openxmlformats.org/drawingml/2006/main">
              <a:rPr lang="k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есімін берді </a:t>
            </a:r>
            <a:r xmlns:a="http://schemas.openxmlformats.org/drawingml/2006/main">
              <a:rPr lang="k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, бұл </a:t>
            </a:r>
            <a:r xmlns:a="http://schemas.openxmlformats.org/drawingml/2006/main">
              <a:rPr lang="kk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қуаныш дегенді білдіреді </a:t>
            </a:r>
            <a:r xmlns:a="http://schemas.openxmlformats.org/drawingml/2006/main">
              <a:rPr lang="k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</a:t>
            </a:r>
            <a:r xmlns:a="http://schemas.openxmlformats.org/drawingml/2006/main">
              <a:rPr lang="kk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Сабақ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Ыбырайым оған мүмкін емес болып көрінгенімен, Құдайдың уәдесіне шынымен сенді.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Құдай Ыбырайымның сенімін көргенде қатты қуанды. Құдай оған уәде етілген ұлы Ысқақты берді.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Біз үшін бұл мүмкін емес болып көрінгенімен, Құдай уәдесін орындады.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3200"/>
              <a:t>Құдай –…</a:t>
            </a:r>
            <a:r xmlns:a="http://schemas.openxmlformats.org/drawingml/2006/main">
              <a:rPr lang="k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>
                <a:solidFill>
                  <a:srgbClr val="c00000"/>
                </a:solidFill>
              </a:rPr>
              <a:t>Құдай...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Құдіретті (бәріне қабілетті)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Ысқақ туғанда Ыбырайым неше жаста еді?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k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Ыбырайымнан ұлы Ысқақ дүниеге келгенде жүз жаста еді.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(Жаратылыс 21:5)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8 Құдай Сөзі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900"/>
              <a:t>Ыбырайым Ысқақты Құдайға ұсынды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Сонда Құдай: «Өзің жақсы көретін жалғыз ұлың Ысқақты ал.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және Мория аймағына барыңыз. Оны сол жерде түгел өртелетін құрбандыққа шалыңдар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Таулардың бірінде мен саған айтып беремін».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Жаратылыс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Бір күні Құдай Ыбырайымға: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«Маған жалғыз ұлыңды түгел өртелетін құрбандыққа ұсын».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Ыбырайым Ысқақты жақсы көргені сонша, Құдайдан естігенде, ол қатты қиналады. Бірақ ол Құдайға мойынсұнуды шешті.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k" altLang="ko-KR" sz="3200"/>
              <a:t>Құдай кім?</a:t>
            </a:r>
            <a:r xmlns:a="http://schemas.openxmlformats.org/drawingml/2006/main">
              <a:rPr lang="k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k" altLang="ko-KR" sz="3600">
                <a:solidFill>
                  <a:srgbClr val="C00000"/>
                </a:solidFill>
              </a:rPr>
              <a:t>Ол...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бүкіл әлемді, соның ішінде мені де жаратқан жаратушы.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Ыбырайым Ысқақты байлап алып, ғибадатхананың үстіне жатқызды, ол оны өлтірмек болды. Дәл сол сәтте,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«Ыбырайым, Ыбырайым, оны өлтірме. Оған ештеңе істеме. Енді мен сенің Құдайдан қорқатыныңды және сүйетініңді білемін». Бұл Құдайдың Ыбырайымға жасаған сынағы еді.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«Рахмет саған, Құдай!» Құдай Ыбырайымның сенімін қуана қабылдады. Алла тағала оны барлық мүміндердің атасы етіп жаратты.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4000"/>
              <a:t>Бүгінгі сабақ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Ыбырайым Ысқақты қатты жақсы көрді, бірақ ол үшін Құдай Сөзіне мойынсұну маңыздырақ болды.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Мен Құдайды басқа нәрселерден және әлемдегі кез келген басқа адамнан артық жақсы көруім керек.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3200"/>
              <a:t>Құдай ма?</a:t>
            </a:r>
            <a:r xmlns:a="http://schemas.openxmlformats.org/drawingml/2006/main">
              <a:rPr lang="k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>
                <a:solidFill>
                  <a:srgbClr val="c00000"/>
                </a:solidFill>
              </a:rPr>
              <a:t>Құдай..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Сынақ арқылы иманымызды күшейтетін әкеміз.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4000"/>
              <a:t>Бүгінгі</a:t>
            </a:r>
            <a:r xmlns:a="http://schemas.openxmlformats.org/drawingml/2006/main">
              <a:rPr lang="kk" altLang="en-US" sz="4000"/>
              <a:t> </a:t>
            </a:r>
            <a:r xmlns:a="http://schemas.openxmlformats.org/drawingml/2006/main">
              <a:rPr lang="kk" altLang="ko-KR" sz="4000"/>
              <a:t>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Құдай Ыбырайымға түгел өртелетін құрбандық ретінде не деді?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kk" altLang="ko-KR" sz="2800">
                <a:solidFill>
                  <a:schemeClr val="dk1"/>
                </a:solidFill>
              </a:rPr>
              <a:t>Ұлым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Әйелі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Қой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kk" altLang="ko-KR" sz="2800">
                <a:solidFill>
                  <a:srgbClr val="ff0000"/>
                </a:solidFill>
              </a:rPr>
              <a:t>Ұлым</a:t>
            </a:r>
            <a:r xmlns:a="http://schemas.openxmlformats.org/drawingml/2006/main">
              <a:rPr lang="kk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Сонда Құдай: «Өзің жақсы көретін жалғыз ұлың Ысқақты ал.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және Мория аймағына барыңыз. Оны сол жерде түгел өртелетін құрбандыққа шалыңдар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Таулардың бірінде мен саған айтып беремін».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Жаратылыс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№9</a:t>
            </a:r>
            <a:r xmlns:a="http://schemas.openxmlformats.org/drawingml/2006/main">
              <a:rPr lang="k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k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Сөз</a:t>
            </a:r>
            <a:r xmlns:a="http://schemas.openxmlformats.org/drawingml/2006/main">
              <a:rPr lang="k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ның</a:t>
            </a:r>
            <a:r xmlns:a="http://schemas.openxmlformats.org/drawingml/2006/main">
              <a:rPr lang="k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Құдай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4400"/>
              <a:t>Ысқақ ұрыспады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>
                <a:solidFill>
                  <a:schemeClr val="bg1">
                    <a:lumMod val="50000"/>
                  </a:schemeClr>
                </a:solidFill>
              </a:rPr>
              <a:t>Ол жерден көшіп, басқа құдық қазды, оған ешкім ұрыспады.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>
                <a:solidFill>
                  <a:schemeClr val="bg1">
                    <a:lumMod val="50000"/>
                  </a:schemeClr>
                </a:solidFill>
              </a:rPr>
              <a:t>Ол оны Рехобот деп атап: «Енді Жаратқан Ие бізге орын берді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>
                <a:solidFill>
                  <a:schemeClr val="bg1">
                    <a:lumMod val="50000"/>
                  </a:schemeClr>
                </a:solidFill>
              </a:rPr>
              <a:t>сонда біз елде гүлденеміз».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Жаратылыс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ұңғымалар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болды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солай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маңызды,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өйткені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олар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мүмкін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алу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балғын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су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шөлде. Ысқақ құдықтарды әкесіне қалдырды.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Құдай әлемді немен жаратты?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тас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су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шаң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сөз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k" altLang="ko-KR" sz="2800">
                <a:solidFill>
                  <a:srgbClr val="FF0000"/>
                </a:solidFill>
              </a:rPr>
              <a:t>сөз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Алайда філістірлер оған қызғанышпен қарайды. Сөйтіп, құдықтарды жермен толтырды.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Бірақ Ысқақ олармен ұрыспады. Көшіп кетіп, құдық қазды. Ол тұщы су құдығын тапты.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Осы кезде басқа адамдар Ысқақтан құдықты алды. Бірақ, олармен де ұрыспаған.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Құдай Ысқаққа батасын берді. Тағы бір құдық қазды. Құдай оған сол жерден тұщы су берді. Ысқақ ғибадатхана жасап, алғысын білдірді.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сабақ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Ысқақ құдықтарын тартып алғандармен таласпаған.</a:t>
            </a:r>
            <a:r xmlns:a="http://schemas.openxmlformats.org/drawingml/2006/main">
              <a:rPr lang="kk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Құдай Ысқаққа батасын берді.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Біз де басқалармен ұрыспауымыз керек.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Біз басқаларды жақсы көріп, кешіруіміз керек.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3200"/>
              <a:t>Құдай ма??</a:t>
            </a:r>
            <a:r xmlns:a="http://schemas.openxmlformats.org/drawingml/2006/main">
              <a:rPr lang="k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>
                <a:solidFill>
                  <a:srgbClr val="c00000"/>
                </a:solidFill>
              </a:rPr>
              <a:t>Құдай….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Ол басқалармен жанжалдасып жүргендерді жек көреді.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Бір-бірін жақсы көретіндерді жақсы көреді.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Ысқақ не үшін қиын кезеңге тап болды?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үй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қой еті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kk" altLang="ko-KR" sz="2800">
                <a:solidFill>
                  <a:schemeClr val="dk1"/>
                </a:solidFill>
              </a:rPr>
              <a:t>жақсы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отбасы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kk" altLang="ko-KR" sz="2800">
                <a:solidFill>
                  <a:srgbClr val="ff0000"/>
                </a:solidFill>
              </a:rPr>
              <a:t>жақсы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сөз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>
                <a:solidFill>
                  <a:schemeClr val="bg1">
                    <a:lumMod val="50000"/>
                  </a:schemeClr>
                </a:solidFill>
              </a:rPr>
              <a:t>Ол жерден көшіп, басқа құдық қазды, оған ешкім ұрыспады.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>
                <a:solidFill>
                  <a:schemeClr val="bg1">
                    <a:lumMod val="50000"/>
                  </a:schemeClr>
                </a:solidFill>
              </a:rPr>
              <a:t>Ол оны Рехобот деп атап: «Енді Жаратқан Ие бізге орын берді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>
                <a:solidFill>
                  <a:schemeClr val="bg1">
                    <a:lumMod val="50000"/>
                  </a:schemeClr>
                </a:solidFill>
              </a:rPr>
              <a:t>сонда біз елде гүлденеміз».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Жаратылыс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k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№10</a:t>
            </a:r>
            <a:r xmlns:a="http://schemas.openxmlformats.org/drawingml/2006/main">
              <a:rPr lang="k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k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Сөз</a:t>
            </a:r>
            <a:r xmlns:a="http://schemas.openxmlformats.org/drawingml/2006/main">
              <a:rPr lang="k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ның</a:t>
            </a:r>
            <a:r xmlns:a="http://schemas.openxmlformats.org/drawingml/2006/main">
              <a:rPr lang="k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Құдай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3600"/>
              <a:t>Есау тұңғыштық құқығын сатты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3600"/>
              <a:t>қызыл бұқтырылған бір тостаған үшін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k" altLang="ko-KR" sz="4000">
                <a:solidFill>
                  <a:srgbClr val="ff0000"/>
                </a:solidFill>
              </a:rPr>
              <a:t>Бүгінгі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>
                <a:solidFill>
                  <a:schemeClr val="bg1">
                    <a:lumMod val="50000"/>
                  </a:schemeClr>
                </a:solidFill>
              </a:rPr>
              <a:t>Жақып Есауға нан мен жасымық бұқтырмасын берді.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>
                <a:solidFill>
                  <a:schemeClr val="bg1">
                    <a:lumMod val="50000"/>
                  </a:schemeClr>
                </a:solidFill>
              </a:rPr>
              <a:t>Ішіп-жеп, орнынан тұрып кетіп қалды.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>
                <a:solidFill>
                  <a:schemeClr val="bg1">
                    <a:lumMod val="50000"/>
                  </a:schemeClr>
                </a:solidFill>
              </a:rPr>
              <a:t>Сөйтіп, Есау өзінің тұңғыш құқығын жек көрді.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k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k" altLang="ko-KR" sz="2800">
                <a:solidFill>
                  <a:schemeClr val="bg1">
                    <a:lumMod val="50000"/>
                  </a:schemeClr>
                </a:solidFill>
              </a:rPr>
              <a:t>Жаратылыс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