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fil"/>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fil"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fil" altLang="ko-KR" b="1">
                <a:solidFill>
                  <a:schemeClr val="tx1">
                    <a:lumMod val="50000"/>
                    <a:lumOff val="50000"/>
                  </a:schemeClr>
                </a:solidFill>
              </a:rPr>
              <a:t>Hindi.</a:t>
            </a:r>
            <a:r xmlns:a="http://schemas.openxmlformats.org/drawingml/2006/main">
              <a:rPr lang="fil" altLang="en-US" b="1">
                <a:solidFill>
                  <a:schemeClr val="tx1">
                    <a:lumMod val="50000"/>
                    <a:lumOff val="50000"/>
                  </a:schemeClr>
                </a:solidFill>
              </a:rPr>
              <a:t> </a:t>
            </a:r>
            <a:r xmlns:a="http://schemas.openxmlformats.org/drawingml/2006/main">
              <a:rPr lang="fil" altLang="ko-KR" b="1">
                <a:solidFill>
                  <a:schemeClr val="tx1">
                    <a:lumMod val="50000"/>
                    <a:lumOff val="50000"/>
                  </a:schemeClr>
                </a:solidFill>
              </a:rPr>
              <a:t>31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fil" altLang="ko-KR" sz="4000"/>
              <a:t>Jonathan,</a:t>
            </a:r>
          </a:p>
          <a:p>
            <a:pPr xmlns:a="http://schemas.openxmlformats.org/drawingml/2006/main" algn="ctr"/>
            <a:r xmlns:a="http://schemas.openxmlformats.org/drawingml/2006/main">
              <a:rPr lang="fil" altLang="ko-KR" sz="4000"/>
              <a:t>Ang Mabuting Kaibigan ni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fil" altLang="ko-KR" sz="3200">
                <a:solidFill>
                  <a:schemeClr val="tx1">
                    <a:lumMod val="65000"/>
                    <a:lumOff val="35000"/>
                  </a:schemeClr>
                </a:solidFill>
              </a:rPr>
              <a:t>Ano ang hindi ibinigay ni Jonathan kay David?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espada</a:t>
            </a:r>
            <a:r xmlns:a="http://schemas.openxmlformats.org/drawingml/2006/main">
              <a:rPr lang="fil"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kalasag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arrow</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damit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fil" altLang="en-US" sz="2800">
                <a:solidFill>
                  <a:srgbClr val="FF0000"/>
                </a:solidFill>
              </a:rPr>
              <a:t>② </a:t>
            </a:r>
            <a:r xmlns:a="http://schemas.openxmlformats.org/drawingml/2006/main">
              <a:rPr lang="fil" altLang="ko-KR" sz="2800">
                <a:solidFill>
                  <a:srgbClr val="FF0000"/>
                </a:solidFill>
              </a:rPr>
              <a:t>kalasag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Blg. 40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400"/>
              <a:t>Ang tapang ng Reyna Esther.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Nang magkagayo'y tinanong ng hari, "Ano ito, Reyna Esther?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Esther</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Ito ang panahon kung kailan ang isang matalinong babaeng Judio na si Esther ang naging reyna ng Persia. Gayunpaman, nagbalak si Haman na lipulin ang mga Judio gamit ang batas ng hari.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Naisip niya, 'Maaaring mapatay ako kung lalapit ako sa hari nang hindi tinawag ng hari. Gayunpaman, nagpasya siyang pumunta sa hari upang hilingin sa kanyang mga tao na maligtas, kahit na ito ay labag sa batas.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Ngunit, nang makita niya si Reyna Esther na nakatayo sa korte, siya ay labis na nasiyahan sa kanya at sinabi, “Ano ang iyong kahilingan? Ibibigay ko ito sa iyo."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Ang balak ni Haman na lipulin ang mga Judio ay inihayag ng hari. Dahil dito, kinamuhian siya ng hari at pinatay.</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600">
                <a:solidFill>
                  <a:schemeClr val="tx1">
                    <a:lumMod val="65000"/>
                    <a:lumOff val="35000"/>
                  </a:schemeClr>
                </a:solidFill>
              </a:rPr>
              <a:t>"Salamat, Panginoon, sa pagprotekta sa amin!" Dahil sa katapangan ng reyna Esther, naprotektahan ang mga Judio.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chemeClr val="tx1">
                    <a:lumMod val="65000"/>
                    <a:lumOff val="35000"/>
                  </a:schemeClr>
                </a:solidFill>
              </a:rPr>
              <a:t>Kahit papatayin si Esther, nanalangin siya sa Diyos na iligtas ang kanyang bayan nang buong tapang.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Iniligtas ng Diyos ang mga Hudyo mula sa krisis sa pamamagitan ng panalangin ni Esther sa Kanyang kamangha-manghang karunungan at lakas.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Maniwala at asahan natin ang napakagandang tulong at kaligtasan ng Diyos sa ating pang-araw-araw na buhay.</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Ang Diyos ang nag-iingat at tumutulong sa Kanyang bayan hanggang sa wakas.</a:t>
            </a:r>
            <a:r xmlns:a="http://schemas.openxmlformats.org/drawingml/2006/main">
              <a:rPr lang="fil"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fil" altLang="ko-KR" sz="3600">
                <a:solidFill>
                  <a:schemeClr val="tx1">
                    <a:lumMod val="65000"/>
                    <a:lumOff val="35000"/>
                  </a:schemeClr>
                </a:solidFill>
              </a:rPr>
              <a:t>Iniingatan at tinutulungan ako ng Diyos hanggang sa katapusan ng mundo.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200">
                <a:solidFill>
                  <a:schemeClr val="tx1">
                    <a:lumMod val="65000"/>
                    <a:lumOff val="35000"/>
                  </a:schemeClr>
                </a:solidFill>
              </a:rPr>
              <a:t>Ano ang nangyari kay Esther nang lumapit siya sa hari nang hindi tinatawag?</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Siya ay papatayin.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Siya ay pinalayas.</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Hindi niya nakilala ang hari.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Masasabi niya sa hari kung ano ang gusto niyang hilingin.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Masasabi niya sa hari kung ano ang gusto niyang hilingin.</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Pagkatapos makipag-usap ni David kay Saul, si Jonatan ay naging isa sa espiritu ni David, at minahal niya siya gaya ng kanyang sarili.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il" altLang="ko-KR" sz="2800">
                <a:solidFill>
                  <a:schemeClr val="tx1">
                    <a:lumMod val="65000"/>
                    <a:lumOff val="35000"/>
                  </a:schemeClr>
                </a:solidFill>
              </a:rPr>
              <a:t>1 Samuel 18:</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Nang magkagayo'y tinanong ng hari, "Ano ito, Reyna Esther?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Esther</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fil" altLang="ko-KR" b="1">
                <a:solidFill>
                  <a:schemeClr val="tx1">
                    <a:lumMod val="50000"/>
                    <a:lumOff val="50000"/>
                  </a:schemeClr>
                </a:solidFill>
              </a:rPr>
              <a:t>Blg. 41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fil" altLang="ko-KR" sz="4400"/>
              <a:t>Job na pinagpala ng Diyos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Sa lupain ng Uz ay nanirahan ang isang lalaki na ang pangalan ay Job. Ang taong ito ay walang kapintasan at matuwid; siya ay may takot sa Diyos at umiwas sa kasamaan.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il" altLang="ko-KR" sz="2800">
                <a:solidFill>
                  <a:schemeClr val="tx1">
                    <a:lumMod val="65000"/>
                    <a:lumOff val="35000"/>
                  </a:schemeClr>
                </a:solidFill>
              </a:rPr>
              <a:t>Trabaho</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Si Job na naninirahan sa lupain ng Uz ng lupaing Silangan ay ang pinakamayaman. Siya ay may takot sa Diyos at walang kapintasan at matuwid.</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“Dahil pinagpala mo si Job, natakot siya sa iyo! Natakot ba si Job sa Diyos nang walang kabuluhan?” Nagplano si Satanas na subukin si Job.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fil" altLang="ko-KR" sz="2400">
                <a:solidFill>
                  <a:schemeClr val="tx1">
                    <a:lumMod val="65000"/>
                    <a:lumOff val="35000"/>
                  </a:schemeClr>
                </a:solidFill>
              </a:rPr>
              <a:t>Inalis ni Satanas ang lahat ng magdamag, ang kanyang mga anak at lahat ng kanyang mga ari-arian. Siya ang naging pinakakawawa na tao sa mundo.</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fil" altLang="ko-KR" sz="2600">
                <a:solidFill>
                  <a:schemeClr val="tx1">
                    <a:lumMod val="65000"/>
                    <a:lumOff val="35000"/>
                  </a:schemeClr>
                </a:solidFill>
              </a:rPr>
              <a:t>Iniwan siya ng kanyang asawa sa pagsasabing "Sumpain mo ang Diyos at mamatay ka!" Dumating ang mga kaibigan ni Job at sinisi siya. Ngunit, nagtiwala si Job sa Diyos gaya ng dati.</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fil" altLang="ko-KR" sz="2600">
                <a:solidFill>
                  <a:schemeClr val="tx1">
                    <a:lumMod val="65000"/>
                    <a:lumOff val="35000"/>
                  </a:schemeClr>
                </a:solidFill>
              </a:rPr>
              <a:t>Ito ay ang mga panahon sa paghihirap at kapaitan. Gayunpaman, nalampasan ni Job ang pagsubok at binigyan siya ng Diyos ng mas malaking pagpapala kaysa dati. Siya ay naging isang tao na may takot sa Diyos kaysa dati.</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fil" altLang="ko-KR" sz="3200">
                <a:solidFill>
                  <a:schemeClr val="tx1">
                    <a:lumMod val="65000"/>
                    <a:lumOff val="35000"/>
                  </a:schemeClr>
                </a:solidFill>
              </a:rPr>
              <a:t>Bagaman isang matuwid na tao si Job, binigyan siya ni Satanas ng kaguluhan.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Sa kabila ng mga paghihirap, naniwala si Job sa Diyos at nagtitiis sa Diyos.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Ang mga paghihirap na iyon ay maaaring dumating sa atin.</a:t>
            </a:r>
          </a:p>
          <a:p>
            <a:pPr xmlns:a="http://schemas.openxmlformats.org/drawingml/2006/main" algn="ctr"/>
            <a:r xmlns:a="http://schemas.openxmlformats.org/drawingml/2006/main">
              <a:rPr lang="fil" altLang="ko-KR" sz="3200">
                <a:solidFill>
                  <a:schemeClr val="tx1">
                    <a:lumMod val="65000"/>
                    <a:lumOff val="35000"/>
                  </a:schemeClr>
                </a:solidFill>
              </a:rPr>
              <a:t>Sa panahong iyon, kailangan nating maniwala sa Diyos at maging matiyaga sa Diyos.</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fil" altLang="ko-KR" sz="3200"/>
              <a:t>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Ang Diyos ang isa</a:t>
            </a:r>
          </a:p>
          <a:p>
            <a:r xmlns:a="http://schemas.openxmlformats.org/drawingml/2006/main">
              <a:rPr lang="fil" altLang="ko-KR" sz="3600">
                <a:solidFill>
                  <a:schemeClr val="tx1">
                    <a:lumMod val="65000"/>
                    <a:lumOff val="35000"/>
                  </a:schemeClr>
                </a:solidFill>
              </a:rPr>
              <a:t>na makapagpapayaman o makapagpapahirap sa atin ayon sa Kanyang sariling kalooban.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No. 32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400"/>
              <a:t>Si Solomon na tumanggap ng Karunungan bilang Regalo.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Alin ang mali tungkol kay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Siya ay mayaman.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Siya ay nanirahan sa silangang lupain.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Isa siyang hari.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May takot siya sa Diyos.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fil" altLang="en-US" sz="2800">
                <a:solidFill>
                  <a:srgbClr val="FF0000"/>
                </a:solidFill>
              </a:rPr>
              <a:t>③ </a:t>
            </a:r>
            <a:r xmlns:a="http://schemas.openxmlformats.org/drawingml/2006/main">
              <a:rPr lang="fil" altLang="ko-KR" sz="2800">
                <a:solidFill>
                  <a:srgbClr val="FF0000"/>
                </a:solidFill>
              </a:rPr>
              <a:t>Isa siyang hari.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Sa lupain ng Uz ay nanirahan ang isang lalaki na ang pangalan ay Job. Ang taong ito ay walang kapintasan at matuwid; siya ay may takot sa Diyos at umiwas sa kasamaan.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il" altLang="ko-KR" sz="2800">
                <a:solidFill>
                  <a:schemeClr val="tx1">
                    <a:lumMod val="65000"/>
                    <a:lumOff val="35000"/>
                  </a:schemeClr>
                </a:solidFill>
              </a:rPr>
              <a:t>Trabaho</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HINDI. 42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400"/>
              <a:t>Tumanggi si Daniel na kumain ng pagkain ni King.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Ngunit nagpasiya si Daniel na huwag dungisan ang kanyang sarili sa pagkain at alak ng hari, at humingi siya ng pahintulot sa punong opisyal na huwag dungisan ang kanyang sarili sa ganitong paraan.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Daniel</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500">
                <a:solidFill>
                  <a:schemeClr val="tx1">
                    <a:lumMod val="65000"/>
                    <a:lumOff val="35000"/>
                  </a:schemeClr>
                </a:solidFill>
              </a:rPr>
              <a:t>Si Daniel at ang kanyang tatlong kaibigan ay dinala sa Babilonya bilang mga bilanggo. Inutusan ng hari ang kanyang mga opisyal na turuan sila sa pagbibigay sa kanila ng pagkain at alak ng hari.</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400">
                <a:solidFill>
                  <a:schemeClr val="tx1">
                    <a:lumMod val="65000"/>
                    <a:lumOff val="35000"/>
                  </a:schemeClr>
                </a:solidFill>
              </a:rPr>
              <a:t>“Gusto naming huwag kumain ng pagkaing ipinagbabawal ng batas ng Diyos!” Si Daniel at ang kaniyang tatlong kaibigan ay humingi ng pahintulot sa punong opisyal na huwag dungisan ang kanilang sarili sa ganitong paraan.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600">
                <a:solidFill>
                  <a:schemeClr val="tx1">
                    <a:lumMod val="65000"/>
                    <a:lumOff val="35000"/>
                  </a:schemeClr>
                </a:solidFill>
              </a:rPr>
              <a:t>Si Daniel at ang kanyang tatlong kaibigan ay kumain ng gulay at tubig sa halip na kumain ng pagkaing inialay kay Idol. Pinahahalagahan sila ng Diyos at binigyan sila ng higit na karunungan.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500">
                <a:solidFill>
                  <a:schemeClr val="tx1">
                    <a:lumMod val="65000"/>
                    <a:lumOff val="35000"/>
                  </a:schemeClr>
                </a:solidFill>
              </a:rPr>
              <a:t>“Gaano sila katalino!” Ang hari ay hindi maaaring magtaka na sila ay mukhang mas malusog at mas matalino kaysa sa iba pang mga kabataang lalaki na kumain ng maharlikang pagkain.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600">
                <a:solidFill>
                  <a:schemeClr val="tx1">
                    <a:lumMod val="65000"/>
                    <a:lumOff val="35000"/>
                  </a:schemeClr>
                </a:solidFill>
              </a:rPr>
              <a:t>Mula noon, pinangasiwaan ni Daniel at ng kanyang tatlong kaibigan ang mahahalagang bagay sa Babilonya at pinanatiling banal sa harap ng Diyos.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200">
                <a:solidFill>
                  <a:schemeClr val="tx1">
                    <a:lumMod val="65000"/>
                    <a:lumOff val="35000"/>
                  </a:schemeClr>
                </a:solidFill>
              </a:rPr>
              <a:t>Ipinasiya ni Daniel at ng kaniyang tatlong kaibigan na panatilihin ang kautusan ng Diyos sa ilalim ng kalagayan ng bilanggo.</a:t>
            </a:r>
          </a:p>
          <a:p>
            <a:r xmlns:a="http://schemas.openxmlformats.org/drawingml/2006/main">
              <a:rPr lang="fil" altLang="ko-KR" sz="3200">
                <a:solidFill>
                  <a:schemeClr val="tx1">
                    <a:lumMod val="65000"/>
                    <a:lumOff val="35000"/>
                  </a:schemeClr>
                </a:solidFill>
              </a:rPr>
              <a:t>Pagkatapos, sila ay naging mas malusog at mas matalino kaysa sa ibang mga lalaki na kumain ng maharlikang pagkain.</a:t>
            </a:r>
          </a:p>
          <a:p>
            <a:r xmlns:a="http://schemas.openxmlformats.org/drawingml/2006/main">
              <a:rPr lang="fil" altLang="ko-KR" sz="3200">
                <a:solidFill>
                  <a:schemeClr val="tx1">
                    <a:lumMod val="65000"/>
                    <a:lumOff val="35000"/>
                  </a:schemeClr>
                </a:solidFill>
              </a:rPr>
              <a:t>Kailangan nating sundin ang Diyos sa anumang sitwasyon.</a:t>
            </a:r>
          </a:p>
          <a:p>
            <a:r xmlns:a="http://schemas.openxmlformats.org/drawingml/2006/main">
              <a:rPr lang="fil" altLang="ko-KR" sz="3200">
                <a:solidFill>
                  <a:schemeClr val="tx1">
                    <a:lumMod val="65000"/>
                    <a:lumOff val="35000"/>
                  </a:schemeClr>
                </a:solidFill>
              </a:rPr>
              <a:t>Walang ibang mahalaga kundi ang mahalin ang Diyos.</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Si Haring Solomon ay higit na dakila sa kayamanan at karunungan kaysa sa lahat ng iba pang mga hari sa lupa.</a:t>
            </a:r>
            <a:r xmlns:a="http://schemas.openxmlformats.org/drawingml/2006/main">
              <a:rPr lang="fi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2 Cronica 9:</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WHO</a:t>
            </a:r>
            <a:r xmlns:a="http://schemas.openxmlformats.org/drawingml/2006/main">
              <a:rPr lang="fil" altLang="en-US" sz="3200"/>
              <a:t> </a:t>
            </a:r>
            <a:r xmlns:a="http://schemas.openxmlformats.org/drawingml/2006/main">
              <a:rPr lang="fil" altLang="ko-KR" sz="3200"/>
              <a:t>ay</a:t>
            </a:r>
            <a:r xmlns:a="http://schemas.openxmlformats.org/drawingml/2006/main">
              <a:rPr lang="fil" altLang="en-US" sz="3200"/>
              <a:t> </a:t>
            </a:r>
            <a:r xmlns:a="http://schemas.openxmlformats.org/drawingml/2006/main">
              <a:rPr lang="fil" altLang="ko-KR" sz="3200"/>
              <a:t>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Ang Diyos ay ang isa na maaaring nasa lahat ng mga lugar sa parehong oras (omnipresence). At siya ay makapangyarihan sa lahat.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Anong pagkain ang kinain ni Daniel at ng kanyang tatlong kaibigan sa halip na pagkain ng hari?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tubig at gulay</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cookie at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pansit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bigas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rgbClr val="FF0000"/>
                </a:solidFill>
              </a:rPr>
              <a:t>① </a:t>
            </a:r>
            <a:r xmlns:a="http://schemas.openxmlformats.org/drawingml/2006/main">
              <a:rPr lang="fil" altLang="ko-KR" sz="2800">
                <a:solidFill>
                  <a:srgbClr val="FF0000"/>
                </a:solidFill>
              </a:rPr>
              <a:t>tubig at gulay</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Ngunit ipinasiya ni Daniel na huwag dungisan ang kanyang sarili sa pagkain at alak ng hari, at humingi siya ng pahintulot sa punong opisyal na huwag dungisan ang kanyang sarili sa ganitong paraan.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Daniel</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Blg. 43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400"/>
              <a:t>Daniel ng Yungib ng Leon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Tuwang-tuwa ang hari at nag-utos na buhatin si Daniel mula sa yungib. At nang maiangat si Daniel mula sa yungib, ay walang nasumpungang sugat sa kaniya, sapagka't siya'y nagtiwala sa kaniyang Dios.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Daniel</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6:</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500">
                <a:solidFill>
                  <a:schemeClr val="tx1">
                    <a:lumMod val="65000"/>
                    <a:lumOff val="35000"/>
                  </a:schemeClr>
                </a:solidFill>
              </a:rPr>
              <a:t>May mga tao sa Babilonya na napopoot kay Daniel, na dinala sa pagkabihag at naging punong ministro. Gusto nilang patayin si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400">
                <a:solidFill>
                  <a:schemeClr val="tx1">
                    <a:lumMod val="65000"/>
                    <a:lumOff val="35000"/>
                  </a:schemeClr>
                </a:solidFill>
              </a:rPr>
              <a:t>''Ang sinumang yumukod sa iba maliban sa hari ay itatapon sa yungib ng leon!' Hindi huminto si Daniel sa pagdarasal ng tatlong beses sa isang araw, kahit alam niya iyon.</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Kaya sa huli, si Daniel ay itinapon sa nakakatakot na yungib ng leon.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500">
                <a:solidFill>
                  <a:schemeClr val="tx1">
                    <a:lumMod val="65000"/>
                    <a:lumOff val="35000"/>
                  </a:schemeClr>
                </a:solidFill>
              </a:rPr>
              <a:t>Ang hari ay dumating sa yungib ng mga leon kinaumagahan at nagtanong, 'Daniel! Ligtas ka ba?' Sa katunayan, gusto ng hari na huwag mamatay si Daniel dahil mahal na mahal niya si Daniel.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600">
                <a:solidFill>
                  <a:schemeClr val="tx1">
                    <a:lumMod val="65000"/>
                    <a:lumOff val="35000"/>
                  </a:schemeClr>
                </a:solidFill>
              </a:rPr>
              <a:t>"Okay lang ako na protektahan ako ng Diyos!" Hindi nasaktan si Daniel. Pinuri rin ng hari ang Diyos ni Daniel.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Si Solomon ang naging ikatlong hari ng Israel na humalili kay haring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chemeClr val="tx1">
                    <a:lumMod val="65000"/>
                    <a:lumOff val="35000"/>
                  </a:schemeClr>
                </a:solidFill>
              </a:rPr>
              <a:t>Si Daniel, na hindi yumukod sa mga diyus-diyosan,</a:t>
            </a:r>
          </a:p>
          <a:p>
            <a:pPr xmlns:a="http://schemas.openxmlformats.org/drawingml/2006/main" algn="ctr"/>
            <a:r xmlns:a="http://schemas.openxmlformats.org/drawingml/2006/main">
              <a:rPr lang="fil" altLang="ko-KR" sz="3200">
                <a:solidFill>
                  <a:schemeClr val="tx1">
                    <a:lumMod val="65000"/>
                    <a:lumOff val="35000"/>
                  </a:schemeClr>
                </a:solidFill>
              </a:rPr>
              <a:t>sa huli, ay itinapon sa yungib ng leon, ngunit siya ay ligtas.</a:t>
            </a:r>
          </a:p>
          <a:p>
            <a:pPr xmlns:a="http://schemas.openxmlformats.org/drawingml/2006/main" algn="ctr"/>
            <a:r xmlns:a="http://schemas.openxmlformats.org/drawingml/2006/main">
              <a:rPr lang="fil" altLang="ko-KR" sz="3200">
                <a:solidFill>
                  <a:schemeClr val="tx1">
                    <a:lumMod val="65000"/>
                    <a:lumOff val="35000"/>
                  </a:schemeClr>
                </a:solidFill>
              </a:rPr>
              <a:t>Dahil sa pananampalataya ni Daniel, pinuri din ng hari ng Babilonia ang Diyos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Ang Diyos lamang ang dapat nating sambahin at</a:t>
            </a:r>
          </a:p>
          <a:p>
            <a:pPr xmlns:a="http://schemas.openxmlformats.org/drawingml/2006/main" algn="ctr"/>
            <a:r xmlns:a="http://schemas.openxmlformats.org/drawingml/2006/main">
              <a:rPr lang="fil" altLang="ko-KR" sz="3200">
                <a:solidFill>
                  <a:schemeClr val="tx1">
                    <a:lumMod val="65000"/>
                    <a:lumOff val="35000"/>
                  </a:schemeClr>
                </a:solidFill>
              </a:rPr>
              <a:t>we have to faith na hindi naglilingkod sa mga idolo!</a:t>
            </a:r>
          </a:p>
          <a:p>
            <a:pPr xmlns:a="http://schemas.openxmlformats.org/drawingml/2006/main" algn="ctr"/>
            <a:r xmlns:a="http://schemas.openxmlformats.org/drawingml/2006/main">
              <a:rPr lang="fil" altLang="ko-KR" sz="3200">
                <a:solidFill>
                  <a:schemeClr val="tx1">
                    <a:lumMod val="65000"/>
                    <a:lumOff val="35000"/>
                  </a:schemeClr>
                </a:solidFill>
              </a:rPr>
              <a:t>Ang ganitong uri ng pananampalataya ay maaaring makapagpapaniwala sa ibang tao sa Diyos.</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ang Diyos ay?</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Ang Diyos ang isa..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Ang Diyos ay isang mapagkakatiwalaan</a:t>
            </a:r>
            <a:r xmlns:a="http://schemas.openxmlformats.org/drawingml/2006/main">
              <a:rPr lang="fil" altLang="en-US" sz="3600">
                <a:solidFill>
                  <a:schemeClr val="tx1">
                    <a:lumMod val="65000"/>
                    <a:lumOff val="35000"/>
                  </a:schemeClr>
                </a:solidFill>
              </a:rPr>
              <a:t> </a:t>
            </a:r>
            <a:r xmlns:a="http://schemas.openxmlformats.org/drawingml/2006/main">
              <a:rPr lang="fil" altLang="ko-KR" sz="3600">
                <a:solidFill>
                  <a:schemeClr val="tx1">
                    <a:lumMod val="65000"/>
                    <a:lumOff val="35000"/>
                  </a:schemeClr>
                </a:solidFill>
              </a:rPr>
              <a:t>na makapagliligtas sa mga tunay na naniniwala sa Kanya at naglilingkod sa Kanya.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Bakit</a:t>
            </a:r>
            <a:r xmlns:a="http://schemas.openxmlformats.org/drawingml/2006/main">
              <a:rPr lang="fil" altLang="en-US" sz="3600">
                <a:solidFill>
                  <a:schemeClr val="tx1">
                    <a:lumMod val="65000"/>
                    <a:lumOff val="35000"/>
                  </a:schemeClr>
                </a:solidFill>
              </a:rPr>
              <a:t> </a:t>
            </a:r>
            <a:r xmlns:a="http://schemas.openxmlformats.org/drawingml/2006/main">
              <a:rPr lang="fil" altLang="ko-KR" sz="3600">
                <a:solidFill>
                  <a:schemeClr val="tx1">
                    <a:lumMod val="65000"/>
                    <a:lumOff val="35000"/>
                  </a:schemeClr>
                </a:solidFill>
              </a:rPr>
              <a:t>ay</a:t>
            </a:r>
            <a:r xmlns:a="http://schemas.openxmlformats.org/drawingml/2006/main">
              <a:rPr lang="fil" altLang="en-US" sz="3600">
                <a:solidFill>
                  <a:schemeClr val="tx1">
                    <a:lumMod val="65000"/>
                    <a:lumOff val="35000"/>
                  </a:schemeClr>
                </a:solidFill>
              </a:rPr>
              <a:t> </a:t>
            </a:r>
            <a:r xmlns:a="http://schemas.openxmlformats.org/drawingml/2006/main">
              <a:rPr lang="fil" altLang="ko-KR" sz="3600">
                <a:solidFill>
                  <a:schemeClr val="tx1">
                    <a:lumMod val="65000"/>
                    <a:lumOff val="35000"/>
                  </a:schemeClr>
                </a:solidFill>
              </a:rPr>
              <a:t>Inihagis si Daniel sa yungib ng leon?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Dahil nagsinungaling siya sa hari.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Dahil hindi siya yumukod sa idolo ng hari.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Dahil papatayin niya ang hari.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Dahil hindi niya sinamba ng mabuti ang Diyos.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rgbClr val="FF0000"/>
                </a:solidFill>
              </a:rPr>
              <a:t>② </a:t>
            </a:r>
            <a:r xmlns:a="http://schemas.openxmlformats.org/drawingml/2006/main">
              <a:rPr lang="fil" altLang="ko-KR" sz="2800">
                <a:solidFill>
                  <a:srgbClr val="FF0000"/>
                </a:solidFill>
              </a:rPr>
              <a:t>Dahil hindi siya yumukod sa idolo ng hari.</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Tuwang-tuwa ang hari at nag-utos na buhatin si Daniel mula sa yungib. At nang maiangat si Daniel mula sa yungib, ay walang nasumpungang sugat sa kaniya, sapagka't siya'y nagtiwala sa kaniyang Dios.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Daniel</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6:</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Blg. 44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400"/>
              <a:t>Si Jonas, na nasa loob ng malaking isda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Ngunit ang Panginoon ay naglaan ng isang malaking isda upang lamunin si Jonas, at si Jonas ay nasa loob ng isda ng tatlong araw at tatlong gabi.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Jonah</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500">
                <a:solidFill>
                  <a:schemeClr val="tx1">
                    <a:lumMod val="65000"/>
                    <a:lumOff val="35000"/>
                  </a:schemeClr>
                </a:solidFill>
              </a:rPr>
              <a:t>Isang araw nagpakita ang Diyos kay Jonas at sinabi,</a:t>
            </a:r>
          </a:p>
          <a:p>
            <a:r xmlns:a="http://schemas.openxmlformats.org/drawingml/2006/main">
              <a:rPr lang="fil" altLang="ko-KR" sz="2500">
                <a:solidFill>
                  <a:schemeClr val="tx1">
                    <a:lumMod val="65000"/>
                    <a:lumOff val="35000"/>
                  </a:schemeClr>
                </a:solidFill>
              </a:rPr>
              <a:t>“Pumunta kayo sa dakilang lungsod ng Nineveh at mangaral laban dito! Ililigtas ko sila sa kanilang kasamaan.”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Ayaw sumunod ni Jonas sa Diyos. Pumunta siya sa ibang bansa at naglayag patungong Tarsis upang tumakas mula sa Diyos.</a:t>
            </a:r>
            <a:r xmlns:a="http://schemas.openxmlformats.org/drawingml/2006/main">
              <a:rPr lang="fil"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400">
                <a:solidFill>
                  <a:schemeClr val="tx1">
                    <a:lumMod val="65000"/>
                    <a:lumOff val="35000"/>
                  </a:schemeClr>
                </a:solidFill>
              </a:rPr>
              <a:t>Ngunit, nagpadala ang Diyos ng isang malakas na hangin at silang lahat ay mamamatay. Itinapon ng mga mandaragat si Jonas sa dagat. Isang malaking isda ang dumating at nilamon siya.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Nagsisi si Jonas sa kanyang mga kasalanan sa loob ng 3 araw sa loob ng isda.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"Bigyan mo ako ng karunungan upang pamunuan ang aking mga tao nang maayos." Natuwa ang Diyos na hiniling ito ni Solomon. Kaya, ibinigay sa kanya ng Diyos ang hiniling ni Solomon.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400">
                <a:solidFill>
                  <a:schemeClr val="tx1">
                    <a:lumMod val="65000"/>
                    <a:lumOff val="35000"/>
                  </a:schemeClr>
                </a:solidFill>
              </a:rPr>
              <a:t>Isinuka siya ng isda sa tuyong lupa. Pumunta siya sa Nineveh at nag-aatubili na isinigaw ang mensahe ng Diyos sa kanila.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500">
                <a:solidFill>
                  <a:schemeClr val="tx1">
                    <a:lumMod val="65000"/>
                    <a:lumOff val="35000"/>
                  </a:schemeClr>
                </a:solidFill>
              </a:rPr>
              <a:t>Nang marinig ang babala ng Diyos, ang mga taga-Nineve ay nagsisi at humingi ng biyaya ng Diyos. Pinatawad ng Diyos ang mga tao ng Nineveh.</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chemeClr val="tx1">
                    <a:lumMod val="65000"/>
                    <a:lumOff val="35000"/>
                  </a:schemeClr>
                </a:solidFill>
              </a:rPr>
              <a:t>Sinuway ni Jonas ang Salita ng Diyos.</a:t>
            </a:r>
          </a:p>
          <a:p>
            <a:pPr xmlns:a="http://schemas.openxmlformats.org/drawingml/2006/main" algn="ctr"/>
            <a:r xmlns:a="http://schemas.openxmlformats.org/drawingml/2006/main">
              <a:rPr lang="fil" altLang="ko-KR" sz="3200">
                <a:solidFill>
                  <a:schemeClr val="tx1">
                    <a:lumMod val="65000"/>
                    <a:lumOff val="35000"/>
                  </a:schemeClr>
                </a:solidFill>
              </a:rPr>
              <a:t>Ngunit ginamit ng Diyos si Jonas para sumuway at kalaunan ay iniligtas ang mga Ninevita.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May mga pagkakataon na iba ang kalooban ng Diyos sa iniisip ko.</a:t>
            </a:r>
          </a:p>
          <a:p>
            <a:pPr xmlns:a="http://schemas.openxmlformats.org/drawingml/2006/main" algn="ctr"/>
            <a:r xmlns:a="http://schemas.openxmlformats.org/drawingml/2006/main">
              <a:rPr lang="fil" altLang="ko-KR" sz="3200">
                <a:solidFill>
                  <a:schemeClr val="tx1">
                    <a:lumMod val="65000"/>
                    <a:lumOff val="35000"/>
                  </a:schemeClr>
                </a:solidFill>
              </a:rPr>
              <a:t>Ngunit ang kalooban ng Diyos ay laging tama.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Dapat tayong laging masunurin sa kalooban ng Diyos.</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Sino ang 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Ang Diyos ang nagliligtas sa mga taong taimtim na nagsisi sa kanilang mga kasalanan at humihingi ng kapatawaran.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Kanino ang tiyan ni Jonas sa loob ng 3 araw?</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Leon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Elepante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Aso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Isda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Isda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Ngunit ang Panginoon ay naglaan ng isang malaking isda upang lamunin si Jonas, at si Jonas ay nasa loob ng isda ng tatlong araw at tatlong gabi.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Jonah</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Isang araw, dalawang babae ang lumapit kay Solomon na may dalang maliit na sanggol. Nag-away sila na ang sanggol ay ang kanyang sanggol bago ang hari.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Sinabi ng hari, "Dahil iginiit ng dalawang babae na ang bata ay kanyang anak, hatiin ang bata sa dalawa at ibigay ang kalahati sa isa at kalahati sa isa!"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Isang babae ang napuno ng habag sa kanyang anak. Kaya, sabi niya, “Ibigay mo sa kanya ang buhay na sanggol. Huwag mo siyang patayin!“ Nang marinig ito, ipinasiya ni Solomon na ang babae ang kanyang tunay na ina. Sabi ni King, “Ibigay mo sa kanya ang sanggol. Siya ay isang tunay na ina!”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600">
                <a:solidFill>
                  <a:schemeClr val="tx1">
                    <a:lumMod val="65000"/>
                    <a:lumOff val="35000"/>
                  </a:schemeClr>
                </a:solidFill>
              </a:rPr>
              <a:t>Humingi si Solomon ng matalinong puso at hindi ng kayamanan o kapangyarihan</a:t>
            </a:r>
          </a:p>
          <a:p>
            <a:pPr xmlns:a="http://schemas.openxmlformats.org/drawingml/2006/main" algn="ctr"/>
            <a:r xmlns:a="http://schemas.openxmlformats.org/drawingml/2006/main">
              <a:rPr lang="fil" altLang="ko-KR" sz="3600">
                <a:solidFill>
                  <a:schemeClr val="tx1">
                    <a:lumMod val="65000"/>
                    <a:lumOff val="35000"/>
                  </a:schemeClr>
                </a:solidFill>
              </a:rPr>
              <a:t>upang mamuno sa kanyang bansa.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il" altLang="ko-KR" sz="3600">
                <a:solidFill>
                  <a:schemeClr val="tx1">
                    <a:lumMod val="65000"/>
                    <a:lumOff val="35000"/>
                  </a:schemeClr>
                </a:solidFill>
              </a:rPr>
              <a:t>Kailangan nating manalangin sa Diyos hindi lamang para sa ating sarili kundi para sa paglilingkod sa iba.</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Pagkatapos makipag-usap ni David kay Saul, si Jonatan ay naging isa sa espiritu ni David, at minahal niya siya gaya ng kanyang sarili.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il" altLang="ko-KR" sz="2800">
                <a:solidFill>
                  <a:schemeClr val="tx1">
                    <a:lumMod val="65000"/>
                    <a:lumOff val="35000"/>
                  </a:schemeClr>
                </a:solidFill>
              </a:rPr>
              <a:t>1 Samuel 18:</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Ang Diyos ay isa na makapagbibigay sa atin ng karunungan na hindi mo makukuha mula sa mundo.</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Ano ang hiniling ni Solomon sa Diyos?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pagkain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kayamanan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kalusugan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karunungan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karunungan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Si Haring Solomon ay higit na dakila sa kayamanan at karunungan kaysa sa lahat ng iba pang mga hari sa lupa.</a:t>
            </a:r>
            <a:r xmlns:a="http://schemas.openxmlformats.org/drawingml/2006/main">
              <a:rPr lang="fi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2 Cronica 9:</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No. 33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400"/>
              <a:t>Ang Templo para sa Pangalan ng Diyos</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Nag-utos si Solomon na magtayo ng isang templo para sa Pangalan ng Panginoon at isang maharlikang palasyo para sa kanyang sarili.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2 Cronica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Nais ni Solomon na magtayo ng templo para sa Diyos gaya ng utos ng kanyang ama, si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Kaya, inutusan niya ang mga bihasang karpintero na magdala ng pinakamagagandang puno para sa templo.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Naghanda siya ng mga bato para sa templo. Hiniling niya sa mga bihasang manggagawa na magdala ng malalaki, kahanga-hanga at malalakas na bato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Pinalamutian ng ilang manggagawa ang templo ng Diyos ng mga damit na may kulay at sinulid na ginto.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600">
                <a:solidFill>
                  <a:schemeClr val="tx1">
                    <a:lumMod val="65000"/>
                    <a:lumOff val="35000"/>
                  </a:schemeClr>
                </a:solidFill>
              </a:rPr>
              <a:t>Nang matapos ang templo ng Diyos, sinamba ni Solomon at ng lahat ng lalaki ng Israel ang Diyos nang may malaking kagalakan.</a:t>
            </a:r>
            <a:r xmlns:a="http://schemas.openxmlformats.org/drawingml/2006/main">
              <a:rPr lang="fil" altLang="en-US" sz="2600">
                <a:solidFill>
                  <a:schemeClr val="tx1">
                    <a:lumMod val="65000"/>
                    <a:lumOff val="35000"/>
                  </a:schemeClr>
                </a:solidFill>
              </a:rPr>
              <a:t> </a:t>
            </a:r>
            <a:r xmlns:a="http://schemas.openxmlformats.org/drawingml/2006/main">
              <a:rPr lang="fil" altLang="ko-KR" sz="2600">
                <a:solidFill>
                  <a:schemeClr val="tx1">
                    <a:lumMod val="65000"/>
                    <a:lumOff val="35000"/>
                  </a:schemeClr>
                </a:solidFill>
              </a:rPr>
              <a:t>“O Panginoong Diyos! Halika at maghari sa amin dito!”</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Si David ay naging manatili sa palasyo. Nakilala niya si Jonathan, na anak ni haring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600">
                <a:solidFill>
                  <a:schemeClr val="tx1">
                    <a:lumMod val="65000"/>
                    <a:lumOff val="35000"/>
                  </a:schemeClr>
                </a:solidFill>
              </a:rPr>
              <a:t>Ipinakita ni Solomon at ng kanyang mga tao ang kanilang puso ng pagmamahal sa Diyos sa pagtatayo ng magandang templo para sa Panginoong Diyos.</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il" altLang="ko-KR" sz="3600">
                <a:solidFill>
                  <a:schemeClr val="tx1">
                    <a:lumMod val="65000"/>
                    <a:lumOff val="35000"/>
                  </a:schemeClr>
                </a:solidFill>
              </a:rPr>
              <a:t>Ang simbahan ay isang lugar kung saan nakakatagpo natin ang Diyos at maipapakita natin ang ating puso ng pagmamahal sa Diyos.</a:t>
            </a:r>
          </a:p>
          <a:p>
            <a:pPr xmlns:a="http://schemas.openxmlformats.org/drawingml/2006/main" algn="ctr"/>
            <a:r xmlns:a="http://schemas.openxmlformats.org/drawingml/2006/main">
              <a:rPr lang="fil" altLang="ko-KR" sz="3600">
                <a:solidFill>
                  <a:schemeClr val="tx1">
                    <a:lumMod val="65000"/>
                    <a:lumOff val="35000"/>
                  </a:schemeClr>
                </a:solidFill>
              </a:rPr>
              <a:t>Dapat nating mahalin ang ating simbahan.</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Diyos..</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Ang Diyos ay isa na naghahanap ng mga sumasamba at pinagpapala sila.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il" altLang="ko-KR" sz="4000">
                <a:solidFill>
                  <a:srgbClr val="FF0000"/>
                </a:solidFill>
              </a:rPr>
              <a:t>pagsusulit ngayong araw</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3600">
                <a:solidFill>
                  <a:schemeClr val="tx1">
                    <a:lumMod val="65000"/>
                    <a:lumOff val="35000"/>
                  </a:schemeClr>
                </a:solidFill>
              </a:rPr>
              <a:t>Ano ang ginawa nina Solomon at Israel upang ipahayag ang kanilang pag-ibig sa Diyos?</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① </a:t>
            </a:r>
            <a:r xmlns:a="http://schemas.openxmlformats.org/drawingml/2006/main">
              <a:rPr lang="fil"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② </a:t>
            </a:r>
            <a:r xmlns:a="http://schemas.openxmlformats.org/drawingml/2006/main">
              <a:rPr lang="fil" altLang="en-US" sz="2800">
                <a:solidFill>
                  <a:schemeClr val="tx1">
                    <a:lumMod val="65000"/>
                    <a:lumOff val="35000"/>
                  </a:schemeClr>
                </a:solidFill>
              </a:rPr>
              <a:t>Palasyo</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③ </a:t>
            </a:r>
            <a:r xmlns:a="http://schemas.openxmlformats.org/drawingml/2006/main">
              <a:rPr lang="fil" altLang="en-US" sz="2800">
                <a:solidFill>
                  <a:schemeClr val="tx1">
                    <a:lumMod val="65000"/>
                    <a:lumOff val="35000"/>
                  </a:schemeClr>
                </a:solidFill>
              </a:rPr>
              <a:t>lungsod</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chemeClr val="tx1">
                    <a:lumMod val="65000"/>
                    <a:lumOff val="35000"/>
                  </a:schemeClr>
                </a:solidFill>
              </a:rPr>
              <a:t>④ </a:t>
            </a:r>
            <a:r xmlns:a="http://schemas.openxmlformats.org/drawingml/2006/main">
              <a:rPr lang="fil" altLang="en-US" sz="2800">
                <a:solidFill>
                  <a:schemeClr val="tx1">
                    <a:lumMod val="65000"/>
                    <a:lumOff val="35000"/>
                  </a:schemeClr>
                </a:solidFill>
              </a:rPr>
              <a:t>santuwaryo</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il" altLang="en-US" sz="2800">
                <a:solidFill>
                  <a:srgbClr val="FF0000"/>
                </a:solidFill>
              </a:rPr>
              <a:t>④ </a:t>
            </a:r>
            <a:r xmlns:a="http://schemas.openxmlformats.org/drawingml/2006/main">
              <a:rPr lang="fil" altLang="en-US" sz="2800">
                <a:solidFill>
                  <a:srgbClr val="FF0000"/>
                </a:solidFill>
              </a:rPr>
              <a:t>santuwaryo</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Nag-utos si Solomon na magtayo ng isang templo para sa Pangalan ng Panginoon at isang maharlikang palasyo para sa kanyang sarili.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2 Cronica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Blg. 34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400"/>
              <a:t>Mga Uwak na Nagdala ng Tinapay at Karne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t>Iinom ka sa batis, at inutusan ko ang mga uwak na pakainin ka doon.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1 mga hari</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700">
                <a:solidFill>
                  <a:schemeClr val="tx1">
                    <a:lumMod val="65000"/>
                    <a:lumOff val="35000"/>
                  </a:schemeClr>
                </a:solidFill>
              </a:rPr>
              <a:t>May isang hari na tinatawag na Ahab na napakasama sa harap ng Diyos. Isang propetang si Elias ang naghatid ng salita ng Diyos kay Ahab.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600">
                <a:solidFill>
                  <a:schemeClr val="tx1">
                    <a:lumMod val="65000"/>
                    <a:lumOff val="35000"/>
                  </a:schemeClr>
                </a:solidFill>
              </a:rPr>
              <a:t>"Walang ulan sa lupain!" Dahil dito, sinubukan siyang patayin ni Ahab. Ginawa siya ng Diyos na magtago mula kay haring Ahab.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Si Elias ay tumakas patungo sa lupain kung saan sinabi ng Diyos.</a:t>
            </a:r>
          </a:p>
          <a:p>
            <a:r xmlns:a="http://schemas.openxmlformats.org/drawingml/2006/main">
              <a:rPr lang="fil" altLang="ko-KR" sz="2800">
                <a:solidFill>
                  <a:schemeClr val="tx1">
                    <a:lumMod val="65000"/>
                    <a:lumOff val="35000"/>
                  </a:schemeClr>
                </a:solidFill>
              </a:rPr>
              <a:t>Ngunit, wala siyang makuhang makakain doon.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Inutusan ng Diyos ang mga uwak na pakainin si Elias doon. Dinalhan siya ng mga uwak ng tinapay at karne sa umaga at sa gabi, at uminom siya sa batis.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Mahal na mahal ni Jonathan si David. Si Jonathan ay naging isa sa espiritu kay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Sinunod ni Elias ang salita ng Diyos sa panganib ng kanyang buhay at nagkaroon siya ng kamangha-manghang karanasan sa proteksyon ng Diyos.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2800">
                <a:solidFill>
                  <a:schemeClr val="tx1">
                    <a:lumMod val="65000"/>
                    <a:lumOff val="35000"/>
                  </a:schemeClr>
                </a:solidFill>
              </a:rPr>
              <a:t>Ang masamang hari, si Ahab ay hindi nagustuhan na sumunod sa salita ng Diyos. Kaya, sinubukan niyang patayin ang propeta ng Diyos, si Elias na nagsabi ng salita ng Diyos.</a:t>
            </a:r>
            <a:r xmlns:a="http://schemas.openxmlformats.org/drawingml/2006/main">
              <a:rPr lang="fil"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il" altLang="ko-KR" sz="2800">
                <a:solidFill>
                  <a:schemeClr val="tx1">
                    <a:lumMod val="65000"/>
                    <a:lumOff val="35000"/>
                  </a:schemeClr>
                </a:solidFill>
              </a:rPr>
              <a:t>Ngunit, pinrotektahan at inalagaan ng Diyos si Elias sa kamangha-manghang paraan!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il" altLang="ko-KR" sz="2800">
                <a:solidFill>
                  <a:schemeClr val="tx1">
                    <a:lumMod val="65000"/>
                    <a:lumOff val="35000"/>
                  </a:schemeClr>
                </a:solidFill>
              </a:rPr>
              <a:t>Kailangan nating sundin at ipahayag ang salita ng Diyos sa anumang pagkakataon tulad ni Elias.</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il" altLang="ko-KR" sz="2800">
                <a:solidFill>
                  <a:schemeClr val="tx1">
                    <a:lumMod val="65000"/>
                    <a:lumOff val="35000"/>
                  </a:schemeClr>
                </a:solidFill>
              </a:rPr>
              <a:t>Tiyak na poprotektahan tayo ng Diyos</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Sino ang 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Ang Diyos ay isa na nangangalaga sa mga sumusunod at tumutupad sa Kanyang mga salita sa kamangha-manghang paraan.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Sino ang nagdala ng makakain kay Elias?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kabayo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agila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dragon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uwak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uwak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t>Iinom ka sa batis, at inutusan ko ang mga uwak na pakainin ka doon.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1 mga hari</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Blg. 35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400"/>
              <a:t>Ang Flour at ang mantika</a:t>
            </a:r>
          </a:p>
          <a:p>
            <a:pPr xmlns:a="http://schemas.openxmlformats.org/drawingml/2006/main" algn="ctr"/>
            <a:r xmlns:a="http://schemas.openxmlformats.org/drawingml/2006/main">
              <a:rPr lang="fil" altLang="ko-KR" sz="4400"/>
              <a:t>hindi naubos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Pumunta kaagad sa Sarepta ng Sidon at manatili doon. Inutusan ko ang isang balo sa lugar na iyon na magbigay sa iyo ng pagkain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1 mga hari</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Walang ulan sa Israel gaya ng sinabi ng Panginoong Diyos. Kaya walang makakain ang mga tao.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Ipinadala ng Panginoong Diyos si Elias sa isang balo na nakatira sa Zarepta.</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Hiniling ni Elias sa kanya na gumawa ng tinapay para sa kanyang sarili na may lamang isang dakot na harina at kaunting mantika na natitira sa kanya.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Ibinigay ni Jonathan kay David ang kanyang sariling espada at palaso. Ibig sabihin ay naniniwala talaga siya kay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600">
                <a:solidFill>
                  <a:schemeClr val="tx1">
                    <a:lumMod val="65000"/>
                    <a:lumOff val="35000"/>
                  </a:schemeClr>
                </a:solidFill>
              </a:rPr>
              <a:t>Bagama't wala siyang sapat na harina at langis na tinitirhan nila, ayon sa kasabihan ni Elias, gumawa siya ng tinapay at ibinigay muna ito kay Elias at gumawa para sa kanilang sarili.</a:t>
            </a:r>
            <a:r xmlns:a="http://schemas.openxmlformats.org/drawingml/2006/main">
              <a:rPr lang="fil" altLang="en-US" sz="2600">
                <a:solidFill>
                  <a:schemeClr val="tx1">
                    <a:lumMod val="65000"/>
                    <a:lumOff val="35000"/>
                  </a:schemeClr>
                </a:solidFill>
              </a:rPr>
              <a:t> </a:t>
            </a:r>
            <a:r xmlns:a="http://schemas.openxmlformats.org/drawingml/2006/main">
              <a:rPr lang="fil" altLang="ko-KR" sz="2600">
                <a:solidFill>
                  <a:schemeClr val="tx1">
                    <a:lumMod val="65000"/>
                    <a:lumOff val="35000"/>
                  </a:schemeClr>
                </a:solidFill>
              </a:rPr>
              <a:t>Pagkatapos, nakakagulat, ang garapon ng harina at ang banga ng mantika ay</a:t>
            </a:r>
            <a:r xmlns:a="http://schemas.openxmlformats.org/drawingml/2006/main">
              <a:rPr lang="fil" altLang="en-US" sz="2600">
                <a:solidFill>
                  <a:schemeClr val="tx1">
                    <a:lumMod val="65000"/>
                    <a:lumOff val="35000"/>
                  </a:schemeClr>
                </a:solidFill>
              </a:rPr>
              <a:t> </a:t>
            </a:r>
            <a:r xmlns:a="http://schemas.openxmlformats.org/drawingml/2006/main">
              <a:rPr lang="fil" altLang="ko-KR" sz="2600">
                <a:solidFill>
                  <a:schemeClr val="tx1">
                    <a:lumMod val="65000"/>
                    <a:lumOff val="35000"/>
                  </a:schemeClr>
                </a:solidFill>
              </a:rPr>
              <a:t>hindi naubos.</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600">
                <a:solidFill>
                  <a:schemeClr val="tx1">
                    <a:lumMod val="65000"/>
                    <a:lumOff val="35000"/>
                  </a:schemeClr>
                </a:solidFill>
              </a:rPr>
              <a:t>Isang araw namatay ang kanyang anak. Ngunit hinayaan ng Panginoong Diyos na bumalik sa kanya ang buhay ng bata at mabuhay. Nagbigay siya ng kaluwalhatian sa Diyos.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chemeClr val="tx1">
                    <a:lumMod val="65000"/>
                    <a:lumOff val="35000"/>
                  </a:schemeClr>
                </a:solidFill>
              </a:rPr>
              <a:t>Nag-alay ang balo ng kaunting harina at mantika</a:t>
            </a:r>
          </a:p>
          <a:p>
            <a:pPr xmlns:a="http://schemas.openxmlformats.org/drawingml/2006/main" algn="ctr"/>
            <a:r xmlns:a="http://schemas.openxmlformats.org/drawingml/2006/main">
              <a:rPr lang="fil" altLang="ko-KR" sz="3200">
                <a:solidFill>
                  <a:schemeClr val="tx1">
                    <a:lumMod val="65000"/>
                    <a:lumOff val="35000"/>
                  </a:schemeClr>
                </a:solidFill>
              </a:rPr>
              <a:t>sa Diyos.</a:t>
            </a:r>
            <a:r xmlns:a="http://schemas.openxmlformats.org/drawingml/2006/main">
              <a:rPr lang="fil"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Pagkatapos, tumanggap siya ng maraming pagpapala</a:t>
            </a:r>
          </a:p>
          <a:p>
            <a:pPr xmlns:a="http://schemas.openxmlformats.org/drawingml/2006/main" algn="ctr"/>
            <a:r xmlns:a="http://schemas.openxmlformats.org/drawingml/2006/main">
              <a:rPr lang="fil" altLang="ko-KR" sz="3200">
                <a:solidFill>
                  <a:schemeClr val="tx1">
                    <a:lumMod val="65000"/>
                    <a:lumOff val="35000"/>
                  </a:schemeClr>
                </a:solidFill>
              </a:rPr>
              <a:t>lampas sa imahinasyon.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Minsan, darating ang sandali na kailangan nating ibigay ang isang bagay na mahalaga sa Diyos.</a:t>
            </a:r>
          </a:p>
          <a:p>
            <a:pPr xmlns:a="http://schemas.openxmlformats.org/drawingml/2006/main" algn="ctr"/>
            <a:r xmlns:a="http://schemas.openxmlformats.org/drawingml/2006/main">
              <a:rPr lang="fil" altLang="ko-KR" sz="3200">
                <a:solidFill>
                  <a:schemeClr val="tx1">
                    <a:lumMod val="65000"/>
                    <a:lumOff val="35000"/>
                  </a:schemeClr>
                </a:solidFill>
              </a:rPr>
              <a:t>Pagkatapos, pinagpapala tayo ng Diyos sa pamamagitan ng pag-aalay at sakripisyong ito.</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Sino ang 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Ang Diyos ay isa na nagbibigay sa atin ng lahat ng kailangan natin para mabuhay sa pagkain, damit, at bahay, atbp.</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200">
                <a:solidFill>
                  <a:schemeClr val="tx1">
                    <a:lumMod val="65000"/>
                    <a:lumOff val="35000"/>
                  </a:schemeClr>
                </a:solidFill>
              </a:rPr>
              <a:t>Kanino sinabi ng Diyos kay Elias na pumunta??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hari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pari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balo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pangkalahatan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rgbClr val="FF0000"/>
                </a:solidFill>
              </a:rPr>
              <a:t>③ </a:t>
            </a:r>
            <a:r xmlns:a="http://schemas.openxmlformats.org/drawingml/2006/main">
              <a:rPr lang="fil" altLang="ko-KR" sz="2800">
                <a:solidFill>
                  <a:srgbClr val="FF0000"/>
                </a:solidFill>
              </a:rPr>
              <a:t>balo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Pumunta kaagad sa Sarepta ng Sidon at manatili doon. Inutusan ko ang isang balo sa lugar na iyon na magbigay sa iyo ng pagkain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1 mga hari</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fil" altLang="ko-KR" b="1">
                <a:solidFill>
                  <a:schemeClr val="tx1">
                    <a:lumMod val="50000"/>
                    <a:lumOff val="50000"/>
                  </a:schemeClr>
                </a:solidFill>
              </a:rPr>
              <a:t>Blg. 36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fil" altLang="ko-KR" sz="4400"/>
              <a:t>Bumagsak ang Apoy mula sa Langit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Nang magkagayo'y nahulog ang apoy ng Panginoon at nasunog ang hain, ang kahoy, ang mga bato, at ang lupa, at dinidilaan ang tubig sa kanal.</a:t>
            </a:r>
            <a:r xmlns:a="http://schemas.openxmlformats.org/drawingml/2006/main">
              <a:rPr lang="fi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il" altLang="ko-KR" sz="2800">
                <a:solidFill>
                  <a:schemeClr val="tx1">
                    <a:lumMod val="65000"/>
                    <a:lumOff val="35000"/>
                  </a:schemeClr>
                </a:solidFill>
              </a:rPr>
              <a:t>1 mga hari</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Ipinadala ng Diyos si Elias sa masamang haring si Ahab ng Israel. “Makikilala mo kung sino ang tunay na Diyos!”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Nakipaglaban si Elias sa 850 bulaang propeta ng mga mananamba sa idolo. "Ang diyos na sumasagot sa pamamagitan ng apoy ay tunay na Diyos!"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Ibinigay ni Jonatan ang kanyang mamahaling damit kay David. Ipinakita nito ang malalim na pagkakaibigan ni Jonathan kay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850 propeta ang tumawag sa pangalan ng kanilang diyos at sumayaw sa palibot ng altar ngunit walang tumugon sa apoy.</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fil" altLang="ko-KR" sz="2800">
                <a:solidFill>
                  <a:schemeClr val="tx1">
                    <a:lumMod val="65000"/>
                    <a:lumOff val="35000"/>
                  </a:schemeClr>
                </a:solidFill>
              </a:rPr>
              <a:t>Si Elijah naman. Si Elias ay nanalangin patungo sa langit. Pagkatapos, nahulog ang apoy ng Diyos at nasunog ang hain sa altar.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fil" altLang="ko-KR" sz="2600">
                <a:solidFill>
                  <a:schemeClr val="tx1">
                    <a:lumMod val="65000"/>
                    <a:lumOff val="35000"/>
                  </a:schemeClr>
                </a:solidFill>
              </a:rPr>
              <a:t>“Si Jehova ang tunay na Diyos!” Nagsisi ang mga tao ng Israel sa kanilang mga kasalanan at nagbigay ng kaluwalhatian sa Diyos.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fil" altLang="ko-KR" sz="3200">
                <a:solidFill>
                  <a:schemeClr val="tx1">
                    <a:lumMod val="65000"/>
                    <a:lumOff val="35000"/>
                  </a:schemeClr>
                </a:solidFill>
              </a:rPr>
              <a:t>Walang magawa ang mga huwad na diyos.</a:t>
            </a:r>
          </a:p>
          <a:p>
            <a:pPr xmlns:a="http://schemas.openxmlformats.org/drawingml/2006/main" algn="ctr"/>
            <a:r xmlns:a="http://schemas.openxmlformats.org/drawingml/2006/main">
              <a:rPr lang="fil" altLang="ko-KR" sz="3200">
                <a:solidFill>
                  <a:schemeClr val="tx1">
                    <a:lumMod val="65000"/>
                    <a:lumOff val="35000"/>
                  </a:schemeClr>
                </a:solidFill>
              </a:rPr>
              <a:t>Para sa</a:t>
            </a:r>
            <a:r xmlns:a="http://schemas.openxmlformats.org/drawingml/2006/main">
              <a:rPr lang="fil" altLang="en-US" sz="3200">
                <a:solidFill>
                  <a:schemeClr val="tx1">
                    <a:lumMod val="65000"/>
                    <a:lumOff val="35000"/>
                  </a:schemeClr>
                </a:solidFill>
              </a:rPr>
              <a:t> </a:t>
            </a:r>
            <a:r xmlns:a="http://schemas.openxmlformats.org/drawingml/2006/main">
              <a:rPr lang="fil" altLang="ko-KR" sz="3200">
                <a:solidFill>
                  <a:schemeClr val="tx1">
                    <a:lumMod val="65000"/>
                    <a:lumOff val="35000"/>
                  </a:schemeClr>
                </a:solidFill>
              </a:rPr>
              <a:t>sila</a:t>
            </a:r>
            <a:r xmlns:a="http://schemas.openxmlformats.org/drawingml/2006/main">
              <a:rPr lang="fil" altLang="en-US" sz="3200">
                <a:solidFill>
                  <a:schemeClr val="tx1">
                    <a:lumMod val="65000"/>
                    <a:lumOff val="35000"/>
                  </a:schemeClr>
                </a:solidFill>
              </a:rPr>
              <a:t> </a:t>
            </a:r>
            <a:r xmlns:a="http://schemas.openxmlformats.org/drawingml/2006/main">
              <a:rPr lang="fil" altLang="ko-KR" sz="3200">
                <a:solidFill>
                  <a:schemeClr val="tx1">
                    <a:lumMod val="65000"/>
                    <a:lumOff val="35000"/>
                  </a:schemeClr>
                </a:solidFill>
              </a:rPr>
              <a:t>nagkaroon</a:t>
            </a:r>
            <a:r xmlns:a="http://schemas.openxmlformats.org/drawingml/2006/main">
              <a:rPr lang="fil" altLang="en-US" sz="3200">
                <a:solidFill>
                  <a:schemeClr val="tx1">
                    <a:lumMod val="65000"/>
                    <a:lumOff val="35000"/>
                  </a:schemeClr>
                </a:solidFill>
              </a:rPr>
              <a:t> </a:t>
            </a:r>
            <a:r xmlns:a="http://schemas.openxmlformats.org/drawingml/2006/main">
              <a:rPr lang="fil" altLang="ko-KR" sz="3200">
                <a:solidFill>
                  <a:schemeClr val="tx1">
                    <a:lumMod val="65000"/>
                    <a:lumOff val="35000"/>
                  </a:schemeClr>
                </a:solidFill>
              </a:rPr>
              <a:t>hindi</a:t>
            </a:r>
            <a:r xmlns:a="http://schemas.openxmlformats.org/drawingml/2006/main">
              <a:rPr lang="fil" altLang="en-US" sz="3200">
                <a:solidFill>
                  <a:schemeClr val="tx1">
                    <a:lumMod val="65000"/>
                    <a:lumOff val="35000"/>
                  </a:schemeClr>
                </a:solidFill>
              </a:rPr>
              <a:t> </a:t>
            </a:r>
            <a:r xmlns:a="http://schemas.openxmlformats.org/drawingml/2006/main">
              <a:rPr lang="fil" altLang="ko-KR" sz="3200">
                <a:solidFill>
                  <a:schemeClr val="tx1">
                    <a:lumMod val="65000"/>
                    <a:lumOff val="35000"/>
                  </a:schemeClr>
                </a:solidFill>
              </a:rPr>
              <a:t>kapangyarihan.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Ang Diyos ay Makapangyarihan.</a:t>
            </a:r>
          </a:p>
          <a:p>
            <a:pPr xmlns:a="http://schemas.openxmlformats.org/drawingml/2006/main" algn="ctr"/>
            <a:r xmlns:a="http://schemas.openxmlformats.org/drawingml/2006/main">
              <a:rPr lang="fil" altLang="ko-KR" sz="3200">
                <a:solidFill>
                  <a:schemeClr val="tx1">
                    <a:lumMod val="65000"/>
                    <a:lumOff val="35000"/>
                  </a:schemeClr>
                </a:solidFill>
              </a:rPr>
              <a:t>Mararanasan natin ang Kanyang kamangha-manghang mga himala kapag tayo ay umaasa at naniniwala sa Kanya.</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fil" altLang="ko-KR" sz="3200"/>
              <a:t>Sino ang Diyos?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Siya ang tunay at buhay at gumaganang Diyos na iba sa mga huwad na diyus-diyusan.</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fil" altLang="ko-KR" sz="3200">
                <a:solidFill>
                  <a:schemeClr val="tx1">
                    <a:lumMod val="65000"/>
                    <a:lumOff val="35000"/>
                  </a:schemeClr>
                </a:solidFill>
              </a:rPr>
              <a:t>Ano ang nahulog mula sa langit nang manalangin si Elias?</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niyebe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ulan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bato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sunog</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sunog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Nang magkagayo'y nahulog ang apoy ng Panginoon at nasunog ang hain, ang kahoy, ang mga bato, at ang lupa, at dinidilaan ang tubig sa kanal.</a:t>
            </a:r>
            <a:r xmlns:a="http://schemas.openxmlformats.org/drawingml/2006/main">
              <a:rPr lang="fi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il" altLang="ko-KR" sz="2800">
                <a:solidFill>
                  <a:schemeClr val="tx1">
                    <a:lumMod val="65000"/>
                    <a:lumOff val="35000"/>
                  </a:schemeClr>
                </a:solidFill>
              </a:rPr>
              <a:t>1 mga hari</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HINDI. 37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400"/>
              <a:t>Napagaling si Naaman sa Ketong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Kaya't siya'y lumusong at lumubog sa Jordan ng pitong ulit, gaya ng sinabi sa kaniya ng lalake ng Dios, at ang kaniyang laman ay nanumbalik at naging malinis na gaya ng sa isang bata.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2 Hari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400">
                <a:solidFill>
                  <a:schemeClr val="tx1">
                    <a:lumMod val="65000"/>
                    <a:lumOff val="35000"/>
                  </a:schemeClr>
                </a:solidFill>
              </a:rPr>
              <a:t>Si Naaman ay pinuno ng hukbo ng hari ng Aram, ngunit siya ay may ketong. Pumunta siya kay Eliseo na propeta ng Israel upang maibalik.</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fil" altLang="ko-KR" sz="2600">
                <a:solidFill>
                  <a:schemeClr val="tx1">
                    <a:lumMod val="65000"/>
                    <a:lumOff val="35000"/>
                  </a:schemeClr>
                </a:solidFill>
              </a:rPr>
              <a:t>Si David ay nasa mapanganib na mga sitwasyon hanggang sa kamatayan nang maraming beses, dahil sinubukan ni haring Saul na patayin siya. Gayunpaman, makakatakas siya sa mga panganib na iyon sa tulong ni Jonathan.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Hindi siya nakilala ni Eliseo, ngunit sinabi lamang, "Humayo ka, maligo ka ng pitong beses sa Ilog Jordan."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Nagalit si Naaman sa salita ni Eliseo. Ngunit sinabi sa kanya ng kanyang mga lingkod, "Pumunta ka sa ilog at isawsaw mo ang iyong katawan, pakisuyo."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Si Naaman ay lumubog sa Jordan nang pitong beses gaya ng sinabi ni Eliseo at ng kanyang mga lingkod.</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500">
                <a:solidFill>
                  <a:schemeClr val="tx1">
                    <a:lumMod val="65000"/>
                    <a:lumOff val="35000"/>
                  </a:schemeClr>
                </a:solidFill>
              </a:rPr>
              <a:t>Pagkatapos, nakakagulat, ang kanyang laman ay naibalik at naging malinis.</a:t>
            </a:r>
          </a:p>
          <a:p>
            <a:r xmlns:a="http://schemas.openxmlformats.org/drawingml/2006/main">
              <a:rPr lang="fil" altLang="ko-KR" sz="2500">
                <a:solidFill>
                  <a:schemeClr val="tx1">
                    <a:lumMod val="65000"/>
                    <a:lumOff val="35000"/>
                  </a:schemeClr>
                </a:solidFill>
              </a:rPr>
              <a:t>Bumalik si Naaman kay Eliseo at nagbigay ng kaluwalhatian sa Diyos.</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chemeClr val="tx1">
                    <a:lumMod val="65000"/>
                    <a:lumOff val="35000"/>
                  </a:schemeClr>
                </a:solidFill>
              </a:rPr>
              <a:t>Nang marinig ni Naaman si Eliseo na lalaki ng Diyos at sinunod ang kanyang salita, pinagpala siya na nalinis mula sa kanyang ketong.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Dapat tayong mamuhay hindi ayon sa ating sariling kagustuhan,</a:t>
            </a:r>
          </a:p>
          <a:p>
            <a:pPr xmlns:a="http://schemas.openxmlformats.org/drawingml/2006/main" algn="ctr"/>
            <a:r xmlns:a="http://schemas.openxmlformats.org/drawingml/2006/main">
              <a:rPr lang="fil" altLang="ko-KR" sz="3200">
                <a:solidFill>
                  <a:schemeClr val="tx1">
                    <a:lumMod val="65000"/>
                    <a:lumOff val="35000"/>
                  </a:schemeClr>
                </a:solidFill>
              </a:rPr>
              <a:t>ngunit sa kalooban ng Diyos.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Kapag nabubuhay tayo at sumusunod sa salita ng Diyos,</a:t>
            </a:r>
          </a:p>
          <a:p>
            <a:pPr xmlns:a="http://schemas.openxmlformats.org/drawingml/2006/main" algn="ctr"/>
            <a:r xmlns:a="http://schemas.openxmlformats.org/drawingml/2006/main">
              <a:rPr lang="fil" altLang="ko-KR" sz="3200">
                <a:solidFill>
                  <a:schemeClr val="tx1">
                    <a:lumMod val="65000"/>
                    <a:lumOff val="35000"/>
                  </a:schemeClr>
                </a:solidFill>
              </a:rPr>
              <a:t>Maaari tayong pagpalain ng masaganang pagpapala na maibibigay sa atin ng Diyos.</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rgbClr val="FF0000"/>
                </a:solidFill>
              </a:rPr>
              <a:t>Diyos?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Ang Diyos ang siyang makapagpapagaling ng bawat sakit. Siya ang Makapangyarihang Diyos na makapagpapagaling sa atin.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Ilang beses nilublob ni Naaman ang sarili sa Ilog Jordan?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tatlong beses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isang beses</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limang beses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pito</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beses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pitong beses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Kaya't siya'y lumusong at lumubog sa Jordan ng pitong ulit, gaya ng sinabi sa kaniya ng lalake ng Dios, at ang kaniyang laman ay nanumbalik at naging malinis na gaya ng sa isang bata.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2 Hari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No. 38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400"/>
              <a:t>Pag-aayos ng Templo ng Diyos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bg1">
                    <a:lumMod val="50000"/>
                  </a:schemeClr>
                </a:solidFill>
              </a:rPr>
              <a:t>Kaya't ipinatawag ni Haring Joas si Jehoiada na saserdote at ang iba pang mga saserdote, at tinanong sila, "Bakit hindi ninyo inaayos ang mga sira sa templo?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2 Hari</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fil" altLang="ko-KR" sz="3200">
                <a:solidFill>
                  <a:schemeClr val="tx1">
                    <a:lumMod val="65000"/>
                    <a:lumOff val="35000"/>
                  </a:schemeClr>
                </a:solidFill>
              </a:rPr>
              <a:t>Hindi pinili ni Jonathan ang kanyang makasariling hangarin, kundi ang kanyang kaibigan, si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il" altLang="ko-KR" sz="3200">
                <a:solidFill>
                  <a:schemeClr val="tx1">
                    <a:lumMod val="65000"/>
                    <a:lumOff val="35000"/>
                  </a:schemeClr>
                </a:solidFill>
              </a:rPr>
              <a:t>Tulad ni Jonathan,</a:t>
            </a:r>
          </a:p>
          <a:p>
            <a:pPr xmlns:a="http://schemas.openxmlformats.org/drawingml/2006/main" algn="ctr"/>
            <a:r xmlns:a="http://schemas.openxmlformats.org/drawingml/2006/main">
              <a:rPr lang="fil" altLang="ko-KR" sz="3200">
                <a:solidFill>
                  <a:schemeClr val="tx1">
                    <a:lumMod val="65000"/>
                    <a:lumOff val="35000"/>
                  </a:schemeClr>
                </a:solidFill>
              </a:rPr>
              <a:t>maging mabuting kaibigan tayo para sa ating kaibigan.</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err="1">
                <a:solidFill>
                  <a:schemeClr val="tx1">
                    <a:lumMod val="65000"/>
                    <a:lumOff val="35000"/>
                  </a:schemeClr>
                </a:solidFill>
              </a:rPr>
              <a:t>Si Joash, ang hari ng Juda, ay may isip na ayusin ang templo ng Diyos, na naiwan na nasira.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Gayunpaman, ang badyet ay hindi sapat upang ayusin ang templo. Nagpasya si Joash na tumanggap ng handog para sa pagkukumpuni ng templo ng Diyos.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Ang mga taong nagmamahal sa Diyos ay taos-pusong nag-alok ng pera para sa pagkukumpuni ng templo.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Ang perang nakolekta para sa pagkukumpuni ng templo ay ibinigay sa mga manggagawa, at inayos nila ang templo nang buong katapatan.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“Wow! Napakagandang templo nito!” Natuwa si Joash sa pag-aakalang magiging kalugud-lugod ang Diyos.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600" err="1">
                <a:solidFill>
                  <a:schemeClr val="tx1">
                    <a:lumMod val="65000"/>
                    <a:lumOff val="35000"/>
                  </a:schemeClr>
                </a:solidFill>
              </a:rPr>
              <a:t>Itinuring ni Joash ang templo ng Diyos bilang mahalagang lugar, kung saan sinasamba ng mga tao ang Diyos.</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il" altLang="ko-KR" sz="3600">
                <a:solidFill>
                  <a:schemeClr val="tx1">
                    <a:lumMod val="65000"/>
                    <a:lumOff val="35000"/>
                  </a:schemeClr>
                </a:solidFill>
              </a:rPr>
              <a:t>Ang simbahan ay ang lugar na naroroon ang Diyos kapag sinasamba natin Siya.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il" altLang="ko-KR" sz="3600">
                <a:solidFill>
                  <a:schemeClr val="tx1">
                    <a:lumMod val="65000"/>
                    <a:lumOff val="35000"/>
                  </a:schemeClr>
                </a:solidFill>
              </a:rPr>
              <a:t>Kaya, kailangan nating mahalin ang simbahan at isaalang-alang ito nang napakamahal.</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solidFill>
                  <a:srgbClr val="FF0000"/>
                </a:solidFill>
              </a:rPr>
              <a:t>Diyos?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Itinakda ng Diyos ang bawat isa sa atin bilang Kanyang Banal na Templo.</a:t>
            </a:r>
          </a:p>
          <a:p>
            <a:endParaRPr lang="en-US" altLang="ko-KR" sz="3600">
              <a:solidFill>
                <a:schemeClr val="tx1">
                  <a:lumMod val="65000"/>
                  <a:lumOff val="35000"/>
                </a:schemeClr>
              </a:solidFill>
            </a:endParaRPr>
          </a:p>
          <a:p>
            <a:r xmlns:a="http://schemas.openxmlformats.org/drawingml/2006/main">
              <a:rPr lang="fil" altLang="ko-KR" sz="3600">
                <a:solidFill>
                  <a:schemeClr val="tx1">
                    <a:lumMod val="65000"/>
                    <a:lumOff val="35000"/>
                  </a:schemeClr>
                </a:solidFill>
              </a:rPr>
              <a:t>Nakikilala ng Diyos ang mga sumasamba sa Kanya.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Ano ang napagpasyahan ni Joash na ayusin?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palasyo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kanya</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silid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paaralan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Banal na Templo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Banal na Templo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bg1">
                    <a:lumMod val="50000"/>
                  </a:schemeClr>
                </a:solidFill>
              </a:rPr>
              <a:t>Kaya't ipinatawag ni Haring Joas si Jehoiada na saserdote at ang iba pang mga saserdote, at tinanong sila, "Bakit hindi ninyo inaayos ang mga sira sa templo?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2 Hari</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b="1">
                <a:solidFill>
                  <a:schemeClr val="tx1">
                    <a:lumMod val="50000"/>
                    <a:lumOff val="50000"/>
                  </a:schemeClr>
                </a:solidFill>
              </a:rPr>
              <a:t>No. 39 Ang Salita ng Diyos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600"/>
              <a:t>Nehemias, na muling nagtayo ng pader ng Jerusalem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fil" altLang="ko-KR" sz="3200"/>
              <a:t>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il" altLang="ko-KR" sz="3600">
                <a:solidFill>
                  <a:srgbClr val="C00000"/>
                </a:solidFill>
              </a:rPr>
              <a:t>Diyos..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fil" altLang="ko-KR" sz="3600">
                <a:solidFill>
                  <a:schemeClr val="tx1">
                    <a:lumMod val="65000"/>
                    <a:lumOff val="35000"/>
                  </a:schemeClr>
                </a:solidFill>
              </a:rPr>
              <a:t>Siya ang nagbibigay sa atin ng mabubuting kaibigan.</a:t>
            </a:r>
          </a:p>
          <a:p>
            <a:endParaRPr lang="en-US" altLang="ko-KR" sz="3600">
              <a:solidFill>
                <a:schemeClr val="tx1">
                  <a:lumMod val="65000"/>
                  <a:lumOff val="35000"/>
                </a:schemeClr>
              </a:solidFill>
            </a:endParaRPr>
          </a:p>
          <a:p>
            <a:r xmlns:a="http://schemas.openxmlformats.org/drawingml/2006/main">
              <a:rPr lang="fil" altLang="ko-KR" sz="3600">
                <a:solidFill>
                  <a:schemeClr val="tx1">
                    <a:lumMod val="65000"/>
                    <a:lumOff val="35000"/>
                  </a:schemeClr>
                </a:solidFill>
              </a:rPr>
              <a:t>Magpasalamat sa Diyos sa pagbibigay sa atin ng mabubuting kaibigan!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bg1">
                    <a:lumMod val="50000"/>
                  </a:schemeClr>
                </a:solidFill>
              </a:rPr>
              <a:t>Sumagot ako sa hari, "Kung nakalulugod ang hari at kung ang iyong lingkod ay nakasumpong ng biyaya sa kanyang paningin, ipadala niya ako sa lunsod ng Juda kung saan inilibing ang aking mga ninuno, upang aking maitayo muli."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Nehemias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Ang hari ng Persia ay nagbigay ng pahintulot sa katiwala ng haring si Nehemias na itayo muli ang lungsod at kuta na nasira.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Nehemias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bumalik sa Jerusalem kasama ang maraming Israelita at muling itinayo ang pader ng Jerusalem kasama nila.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600">
                <a:solidFill>
                  <a:schemeClr val="tx1">
                    <a:lumMod val="65000"/>
                    <a:lumOff val="35000"/>
                  </a:schemeClr>
                </a:solidFill>
              </a:rPr>
              <a:t>Gayunpaman, nabalisa sila ng ibang mga tribo na hindi nagustuhan ang muling pagkabuhay ng mga Israelita. Karagdagan pa, maraming Israelita ang nagreklamo.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Humingi ng tulong si Nehemias sa Diyos. Binigyan siya ng Diyos ng kapangyarihan at lakas ng loob na gawin ang gawain.</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2800">
                <a:solidFill>
                  <a:schemeClr val="tx1">
                    <a:lumMod val="65000"/>
                    <a:lumOff val="35000"/>
                  </a:schemeClr>
                </a:solidFill>
              </a:rPr>
              <a:t>Sa wakas, natapos ni Nehemias ang muling pagtatayo ng pader ng Jerusalem kasama ng mga Israelita. Matapos tapusin ang pader, siya at ang kanyang mga tao ay sumamba sa Diyos nang may kagalakan.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Aralin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600">
                <a:solidFill>
                  <a:schemeClr val="tx1">
                    <a:lumMod val="65000"/>
                    <a:lumOff val="35000"/>
                  </a:schemeClr>
                </a:solidFill>
              </a:rPr>
              <a:t>Natapos ni Nehemias ang muling pagtatayo ng pader sa tulong ng Diyos kahit na maraming kaguluhan.</a:t>
            </a:r>
          </a:p>
          <a:p>
            <a:pPr xmlns:a="http://schemas.openxmlformats.org/drawingml/2006/main" algn="ctr"/>
            <a:r xmlns:a="http://schemas.openxmlformats.org/drawingml/2006/main">
              <a:rPr lang="fil" altLang="ko-KR" sz="3600">
                <a:solidFill>
                  <a:schemeClr val="tx1">
                    <a:lumMod val="65000"/>
                    <a:lumOff val="35000"/>
                  </a:schemeClr>
                </a:solidFill>
              </a:rPr>
              <a:t>Kapag ginawa natin ang gawain ng Diyos maaari tayong humarap sa mahihirap na sitwasyon.</a:t>
            </a:r>
          </a:p>
          <a:p>
            <a:pPr xmlns:a="http://schemas.openxmlformats.org/drawingml/2006/main" algn="ctr"/>
            <a:r xmlns:a="http://schemas.openxmlformats.org/drawingml/2006/main">
              <a:rPr lang="fil" altLang="ko-KR" sz="3600">
                <a:solidFill>
                  <a:schemeClr val="tx1">
                    <a:lumMod val="65000"/>
                    <a:lumOff val="35000"/>
                  </a:schemeClr>
                </a:solidFill>
              </a:rPr>
              <a:t>Gayunpaman, kung kasama natin ang Diyos at makakasama natin Siya, malalagpasan natin ang lahat ng mga paghihirap na iyon.</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3200"/>
              <a:t>Diyos?</a:t>
            </a:r>
            <a:r xmlns:a="http://schemas.openxmlformats.org/drawingml/2006/main">
              <a:rPr lang="fi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rgbClr val="C00000"/>
                </a:solidFill>
              </a:rPr>
              <a:t>Ang Diyos ay..</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Ang Diyos ang tumutulong sa atin at nagbibigay sa atin ng lakas at tapang kapag tayo ay nananalangin at humihingi ng tulong sa mahirap na sitwasyon.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Quiz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tx1">
                    <a:lumMod val="65000"/>
                    <a:lumOff val="35000"/>
                  </a:schemeClr>
                </a:solidFill>
              </a:rPr>
              <a:t>Bakit bumalik si Nehemias sa sariling bayan?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① </a:t>
            </a:r>
            <a:r xmlns:a="http://schemas.openxmlformats.org/drawingml/2006/main">
              <a:rPr lang="fil" altLang="ko-KR" sz="2800">
                <a:solidFill>
                  <a:schemeClr val="tx1">
                    <a:lumMod val="65000"/>
                    <a:lumOff val="35000"/>
                  </a:schemeClr>
                </a:solidFill>
              </a:rPr>
              <a:t>maglakbay..</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② </a:t>
            </a:r>
            <a:r xmlns:a="http://schemas.openxmlformats.org/drawingml/2006/main">
              <a:rPr lang="fil" altLang="ko-KR" sz="2800">
                <a:solidFill>
                  <a:schemeClr val="tx1">
                    <a:lumMod val="65000"/>
                    <a:lumOff val="35000"/>
                  </a:schemeClr>
                </a:solidFill>
              </a:rPr>
              <a:t>para pumasok sa paaralan..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③ </a:t>
            </a:r>
            <a:r xmlns:a="http://schemas.openxmlformats.org/drawingml/2006/main">
              <a:rPr lang="fil" altLang="ko-KR" sz="2800">
                <a:solidFill>
                  <a:schemeClr val="tx1">
                    <a:lumMod val="65000"/>
                    <a:lumOff val="35000"/>
                  </a:schemeClr>
                </a:solidFill>
              </a:rPr>
              <a:t>sumamba..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chemeClr val="tx1">
                    <a:lumMod val="65000"/>
                    <a:lumOff val="35000"/>
                  </a:schemeClr>
                </a:solidFill>
              </a:rPr>
              <a:t>④ </a:t>
            </a:r>
            <a:r xmlns:a="http://schemas.openxmlformats.org/drawingml/2006/main">
              <a:rPr lang="fil" altLang="ko-KR" sz="2800">
                <a:solidFill>
                  <a:schemeClr val="tx1">
                    <a:lumMod val="65000"/>
                    <a:lumOff val="35000"/>
                  </a:schemeClr>
                </a:solidFill>
              </a:rPr>
              <a:t>upang muling itayo ang pader ng Jerusalem..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en-US" sz="2800">
                <a:solidFill>
                  <a:srgbClr val="FF0000"/>
                </a:solidFill>
              </a:rPr>
              <a:t>④ </a:t>
            </a:r>
            <a:r xmlns:a="http://schemas.openxmlformats.org/drawingml/2006/main">
              <a:rPr lang="fil" altLang="ko-KR" sz="2800">
                <a:solidFill>
                  <a:srgbClr val="FF0000"/>
                </a:solidFill>
              </a:rPr>
              <a:t>upang muling itayo ang pader ng Jerusalem..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il" altLang="ko-KR" sz="4000">
                <a:solidFill>
                  <a:srgbClr val="FF0000"/>
                </a:solidFill>
              </a:rPr>
              <a:t>Salita Ngayon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il" altLang="ko-KR" sz="3600">
                <a:solidFill>
                  <a:schemeClr val="bg1">
                    <a:lumMod val="50000"/>
                  </a:schemeClr>
                </a:solidFill>
              </a:rPr>
              <a:t>Sumagot ako sa hari, "Kung nakalulugod ang hari at kung ang iyong lingkod ay nakasumpong ng biyaya sa kanyang paningin, ipadala niya ako sa lunsod ng Juda kung saan inilibing ang aking mga ninuno, upang aking maitayo muli."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il" altLang="ko-KR" sz="2800">
                <a:solidFill>
                  <a:schemeClr val="tx1">
                    <a:lumMod val="65000"/>
                    <a:lumOff val="35000"/>
                  </a:schemeClr>
                </a:solidFill>
              </a:rPr>
              <a:t>Nehemias</a:t>
            </a:r>
            <a:r xmlns:a="http://schemas.openxmlformats.org/drawingml/2006/main">
              <a:rPr lang="fil" altLang="en-US" sz="2800">
                <a:solidFill>
                  <a:schemeClr val="tx1">
                    <a:lumMod val="65000"/>
                    <a:lumOff val="35000"/>
                  </a:schemeClr>
                </a:solidFill>
              </a:rPr>
              <a:t> </a:t>
            </a:r>
            <a:r xmlns:a="http://schemas.openxmlformats.org/drawingml/2006/main">
              <a:rPr lang="fil"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