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mn"/>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mn"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n" altLang="ko-KR" b="1">
                <a:solidFill>
                  <a:schemeClr val="tx1">
                    <a:lumMod val="50000"/>
                    <a:lumOff val="50000"/>
                  </a:schemeClr>
                </a:solidFill>
              </a:rPr>
              <a:t>Үгүй</a:t>
            </a:r>
            <a:r xmlns:a="http://schemas.openxmlformats.org/drawingml/2006/main">
              <a:rPr lang="mn" altLang="en-US" b="1">
                <a:solidFill>
                  <a:schemeClr val="tx1">
                    <a:lumMod val="50000"/>
                    <a:lumOff val="50000"/>
                  </a:schemeClr>
                </a:solidFill>
              </a:rPr>
              <a:t> </a:t>
            </a:r>
            <a:r xmlns:a="http://schemas.openxmlformats.org/drawingml/2006/main">
              <a:rPr lang="mn" altLang="ko-KR" b="1">
                <a:solidFill>
                  <a:schemeClr val="tx1">
                    <a:lumMod val="50000"/>
                    <a:lumOff val="50000"/>
                  </a:schemeClr>
                </a:solidFill>
              </a:rPr>
              <a:t>31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mn" altLang="ko-KR" sz="4000"/>
              <a:t>Жонатан,</a:t>
            </a:r>
          </a:p>
          <a:p>
            <a:pPr xmlns:a="http://schemas.openxmlformats.org/drawingml/2006/main" algn="ctr"/>
            <a:r xmlns:a="http://schemas.openxmlformats.org/drawingml/2006/main">
              <a:rPr lang="mn" altLang="ko-KR" sz="4000"/>
              <a:t>Давидын сайн найз</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mn" altLang="ko-KR" sz="3200">
                <a:solidFill>
                  <a:schemeClr val="tx1">
                    <a:lumMod val="65000"/>
                    <a:lumOff val="35000"/>
                  </a:schemeClr>
                </a:solidFill>
              </a:rPr>
              <a:t>Ионатан Давидад юу өгөөгүй вэ?</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сэлэм</a:t>
            </a:r>
            <a:r xmlns:a="http://schemas.openxmlformats.org/drawingml/2006/main">
              <a:rPr lang="mn"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бамбай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сум</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хувцас</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mn" altLang="en-US" sz="2800">
                <a:solidFill>
                  <a:srgbClr val="FF0000"/>
                </a:solidFill>
              </a:rPr>
              <a:t>② </a:t>
            </a:r>
            <a:r xmlns:a="http://schemas.openxmlformats.org/drawingml/2006/main">
              <a:rPr lang="mn" altLang="ko-KR" sz="2800">
                <a:solidFill>
                  <a:srgbClr val="FF0000"/>
                </a:solidFill>
              </a:rPr>
              <a:t>бамбай</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№40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Хатан хаан Естерийн эр зориг.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Тэгтэл хаан "Эстер хатан минь, энэ юу вэ? Та юу гуйж байна вэ? Хаанчлалын тэн хагас нь хүртэл чамд өгөх болно" гэж асуув.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Эстер</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Энэ бол ухаалаг еврей эмэгтэй Естер Персийн хатан хаан байсан үе юм. Гэсэн хэдий ч Хаман хааны хуулийг ашиглан иудейчүүдийг устгахаар төлөвлөжээ.</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Хаан дуудаагүй байж хаанд ойртвол намайг алчихаж магадгүй гэж тэр эмэгтэй бодов. Гэсэн хэдий ч тэрээр хууль зөрчиж байсан ч ард түмнээ аврахыг хүсэхийн тулд хаан дээр очихоор шийдэв.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Гэвч Естер хатан хаан ордонд зогсож байхыг хараад түүнд маш их баярлаж, “Чи юу хүсч байна вэ? Би чамд өгье” гэж хэлсэн.</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Хаманы иудейчүүдийг устгах төлөвлөгөөг хаан илчилсэн. Үүний үр дүнд хаан түүнийг үзэн ядаж, алагджээ.</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"Эзэн, биднийг хамгаалсанд баярлалаа!" Хатан Естерийн эр зоригийн ачаар иудейчүүд хамгаалагдсан.</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solidFill>
                  <a:schemeClr val="tx1">
                    <a:lumMod val="65000"/>
                    <a:lumOff val="35000"/>
                  </a:schemeClr>
                </a:solidFill>
              </a:rPr>
              <a:t>Естер цаазлагдах ёстой байсан ч ард түмнээ зоригтойгоор аврахыг Бурханд залбирсан.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Бурхан Естерийн залбирлаар дамжуулан Өөрийн гайхамшигт мэргэн ухаан, хүч чадлаараа иудейчүүдийг хямралаас аварсан.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Өдөр тутмын амьдралдаа Бурханы гайхамшигт тусламж, авралд итгэж, хүлээцгээе.</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Өөрийн хүмүүсийг эцсээ хүртэл хадгалж, тусалдаг нэгэн юм.</a:t>
            </a:r>
            <a:r xmlns:a="http://schemas.openxmlformats.org/drawingml/2006/main">
              <a:rPr lang="mn"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mn" altLang="ko-KR" sz="3600">
                <a:solidFill>
                  <a:schemeClr val="tx1">
                    <a:lumMod val="65000"/>
                    <a:lumOff val="35000"/>
                  </a:schemeClr>
                </a:solidFill>
              </a:rPr>
              <a:t>Бурхан намайг дэлхийн төгсгөл хүртэл хамгаалж, тусалж байна.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200">
                <a:solidFill>
                  <a:schemeClr val="tx1">
                    <a:lumMod val="65000"/>
                    <a:lumOff val="35000"/>
                  </a:schemeClr>
                </a:solidFill>
              </a:rPr>
              <a:t>Естер хаан руу дуудагдахгүйгээр ойртоход юу тохиолдсон бэ?</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Түүнийг цаазаар авах ёстой байв.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Түүнийг хөөсөн.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Тэр хаантай уулзаж чадаагүй.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Тэр хаанаас хүссэн зүйлээ хэлж чадна.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Тэр хаанаас хүссэн зүйлээ хэлж чадна.</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Давид Саултай ярьж дууссаны дараа Ионатан Давидтай нэг сүнс болж, түүнийг өөр шигээ хайрлав.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 altLang="ko-KR" sz="2800">
                <a:solidFill>
                  <a:schemeClr val="tx1">
                    <a:lumMod val="65000"/>
                    <a:lumOff val="35000"/>
                  </a:schemeClr>
                </a:solidFill>
              </a:rPr>
              <a:t>1 Самуел 18:</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Тэгтэл хаан "Эстер хатан минь, энэ юу вэ? Та юу гуйж байна вэ? Хаанчлалын тэн хагас нь хүртэл чамд өгөх болно" гэж асуув.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Эстер</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mn" altLang="ko-KR" b="1">
                <a:solidFill>
                  <a:schemeClr val="tx1">
                    <a:lumMod val="50000"/>
                    <a:lumOff val="50000"/>
                  </a:schemeClr>
                </a:solidFill>
              </a:rPr>
              <a:t>№41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n" altLang="ko-KR" sz="4400"/>
              <a:t>Бурханаар адислагдсан Иов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Узын нутагт Иов гэдэг хүн амьдардаг байв. Энэ хүн гэм зэмгүй бөгөөд шулуун шударга байсан; тэр Бурханаас эмээж, муугаас зайлсхийдэг байв.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 altLang="ko-KR" sz="2800">
                <a:solidFill>
                  <a:schemeClr val="tx1">
                    <a:lumMod val="65000"/>
                    <a:lumOff val="35000"/>
                  </a:schemeClr>
                </a:solidFill>
              </a:rPr>
              <a:t>Ажил</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Зүүн нутгийн Уз нутагт амьдарч байсан Иов хамгийн баян нь байв. Тэр Бурханаас эмээж, гэм зэмгүй, шулуун шударга байсан.</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“Чи Иовыг адисалсан учраас тэр чамаас эмээсэн! Иов Бурханаас дэмий л эмээдэг гэж үү?" Сатан Иовыг туршихаар хуйвалдав.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mn" altLang="ko-KR" sz="2400">
                <a:solidFill>
                  <a:schemeClr val="tx1">
                    <a:lumMod val="65000"/>
                    <a:lumOff val="35000"/>
                  </a:schemeClr>
                </a:solidFill>
              </a:rPr>
              <a:t>Сатан нэг шөнийн дотор бүх зүйлийг, хүүхдүүдийг нь болон бүх өмч хөрөнгийг нь булаан авчээ. Тэр дэлхийн хамгийн өрөвдөлтэй хүн болсон.</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mn" altLang="ko-KR" sz="2600">
                <a:solidFill>
                  <a:schemeClr val="tx1">
                    <a:lumMod val="65000"/>
                    <a:lumOff val="35000"/>
                  </a:schemeClr>
                </a:solidFill>
              </a:rPr>
              <a:t>Эхнэр нь түүнийг "Бурханыг харааж, үх!" гэж хэлээд салав. Иовын найзууд ирж, түүнийг буруутгасан боловч Иов урьдын адил Бурханд найдсан.</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mn" altLang="ko-KR" sz="2600">
                <a:solidFill>
                  <a:schemeClr val="tx1">
                    <a:lumMod val="65000"/>
                    <a:lumOff val="35000"/>
                  </a:schemeClr>
                </a:solidFill>
              </a:rPr>
              <a:t>Энэ бол зовлон зүдгүүр, гашуун зовлонтой үе байсан. Гэсэн хэдий ч Иов сорилтыг давсан бөгөөд Бурхан түүнд өмнөхөөсөө илүү их адислал өгсөн. Тэр урьд өмнөхөөсөө Бурханаас эмээдэг хүн болсон.</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mn" altLang="ko-KR" sz="3200">
                <a:solidFill>
                  <a:schemeClr val="tx1">
                    <a:lumMod val="65000"/>
                    <a:lumOff val="35000"/>
                  </a:schemeClr>
                </a:solidFill>
              </a:rPr>
              <a:t>Хэдийгээр Иов шулуун шударга хүн байсан ч Сатан түүнд бэрхшээл учруулсан.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Хүнд хэцүү байсан ч Иов Бурханд итгэж, Бурханд тэвчээртэй байсан.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Эдгээр бэрхшээлүүд бидний өмнө ирж магадгүй юм.</a:t>
            </a:r>
          </a:p>
          <a:p>
            <a:pPr xmlns:a="http://schemas.openxmlformats.org/drawingml/2006/main" algn="ctr"/>
            <a:r xmlns:a="http://schemas.openxmlformats.org/drawingml/2006/main">
              <a:rPr lang="mn" altLang="ko-KR" sz="3200">
                <a:solidFill>
                  <a:schemeClr val="tx1">
                    <a:lumMod val="65000"/>
                    <a:lumOff val="35000"/>
                  </a:schemeClr>
                </a:solidFill>
              </a:rPr>
              <a:t>Тэр үед бид Бурханд итгэж, Бурханд тэвчээртэй байх ёстой.</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mn" altLang="ko-KR" sz="3200"/>
              <a:t>Бурхан?</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Бурхан бол цорын ганц</a:t>
            </a:r>
          </a:p>
          <a:p>
            <a:r xmlns:a="http://schemas.openxmlformats.org/drawingml/2006/main">
              <a:rPr lang="mn" altLang="ko-KR" sz="3600">
                <a:solidFill>
                  <a:schemeClr val="tx1">
                    <a:lumMod val="65000"/>
                    <a:lumOff val="35000"/>
                  </a:schemeClr>
                </a:solidFill>
              </a:rPr>
              <a:t>Өөрийнхөө хүслийн дагуу биднийг баян эсвэл ядуу болгож чадах хүн.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№32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Мэргэн ухааныг бэлэг болгон хүлээн авсан Соломон.</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Иовын аль нь буруу вэ?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Тэр баян байсан.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Тэр зүүн нутагт амьдардаг байв.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Тэр хаан байсан.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Тэр Бурханаас эмээсэн.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mn" altLang="en-US" sz="2800">
                <a:solidFill>
                  <a:srgbClr val="FF0000"/>
                </a:solidFill>
              </a:rPr>
              <a:t>③ </a:t>
            </a:r>
            <a:r xmlns:a="http://schemas.openxmlformats.org/drawingml/2006/main">
              <a:rPr lang="mn" altLang="ko-KR" sz="2800">
                <a:solidFill>
                  <a:srgbClr val="FF0000"/>
                </a:solidFill>
              </a:rPr>
              <a:t>Тэр хаан байсан.</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Узын нутагт Иов гэдэг хүн амьдардаг байв. Энэ хүн гэм зэмгүй бөгөөд шулуун шударга байсан; тэр Бурханаас эмээж, муугаас зайлсхийдэг байв.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 altLang="ko-KR" sz="2800">
                <a:solidFill>
                  <a:schemeClr val="tx1">
                    <a:lumMod val="65000"/>
                    <a:lumOff val="35000"/>
                  </a:schemeClr>
                </a:solidFill>
              </a:rPr>
              <a:t>Ажил</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ҮГҮЙ. 42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Даниел Хааны хоолыг идэхээс татгалзав.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Гэвч Даниел хааны хоол, дарсаар өөрийгөө бузарлахгүй байхаар шийдсэн бөгөөд өөрийгөө ингэж бузарлахгүй байхыг ахлах түшмэдээс зөвшөөрөл хүссэн.</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Даниел</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500">
                <a:solidFill>
                  <a:schemeClr val="tx1">
                    <a:lumMod val="65000"/>
                    <a:lumOff val="35000"/>
                  </a:schemeClr>
                </a:solidFill>
              </a:rPr>
              <a:t>Даниел болон түүний гурван найз Вавилонд хоригдлоо. Хаан түшмэддээ хааны хоол, дарс өгөх замаар тэдэнд зааж сургахыг тушаажээ.</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400">
                <a:solidFill>
                  <a:schemeClr val="tx1">
                    <a:lumMod val="65000"/>
                    <a:lumOff val="35000"/>
                  </a:schemeClr>
                </a:solidFill>
              </a:rPr>
              <a:t>"Бид Бурханы хуулиар хориглосон хоол идэхгүй байхыг хүсч байна!" Даниел болон түүний гурван найз ахлах түшмэдээс өөрсдийгөө ингэж бузарлахгүй байхыг зөвшөөрчээ.</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Даниел болон түүний гурван найз Идолд өргөсөн хоолыг идэхийн оронд ногоо, ус идэж байв. Бурхан тэднийг үнэлж, илүү их мэргэн ухааныг өгсөн.</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500">
                <a:solidFill>
                  <a:schemeClr val="tx1">
                    <a:lumMod val="65000"/>
                    <a:lumOff val="35000"/>
                  </a:schemeClr>
                </a:solidFill>
              </a:rPr>
              <a:t>"Тэд ямар ухаантай юм бэ!" Хааны хоолыг идсэн бусад залуусаас илүү эрүүл саруул, ухаалаг харагдаж байгаад хаан гайхахгүй байж чадсангүй.</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Тэр цагаас хойш Даниел болон түүний гурван найз Вавилоны чухал зүйлсийг хариуцаж, Бурханы өмнө өөрсдийгөө ариусгаж байв.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200">
                <a:solidFill>
                  <a:schemeClr val="tx1">
                    <a:lumMod val="65000"/>
                    <a:lumOff val="35000"/>
                  </a:schemeClr>
                </a:solidFill>
              </a:rPr>
              <a:t>Даниел болон түүний гурван найз хоригдлын нөхцөлд ч гэсэн Бурханы хуулийг сахихаар шийдсэн.</a:t>
            </a:r>
          </a:p>
          <a:p>
            <a:r xmlns:a="http://schemas.openxmlformats.org/drawingml/2006/main">
              <a:rPr lang="mn" altLang="ko-KR" sz="3200">
                <a:solidFill>
                  <a:schemeClr val="tx1">
                    <a:lumMod val="65000"/>
                    <a:lumOff val="35000"/>
                  </a:schemeClr>
                </a:solidFill>
              </a:rPr>
              <a:t>Дараа нь тэд хааны хоол иддэг бусад эрчүүдээс илүү эрүүл, ухаалаг болжээ.</a:t>
            </a:r>
          </a:p>
          <a:p>
            <a:r xmlns:a="http://schemas.openxmlformats.org/drawingml/2006/main">
              <a:rPr lang="mn" altLang="ko-KR" sz="3200">
                <a:solidFill>
                  <a:schemeClr val="tx1">
                    <a:lumMod val="65000"/>
                    <a:lumOff val="35000"/>
                  </a:schemeClr>
                </a:solidFill>
              </a:rPr>
              <a:t>Бид ямар ч нөхцөлд Бурханд дуулгавартай байх ёстой.</a:t>
            </a:r>
          </a:p>
          <a:p>
            <a:r xmlns:a="http://schemas.openxmlformats.org/drawingml/2006/main">
              <a:rPr lang="mn" altLang="ko-KR" sz="3200">
                <a:solidFill>
                  <a:schemeClr val="tx1">
                    <a:lumMod val="65000"/>
                    <a:lumOff val="35000"/>
                  </a:schemeClr>
                </a:solidFill>
              </a:rPr>
              <a:t>Бурханыг хайрлах шиг чухал зүйл байхгүй.</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Соломон хаан дэлхийн бусад бүх хаадаас илүү баялаг, мэргэн ухаантай байв.</a:t>
            </a:r>
            <a:r xmlns:a="http://schemas.openxmlformats.org/drawingml/2006/main">
              <a:rPr lang="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 Шастир 9:</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ДЭМБ</a:t>
            </a:r>
            <a:r xmlns:a="http://schemas.openxmlformats.org/drawingml/2006/main">
              <a:rPr lang="mn" altLang="en-US" sz="3200"/>
              <a:t> </a:t>
            </a:r>
            <a:r xmlns:a="http://schemas.openxmlformats.org/drawingml/2006/main">
              <a:rPr lang="mn" altLang="ko-KR" sz="3200"/>
              <a:t>байна</a:t>
            </a:r>
            <a:r xmlns:a="http://schemas.openxmlformats.org/drawingml/2006/main">
              <a:rPr lang="mn" altLang="en-US" sz="3200"/>
              <a:t> </a:t>
            </a:r>
            <a:r xmlns:a="http://schemas.openxmlformats.org/drawingml/2006/main">
              <a:rPr lang="mn" altLang="ko-KR" sz="3200"/>
              <a:t>Бурхан?</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бүх газарт нэгэн зэрэг байж чаддаг нэгэн (бүх газар оршихуй). Мөн тэрээр бүхнийг чадагч юм.</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Даниел болон түүний гурван найз хааны хоолны оронд ямар хоол идсэн бэ?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ус, хүнсний ногоо</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жигнэмэг ба кокс</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гоймон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будаа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① </a:t>
            </a:r>
            <a:r xmlns:a="http://schemas.openxmlformats.org/drawingml/2006/main">
              <a:rPr lang="mn" altLang="ko-KR" sz="2800">
                <a:solidFill>
                  <a:srgbClr val="FF0000"/>
                </a:solidFill>
              </a:rPr>
              <a:t>ус, хүнсний ногоо</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Гэвч Даниел хааны хоол, дарсаар өөрийгөө бузарлахгүй байхаар шийдсэн бөгөөд өөрийгөө ингэж бузарлахгүй байхыг ахлах түшмэдээс зөвшөөрөл хүссэн.</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Даниел</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 43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Арслангийн ордны Даниел</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Хаан маш их баярлаж Даниелыг нүхнээс гаргахыг тушаав. Даниелыг нүхнээс гаргахад, тэр Бурхандаа итгэж байсан тул шарх олдсонгүй.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Даниел</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6:</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500">
                <a:solidFill>
                  <a:schemeClr val="tx1">
                    <a:lumMod val="65000"/>
                    <a:lumOff val="35000"/>
                  </a:schemeClr>
                </a:solidFill>
              </a:rPr>
              <a:t>Вавилонд олзлогдож, ерөнхий сайд болсон Даниелыг үзэн яддаг хүмүүс байсан. Тэд Даниелыг алахыг хүссэн.</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400">
                <a:solidFill>
                  <a:schemeClr val="tx1">
                    <a:lumMod val="65000"/>
                    <a:lumOff val="35000"/>
                  </a:schemeClr>
                </a:solidFill>
              </a:rPr>
              <a:t>— Хаанаас өөр зүйлд мөргөх хүн арслангийн үүрэнд хаягдах болно! Даниел мэдэж байсан ч өдөрт гурван удаа залбирахаа больсонгүй.</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Ингээд эцэст нь Даниел аймшигт арслангийн үүр рүү хаягджээ.</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500">
                <a:solidFill>
                  <a:schemeClr val="tx1">
                    <a:lumMod val="65000"/>
                    <a:lumOff val="35000"/>
                  </a:schemeClr>
                </a:solidFill>
              </a:rPr>
              <a:t>Маргааш өглөө нь хаан арслангийн үүрэнд ирж, "Даниел аа! Та аюулгүй юу?' Үнэн хэрэгтээ хаан Даниелд маш их хайртай учраас түүнийг үхэхгүй байхыг хүссэн.</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"Бурхан намайг хамгаалахад би зүгээр!" Даниел гэмтээгүй. Хаан бас Даниелын Бурханыг магтав.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Соломон Давидын дараа Израилийн гурав дахь хаан болов.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solidFill>
                  <a:schemeClr val="tx1">
                    <a:lumMod val="65000"/>
                    <a:lumOff val="35000"/>
                  </a:schemeClr>
                </a:solidFill>
              </a:rPr>
              <a:t>Шүтээнүүдэд мөргөдөггүй Даниел,</a:t>
            </a:r>
          </a:p>
          <a:p>
            <a:pPr xmlns:a="http://schemas.openxmlformats.org/drawingml/2006/main" algn="ctr"/>
            <a:r xmlns:a="http://schemas.openxmlformats.org/drawingml/2006/main">
              <a:rPr lang="mn" altLang="ko-KR" sz="3200">
                <a:solidFill>
                  <a:schemeClr val="tx1">
                    <a:lumMod val="65000"/>
                    <a:lumOff val="35000"/>
                  </a:schemeClr>
                </a:solidFill>
              </a:rPr>
              <a:t>эцэст нь арслангийн нүхэнд хаягдсан боловч тэр аюулгүй байв.</a:t>
            </a:r>
          </a:p>
          <a:p>
            <a:pPr xmlns:a="http://schemas.openxmlformats.org/drawingml/2006/main" algn="ctr"/>
            <a:r xmlns:a="http://schemas.openxmlformats.org/drawingml/2006/main">
              <a:rPr lang="mn" altLang="ko-KR" sz="3200">
                <a:solidFill>
                  <a:schemeClr val="tx1">
                    <a:lumMod val="65000"/>
                    <a:lumOff val="35000"/>
                  </a:schemeClr>
                </a:solidFill>
              </a:rPr>
              <a:t>Даниелын итгэлийн улмаас Вавилоны хаан ч бас Бурханыг магтдаг байв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Бид зөвхөн Бурханд мөргөх ёстой</a:t>
            </a:r>
          </a:p>
          <a:p>
            <a:pPr xmlns:a="http://schemas.openxmlformats.org/drawingml/2006/main" algn="ctr"/>
            <a:r xmlns:a="http://schemas.openxmlformats.org/drawingml/2006/main">
              <a:rPr lang="mn" altLang="ko-KR" sz="3200">
                <a:solidFill>
                  <a:schemeClr val="tx1">
                    <a:lumMod val="65000"/>
                    <a:lumOff val="35000"/>
                  </a:schemeClr>
                </a:solidFill>
              </a:rPr>
              <a:t>Бид шүтээнүүдэд үйлчилдэггүй итгэх ёстой!</a:t>
            </a:r>
          </a:p>
          <a:p>
            <a:pPr xmlns:a="http://schemas.openxmlformats.org/drawingml/2006/main" algn="ctr"/>
            <a:r xmlns:a="http://schemas.openxmlformats.org/drawingml/2006/main">
              <a:rPr lang="mn" altLang="ko-KR" sz="3200">
                <a:solidFill>
                  <a:schemeClr val="tx1">
                    <a:lumMod val="65000"/>
                    <a:lumOff val="35000"/>
                  </a:schemeClr>
                </a:solidFill>
              </a:rPr>
              <a:t>Ийм итгэл нь бусад хүмүүсийг Бурханд итгэхэд хүргэдэг.</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 уу?</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 цорын ганц..</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найдвартай хүн</a:t>
            </a:r>
            <a:r xmlns:a="http://schemas.openxmlformats.org/drawingml/2006/main">
              <a:rPr lang="mn" altLang="en-US" sz="3600">
                <a:solidFill>
                  <a:schemeClr val="tx1">
                    <a:lumMod val="65000"/>
                    <a:lumOff val="35000"/>
                  </a:schemeClr>
                </a:solidFill>
              </a:rPr>
              <a:t> </a:t>
            </a:r>
            <a:r xmlns:a="http://schemas.openxmlformats.org/drawingml/2006/main">
              <a:rPr lang="mn" altLang="ko-KR" sz="3600">
                <a:solidFill>
                  <a:schemeClr val="tx1">
                    <a:lumMod val="65000"/>
                    <a:lumOff val="35000"/>
                  </a:schemeClr>
                </a:solidFill>
              </a:rPr>
              <a:t>Түүнд үнэхээр итгэж, Түүнд үйлчилдэг хүмүүсийг хэн аварч чадах вэ?</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Яагаад</a:t>
            </a:r>
            <a:r xmlns:a="http://schemas.openxmlformats.org/drawingml/2006/main">
              <a:rPr lang="mn" altLang="en-US" sz="3600">
                <a:solidFill>
                  <a:schemeClr val="tx1">
                    <a:lumMod val="65000"/>
                    <a:lumOff val="35000"/>
                  </a:schemeClr>
                </a:solidFill>
              </a:rPr>
              <a:t> </a:t>
            </a:r>
            <a:r xmlns:a="http://schemas.openxmlformats.org/drawingml/2006/main">
              <a:rPr lang="mn" altLang="ko-KR" sz="3600">
                <a:solidFill>
                  <a:schemeClr val="tx1">
                    <a:lumMod val="65000"/>
                    <a:lumOff val="35000"/>
                  </a:schemeClr>
                </a:solidFill>
              </a:rPr>
              <a:t>байсан</a:t>
            </a:r>
            <a:r xmlns:a="http://schemas.openxmlformats.org/drawingml/2006/main">
              <a:rPr lang="mn" altLang="en-US" sz="3600">
                <a:solidFill>
                  <a:schemeClr val="tx1">
                    <a:lumMod val="65000"/>
                    <a:lumOff val="35000"/>
                  </a:schemeClr>
                </a:solidFill>
              </a:rPr>
              <a:t> </a:t>
            </a:r>
            <a:r xmlns:a="http://schemas.openxmlformats.org/drawingml/2006/main">
              <a:rPr lang="mn" altLang="ko-KR" sz="3600">
                <a:solidFill>
                  <a:schemeClr val="tx1">
                    <a:lumMod val="65000"/>
                    <a:lumOff val="35000"/>
                  </a:schemeClr>
                </a:solidFill>
              </a:rPr>
              <a:t>Даниел арслангийн үүрэнд хаягдсан уу?</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Учир нь тэр хаанд худал хэлсэн.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Учир нь тэр хааны шүтээнд сөгдөөгүй.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Учир нь тэр хааныг алах гэж байсан юм.</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Учир нь тэр Бурханд сайн мөргөдөггүй байсан.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② </a:t>
            </a:r>
            <a:r xmlns:a="http://schemas.openxmlformats.org/drawingml/2006/main">
              <a:rPr lang="mn" altLang="ko-KR" sz="2800">
                <a:solidFill>
                  <a:srgbClr val="FF0000"/>
                </a:solidFill>
              </a:rPr>
              <a:t>Учир нь тэр хааны шүтээнд сөгдөөгүй.</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Хаан маш их баярлаж Даниелыг нүхнээс гаргахыг тушаав. Даниелыг нүхнээс гаргахад, тэр Бурхандаа итгэж байсан тул шарх олдсонгүй.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Даниел</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6:</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 44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Агуу загасны дотор байсан Иона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Харин ЭЗЭН Ионаг залгих агуу загас өгсөн бөгөөд Иона загасны дотор гурван өдөр, гурван шөнө байв.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Иона</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500">
                <a:solidFill>
                  <a:schemeClr val="tx1">
                    <a:lumMod val="65000"/>
                    <a:lumOff val="35000"/>
                  </a:schemeClr>
                </a:solidFill>
              </a:rPr>
              <a:t>Нэгэн өдөр Бурхан Иона руу үзэгдэж,</a:t>
            </a:r>
          </a:p>
          <a:p>
            <a:r xmlns:a="http://schemas.openxmlformats.org/drawingml/2006/main">
              <a:rPr lang="mn" altLang="ko-KR" sz="2500">
                <a:solidFill>
                  <a:schemeClr val="tx1">
                    <a:lumMod val="65000"/>
                    <a:lumOff val="35000"/>
                  </a:schemeClr>
                </a:solidFill>
              </a:rPr>
              <a:t>“Агуу Ниневе хотод очиж, түүний эсрэг тунхагла! Би тэднийг бузар муугаас нь аврах болно."</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Иона Бурханд дуулгавартай байхыг хүсээгүй. Тэрээр гадаадад явж, Бурханаас зугтахын тулд Таршиш руу усан онгоцоор явсан.</a:t>
            </a:r>
            <a:r xmlns:a="http://schemas.openxmlformats.org/drawingml/2006/main">
              <a:rPr lang="mn"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400">
                <a:solidFill>
                  <a:schemeClr val="tx1">
                    <a:lumMod val="65000"/>
                    <a:lumOff val="35000"/>
                  </a:schemeClr>
                </a:solidFill>
              </a:rPr>
              <a:t>Гэвч Бурхан хүчтэй салхи илгээсэн бөгөөд тэд бүгд үхэх ёстой байв. Далайчид Ионаг далайд хаяв. Нэг том загас ирээд түүнийг залгив.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Иона загасны дотор 3 өдрийн турш нүглээ наманчилжээ.</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"Надад ард түмнийг минь сайн удирдах мэргэн ухааныг өгөөч." Соломон үүнийг хүссэнд Бурхан баяртай байв. Тиймээс Бурхан Соломоны хүссэн зүйлийг түүнд өгсөн.</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400">
                <a:solidFill>
                  <a:schemeClr val="tx1">
                    <a:lumMod val="65000"/>
                    <a:lumOff val="35000"/>
                  </a:schemeClr>
                </a:solidFill>
              </a:rPr>
              <a:t>Загас түүнийг хуурай газар руу бөөлжив. Тэрээр Ниневед очиж, тэдэнд Бурханы захиасыг дурамжхан хашгирав.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500">
                <a:solidFill>
                  <a:schemeClr val="tx1">
                    <a:lumMod val="65000"/>
                    <a:lumOff val="35000"/>
                  </a:schemeClr>
                </a:solidFill>
              </a:rPr>
              <a:t>Бурханы сэрэмжлүүлгийг сонсоод Ниневечууд наманчилж, Бурханы нигүүлслийг эрэлхийлэв. Бурхан Ниневегийн хүмүүсийг уучилсан.</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solidFill>
                  <a:schemeClr val="tx1">
                    <a:lumMod val="65000"/>
                    <a:lumOff val="35000"/>
                  </a:schemeClr>
                </a:solidFill>
              </a:rPr>
              <a:t>Иона Бурханы үгийг дуулгавартай дагасангүй.</a:t>
            </a:r>
          </a:p>
          <a:p>
            <a:pPr xmlns:a="http://schemas.openxmlformats.org/drawingml/2006/main" algn="ctr"/>
            <a:r xmlns:a="http://schemas.openxmlformats.org/drawingml/2006/main">
              <a:rPr lang="mn" altLang="ko-KR" sz="3200">
                <a:solidFill>
                  <a:schemeClr val="tx1">
                    <a:lumMod val="65000"/>
                    <a:lumOff val="35000"/>
                  </a:schemeClr>
                </a:solidFill>
              </a:rPr>
              <a:t>Гэвч Бурхан Ионаг дуулгаваргүй болгоход ашиглаж, эцэст нь Ниневечүүдийг аварсан.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Бурханы хүсэл миний бодож байгаагаас өөр байх үе байдаг.</a:t>
            </a:r>
          </a:p>
          <a:p>
            <a:pPr xmlns:a="http://schemas.openxmlformats.org/drawingml/2006/main" algn="ctr"/>
            <a:r xmlns:a="http://schemas.openxmlformats.org/drawingml/2006/main">
              <a:rPr lang="mn" altLang="ko-KR" sz="3200">
                <a:solidFill>
                  <a:schemeClr val="tx1">
                    <a:lumMod val="65000"/>
                    <a:lumOff val="35000"/>
                  </a:schemeClr>
                </a:solidFill>
              </a:rPr>
              <a:t>Гэхдээ Бурханы хүсэл үргэлж зөв байдаг.</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Бид Бурханы хүсэлд үргэлж дуулгавартай байх ёстой.</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 гэж хэн бэ?</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Нүглээ чин сэтгэлээсээ наманчилж, өршөөл гуйдаг хүмүүсийг Бурхан авардаг.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Иона 3 хоногийн турш хэний гэдсэнд байсан бэ?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Арслан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Заан</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Нохой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Загас</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Загас</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Харин ЭЗЭН Ионаг залгих агуу загас өгсөн бөгөөд Иона загасны дотор гурван өдөр, гурван шөнө байв.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Иона</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Нэгэн өдөр хоёр эмэгтэй бяцхан хүүхэдтэй Соломонд ирэв. Тэд хаанаас өмнө нялх хүүхэд нь түүний хүүхэд гэж маргалдав.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Хаан өгүүлрүүн: "Хоёр эмэгтэй хүүхдийг өөрийн хүүхэд гэж зөрүүдлэх тул хүүхдийг хоёр хувааж, нэгийг нь хагасыг нь нөгөөд нь өг!"</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Нэгэн эмэгтэй хүүгээ өрөвдөх сэтгэлээр дүүрэн байв. Тэгэхээр нь “Амьд хүүхдээ өгчих. Түүнийг битгий ал!” Үүнийг сонсоод Соломон тэр эмэгтэйг жинхэнэ эх нь мөн гэж шийдэв. Хаан “Түүнд хүүхдээ өг. Тэр бол жинхэнэ ээж!"</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600">
                <a:solidFill>
                  <a:schemeClr val="tx1">
                    <a:lumMod val="65000"/>
                    <a:lumOff val="35000"/>
                  </a:schemeClr>
                </a:solidFill>
              </a:rPr>
              <a:t>Соломон эд баялаг, эрх мэдэл биш харин ухаалаг зүрх сэтгэлийг гуйсан</a:t>
            </a:r>
          </a:p>
          <a:p>
            <a:pPr xmlns:a="http://schemas.openxmlformats.org/drawingml/2006/main" algn="ctr"/>
            <a:r xmlns:a="http://schemas.openxmlformats.org/drawingml/2006/main">
              <a:rPr lang="mn" altLang="ko-KR" sz="3600">
                <a:solidFill>
                  <a:schemeClr val="tx1">
                    <a:lumMod val="65000"/>
                    <a:lumOff val="35000"/>
                  </a:schemeClr>
                </a:solidFill>
              </a:rPr>
              <a:t>улс орноо удирдах.</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 altLang="ko-KR" sz="3600">
                <a:solidFill>
                  <a:schemeClr val="tx1">
                    <a:lumMod val="65000"/>
                    <a:lumOff val="35000"/>
                  </a:schemeClr>
                </a:solidFill>
              </a:rPr>
              <a:t>Бид зөвхөн өөрсдийнхөө төлөө бус бусдад үйлчлэхийн төлөө Бурханд залбирах ёстой.</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Давид Саултай ярьж дууссаны дараа Ионатан Давидтай нэг сүнс болж, түүнийг өөр шигээ хайрлав.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 altLang="ko-KR" sz="2800">
                <a:solidFill>
                  <a:schemeClr val="tx1">
                    <a:lumMod val="65000"/>
                    <a:lumOff val="35000"/>
                  </a:schemeClr>
                </a:solidFill>
              </a:rPr>
              <a:t>1 Самуел 18:</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минь..</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дэлхийгээс олж авч чадахгүй мэргэн ухааныг бидэнд өгч чадах нэгэн юм.</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Соломон Бурханаас юу гуйсан бэ?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хоол</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эд баялаг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эрүүл мэнд</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мэргэн ухаан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мэргэн ухаан</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Соломон хаан дэлхийн бусад бүх хаадаас илүү баялаг, мэргэн ухаантай байв.</a:t>
            </a:r>
            <a:r xmlns:a="http://schemas.openxmlformats.org/drawingml/2006/main">
              <a:rPr lang="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 Шастир 9:</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№33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Бурханы нэрийн сүм</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Соломон ЭЗЭНий нэрэнд зориулсан сүм болон өөртөө хааны ордон барихыг тушаав.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2Шастир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Давидын тушаасан ёсоор Соломон Бурханд зориулж сүм барихыг хүсчээ.</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Тиймээс тэрээр чадварлаг мужаануудад сүмд хамгийн сайн мод авчрахыг тушаажээ.</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Тэрээр сүмд чулуу бэлджээ. Тэрээр чадварлаг гар урчуудаас том, гайхамшигтай, бат бөх чулуу авчрахыг хүссэн</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Зарим гар урчууд Бурханы сүмийг өнгөт хувцас, алтан утсаар чимэглэсэн.</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Бурханы сүм баригдаж дуусахад Соломон болон Израилийн бүх эрчүүд Бурханд маш их баяр хөөртэйгээр мөргөв.</a:t>
            </a:r>
            <a:r xmlns:a="http://schemas.openxmlformats.org/drawingml/2006/main">
              <a:rPr lang="mn" altLang="en-US" sz="2600">
                <a:solidFill>
                  <a:schemeClr val="tx1">
                    <a:lumMod val="65000"/>
                    <a:lumOff val="35000"/>
                  </a:schemeClr>
                </a:solidFill>
              </a:rPr>
              <a:t> </a:t>
            </a:r>
            <a:r xmlns:a="http://schemas.openxmlformats.org/drawingml/2006/main">
              <a:rPr lang="mn" altLang="ko-KR" sz="2600">
                <a:solidFill>
                  <a:schemeClr val="tx1">
                    <a:lumMod val="65000"/>
                    <a:lumOff val="35000"/>
                  </a:schemeClr>
                </a:solidFill>
              </a:rPr>
              <a:t>“Өө Эзэн Бурхан! Биднийг энд хаанчлаач!"</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Давид ордонд үлдэх болов. Тэрээр Саул хааны хүү Ионатантай уулзав.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600">
                <a:solidFill>
                  <a:schemeClr val="tx1">
                    <a:lumMod val="65000"/>
                    <a:lumOff val="35000"/>
                  </a:schemeClr>
                </a:solidFill>
              </a:rPr>
              <a:t>Соломон болон түүний хүмүүс Эзэн Бурханд зориулсан сайхан сүм барьж, Бурханыг хайрлах зүрх сэтгэлээ харуулсан.</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 altLang="ko-KR" sz="3600">
                <a:solidFill>
                  <a:schemeClr val="tx1">
                    <a:lumMod val="65000"/>
                    <a:lumOff val="35000"/>
                  </a:schemeClr>
                </a:solidFill>
              </a:rPr>
              <a:t>Сүм бол бидний Бурхантай уулзаж, Бурханыг хайрлах зүрх сэтгэлээ харуулах газар юм.</a:t>
            </a:r>
          </a:p>
          <a:p>
            <a:pPr xmlns:a="http://schemas.openxmlformats.org/drawingml/2006/main" algn="ctr"/>
            <a:r xmlns:a="http://schemas.openxmlformats.org/drawingml/2006/main">
              <a:rPr lang="mn" altLang="ko-KR" sz="3600">
                <a:solidFill>
                  <a:schemeClr val="tx1">
                    <a:lumMod val="65000"/>
                    <a:lumOff val="35000"/>
                  </a:schemeClr>
                </a:solidFill>
              </a:rPr>
              <a:t>Бид сүмээ хайрлах ёстой.</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минь..</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шүтэгчдийг хайж, тэднийг адисалдаг нэгэн.</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 altLang="ko-KR" sz="4000">
                <a:solidFill>
                  <a:srgbClr val="FF0000"/>
                </a:solidFill>
              </a:rPr>
              <a:t>Өнөөдрийн асуулт хариулт</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 altLang="en-US" sz="3600">
                <a:solidFill>
                  <a:schemeClr val="tx1">
                    <a:lumMod val="65000"/>
                    <a:lumOff val="35000"/>
                  </a:schemeClr>
                </a:solidFill>
              </a:rPr>
              <a:t>Соломон, Израиль хоёр Бурханыг хайрлах хайраа илэрхийлэхийн тулд юу хийсэн бэ?</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 altLang="en-US" sz="2800">
                <a:solidFill>
                  <a:schemeClr val="tx1">
                    <a:lumMod val="65000"/>
                    <a:lumOff val="35000"/>
                  </a:schemeClr>
                </a:solidFill>
              </a:rPr>
              <a:t>① </a:t>
            </a:r>
            <a:r xmlns:a="http://schemas.openxmlformats.org/drawingml/2006/main">
              <a:rPr lang="mn" altLang="en-US" sz="2800">
                <a:solidFill>
                  <a:schemeClr val="tx1">
                    <a:lumMod val="65000"/>
                    <a:lumOff val="35000"/>
                  </a:schemeClr>
                </a:solidFill>
              </a:rPr>
              <a:t>шүтээн</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 altLang="en-US" sz="2800">
                <a:solidFill>
                  <a:schemeClr val="tx1">
                    <a:lumMod val="65000"/>
                    <a:lumOff val="35000"/>
                  </a:schemeClr>
                </a:solidFill>
              </a:rPr>
              <a:t>② </a:t>
            </a:r>
            <a:r xmlns:a="http://schemas.openxmlformats.org/drawingml/2006/main">
              <a:rPr lang="mn" altLang="en-US" sz="2800">
                <a:solidFill>
                  <a:schemeClr val="tx1">
                    <a:lumMod val="65000"/>
                    <a:lumOff val="35000"/>
                  </a:schemeClr>
                </a:solidFill>
              </a:rPr>
              <a:t>Ордон</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 altLang="en-US" sz="2800">
                <a:solidFill>
                  <a:schemeClr val="tx1">
                    <a:lumMod val="65000"/>
                    <a:lumOff val="35000"/>
                  </a:schemeClr>
                </a:solidFill>
              </a:rPr>
              <a:t>③ </a:t>
            </a:r>
            <a:r xmlns:a="http://schemas.openxmlformats.org/drawingml/2006/main">
              <a:rPr lang="mn" altLang="en-US" sz="2800">
                <a:solidFill>
                  <a:schemeClr val="tx1">
                    <a:lumMod val="65000"/>
                    <a:lumOff val="35000"/>
                  </a:schemeClr>
                </a:solidFill>
              </a:rPr>
              <a:t>хот</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 altLang="en-US" sz="2800">
                <a:solidFill>
                  <a:schemeClr val="tx1">
                    <a:lumMod val="65000"/>
                    <a:lumOff val="35000"/>
                  </a:schemeClr>
                </a:solidFill>
              </a:rPr>
              <a:t>④ </a:t>
            </a:r>
            <a:r xmlns:a="http://schemas.openxmlformats.org/drawingml/2006/main">
              <a:rPr lang="mn" altLang="en-US" sz="2800">
                <a:solidFill>
                  <a:schemeClr val="tx1">
                    <a:lumMod val="65000"/>
                    <a:lumOff val="35000"/>
                  </a:schemeClr>
                </a:solidFill>
              </a:rPr>
              <a:t>дархан цаазат газар</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 altLang="en-US" sz="2800">
                <a:solidFill>
                  <a:srgbClr val="FF0000"/>
                </a:solidFill>
              </a:rPr>
              <a:t>④ </a:t>
            </a:r>
            <a:r xmlns:a="http://schemas.openxmlformats.org/drawingml/2006/main">
              <a:rPr lang="mn" altLang="en-US" sz="2800">
                <a:solidFill>
                  <a:srgbClr val="FF0000"/>
                </a:solidFill>
              </a:rPr>
              <a:t>дархан цаазат газар</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Соломон ЭЗЭНий нэрэнд зориулсан сүм болон өөртөө хааны ордон барихыг тушаав.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2Шастир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№34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Талх, мах авчирсан хэрээ</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t>Чи горхиноос уух болно, би чамайг тэнд тэжээхийг хэрээ нарт тушаасан.</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1 хаан</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700">
                <a:solidFill>
                  <a:schemeClr val="tx1">
                    <a:lumMod val="65000"/>
                    <a:lumOff val="35000"/>
                  </a:schemeClr>
                </a:solidFill>
              </a:rPr>
              <a:t>Бурханы өмнө их хорон санаатай Ахаб хэмээх хаан байжээ. Бошиглогч Елиа Бурханы үгийг Ахабд хүргэжээ.</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"Нутагт бороо орохгүй!" Үүний дараа Ахаб түүнийг алахыг оролдов. Бурхан түүнийг Ахаб хаанаас нуув.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Елиа Бурханы хэлсэн нутаг руу зугтав.</a:t>
            </a:r>
          </a:p>
          <a:p>
            <a:r xmlns:a="http://schemas.openxmlformats.org/drawingml/2006/main">
              <a:rPr lang="mn" altLang="ko-KR" sz="2800">
                <a:solidFill>
                  <a:schemeClr val="tx1">
                    <a:lumMod val="65000"/>
                    <a:lumOff val="35000"/>
                  </a:schemeClr>
                </a:solidFill>
              </a:rPr>
              <a:t>Гэсэн хэдий ч тэр тэнд идэх хоол олж чадаагүй.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Бурхан хэрээ нарт Елиаг тэнд хооллохыг тушаажээ. Хэрээнүүд түүнд өглөө оройд талх, мах авчирч, тэр горхиноос уудаг байв.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Жонатан Давидад маш их таалагдсан. Жонатан Давидтай сүнслэг нэг болсон.</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Елиа амь насаа дэнчин тавьж Бурханы үгийг дуулгавартай дагасан бөгөөд Бурханыг хамгаалах гайхалтай туршлагатай болсон.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2800">
                <a:solidFill>
                  <a:schemeClr val="tx1">
                    <a:lumMod val="65000"/>
                    <a:lumOff val="35000"/>
                  </a:schemeClr>
                </a:solidFill>
              </a:rPr>
              <a:t>Хорон муу хаан Ахаб Бурханы үгийг дагах дургүй байв. Тиймээс тэрээр Бурханы үгийг хэлсэн Бурханы бошиглогч Елиаг алахыг оролдов.</a:t>
            </a:r>
            <a:r xmlns:a="http://schemas.openxmlformats.org/drawingml/2006/main">
              <a:rPr lang="mn"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 altLang="ko-KR" sz="2800">
                <a:solidFill>
                  <a:schemeClr val="tx1">
                    <a:lumMod val="65000"/>
                    <a:lumOff val="35000"/>
                  </a:schemeClr>
                </a:solidFill>
              </a:rPr>
              <a:t>Гэсэн хэдий ч Бурхан Елиаг гайхалтай байдлаар хамгаалж, халамжилжээ!</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 altLang="ko-KR" sz="2800">
                <a:solidFill>
                  <a:schemeClr val="tx1">
                    <a:lumMod val="65000"/>
                    <a:lumOff val="35000"/>
                  </a:schemeClr>
                </a:solidFill>
              </a:rPr>
              <a:t>Бид Елиа шиг ямар ч нөхцөлд Бурханы үгийг дуулгавартай дагаж, тунхаглах ёстой.</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 altLang="ko-KR" sz="2800">
                <a:solidFill>
                  <a:schemeClr val="tx1">
                    <a:lumMod val="65000"/>
                    <a:lumOff val="35000"/>
                  </a:schemeClr>
                </a:solidFill>
              </a:rPr>
              <a:t>Бурхан биднийг хамгаалах нь гарцаагүй</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 гэж хэн бэ?</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Түүний үгийг дуулгавартай дагаж, сахидаг хүмүүст анхаарал халамж тавьдаг нэгэн.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Хэн Елиад идэх юм авчирсан бэ?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морь</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бүргэд</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луу</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хэрээ</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хэрээ</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t>Чи горхиноос уух болно, би чамайг тэнд тэжээхийг хэрээ нарт тушаасан.</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1 хаан</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№35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Гурил ба тос</a:t>
            </a:r>
          </a:p>
          <a:p>
            <a:pPr xmlns:a="http://schemas.openxmlformats.org/drawingml/2006/main" algn="ctr"/>
            <a:r xmlns:a="http://schemas.openxmlformats.org/drawingml/2006/main">
              <a:rPr lang="mn" altLang="ko-KR" sz="4400"/>
              <a:t>дуусаагүй байсан</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Тэр даруй Сидоны Зарефат уруу очиж, тэнд үлд. Би тэр газарт нэгэн бэлэвсэн эмэгтэйд чамд хоол хүнс өгөхийг тушаасан</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1 хаан</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Эзэн Бурханы айлдсанчлан Израильд бороо ороогүй. Тиймээс хүмүүст идэх хоол байсангүй.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Эзэн Бурхан Елиаг Зарефатад амьдардаг бэлэвсэн эмэгтэй рүү илгээв.</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Елиа түүнээс өөрт нь үлдсэн атга гурил, бага зэрэг тосоор талх хийхийг гуйв.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Ионатан Давидад өөрийн сэлэм сумаа өгсөн. Энэ нь тэр үнэхээр Давидад итгэсэн гэсэн үг юм.</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Елиагийн хэлснээр түүнд гурил, тос хүрэлцэхгүй байсан ч тэр талх хийж, эхлээд Елиад өгөөд өөрсдөдөө зориулж хийсэн.</a:t>
            </a:r>
            <a:r xmlns:a="http://schemas.openxmlformats.org/drawingml/2006/main">
              <a:rPr lang="mn" altLang="en-US" sz="2600">
                <a:solidFill>
                  <a:schemeClr val="tx1">
                    <a:lumMod val="65000"/>
                    <a:lumOff val="35000"/>
                  </a:schemeClr>
                </a:solidFill>
              </a:rPr>
              <a:t> </a:t>
            </a:r>
            <a:r xmlns:a="http://schemas.openxmlformats.org/drawingml/2006/main">
              <a:rPr lang="mn" altLang="ko-KR" sz="2600">
                <a:solidFill>
                  <a:schemeClr val="tx1">
                    <a:lumMod val="65000"/>
                    <a:lumOff val="35000"/>
                  </a:schemeClr>
                </a:solidFill>
              </a:rPr>
              <a:t>Дараа нь гурилтай лонхтой, тостой савтай байсан нь гайхалтай</a:t>
            </a:r>
            <a:r xmlns:a="http://schemas.openxmlformats.org/drawingml/2006/main">
              <a:rPr lang="mn" altLang="en-US" sz="2600">
                <a:solidFill>
                  <a:schemeClr val="tx1">
                    <a:lumMod val="65000"/>
                    <a:lumOff val="35000"/>
                  </a:schemeClr>
                </a:solidFill>
              </a:rPr>
              <a:t> </a:t>
            </a:r>
            <a:r xmlns:a="http://schemas.openxmlformats.org/drawingml/2006/main">
              <a:rPr lang="mn" altLang="ko-KR" sz="2600">
                <a:solidFill>
                  <a:schemeClr val="tx1">
                    <a:lumMod val="65000"/>
                    <a:lumOff val="35000"/>
                  </a:schemeClr>
                </a:solidFill>
              </a:rPr>
              <a:t>ашиглагдаагүй.</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Нэг өдөр хүү нь нас барав. Гэвч Эзэн Бурхан хүүгийн амийг өөрт нь буцааж, амьдруулахыг зөвшөөрөв. Тэр Бурханыг алдаршуулсан.</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solidFill>
                  <a:schemeClr val="tx1">
                    <a:lumMod val="65000"/>
                    <a:lumOff val="35000"/>
                  </a:schemeClr>
                </a:solidFill>
              </a:rPr>
              <a:t>Бэлэвсэн эхнэр бага зэрэг гурил, тос өргөв</a:t>
            </a:r>
          </a:p>
          <a:p>
            <a:pPr xmlns:a="http://schemas.openxmlformats.org/drawingml/2006/main" algn="ctr"/>
            <a:r xmlns:a="http://schemas.openxmlformats.org/drawingml/2006/main">
              <a:rPr lang="mn" altLang="ko-KR" sz="3200">
                <a:solidFill>
                  <a:schemeClr val="tx1">
                    <a:lumMod val="65000"/>
                    <a:lumOff val="35000"/>
                  </a:schemeClr>
                </a:solidFill>
              </a:rPr>
              <a:t>Бурханд.</a:t>
            </a:r>
            <a:r xmlns:a="http://schemas.openxmlformats.org/drawingml/2006/main">
              <a:rPr lang="mn"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Дараа нь тэр маш их адислал авсан</a:t>
            </a:r>
          </a:p>
          <a:p>
            <a:pPr xmlns:a="http://schemas.openxmlformats.org/drawingml/2006/main" algn="ctr"/>
            <a:r xmlns:a="http://schemas.openxmlformats.org/drawingml/2006/main">
              <a:rPr lang="mn" altLang="ko-KR" sz="3200">
                <a:solidFill>
                  <a:schemeClr val="tx1">
                    <a:lumMod val="65000"/>
                    <a:lumOff val="35000"/>
                  </a:schemeClr>
                </a:solidFill>
              </a:rPr>
              <a:t>төсөөллөөс давсан.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Заримдаа бид Бурханд ямар нэг чухал зүйлийг өгөх мөч ирдэг.</a:t>
            </a:r>
          </a:p>
          <a:p>
            <a:pPr xmlns:a="http://schemas.openxmlformats.org/drawingml/2006/main" algn="ctr"/>
            <a:r xmlns:a="http://schemas.openxmlformats.org/drawingml/2006/main">
              <a:rPr lang="mn" altLang="ko-KR" sz="3200">
                <a:solidFill>
                  <a:schemeClr val="tx1">
                    <a:lumMod val="65000"/>
                    <a:lumOff val="35000"/>
                  </a:schemeClr>
                </a:solidFill>
              </a:rPr>
              <a:t>Тэгвэл энэ өргөл, золиослолоор дамжуулан Бурхан биднийг их ерөөдөг.</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 гэж хэн бэ?</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хоол хүнс, хувцас хунар, орон байр гэх мэтээр амьдрахад шаардлагатай бүх зүйлийг бидэнд өгдөг нэгэн.</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200">
                <a:solidFill>
                  <a:schemeClr val="tx1">
                    <a:lumMod val="65000"/>
                    <a:lumOff val="35000"/>
                  </a:schemeClr>
                </a:solidFill>
              </a:rPr>
              <a:t>Бурхан Елиаг хэн рүү яв гэж хэлсэн бэ?</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хаан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тахилч</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бэлэвсэн эмэгтэй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ерөнхий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③ </a:t>
            </a:r>
            <a:r xmlns:a="http://schemas.openxmlformats.org/drawingml/2006/main">
              <a:rPr lang="mn" altLang="ko-KR" sz="2800">
                <a:solidFill>
                  <a:srgbClr val="FF0000"/>
                </a:solidFill>
              </a:rPr>
              <a:t>бэлэвсэн эмэгтэй</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Тэр даруй Сидоны Зарефат уруу очиж, тэнд үлд. Би тэр газарт нэгэн бэлэвсэн эмэгтэйд чамд хоол хүнс өгөхийг тушаасан</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1 хаан</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n" altLang="ko-KR" b="1">
                <a:solidFill>
                  <a:schemeClr val="tx1">
                    <a:lumMod val="50000"/>
                    <a:lumOff val="50000"/>
                  </a:schemeClr>
                </a:solidFill>
              </a:rPr>
              <a:t>№36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n" altLang="ko-KR" sz="4400"/>
              <a:t>Тэнгэрээс гал унав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Тэгээд ЭЗЭНий гал унаж, тахил, мод, чулуу, хөрсийг шатааж, шуудууны усыг долоов.</a:t>
            </a:r>
            <a:r xmlns:a="http://schemas.openxmlformats.org/drawingml/2006/main">
              <a:rPr lang="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 altLang="ko-KR" sz="2800">
                <a:solidFill>
                  <a:schemeClr val="tx1">
                    <a:lumMod val="65000"/>
                    <a:lumOff val="35000"/>
                  </a:schemeClr>
                </a:solidFill>
              </a:rPr>
              <a:t>1 хаан</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Бурхан Елиаг Израилийн муу хаан Ахаб руу илгээв. "Чи жинхэнэ Бурхан гэж хэн болохыг мэдэх болно!"</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Елиа шүтээн шүтэгчдийн 850 хуурамч бошиглогчийн эсрэг тэмцсэн. "Галаар хариулдаг бурхан бол жинхэнэ Бурхан!"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Ионатан Давидад үнэт хувцсаа өгөв. Энэ нь Жонатан Давидад гүн нөхөрлөдөг байсныг харуулсан.</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850 эш үзүүлэгч бурхныхаа нэрийг дуудаж, сүм хийдийн эргэн тойронд бүжиглэсэн боловч гал гарсангүй.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n" altLang="ko-KR" sz="2800">
                <a:solidFill>
                  <a:schemeClr val="tx1">
                    <a:lumMod val="65000"/>
                    <a:lumOff val="35000"/>
                  </a:schemeClr>
                </a:solidFill>
              </a:rPr>
              <a:t>Энэ нь Елиагийн ээлж байв. Елиа тэнгэрийн зүг залбирав. Дараа нь Бурханы гал унаж, тахил өргөх өргөлийг шатаажээ.</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mn" altLang="ko-KR" sz="2600">
                <a:solidFill>
                  <a:schemeClr val="tx1">
                    <a:lumMod val="65000"/>
                    <a:lumOff val="35000"/>
                  </a:schemeClr>
                </a:solidFill>
              </a:rPr>
              <a:t>«Ехова бол жинхэнэ Бурхан!» Израильчууд гэм нүглээ наманчилж, Бурханыг алдаршуулсан.</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mn" altLang="ko-KR" sz="3200">
                <a:solidFill>
                  <a:schemeClr val="tx1">
                    <a:lumMod val="65000"/>
                    <a:lumOff val="35000"/>
                  </a:schemeClr>
                </a:solidFill>
              </a:rPr>
              <a:t>Хуурамч бурхад юу ч хийж чадахгүй.</a:t>
            </a:r>
          </a:p>
          <a:p>
            <a:pPr xmlns:a="http://schemas.openxmlformats.org/drawingml/2006/main" algn="ctr"/>
            <a:r xmlns:a="http://schemas.openxmlformats.org/drawingml/2006/main">
              <a:rPr lang="mn" altLang="ko-KR" sz="3200">
                <a:solidFill>
                  <a:schemeClr val="tx1">
                    <a:lumMod val="65000"/>
                    <a:lumOff val="35000"/>
                  </a:schemeClr>
                </a:solidFill>
              </a:rPr>
              <a:t>Учир нь</a:t>
            </a:r>
            <a:r xmlns:a="http://schemas.openxmlformats.org/drawingml/2006/main">
              <a:rPr lang="mn" altLang="en-US" sz="3200">
                <a:solidFill>
                  <a:schemeClr val="tx1">
                    <a:lumMod val="65000"/>
                    <a:lumOff val="35000"/>
                  </a:schemeClr>
                </a:solidFill>
              </a:rPr>
              <a:t> </a:t>
            </a:r>
            <a:r xmlns:a="http://schemas.openxmlformats.org/drawingml/2006/main">
              <a:rPr lang="mn" altLang="ko-KR" sz="3200">
                <a:solidFill>
                  <a:schemeClr val="tx1">
                    <a:lumMod val="65000"/>
                    <a:lumOff val="35000"/>
                  </a:schemeClr>
                </a:solidFill>
              </a:rPr>
              <a:t>тэд</a:t>
            </a:r>
            <a:r xmlns:a="http://schemas.openxmlformats.org/drawingml/2006/main">
              <a:rPr lang="mn" altLang="en-US" sz="3200">
                <a:solidFill>
                  <a:schemeClr val="tx1">
                    <a:lumMod val="65000"/>
                    <a:lumOff val="35000"/>
                  </a:schemeClr>
                </a:solidFill>
              </a:rPr>
              <a:t> </a:t>
            </a:r>
            <a:r xmlns:a="http://schemas.openxmlformats.org/drawingml/2006/main">
              <a:rPr lang="mn" altLang="ko-KR" sz="3200">
                <a:solidFill>
                  <a:schemeClr val="tx1">
                    <a:lumMod val="65000"/>
                    <a:lumOff val="35000"/>
                  </a:schemeClr>
                </a:solidFill>
              </a:rPr>
              <a:t>байсан</a:t>
            </a:r>
            <a:r xmlns:a="http://schemas.openxmlformats.org/drawingml/2006/main">
              <a:rPr lang="mn" altLang="en-US" sz="3200">
                <a:solidFill>
                  <a:schemeClr val="tx1">
                    <a:lumMod val="65000"/>
                    <a:lumOff val="35000"/>
                  </a:schemeClr>
                </a:solidFill>
              </a:rPr>
              <a:t> </a:t>
            </a:r>
            <a:r xmlns:a="http://schemas.openxmlformats.org/drawingml/2006/main">
              <a:rPr lang="mn" altLang="ko-KR" sz="3200">
                <a:solidFill>
                  <a:schemeClr val="tx1">
                    <a:lumMod val="65000"/>
                    <a:lumOff val="35000"/>
                  </a:schemeClr>
                </a:solidFill>
              </a:rPr>
              <a:t>үгүй</a:t>
            </a:r>
            <a:r xmlns:a="http://schemas.openxmlformats.org/drawingml/2006/main">
              <a:rPr lang="mn" altLang="en-US" sz="3200">
                <a:solidFill>
                  <a:schemeClr val="tx1">
                    <a:lumMod val="65000"/>
                    <a:lumOff val="35000"/>
                  </a:schemeClr>
                </a:solidFill>
              </a:rPr>
              <a:t> </a:t>
            </a:r>
            <a:r xmlns:a="http://schemas.openxmlformats.org/drawingml/2006/main">
              <a:rPr lang="mn" altLang="ko-KR" sz="3200">
                <a:solidFill>
                  <a:schemeClr val="tx1">
                    <a:lumMod val="65000"/>
                    <a:lumOff val="35000"/>
                  </a:schemeClr>
                </a:solidFill>
              </a:rPr>
              <a:t>хүч.</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Бурхан бол Төгс Хүчит.</a:t>
            </a:r>
          </a:p>
          <a:p>
            <a:pPr xmlns:a="http://schemas.openxmlformats.org/drawingml/2006/main" algn="ctr"/>
            <a:r xmlns:a="http://schemas.openxmlformats.org/drawingml/2006/main">
              <a:rPr lang="mn" altLang="ko-KR" sz="3200">
                <a:solidFill>
                  <a:schemeClr val="tx1">
                    <a:lumMod val="65000"/>
                    <a:lumOff val="35000"/>
                  </a:schemeClr>
                </a:solidFill>
              </a:rPr>
              <a:t>Бид Түүнд найдаж, түүнд итгэх үед Түүний гайхалтай гайхамшгуудыг мэдэрч чадна.</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n" altLang="ko-KR" sz="3200"/>
              <a:t>Бурхан гэж хэн бэ?</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Тэр бол хуурамч шүтээнүүдээс ялгаатай жинхэнэ бөгөөд амьд, ажиллаж буй Бурхан юм.</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mn" altLang="ko-KR" sz="3200">
                <a:solidFill>
                  <a:schemeClr val="tx1">
                    <a:lumMod val="65000"/>
                    <a:lumOff val="35000"/>
                  </a:schemeClr>
                </a:solidFill>
              </a:rPr>
              <a:t>Елиа залбирахад тэнгэрээс юу унасан бэ?</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цас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бороо</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чулуу</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гал</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гал</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Тэгээд ЭЗЭНий гал унаж, тахил, мод, чулуу, хөрсийг шатааж, шуудууны усыг долоов.</a:t>
            </a:r>
            <a:r xmlns:a="http://schemas.openxmlformats.org/drawingml/2006/main">
              <a:rPr lang="mn"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n" altLang="ko-KR" sz="2800">
                <a:solidFill>
                  <a:schemeClr val="tx1">
                    <a:lumMod val="65000"/>
                    <a:lumOff val="35000"/>
                  </a:schemeClr>
                </a:solidFill>
              </a:rPr>
              <a:t>1 хаан</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ҮГҮЙ. 37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Нааман уяман өвчнийг эдгээв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Тэгээд тэрээр бууж, Бурханы хүний хэлсэн ёсоор долоон удаа Иордан голд дүрэхэд, түүний махан бие сэргэж, залуу хүүгийнх шиг цэвэр болжээ.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 Хаад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400">
                <a:solidFill>
                  <a:schemeClr val="tx1">
                    <a:lumMod val="65000"/>
                    <a:lumOff val="35000"/>
                  </a:schemeClr>
                </a:solidFill>
              </a:rPr>
              <a:t>Нааман нь Арамын хааны цэргийн жанжин байсан боловч уяман өвчтэй байв. Тэрээр сэргээгдэхээр Израилийн бошиглогч Елиша уруу очив.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mn" altLang="ko-KR" sz="2600">
                <a:solidFill>
                  <a:schemeClr val="tx1">
                    <a:lumMod val="65000"/>
                    <a:lumOff val="35000"/>
                  </a:schemeClr>
                </a:solidFill>
              </a:rPr>
              <a:t>Саул хаан түүнийг алахыг завдсан тул Давид хэд хэдэн удаа үхэх аюултай байдалд орсон. Гэсэн хэдий ч тэрээр Жонатаны тусламжтайгаар эдгээр аюулаас зугтаж чадсан юм.</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Елиша түүнтэй уулзаагүй боловч зүгээр л "Явж, Иордан мөрөнд долоон удаа угаа" гэж хэлэв.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Нааман Елишагийн үгэнд уурлав. Харин зарц нар нь түүнд "Гол руу явж, биеэ дүрнэ үү" гэв.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Елиша болон түүний зарц нарын хэлснээр Нааман Иорданд долоон удаа дүрв.</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500">
                <a:solidFill>
                  <a:schemeClr val="tx1">
                    <a:lumMod val="65000"/>
                    <a:lumOff val="35000"/>
                  </a:schemeClr>
                </a:solidFill>
              </a:rPr>
              <a:t>Дараа нь махан бие нь сэргэж, цэвэр болсон нь гайхалтай.</a:t>
            </a:r>
          </a:p>
          <a:p>
            <a:r xmlns:a="http://schemas.openxmlformats.org/drawingml/2006/main">
              <a:rPr lang="mn" altLang="ko-KR" sz="2500">
                <a:solidFill>
                  <a:schemeClr val="tx1">
                    <a:lumMod val="65000"/>
                    <a:lumOff val="35000"/>
                  </a:schemeClr>
                </a:solidFill>
              </a:rPr>
              <a:t>Нааман Елиша уруу буцаж очоод, Бурханыг алдаршуулав.</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solidFill>
                  <a:schemeClr val="tx1">
                    <a:lumMod val="65000"/>
                    <a:lumOff val="35000"/>
                  </a:schemeClr>
                </a:solidFill>
              </a:rPr>
              <a:t>Нааман Бурханы хүн Елишаг сонсоод, түүний үгийг дуулгавартай дагасныг сонсоод, уяман өвчнөөс нь цэвэрлэгдсэнээр адислагдсан юм.</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Бид өөрсдийн хүслээр амьдрах ёсгүй,</a:t>
            </a:r>
          </a:p>
          <a:p>
            <a:pPr xmlns:a="http://schemas.openxmlformats.org/drawingml/2006/main" algn="ctr"/>
            <a:r xmlns:a="http://schemas.openxmlformats.org/drawingml/2006/main">
              <a:rPr lang="mn" altLang="ko-KR" sz="3200">
                <a:solidFill>
                  <a:schemeClr val="tx1">
                    <a:lumMod val="65000"/>
                    <a:lumOff val="35000"/>
                  </a:schemeClr>
                </a:solidFill>
              </a:rPr>
              <a:t>харин Бурханы хүслээр.</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Бид Бурханы үгийг дагаж амьдарч, дуулгавартай байх үед</a:t>
            </a:r>
          </a:p>
          <a:p>
            <a:pPr xmlns:a="http://schemas.openxmlformats.org/drawingml/2006/main" algn="ctr"/>
            <a:r xmlns:a="http://schemas.openxmlformats.org/drawingml/2006/main">
              <a:rPr lang="mn" altLang="ko-KR" sz="3200">
                <a:solidFill>
                  <a:schemeClr val="tx1">
                    <a:lumMod val="65000"/>
                    <a:lumOff val="35000"/>
                  </a:schemeClr>
                </a:solidFill>
              </a:rPr>
              <a:t>Бурханы бидэнд өгч чадах элбэг дэлбэг адислалаар бид адислагдах боломжтой.</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solidFill>
                  <a:srgbClr val="FF0000"/>
                </a:solidFill>
              </a:rPr>
              <a:t>Бурхан?</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аливаа өвчнийг анагааж чаддаг нэгэн. Тэр бол биднийг эдгээж чадах Төгс Хүчит Бурхан юм.</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Нааман Иордан голд хэдэн удаа дүрсэн бэ?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гурван удаа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нэг удаа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таван удаа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долоо</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удаа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долоон удаа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Тэгээд тэрээр бууж, Бурханы хүний хэлсэн ёсоор долоон удаа Иордан голд дүрэхэд, түүний махан бие сэргэж, залуу хүүгийнх шиг цэвэр болжээ.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 Хаад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№38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400"/>
              <a:t>Бурханы сүмийг засах</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bg1">
                    <a:lumMod val="50000"/>
                  </a:schemeClr>
                </a:solidFill>
              </a:rPr>
              <a:t>Тиймээс Иоаш хаан тахилч Иехоиада болон бусад тахилч нарыг дуудаж, "Та нар яагаад сүмд учирсан эвдрэлийг арилгахгүй байна вэ? Санхүүчдээсээ дахин мөнгө авахгүй, харин сүмийг засахад өг" гэж асуув.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 Хаад</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mn" altLang="ko-KR" sz="3200">
                <a:solidFill>
                  <a:schemeClr val="tx1">
                    <a:lumMod val="65000"/>
                    <a:lumOff val="35000"/>
                  </a:schemeClr>
                </a:solidFill>
              </a:rPr>
              <a:t>Жонатан хувиа хичээсэн хүслээ сонгоогүй, харин түүний найз Давид.</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 altLang="ko-KR" sz="3200">
                <a:solidFill>
                  <a:schemeClr val="tx1">
                    <a:lumMod val="65000"/>
                    <a:lumOff val="35000"/>
                  </a:schemeClr>
                </a:solidFill>
              </a:rPr>
              <a:t>Жонатан шиг,</a:t>
            </a:r>
          </a:p>
          <a:p>
            <a:pPr xmlns:a="http://schemas.openxmlformats.org/drawingml/2006/main" algn="ctr"/>
            <a:r xmlns:a="http://schemas.openxmlformats.org/drawingml/2006/main">
              <a:rPr lang="mn" altLang="ko-KR" sz="3200">
                <a:solidFill>
                  <a:schemeClr val="tx1">
                    <a:lumMod val="65000"/>
                    <a:lumOff val="35000"/>
                  </a:schemeClr>
                </a:solidFill>
              </a:rPr>
              <a:t>найздаа сайн найз болцгооё.</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err="1">
                <a:solidFill>
                  <a:schemeClr val="tx1">
                    <a:lumMod val="65000"/>
                    <a:lumOff val="35000"/>
                  </a:schemeClr>
                </a:solidFill>
              </a:rPr>
              <a:t>Иудагийн хаан Иоаш эвдэрсэн Бурханы сүмийг засах бодолтой байв.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Гэсэн хэдий ч төсөв нь сүмийг засахад хүрэлцэхгүй байв. Иоаш Бурханы сүмийг засах өргөл хүлээн авахаар шийдэв.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Бурханыг хайрладаг хүмүүс ариун сүмийг засварлахад зориулж мөнгө өргөдөг байв.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Ариун сүмийн засварын ажилд цуглуулсан мөнгийг ажилчдад өгч, тэд ариун сүмийг үнэнч шударгаар засварлав.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“Хөөх! Ямар сайхан сүм вэ!” Бурханд таалагдана гэж бодсондоо Жоаш баярлав.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600" err="1">
                <a:solidFill>
                  <a:schemeClr val="tx1">
                    <a:lumMod val="65000"/>
                    <a:lumOff val="35000"/>
                  </a:schemeClr>
                </a:solidFill>
              </a:rPr>
              <a:t>Иоаш Бурханы сүмийг хүмүүс Бурханд мөргөдөг нандин газар гэж үздэг байв.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 altLang="ko-KR" sz="3600">
                <a:solidFill>
                  <a:schemeClr val="tx1">
                    <a:lumMod val="65000"/>
                    <a:lumOff val="35000"/>
                  </a:schemeClr>
                </a:solidFill>
              </a:rPr>
              <a:t>Сүм бол Бурханыг шүтэн мөргөх үед Бурханд байдаг газар юм.</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n" altLang="ko-KR" sz="3600">
                <a:solidFill>
                  <a:schemeClr val="tx1">
                    <a:lumMod val="65000"/>
                    <a:lumOff val="35000"/>
                  </a:schemeClr>
                </a:solidFill>
              </a:rPr>
              <a:t>Тиймээс бид сүмийг хайрлаж, түүнийгээ маш эрхэмлэх ёстой.</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solidFill>
                  <a:srgbClr val="FF0000"/>
                </a:solidFill>
              </a:rPr>
              <a:t>Бурхан?</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бидний хүн нэг бүрийг Өөрийн ариун сүм болгон байгуулсан.</a:t>
            </a:r>
          </a:p>
          <a:p>
            <a:endParaRPr lang="en-US" altLang="ko-KR" sz="3600">
              <a:solidFill>
                <a:schemeClr val="tx1">
                  <a:lumMod val="65000"/>
                  <a:lumOff val="35000"/>
                </a:schemeClr>
              </a:solidFill>
            </a:endParaRPr>
          </a:p>
          <a:p>
            <a:r xmlns:a="http://schemas.openxmlformats.org/drawingml/2006/main">
              <a:rPr lang="mn" altLang="ko-KR" sz="3600">
                <a:solidFill>
                  <a:schemeClr val="tx1">
                    <a:lumMod val="65000"/>
                    <a:lumOff val="35000"/>
                  </a:schemeClr>
                </a:solidFill>
              </a:rPr>
              <a:t>Бурхан Өөрийгөө шүтдэг хүмүүстэй уулздаг.</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Жоаш юу засахаар шийдсэн бэ?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ордон</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түүний</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өрөө</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сургууль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Ариун сүм</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Ариун сүм</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bg1">
                    <a:lumMod val="50000"/>
                  </a:schemeClr>
                </a:solidFill>
              </a:rPr>
              <a:t>Тиймээс Иоаш хаан тахилч Иехоиада болон бусад тахилч нарыг дуудаж, "Та нар яагаад сүмийн эвдрэлийг арилгахгүй байгаа юм бэ? Санхүүчдээсээ дахин мөнгө авахгүй, харин сүмийг засахад өг" гэж асуув.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2 Хаад</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b="1">
                <a:solidFill>
                  <a:schemeClr val="tx1">
                    <a:lumMod val="50000"/>
                    <a:lumOff val="50000"/>
                  </a:schemeClr>
                </a:solidFill>
              </a:rPr>
              <a:t>№39 Бурханы үг</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600"/>
              <a:t>Иерусалимын хэрмийг сэргээн босгосон Нехемиа</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n" altLang="ko-KR" sz="3200"/>
              <a:t>Бурхан?</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n" altLang="ko-KR" sz="3600">
                <a:solidFill>
                  <a:srgbClr val="C00000"/>
                </a:solidFill>
              </a:rPr>
              <a:t>Бурхан минь..</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mn" altLang="ko-KR" sz="3600">
                <a:solidFill>
                  <a:schemeClr val="tx1">
                    <a:lumMod val="65000"/>
                    <a:lumOff val="35000"/>
                  </a:schemeClr>
                </a:solidFill>
              </a:rPr>
              <a:t>Тэр бол бидэнд сайн найзууд өгдөг.</a:t>
            </a:r>
          </a:p>
          <a:p>
            <a:endParaRPr lang="en-US" altLang="ko-KR" sz="3600">
              <a:solidFill>
                <a:schemeClr val="tx1">
                  <a:lumMod val="65000"/>
                  <a:lumOff val="35000"/>
                </a:schemeClr>
              </a:solidFill>
            </a:endParaRPr>
          </a:p>
          <a:p>
            <a:r xmlns:a="http://schemas.openxmlformats.org/drawingml/2006/main">
              <a:rPr lang="mn" altLang="ko-KR" sz="3600">
                <a:solidFill>
                  <a:schemeClr val="tx1">
                    <a:lumMod val="65000"/>
                    <a:lumOff val="35000"/>
                  </a:schemeClr>
                </a:solidFill>
              </a:rPr>
              <a:t>Бидэнд сайн найзууд өгсөн Бурханд талархал илэрхийлье!</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bg1">
                    <a:lumMod val="50000"/>
                  </a:schemeClr>
                </a:solidFill>
              </a:rPr>
              <a:t>Би хаанд хариулж, "Хэрэв энэ нь хаанд таалагдаж, таны зарц түүний мэлмийд тааллыг олсон бол тэр намайг Иуда дахь миний эцэг өвгөдийн оршуулсан хот уруу илгээгээрэй, тэгвэл би түүнийг сэргээн босгоно" гэв.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Нехемиа</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Персийн хаан балгас болсон хот болон цайзыг сэргээн босгохыг хааны аягачин Нехемиад зөвшөөрөв.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Нехемиа</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олон израильчуудтай хамт Иерусалимд буцаж ирж, тэдэнтэй хамт Иерусалимын ханыг дахин босгов.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600">
                <a:solidFill>
                  <a:schemeClr val="tx1">
                    <a:lumMod val="65000"/>
                    <a:lumOff val="35000"/>
                  </a:schemeClr>
                </a:solidFill>
              </a:rPr>
              <a:t>Гэвч израильчуудын сэргэн мандалд дургүй байсан бусад овгууд тэднийг үймүүлэв. Нэмж дурдахад олон израильчууд гомдоллож байв.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Нехемиа Бурханаас тусламж гуйсан. Бурхан түүнд ажлыг хийх хүч чадал, зоригийг өгсөн.</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2800">
                <a:solidFill>
                  <a:schemeClr val="tx1">
                    <a:lumMod val="65000"/>
                    <a:lumOff val="35000"/>
                  </a:schemeClr>
                </a:solidFill>
              </a:rPr>
              <a:t>Эцэст нь Нехемиа Израилийн ард түмэнтэй хамт Иерусалимын хэрмийг сэргээн босгож дуусгасан. Ханыг барьж дууссаны дараа тэрээр болон түүний хүмүүс Бурханд баяр хөөртэй мөргөв.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хичээл</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600">
                <a:solidFill>
                  <a:schemeClr val="tx1">
                    <a:lumMod val="65000"/>
                    <a:lumOff val="35000"/>
                  </a:schemeClr>
                </a:solidFill>
              </a:rPr>
              <a:t>Олон үймээн самуун байсан ч Нехемиа Бурханы тусламжтайгаар ханыг сэргээн босгож дуусгасан.</a:t>
            </a:r>
          </a:p>
          <a:p>
            <a:pPr xmlns:a="http://schemas.openxmlformats.org/drawingml/2006/main" algn="ctr"/>
            <a:r xmlns:a="http://schemas.openxmlformats.org/drawingml/2006/main">
              <a:rPr lang="mn" altLang="ko-KR" sz="3600">
                <a:solidFill>
                  <a:schemeClr val="tx1">
                    <a:lumMod val="65000"/>
                    <a:lumOff val="35000"/>
                  </a:schemeClr>
                </a:solidFill>
              </a:rPr>
              <a:t>Бид Бурханы ажлыг хийхдээ хүнд хэцүү нөхцөл байдалтай тулгарч магадгүй.</a:t>
            </a:r>
          </a:p>
          <a:p>
            <a:pPr xmlns:a="http://schemas.openxmlformats.org/drawingml/2006/main" algn="ctr"/>
            <a:r xmlns:a="http://schemas.openxmlformats.org/drawingml/2006/main">
              <a:rPr lang="mn" altLang="ko-KR" sz="3600">
                <a:solidFill>
                  <a:schemeClr val="tx1">
                    <a:lumMod val="65000"/>
                    <a:lumOff val="35000"/>
                  </a:schemeClr>
                </a:solidFill>
              </a:rPr>
              <a:t>Гэсэн хэдий ч хэрэв Бурхан бидэнтэй хамт байж, бид Түүнтэй хамт байвал бид эдгээр бүх бэрхшээлийг даван туулж чадна.</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3200"/>
              <a:t>Бурхан?</a:t>
            </a:r>
            <a:r xmlns:a="http://schemas.openxmlformats.org/drawingml/2006/main">
              <a:rPr lang="mn"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rgbClr val="C00000"/>
                </a:solidFill>
              </a:rPr>
              <a:t>Бурхан бол..</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Бурхан бол хүнд хэцүү үед залбирч, тусламж гуйх үед бидэнд тусалдаг, хүч чадал, зоригийг өгдөг хүн юм.</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асуулт хариулт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tx1">
                    <a:lumMod val="65000"/>
                    <a:lumOff val="35000"/>
                  </a:schemeClr>
                </a:solidFill>
              </a:rPr>
              <a:t>Нехемиа яагаад төрөлх хотдоо буцаж ирсэн бэ?</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① </a:t>
            </a:r>
            <a:r xmlns:a="http://schemas.openxmlformats.org/drawingml/2006/main">
              <a:rPr lang="mn" altLang="ko-KR" sz="2800">
                <a:solidFill>
                  <a:schemeClr val="tx1">
                    <a:lumMod val="65000"/>
                    <a:lumOff val="35000"/>
                  </a:schemeClr>
                </a:solidFill>
              </a:rPr>
              <a:t>аялах..</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② </a:t>
            </a:r>
            <a:r xmlns:a="http://schemas.openxmlformats.org/drawingml/2006/main">
              <a:rPr lang="mn" altLang="ko-KR" sz="2800">
                <a:solidFill>
                  <a:schemeClr val="tx1">
                    <a:lumMod val="65000"/>
                    <a:lumOff val="35000"/>
                  </a:schemeClr>
                </a:solidFill>
              </a:rPr>
              <a:t>сургуульд явах..</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③ </a:t>
            </a:r>
            <a:r xmlns:a="http://schemas.openxmlformats.org/drawingml/2006/main">
              <a:rPr lang="mn" altLang="ko-KR" sz="2800">
                <a:solidFill>
                  <a:schemeClr val="tx1">
                    <a:lumMod val="65000"/>
                    <a:lumOff val="35000"/>
                  </a:schemeClr>
                </a:solidFill>
              </a:rPr>
              <a:t>мөргөх..</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chemeClr val="tx1">
                    <a:lumMod val="65000"/>
                    <a:lumOff val="35000"/>
                  </a:schemeClr>
                </a:solidFill>
              </a:rPr>
              <a:t>④ </a:t>
            </a:r>
            <a:r xmlns:a="http://schemas.openxmlformats.org/drawingml/2006/main">
              <a:rPr lang="mn" altLang="ko-KR" sz="2800">
                <a:solidFill>
                  <a:schemeClr val="tx1">
                    <a:lumMod val="65000"/>
                    <a:lumOff val="35000"/>
                  </a:schemeClr>
                </a:solidFill>
              </a:rPr>
              <a:t>Иерусалимын ханыг дахин босгох..</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en-US" sz="2800">
                <a:solidFill>
                  <a:srgbClr val="FF0000"/>
                </a:solidFill>
              </a:rPr>
              <a:t>④ </a:t>
            </a:r>
            <a:r xmlns:a="http://schemas.openxmlformats.org/drawingml/2006/main">
              <a:rPr lang="mn" altLang="ko-KR" sz="2800">
                <a:solidFill>
                  <a:srgbClr val="FF0000"/>
                </a:solidFill>
              </a:rPr>
              <a:t>Иерусалимын ханыг дахин босгох..</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 altLang="ko-KR" sz="4000">
                <a:solidFill>
                  <a:srgbClr val="FF0000"/>
                </a:solidFill>
              </a:rPr>
              <a:t>Өнөөдрийн үг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 altLang="ko-KR" sz="3600">
                <a:solidFill>
                  <a:schemeClr val="bg1">
                    <a:lumMod val="50000"/>
                  </a:schemeClr>
                </a:solidFill>
              </a:rPr>
              <a:t>Би хаанд хариулж, "Хэрэв энэ нь хаанд таалагдаж, таны зарц түүний мэлмийд тааллыг олсон бол тэр намайг Иуда дахь миний эцэг өвгөдийн оршуулсан хот уруу илгээгээрэй, тэгвэл би түүнийг сэргээн босгоно" гэв.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 altLang="ko-KR" sz="2800">
                <a:solidFill>
                  <a:schemeClr val="tx1">
                    <a:lumMod val="65000"/>
                    <a:lumOff val="35000"/>
                  </a:schemeClr>
                </a:solidFill>
              </a:rPr>
              <a:t>Нехемиа</a:t>
            </a:r>
            <a:r xmlns:a="http://schemas.openxmlformats.org/drawingml/2006/main">
              <a:rPr lang="mn" altLang="en-US" sz="2800">
                <a:solidFill>
                  <a:schemeClr val="tx1">
                    <a:lumMod val="65000"/>
                    <a:lumOff val="35000"/>
                  </a:schemeClr>
                </a:solidFill>
              </a:rPr>
              <a:t> </a:t>
            </a:r>
            <a:r xmlns:a="http://schemas.openxmlformats.org/drawingml/2006/main">
              <a:rPr lang="mn"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