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1" r:id="rId3"/>
    <p:sldId id="257" r:id="rId4"/>
    <p:sldId id="258" r:id="rId5"/>
    <p:sldId id="262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0" autoAdjust="0"/>
    <p:restoredTop sz="71117" autoAdjust="0"/>
  </p:normalViewPr>
  <p:slideViewPr>
    <p:cSldViewPr snapToGrid="0">
      <p:cViewPr>
        <p:scale>
          <a:sx n="75" d="100"/>
          <a:sy n="75" d="100"/>
        </p:scale>
        <p:origin x="18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65D9E-ADAE-4BF7-86FE-B8ADEDDA2A15}" type="datetimeFigureOut">
              <a:rPr lang="de-CH" smtClean="0"/>
              <a:t>04.07.2016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F995D-DBD6-4179-85CA-1E8777222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57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nowledg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afternoon Lady and Gentleman. My name is Kevin Stadelmann, I’m a technical ERP Consultant and I’m working for SAP.</a:t>
            </a:r>
            <a:endParaRPr lang="de-CH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CIO informed me, that you are struggling with your current IT-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Infrastructur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cannot meet your demand and so it is slowing down your growing process.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objective is, to show you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whithin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next few minutes, how you can be more successful by using the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right IT solution.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F995D-DBD6-4179-85CA-1E877722217B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506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altLang="de-DE" dirty="0">
                <a:latin typeface="Arial" panose="020B0604020202020204" pitchFamily="34" charset="0"/>
              </a:rPr>
              <a:t>Founded 1976, means 40 years of experience</a:t>
            </a:r>
          </a:p>
          <a:p>
            <a:pPr marL="171450" indent="-171450">
              <a:buFontTx/>
              <a:buChar char="-"/>
            </a:pPr>
            <a:r>
              <a:rPr lang="en-GB" altLang="de-DE" dirty="0">
                <a:latin typeface="Arial" panose="020B0604020202020204" pitchFamily="34" charset="0"/>
              </a:rPr>
              <a:t>76’000 employees and market share &gt; 20%</a:t>
            </a:r>
            <a:r>
              <a:rPr lang="en-GB" altLang="de-DE" baseline="0" dirty="0">
                <a:latin typeface="Arial" panose="020B0604020202020204" pitchFamily="34" charset="0"/>
              </a:rPr>
              <a:t> makes it to the largest business software company</a:t>
            </a:r>
          </a:p>
          <a:p>
            <a:pPr marL="171450" indent="-171450">
              <a:buFontTx/>
              <a:buChar char="-"/>
            </a:pPr>
            <a:r>
              <a:rPr lang="en-GB" altLang="de-DE" baseline="0" dirty="0">
                <a:latin typeface="Arial" panose="020B0604020202020204" pitchFamily="34" charset="0"/>
              </a:rPr>
              <a:t>Assume that SAP is to big/</a:t>
            </a:r>
            <a:r>
              <a:rPr lang="en-GB" altLang="de-DE" baseline="0" dirty="0" err="1">
                <a:latin typeface="Arial" panose="020B0604020202020204" pitchFamily="34" charset="0"/>
              </a:rPr>
              <a:t>expensiv</a:t>
            </a:r>
            <a:r>
              <a:rPr lang="en-GB" altLang="de-DE" baseline="0" dirty="0">
                <a:latin typeface="Arial" panose="020B0604020202020204" pitchFamily="34" charset="0"/>
              </a:rPr>
              <a:t>. Outdated reputation</a:t>
            </a:r>
          </a:p>
          <a:p>
            <a:pPr marL="171450" indent="-171450">
              <a:buFontTx/>
              <a:buChar char="-"/>
            </a:pPr>
            <a:r>
              <a:rPr lang="en-GB" altLang="de-DE" baseline="0" dirty="0">
                <a:latin typeface="Arial" panose="020B0604020202020204" pitchFamily="34" charset="0"/>
              </a:rPr>
              <a:t>SAP developed product for small-medium sized companies -&gt; SAP Business All-in-One</a:t>
            </a:r>
            <a:endParaRPr lang="en-GB" altLang="de-DE" dirty="0">
              <a:latin typeface="Arial" panose="020B0604020202020204" pitchFamily="34" charset="0"/>
            </a:endParaRPr>
          </a:p>
          <a:p>
            <a:endParaRPr lang="en-GB" altLang="de-DE" dirty="0">
              <a:latin typeface="Arial" panose="020B0604020202020204" pitchFamily="34" charset="0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F995D-DBD6-4179-85CA-1E877722217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7871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- SAP </a:t>
            </a:r>
            <a:r>
              <a:rPr lang="en-US" baseline="0" dirty="0" err="1"/>
              <a:t>Bsuiness</a:t>
            </a:r>
            <a:r>
              <a:rPr lang="en-US" baseline="0" dirty="0"/>
              <a:t> All-in-One is based on our Fundamentals of our Success, </a:t>
            </a:r>
            <a:r>
              <a:rPr lang="en-US" baseline="0" dirty="0" err="1"/>
              <a:t>Effiency</a:t>
            </a:r>
            <a:r>
              <a:rPr lang="en-US" baseline="0" dirty="0"/>
              <a:t>, </a:t>
            </a:r>
            <a:r>
              <a:rPr lang="en-US" baseline="0" dirty="0" err="1"/>
              <a:t>Standardisation</a:t>
            </a:r>
            <a:r>
              <a:rPr lang="en-US" baseline="0" dirty="0"/>
              <a:t>, Availability and Quality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Effiency</a:t>
            </a:r>
            <a:endParaRPr lang="en-US" baseline="0" dirty="0"/>
          </a:p>
          <a:p>
            <a:pPr marL="628650" lvl="1" indent="-171450">
              <a:buFontTx/>
              <a:buChar char="-"/>
            </a:pPr>
            <a:r>
              <a:rPr lang="en-US" baseline="0" dirty="0"/>
              <a:t>Implemented Best-</a:t>
            </a:r>
            <a:r>
              <a:rPr lang="en-US" baseline="0" dirty="0" err="1"/>
              <a:t>Practise</a:t>
            </a:r>
            <a:r>
              <a:rPr lang="en-US" baseline="0" dirty="0"/>
              <a:t> Methods from over 10’000 implementation, simplify the business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Standardisation</a:t>
            </a:r>
            <a:endParaRPr lang="en-US" baseline="0" dirty="0"/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Preconfigured ERP System, </a:t>
            </a:r>
            <a:r>
              <a:rPr lang="en-GB" altLang="de-DE" dirty="0">
                <a:latin typeface="Arial" panose="020B0604020202020204" pitchFamily="34" charset="0"/>
              </a:rPr>
              <a:t>Don’t be afraid preconfigured. about 80% are the same,</a:t>
            </a:r>
            <a:r>
              <a:rPr lang="en-GB" altLang="de-DE" baseline="0" dirty="0">
                <a:latin typeface="Arial" panose="020B0604020202020204" pitchFamily="34" charset="0"/>
              </a:rPr>
              <a:t> </a:t>
            </a:r>
            <a:r>
              <a:rPr lang="en-GB" altLang="de-DE" dirty="0">
                <a:latin typeface="Arial" panose="020B0604020202020204" pitchFamily="34" charset="0"/>
              </a:rPr>
              <a:t>Clearly we can customize the system after your</a:t>
            </a:r>
            <a:r>
              <a:rPr lang="en-GB" altLang="de-DE" baseline="0" dirty="0">
                <a:latin typeface="Arial" panose="020B0604020202020204" pitchFamily="34" charset="0"/>
              </a:rPr>
              <a:t> </a:t>
            </a:r>
            <a:r>
              <a:rPr lang="en-GB" altLang="de-DE" dirty="0" err="1">
                <a:latin typeface="Arial" panose="020B0604020202020204" pitchFamily="34" charset="0"/>
              </a:rPr>
              <a:t>whishes</a:t>
            </a:r>
            <a:r>
              <a:rPr lang="en-GB" altLang="de-DE" dirty="0">
                <a:latin typeface="Arial" panose="020B060402020202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Availability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/>
              <a:t>higly</a:t>
            </a:r>
            <a:r>
              <a:rPr lang="en-US" baseline="0" dirty="0"/>
              <a:t> scalable, when you grow, it is growing with you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That means you really can rely on SAP, because it will always meet your demand and not how your current IT-Infrastructure</a:t>
            </a:r>
          </a:p>
          <a:p>
            <a:pPr marL="171450" lvl="0" indent="-171450">
              <a:buFontTx/>
              <a:buChar char="-"/>
            </a:pPr>
            <a:r>
              <a:rPr lang="en-US" baseline="0" dirty="0" err="1"/>
              <a:t>Qualiity</a:t>
            </a:r>
            <a:r>
              <a:rPr lang="en-US" baseline="0" dirty="0"/>
              <a:t> is everything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Main Goal is not only to implement a flawless solution, but also to educate your employees to use the solution in the best way possible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We offer intense training before the implementation and slight training after the implementation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By the way, we are certified by the Quality Standard ISO 9001</a:t>
            </a:r>
          </a:p>
          <a:p>
            <a:pPr marL="628650" lvl="1" indent="-171450">
              <a:buFontTx/>
              <a:buChar char="-"/>
            </a:pPr>
            <a:endParaRPr lang="de-CH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F995D-DBD6-4179-85CA-1E877722217B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0437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Let’s talk about a schedule, our aim is to implement within 7 months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because of your needs, we implement in small steps beginning with Project Preparation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Define</a:t>
            </a:r>
            <a:r>
              <a:rPr lang="en-US" baseline="0" dirty="0"/>
              <a:t> Solution Vision of the future-state of the SAP solution, define both business and technical requirements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 the end-users to give all the required SAP</a:t>
            </a:r>
            <a:r>
              <a:rPr lang="en-US" sz="1200" b="0" i="0" u="none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  <a:hlinkClick r:id="rId3" tooltip="Knowledge"/>
              </a:rPr>
              <a:t>knowledge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skills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install all SAP components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Plan, script, execute and monitor SAP STRESS TESTS, to see if the expectations of the end users, defined in service level agreements, will be met.</a:t>
            </a:r>
            <a:endParaRPr lang="de-CH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F995D-DBD6-4179-85CA-1E877722217B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8908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make sure that our solution will be successful implemented</a:t>
            </a:r>
          </a:p>
          <a:p>
            <a:endParaRPr lang="en-US" dirty="0"/>
          </a:p>
          <a:p>
            <a:pPr>
              <a:buFontTx/>
              <a:buChar char="-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monitor and perform the progress of the project in intervals.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will make sure that we complete on time, on budget and on scope.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KPI expertise will give you a reliable information about the project’s current state.</a:t>
            </a:r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 performance indicator to measure</a:t>
            </a:r>
          </a:p>
          <a:p>
            <a:r>
              <a:rPr lang="en-US" dirty="0" err="1"/>
              <a:t>continous</a:t>
            </a:r>
            <a:r>
              <a:rPr lang="en-US" dirty="0"/>
              <a:t> measure during the whole project </a:t>
            </a:r>
          </a:p>
          <a:p>
            <a:r>
              <a:rPr lang="en-US" dirty="0"/>
              <a:t>on time, on budget and on scope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F995D-DBD6-4179-85CA-1E877722217B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5491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coming to an end, I like to summarize my most important points during this brief presentation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High</a:t>
            </a:r>
            <a:r>
              <a:rPr lang="en-US" baseline="0" dirty="0"/>
              <a:t> experience, 40 years and over 10’000 implementations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We are really fast in the implementation, less then 7 months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We have the necessary KPI to measure and manage the project</a:t>
            </a:r>
            <a:endParaRPr lang="de-CH" baseline="0" dirty="0"/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Thanks for your attention, now I’m open for any questions.</a:t>
            </a:r>
            <a:endParaRPr lang="de-CH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F995D-DBD6-4179-85CA-1E877722217B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89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084C-CACD-47D3-B2AC-1464F7A3CBA0}" type="datetimeFigureOut">
              <a:rPr lang="de-CH" smtClean="0"/>
              <a:t>04.07.2016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0C33-F854-4928-A991-9C2F269CD57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255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084C-CACD-47D3-B2AC-1464F7A3CBA0}" type="datetimeFigureOut">
              <a:rPr lang="de-CH" smtClean="0"/>
              <a:t>04.07.2016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0C33-F854-4928-A991-9C2F269CD57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324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084C-CACD-47D3-B2AC-1464F7A3CBA0}" type="datetimeFigureOut">
              <a:rPr lang="de-CH" smtClean="0"/>
              <a:t>04.07.2016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0C33-F854-4928-A991-9C2F269CD57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319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084C-CACD-47D3-B2AC-1464F7A3CBA0}" type="datetimeFigureOut">
              <a:rPr lang="de-CH" smtClean="0"/>
              <a:t>04.07.2016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0C33-F854-4928-A991-9C2F269CD57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63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084C-CACD-47D3-B2AC-1464F7A3CBA0}" type="datetimeFigureOut">
              <a:rPr lang="de-CH" smtClean="0"/>
              <a:t>04.07.2016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0C33-F854-4928-A991-9C2F269CD57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637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084C-CACD-47D3-B2AC-1464F7A3CBA0}" type="datetimeFigureOut">
              <a:rPr lang="de-CH" smtClean="0"/>
              <a:t>04.07.2016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0C33-F854-4928-A991-9C2F269CD57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861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084C-CACD-47D3-B2AC-1464F7A3CBA0}" type="datetimeFigureOut">
              <a:rPr lang="de-CH" smtClean="0"/>
              <a:t>04.07.2016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0C33-F854-4928-A991-9C2F269CD57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704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084C-CACD-47D3-B2AC-1464F7A3CBA0}" type="datetimeFigureOut">
              <a:rPr lang="de-CH" smtClean="0"/>
              <a:t>04.07.2016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0C33-F854-4928-A991-9C2F269CD57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591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084C-CACD-47D3-B2AC-1464F7A3CBA0}" type="datetimeFigureOut">
              <a:rPr lang="de-CH" smtClean="0"/>
              <a:t>04.07.2016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0C33-F854-4928-A991-9C2F269CD57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641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084C-CACD-47D3-B2AC-1464F7A3CBA0}" type="datetimeFigureOut">
              <a:rPr lang="de-CH" smtClean="0"/>
              <a:t>04.07.2016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0C33-F854-4928-A991-9C2F269CD57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590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084C-CACD-47D3-B2AC-1464F7A3CBA0}" type="datetimeFigureOut">
              <a:rPr lang="de-CH" smtClean="0"/>
              <a:t>04.07.2016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0C33-F854-4928-A991-9C2F269CD57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547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084C-CACD-47D3-B2AC-1464F7A3CBA0}" type="datetimeFigureOut">
              <a:rPr lang="de-CH" smtClean="0"/>
              <a:t>04.07.2016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40C33-F854-4928-A991-9C2F269CD57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524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CH" dirty="0"/>
          </a:p>
          <a:p>
            <a:pPr marL="0" indent="0" algn="ctr">
              <a:buNone/>
            </a:pPr>
            <a:endParaRPr lang="de-CH" dirty="0"/>
          </a:p>
          <a:p>
            <a:pPr marL="0" indent="0" algn="ctr">
              <a:buNone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</a:rPr>
              <a:t>ERP-Solution </a:t>
            </a:r>
            <a:r>
              <a:rPr lang="de-CH" dirty="0" err="1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de-CH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65000"/>
                  </a:schemeClr>
                </a:solidFill>
              </a:rPr>
              <a:t>Chocolate</a:t>
            </a:r>
            <a:r>
              <a:rPr lang="de-CH" dirty="0">
                <a:solidFill>
                  <a:schemeClr val="bg1">
                    <a:lumMod val="65000"/>
                  </a:schemeClr>
                </a:solidFill>
              </a:rPr>
              <a:t> Inc.</a:t>
            </a:r>
          </a:p>
          <a:p>
            <a:pPr marL="0" indent="0" algn="ctr">
              <a:buNone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</a:rPr>
              <a:t>Kevin Stadelmann, Technical ERP Consultant</a:t>
            </a:r>
          </a:p>
          <a:p>
            <a:pPr marL="0" indent="0" algn="ctr">
              <a:buNone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</a:rPr>
              <a:t>05.07.2016</a:t>
            </a:r>
          </a:p>
        </p:txBody>
      </p:sp>
    </p:spTree>
    <p:extLst>
      <p:ext uri="{BB962C8B-B14F-4D97-AF65-F5344CB8AC3E}">
        <p14:creationId xmlns:p14="http://schemas.microsoft.com/office/powerpoint/2010/main" val="17154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SAP </a:t>
            </a:r>
            <a:r>
              <a:rPr lang="de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ERP Systems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09748"/>
            <a:ext cx="4495800" cy="1209675"/>
          </a:xfrm>
        </p:spPr>
        <p:txBody>
          <a:bodyPr/>
          <a:lstStyle/>
          <a:p>
            <a:pPr>
              <a:buFontTx/>
              <a:buChar char="-"/>
            </a:pPr>
            <a:r>
              <a:rPr lang="de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Founded</a:t>
            </a:r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1976</a:t>
            </a:r>
          </a:p>
          <a:p>
            <a:pPr>
              <a:buFontTx/>
              <a:buChar char="-"/>
            </a:pPr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 76’000 </a:t>
            </a:r>
            <a:r>
              <a:rPr lang="de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Employees</a:t>
            </a:r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Tx/>
              <a:buChar char="-"/>
            </a:pPr>
            <a:endParaRPr lang="de-CH" dirty="0"/>
          </a:p>
        </p:txBody>
      </p:sp>
      <p:pic>
        <p:nvPicPr>
          <p:cNvPr id="2050" name="Picture 2" descr="https://upload.wikimedia.org/wikipedia/commons/thumb/8/8f/SAP-Logo.svg/2000px-SAP-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464" y="3277163"/>
            <a:ext cx="5519072" cy="273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4902200" y="1809748"/>
            <a:ext cx="6845300" cy="1209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de-CH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ERP-System </a:t>
            </a:r>
            <a:r>
              <a:rPr lang="de-CH" sz="3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market</a:t>
            </a:r>
            <a:r>
              <a:rPr lang="de-CH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3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share</a:t>
            </a:r>
            <a:r>
              <a:rPr lang="de-CH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 20%</a:t>
            </a:r>
          </a:p>
          <a:p>
            <a:pPr>
              <a:buFontTx/>
              <a:buChar char="-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world's largest business software company</a:t>
            </a:r>
            <a:endParaRPr lang="de-CH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Tx/>
              <a:buChar char="-"/>
            </a:pP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120848" y="6488668"/>
            <a:ext cx="5412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Company </a:t>
            </a:r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The </a:t>
            </a:r>
            <a:r>
              <a:rPr lang="de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Product</a:t>
            </a:r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Integration – Monitoring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576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de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perfect</a:t>
            </a:r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solution</a:t>
            </a:r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SME</a:t>
            </a:r>
          </a:p>
        </p:txBody>
      </p:sp>
      <p:pic>
        <p:nvPicPr>
          <p:cNvPr id="1026" name="Picture 2" descr="http://atlantis-its.com/wordpress/wp-content/uploads/2013/04/SAP_Busi_AiO_CG8_130_R_p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580" y="2018028"/>
            <a:ext cx="6758243" cy="111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uppieren 20"/>
          <p:cNvGrpSpPr/>
          <p:nvPr/>
        </p:nvGrpSpPr>
        <p:grpSpPr>
          <a:xfrm>
            <a:off x="1757952" y="3895111"/>
            <a:ext cx="8953500" cy="2506365"/>
            <a:chOff x="1745252" y="4238011"/>
            <a:chExt cx="8953500" cy="2506365"/>
          </a:xfrm>
        </p:grpSpPr>
        <p:grpSp>
          <p:nvGrpSpPr>
            <p:cNvPr id="18" name="Gruppieren 17"/>
            <p:cNvGrpSpPr/>
            <p:nvPr/>
          </p:nvGrpSpPr>
          <p:grpSpPr>
            <a:xfrm>
              <a:off x="1926329" y="4306296"/>
              <a:ext cx="8570777" cy="1867581"/>
              <a:chOff x="1418329" y="4331696"/>
              <a:chExt cx="8570777" cy="1867581"/>
            </a:xfrm>
          </p:grpSpPr>
          <p:grpSp>
            <p:nvGrpSpPr>
              <p:cNvPr id="13" name="Gruppieren 12"/>
              <p:cNvGrpSpPr/>
              <p:nvPr/>
            </p:nvGrpSpPr>
            <p:grpSpPr>
              <a:xfrm>
                <a:off x="8585200" y="4385247"/>
                <a:ext cx="1403906" cy="1814030"/>
                <a:chOff x="9067404" y="1896594"/>
                <a:chExt cx="1403906" cy="1814030"/>
              </a:xfrm>
            </p:grpSpPr>
            <p:sp>
              <p:nvSpPr>
                <p:cNvPr id="6" name="Textfeld 5"/>
                <p:cNvSpPr txBox="1"/>
                <p:nvPr/>
              </p:nvSpPr>
              <p:spPr>
                <a:xfrm>
                  <a:off x="9220198" y="1896594"/>
                  <a:ext cx="10839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CH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Quality</a:t>
                  </a:r>
                </a:p>
              </p:txBody>
            </p:sp>
            <p:pic>
              <p:nvPicPr>
                <p:cNvPr id="1032" name="Picture 8" descr="http://image.shutterstock.com/z/stock-vector-eps-vector-best-quality-rubber-stamp-with-orange-color-sticker-tag-icon-symbol-150750383.jp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9144"/>
                <a:stretch/>
              </p:blipFill>
              <p:spPr bwMode="auto">
                <a:xfrm>
                  <a:off x="9067404" y="2350047"/>
                  <a:ext cx="1403906" cy="13605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" name="Gruppieren 10"/>
              <p:cNvGrpSpPr/>
              <p:nvPr/>
            </p:nvGrpSpPr>
            <p:grpSpPr>
              <a:xfrm>
                <a:off x="1418329" y="4385247"/>
                <a:ext cx="1367875" cy="1765562"/>
                <a:chOff x="1342359" y="4385247"/>
                <a:chExt cx="1367875" cy="1765562"/>
              </a:xfrm>
            </p:grpSpPr>
            <p:sp>
              <p:nvSpPr>
                <p:cNvPr id="7" name="Textfeld 6"/>
                <p:cNvSpPr txBox="1"/>
                <p:nvPr/>
              </p:nvSpPr>
              <p:spPr>
                <a:xfrm>
                  <a:off x="1342359" y="4385247"/>
                  <a:ext cx="136787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CH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Efficiency</a:t>
                  </a:r>
                </a:p>
              </p:txBody>
            </p:sp>
            <p:pic>
              <p:nvPicPr>
                <p:cNvPr id="1034" name="Picture 10" descr="https://s-media-cache-ak0.pinimg.com/564x/10/22/a2/1022a24d5c612a2978d23cdbb7f3e8e8.jp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1362311" y="4880392"/>
                  <a:ext cx="1270417" cy="12704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uppieren 11"/>
              <p:cNvGrpSpPr/>
              <p:nvPr/>
            </p:nvGrpSpPr>
            <p:grpSpPr>
              <a:xfrm>
                <a:off x="6453741" y="4331696"/>
                <a:ext cx="1543436" cy="1819113"/>
                <a:chOff x="6200389" y="2398931"/>
                <a:chExt cx="1543436" cy="1819113"/>
              </a:xfrm>
            </p:grpSpPr>
            <p:sp>
              <p:nvSpPr>
                <p:cNvPr id="5" name="Rechteck 4"/>
                <p:cNvSpPr/>
                <p:nvPr/>
              </p:nvSpPr>
              <p:spPr>
                <a:xfrm>
                  <a:off x="6200389" y="2398931"/>
                  <a:ext cx="154343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de-CH" sz="2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Availability</a:t>
                  </a:r>
                  <a:endParaRPr lang="de-CH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pic>
              <p:nvPicPr>
                <p:cNvPr id="1036" name="Picture 12" descr="http://heathero.ie/wp-content/uploads/2015/09/Efficiency_Icon.jpg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36898" y="2947627"/>
                  <a:ext cx="1270417" cy="12704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5" name="Gruppieren 14"/>
              <p:cNvGrpSpPr/>
              <p:nvPr/>
            </p:nvGrpSpPr>
            <p:grpSpPr>
              <a:xfrm>
                <a:off x="3448434" y="4377035"/>
                <a:ext cx="2265568" cy="1685806"/>
                <a:chOff x="773824" y="1599734"/>
                <a:chExt cx="2265568" cy="1685806"/>
              </a:xfrm>
            </p:grpSpPr>
            <p:sp>
              <p:nvSpPr>
                <p:cNvPr id="4" name="Textfeld 3"/>
                <p:cNvSpPr txBox="1"/>
                <p:nvPr/>
              </p:nvSpPr>
              <p:spPr>
                <a:xfrm>
                  <a:off x="836284" y="1599734"/>
                  <a:ext cx="21406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CH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Standardisation</a:t>
                  </a:r>
                </a:p>
              </p:txBody>
            </p:sp>
            <p:pic>
              <p:nvPicPr>
                <p:cNvPr id="14" name="Grafik 13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3824" y="2095710"/>
                  <a:ext cx="2265568" cy="1189830"/>
                </a:xfrm>
                <a:prstGeom prst="rect">
                  <a:avLst/>
                </a:prstGeom>
              </p:spPr>
            </p:pic>
          </p:grpSp>
        </p:grpSp>
        <p:sp>
          <p:nvSpPr>
            <p:cNvPr id="19" name="Rechteck 18"/>
            <p:cNvSpPr/>
            <p:nvPr/>
          </p:nvSpPr>
          <p:spPr>
            <a:xfrm>
              <a:off x="1745252" y="4238011"/>
              <a:ext cx="8953500" cy="204470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5244938" y="6282711"/>
              <a:ext cx="19541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Fundamentals</a:t>
              </a:r>
              <a:endParaRPr lang="de-CH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2" name="Pfeil nach unten 21"/>
          <p:cNvSpPr/>
          <p:nvPr/>
        </p:nvSpPr>
        <p:spPr>
          <a:xfrm rot="10800000">
            <a:off x="5969000" y="3265312"/>
            <a:ext cx="476250" cy="507164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40317" y="6523312"/>
            <a:ext cx="543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Company – </a:t>
            </a:r>
            <a:r>
              <a:rPr lang="de-CH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de-CH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Product</a:t>
            </a:r>
            <a:r>
              <a:rPr lang="de-CH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Integration – Monitoring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9171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</a:t>
            </a:r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provide</a:t>
            </a:r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fast </a:t>
            </a:r>
            <a:r>
              <a:rPr lang="de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high-quality </a:t>
            </a:r>
            <a:r>
              <a:rPr lang="de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integration</a:t>
            </a:r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5778500" y="2043689"/>
            <a:ext cx="5257800" cy="4471411"/>
            <a:chOff x="7531499" y="1943100"/>
            <a:chExt cx="3266675" cy="3247231"/>
          </a:xfrm>
        </p:grpSpPr>
        <p:pic>
          <p:nvPicPr>
            <p:cNvPr id="4098" name="Picture 2" descr="http://www.net4site.net/Net4site/wp-content/themes/net4site/library/images/services/implementation/services---System-Implementation_08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08" t="10775" r="26075" b="13119"/>
            <a:stretch/>
          </p:blipFill>
          <p:spPr bwMode="auto">
            <a:xfrm>
              <a:off x="7531499" y="1943100"/>
              <a:ext cx="3266675" cy="3247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Ellipse 6"/>
            <p:cNvSpPr/>
            <p:nvPr/>
          </p:nvSpPr>
          <p:spPr>
            <a:xfrm>
              <a:off x="8183761" y="3175793"/>
              <a:ext cx="1962150" cy="78184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 7 </a:t>
              </a:r>
              <a:r>
                <a:rPr lang="de-CH" sz="2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months</a:t>
              </a:r>
              <a:endParaRPr lang="de-CH" sz="2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723900" y="1900214"/>
            <a:ext cx="5257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Solution Vision, </a:t>
            </a:r>
            <a:r>
              <a:rPr lang="de-CH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Requierements</a:t>
            </a:r>
            <a:endParaRPr lang="de-CH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CH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Installation, Training</a:t>
            </a:r>
          </a:p>
          <a:p>
            <a:r>
              <a:rPr lang="de-CH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de-CH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Configurate</a:t>
            </a:r>
            <a:r>
              <a:rPr lang="de-CH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de-CH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Customize</a:t>
            </a:r>
            <a:endParaRPr lang="de-CH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CH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Stress Test, SLA Audit</a:t>
            </a:r>
          </a:p>
          <a:p>
            <a:r>
              <a:rPr lang="de-CH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Turn on the SAP system for the end-users</a:t>
            </a:r>
            <a:endParaRPr lang="de-CH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Bogen 15"/>
          <p:cNvSpPr/>
          <p:nvPr/>
        </p:nvSpPr>
        <p:spPr>
          <a:xfrm rot="2768503">
            <a:off x="6081508" y="1610977"/>
            <a:ext cx="5418437" cy="4608223"/>
          </a:xfrm>
          <a:prstGeom prst="arc">
            <a:avLst>
              <a:gd name="adj1" fmla="val 16784546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/>
          <p:cNvSpPr/>
          <p:nvPr/>
        </p:nvSpPr>
        <p:spPr>
          <a:xfrm>
            <a:off x="84813" y="6515100"/>
            <a:ext cx="543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Company – The </a:t>
            </a:r>
            <a:r>
              <a:rPr lang="de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Product</a:t>
            </a:r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de-CH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Integration</a:t>
            </a:r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Monitoring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1420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76425"/>
            <a:ext cx="10515600" cy="1325563"/>
          </a:xfrm>
        </p:spPr>
        <p:txBody>
          <a:bodyPr/>
          <a:lstStyle/>
          <a:p>
            <a:r>
              <a:rPr lang="de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monitoring</a:t>
            </a:r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success</a:t>
            </a:r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877742" y="1628963"/>
            <a:ext cx="6640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“what is not measurable is not manageable”</a:t>
            </a:r>
            <a:endParaRPr lang="de-CH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29537" y="6488668"/>
            <a:ext cx="543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Company – The </a:t>
            </a:r>
            <a:r>
              <a:rPr lang="de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Product</a:t>
            </a:r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Integration – </a:t>
            </a:r>
            <a:r>
              <a:rPr lang="de-CH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Monitoring</a:t>
            </a:r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846" y="2609591"/>
            <a:ext cx="5945525" cy="252127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29537" y="3475598"/>
            <a:ext cx="3094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Interval Monitoring</a:t>
            </a:r>
            <a:endParaRPr lang="de-CH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9169371" y="3177732"/>
            <a:ext cx="18116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time,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budget,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scope</a:t>
            </a:r>
            <a:endParaRPr lang="de-CH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68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more</a:t>
            </a:r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successful</a:t>
            </a:r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our</a:t>
            </a:r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knowlegde</a:t>
            </a:r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de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choose</a:t>
            </a:r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SAP Business All-in-</a:t>
            </a:r>
            <a:r>
              <a:rPr lang="de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One</a:t>
            </a:r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988962" y="4176648"/>
            <a:ext cx="62140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</a:t>
            </a:r>
            <a:r>
              <a:rPr lang="de-CH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experience</a:t>
            </a:r>
            <a:endParaRPr lang="de-CH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de-CH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Less</a:t>
            </a:r>
            <a:r>
              <a:rPr lang="de-CH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than</a:t>
            </a:r>
            <a:r>
              <a:rPr lang="de-CH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7 </a:t>
            </a:r>
            <a:r>
              <a:rPr lang="de-CH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months</a:t>
            </a:r>
            <a:r>
              <a:rPr lang="de-CH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de-CH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Implementation</a:t>
            </a:r>
          </a:p>
          <a:p>
            <a:pPr marL="285750" indent="-285750">
              <a:buFontTx/>
              <a:buChar char="-"/>
            </a:pPr>
            <a:r>
              <a:rPr lang="de-CH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</a:t>
            </a:r>
            <a:r>
              <a:rPr lang="de-CH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CH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measure</a:t>
            </a:r>
            <a:r>
              <a:rPr lang="de-CH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  <a:r>
              <a:rPr lang="de-CH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progress</a:t>
            </a:r>
            <a:endParaRPr lang="de-CH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2" descr="http://atlantis-its.com/wordpress/wp-content/uploads/2013/04/SAP_Busi_AiO_CG8_130_R_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878" y="2720063"/>
            <a:ext cx="6758243" cy="111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83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Microsoft Office PowerPoint</Application>
  <PresentationFormat>Breitbild</PresentationFormat>
  <Paragraphs>88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SAP is the leader in ERP Systems</vt:lpstr>
      <vt:lpstr>The perfect solution for SME</vt:lpstr>
      <vt:lpstr>We provide a fast and high-quality integration</vt:lpstr>
      <vt:lpstr>With monitoring to success</vt:lpstr>
      <vt:lpstr>Be more successful with our knowlegde, choose SAP Business All-in-One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Stadelmann</dc:creator>
  <cp:lastModifiedBy>Kevin Stadelmann</cp:lastModifiedBy>
  <cp:revision>37</cp:revision>
  <dcterms:created xsi:type="dcterms:W3CDTF">2016-07-04T18:31:48Z</dcterms:created>
  <dcterms:modified xsi:type="dcterms:W3CDTF">2016-07-05T08:43:16Z</dcterms:modified>
</cp:coreProperties>
</file>