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484" r:id="rId2"/>
    <p:sldId id="1485" r:id="rId3"/>
    <p:sldId id="1510" r:id="rId4"/>
    <p:sldId id="1499" r:id="rId5"/>
    <p:sldId id="1487" r:id="rId6"/>
    <p:sldId id="1500" r:id="rId7"/>
    <p:sldId id="1514" r:id="rId8"/>
    <p:sldId id="1515" r:id="rId9"/>
    <p:sldId id="1489" r:id="rId10"/>
    <p:sldId id="1501" r:id="rId11"/>
    <p:sldId id="1509" r:id="rId12"/>
    <p:sldId id="1506" r:id="rId13"/>
    <p:sldId id="1492" r:id="rId14"/>
    <p:sldId id="1502" r:id="rId15"/>
    <p:sldId id="1496" r:id="rId16"/>
    <p:sldId id="1511" r:id="rId17"/>
    <p:sldId id="1512" r:id="rId18"/>
    <p:sldId id="1508" r:id="rId19"/>
    <p:sldId id="1493" r:id="rId20"/>
    <p:sldId id="1516" r:id="rId21"/>
  </p:sldIdLst>
  <p:sldSz cx="9144000" cy="6858000" type="screen4x3"/>
  <p:notesSz cx="6858000" cy="9144000"/>
  <p:custDataLst>
    <p:tags r:id="rId24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7" autoAdjust="0"/>
    <p:restoredTop sz="79181" autoAdjust="0"/>
  </p:normalViewPr>
  <p:slideViewPr>
    <p:cSldViewPr>
      <p:cViewPr>
        <p:scale>
          <a:sx n="100" d="100"/>
          <a:sy n="100" d="100"/>
        </p:scale>
        <p:origin x="496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887D0A-02CA-1243-B5CF-766C685BF55E}" type="doc">
      <dgm:prSet loTypeId="urn:microsoft.com/office/officeart/2009/3/layout/StepUpProcess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CC7B0D-E6D3-9F49-BED0-87474118F42B}">
      <dgm:prSet phldrT="[Text]"/>
      <dgm:spPr/>
      <dgm:t>
        <a:bodyPr/>
        <a:lstStyle/>
        <a:p>
          <a:r>
            <a:rPr lang="de-DE" dirty="0" smtClean="0"/>
            <a:t>Ausverkauf aller 6Pack</a:t>
          </a:r>
          <a:endParaRPr lang="de-DE" dirty="0"/>
        </a:p>
      </dgm:t>
    </dgm:pt>
    <dgm:pt modelId="{6E41ED57-DBDC-6347-A5A1-7A1D1B0FBBDD}" type="parTrans" cxnId="{834744F9-BFF2-7B4D-B373-4C22AE72C5FC}">
      <dgm:prSet/>
      <dgm:spPr/>
      <dgm:t>
        <a:bodyPr/>
        <a:lstStyle/>
        <a:p>
          <a:endParaRPr lang="de-DE"/>
        </a:p>
      </dgm:t>
    </dgm:pt>
    <dgm:pt modelId="{DB9C015F-8437-714F-90FD-A102FEFEE5CD}" type="sibTrans" cxnId="{834744F9-BFF2-7B4D-B373-4C22AE72C5FC}">
      <dgm:prSet/>
      <dgm:spPr/>
      <dgm:t>
        <a:bodyPr/>
        <a:lstStyle/>
        <a:p>
          <a:endParaRPr lang="de-DE"/>
        </a:p>
      </dgm:t>
    </dgm:pt>
    <dgm:pt modelId="{5A594503-8728-4A49-B92B-5390C0031B3E}">
      <dgm:prSet phldrT="[Text]"/>
      <dgm:spPr/>
      <dgm:t>
        <a:bodyPr/>
        <a:lstStyle/>
        <a:p>
          <a:r>
            <a:rPr lang="de-DE" dirty="0" smtClean="0"/>
            <a:t>Start</a:t>
          </a:r>
          <a:r>
            <a:rPr lang="de-DE" baseline="0" dirty="0" smtClean="0"/>
            <a:t> „Alpha-Projekt“</a:t>
          </a:r>
          <a:endParaRPr lang="de-DE" dirty="0"/>
        </a:p>
      </dgm:t>
    </dgm:pt>
    <dgm:pt modelId="{DD2FAF43-5130-DB4F-AC84-F5B7F376373C}" type="parTrans" cxnId="{05DBD1CF-F2D8-8E42-A321-D080955B634B}">
      <dgm:prSet/>
      <dgm:spPr/>
      <dgm:t>
        <a:bodyPr/>
        <a:lstStyle/>
        <a:p>
          <a:endParaRPr lang="de-DE"/>
        </a:p>
      </dgm:t>
    </dgm:pt>
    <dgm:pt modelId="{13102657-05E3-0B45-B81F-3FE171E54549}" type="sibTrans" cxnId="{05DBD1CF-F2D8-8E42-A321-D080955B634B}">
      <dgm:prSet/>
      <dgm:spPr/>
      <dgm:t>
        <a:bodyPr/>
        <a:lstStyle/>
        <a:p>
          <a:endParaRPr lang="de-DE"/>
        </a:p>
      </dgm:t>
    </dgm:pt>
    <dgm:pt modelId="{64F43BE0-E5C0-F44E-8BCD-CB64DFCB7A25}">
      <dgm:prSet phldrT="[Text]"/>
      <dgm:spPr/>
      <dgm:t>
        <a:bodyPr/>
        <a:lstStyle/>
        <a:p>
          <a:r>
            <a:rPr lang="de-DE" dirty="0" smtClean="0"/>
            <a:t>Anforderungen definieren</a:t>
          </a:r>
          <a:endParaRPr lang="de-DE" dirty="0"/>
        </a:p>
      </dgm:t>
    </dgm:pt>
    <dgm:pt modelId="{8DCB7A7F-D76D-8F4A-9B7D-1EAD200918EF}" type="parTrans" cxnId="{E01DEA5B-A3E7-B44E-96F7-16E4404E4D4F}">
      <dgm:prSet/>
      <dgm:spPr/>
      <dgm:t>
        <a:bodyPr/>
        <a:lstStyle/>
        <a:p>
          <a:endParaRPr lang="de-DE"/>
        </a:p>
      </dgm:t>
    </dgm:pt>
    <dgm:pt modelId="{90CE42D4-03EA-F74B-A95A-88EC6F1E0AC7}" type="sibTrans" cxnId="{E01DEA5B-A3E7-B44E-96F7-16E4404E4D4F}">
      <dgm:prSet/>
      <dgm:spPr/>
      <dgm:t>
        <a:bodyPr/>
        <a:lstStyle/>
        <a:p>
          <a:endParaRPr lang="de-DE"/>
        </a:p>
      </dgm:t>
    </dgm:pt>
    <dgm:pt modelId="{298D7BB7-C009-D74E-9AEB-B9A077F77BD0}">
      <dgm:prSet phldrT="[Text]"/>
      <dgm:spPr/>
      <dgm:t>
        <a:bodyPr/>
        <a:lstStyle/>
        <a:p>
          <a:r>
            <a:rPr lang="de-DE" dirty="0" smtClean="0"/>
            <a:t>Mitarbeiterevent</a:t>
          </a:r>
          <a:endParaRPr lang="de-DE" dirty="0"/>
        </a:p>
      </dgm:t>
    </dgm:pt>
    <dgm:pt modelId="{00A0A31E-24C0-AC40-9CCE-C8D488CEA9BE}" type="parTrans" cxnId="{89B54D22-7A0D-2C48-9472-1E634BE62597}">
      <dgm:prSet/>
      <dgm:spPr/>
      <dgm:t>
        <a:bodyPr/>
        <a:lstStyle/>
        <a:p>
          <a:endParaRPr lang="de-DE"/>
        </a:p>
      </dgm:t>
    </dgm:pt>
    <dgm:pt modelId="{BFB4D7C2-235C-6347-A553-3461FD803A88}" type="sibTrans" cxnId="{89B54D22-7A0D-2C48-9472-1E634BE62597}">
      <dgm:prSet/>
      <dgm:spPr/>
      <dgm:t>
        <a:bodyPr/>
        <a:lstStyle/>
        <a:p>
          <a:endParaRPr lang="de-DE"/>
        </a:p>
      </dgm:t>
    </dgm:pt>
    <dgm:pt modelId="{324BE8E5-613B-954D-A107-6576B3ACF81E}">
      <dgm:prSet phldrT="[Text]"/>
      <dgm:spPr/>
      <dgm:t>
        <a:bodyPr/>
        <a:lstStyle/>
        <a:p>
          <a:r>
            <a:rPr lang="de-DE" dirty="0" smtClean="0"/>
            <a:t>Projektplanung</a:t>
          </a:r>
          <a:endParaRPr lang="de-DE" dirty="0"/>
        </a:p>
      </dgm:t>
    </dgm:pt>
    <dgm:pt modelId="{ED360A74-DB20-EE4F-BBC0-AE21D7AFE1FD}" type="parTrans" cxnId="{559AC386-E7B9-714A-A645-0EC293F3F1DA}">
      <dgm:prSet/>
      <dgm:spPr/>
      <dgm:t>
        <a:bodyPr/>
        <a:lstStyle/>
        <a:p>
          <a:endParaRPr lang="de-DE"/>
        </a:p>
      </dgm:t>
    </dgm:pt>
    <dgm:pt modelId="{2A003950-128C-754B-AF8F-C8512CD2F70F}" type="sibTrans" cxnId="{559AC386-E7B9-714A-A645-0EC293F3F1DA}">
      <dgm:prSet/>
      <dgm:spPr/>
      <dgm:t>
        <a:bodyPr/>
        <a:lstStyle/>
        <a:p>
          <a:endParaRPr lang="de-DE"/>
        </a:p>
      </dgm:t>
    </dgm:pt>
    <dgm:pt modelId="{60FF74BC-FAE7-C240-AFE7-4AFC03A4F890}">
      <dgm:prSet phldrT="[Text]"/>
      <dgm:spPr/>
      <dgm:t>
        <a:bodyPr/>
        <a:lstStyle/>
        <a:p>
          <a:r>
            <a:rPr lang="de-DE" dirty="0" smtClean="0"/>
            <a:t>Zeithorizont</a:t>
          </a:r>
        </a:p>
      </dgm:t>
    </dgm:pt>
    <dgm:pt modelId="{894BC818-DCB2-F74D-BDB3-A159A3F6C58A}" type="parTrans" cxnId="{232352B7-9149-FF45-A87A-094EE2608977}">
      <dgm:prSet/>
      <dgm:spPr/>
      <dgm:t>
        <a:bodyPr/>
        <a:lstStyle/>
        <a:p>
          <a:endParaRPr lang="de-DE"/>
        </a:p>
      </dgm:t>
    </dgm:pt>
    <dgm:pt modelId="{4CC02762-87DF-9B49-9AA4-5288C5FD68F8}" type="sibTrans" cxnId="{232352B7-9149-FF45-A87A-094EE2608977}">
      <dgm:prSet/>
      <dgm:spPr/>
      <dgm:t>
        <a:bodyPr/>
        <a:lstStyle/>
        <a:p>
          <a:endParaRPr lang="de-DE"/>
        </a:p>
      </dgm:t>
    </dgm:pt>
    <dgm:pt modelId="{F55D4703-0358-774F-AFB2-01FEA2A3C5D8}">
      <dgm:prSet/>
      <dgm:spPr/>
      <dgm:t>
        <a:bodyPr/>
        <a:lstStyle/>
        <a:p>
          <a:r>
            <a:rPr lang="de-DE" dirty="0" smtClean="0"/>
            <a:t>Verantwortungen definieren</a:t>
          </a:r>
          <a:endParaRPr lang="de-DE" dirty="0"/>
        </a:p>
      </dgm:t>
    </dgm:pt>
    <dgm:pt modelId="{C51F1678-8115-B243-A8DE-511DDF011946}" type="parTrans" cxnId="{0E7EDFC3-8C0B-4A46-B492-0B1B30C23106}">
      <dgm:prSet/>
      <dgm:spPr/>
      <dgm:t>
        <a:bodyPr/>
        <a:lstStyle/>
        <a:p>
          <a:endParaRPr lang="de-DE"/>
        </a:p>
      </dgm:t>
    </dgm:pt>
    <dgm:pt modelId="{F0E54B5C-E88B-D649-A9F1-559945F617EE}" type="sibTrans" cxnId="{0E7EDFC3-8C0B-4A46-B492-0B1B30C23106}">
      <dgm:prSet/>
      <dgm:spPr/>
      <dgm:t>
        <a:bodyPr/>
        <a:lstStyle/>
        <a:p>
          <a:endParaRPr lang="de-DE"/>
        </a:p>
      </dgm:t>
    </dgm:pt>
    <dgm:pt modelId="{93BF92BD-678D-DF48-8443-39A8FCF6398E}">
      <dgm:prSet/>
      <dgm:spPr/>
      <dgm:t>
        <a:bodyPr/>
        <a:lstStyle/>
        <a:p>
          <a:r>
            <a:rPr lang="de-DE" dirty="0" smtClean="0"/>
            <a:t>Ziele definieren</a:t>
          </a:r>
          <a:endParaRPr lang="de-DE" dirty="0"/>
        </a:p>
      </dgm:t>
    </dgm:pt>
    <dgm:pt modelId="{7A91787A-5EAE-EA42-B0EB-12DED7F48B3D}" type="parTrans" cxnId="{AF96A84F-6FCB-AB46-84E0-6BC0BDD67E31}">
      <dgm:prSet/>
      <dgm:spPr/>
      <dgm:t>
        <a:bodyPr/>
        <a:lstStyle/>
        <a:p>
          <a:endParaRPr lang="de-DE"/>
        </a:p>
      </dgm:t>
    </dgm:pt>
    <dgm:pt modelId="{94100871-639A-9C46-925E-5B0D5D356A20}" type="sibTrans" cxnId="{AF96A84F-6FCB-AB46-84E0-6BC0BDD67E31}">
      <dgm:prSet/>
      <dgm:spPr/>
      <dgm:t>
        <a:bodyPr/>
        <a:lstStyle/>
        <a:p>
          <a:endParaRPr lang="de-DE"/>
        </a:p>
      </dgm:t>
    </dgm:pt>
    <dgm:pt modelId="{1359F563-A570-1D43-AE2A-FB636872E098}">
      <dgm:prSet/>
      <dgm:spPr/>
      <dgm:t>
        <a:bodyPr/>
        <a:lstStyle/>
        <a:p>
          <a:r>
            <a:rPr lang="de-DE" dirty="0" smtClean="0"/>
            <a:t>ERP-Anbieter auswählen</a:t>
          </a:r>
          <a:endParaRPr lang="de-DE" dirty="0"/>
        </a:p>
      </dgm:t>
    </dgm:pt>
    <dgm:pt modelId="{C36B21FD-7C08-344A-B55D-0FE7D710B3EA}" type="parTrans" cxnId="{DC886249-01DB-D646-BC60-A26B882F5AAB}">
      <dgm:prSet/>
      <dgm:spPr/>
      <dgm:t>
        <a:bodyPr/>
        <a:lstStyle/>
        <a:p>
          <a:endParaRPr lang="de-DE"/>
        </a:p>
      </dgm:t>
    </dgm:pt>
    <dgm:pt modelId="{1CFF9F7F-8CFC-7645-953F-0B095AA46490}" type="sibTrans" cxnId="{DC886249-01DB-D646-BC60-A26B882F5AAB}">
      <dgm:prSet/>
      <dgm:spPr/>
      <dgm:t>
        <a:bodyPr/>
        <a:lstStyle/>
        <a:p>
          <a:endParaRPr lang="de-DE"/>
        </a:p>
      </dgm:t>
    </dgm:pt>
    <dgm:pt modelId="{228A74E4-9A5F-F544-B66E-8090454D4EAF}" type="pres">
      <dgm:prSet presAssocID="{9E887D0A-02CA-1243-B5CF-766C685BF55E}" presName="rootnode" presStyleCnt="0">
        <dgm:presLayoutVars>
          <dgm:chMax/>
          <dgm:chPref/>
          <dgm:dir/>
          <dgm:animLvl val="lvl"/>
        </dgm:presLayoutVars>
      </dgm:prSet>
      <dgm:spPr/>
    </dgm:pt>
    <dgm:pt modelId="{0F2DE7EA-B1FE-2B43-95DC-74528F23011C}" type="pres">
      <dgm:prSet presAssocID="{6FCC7B0D-E6D3-9F49-BED0-87474118F42B}" presName="composite" presStyleCnt="0"/>
      <dgm:spPr/>
    </dgm:pt>
    <dgm:pt modelId="{ADBC1B18-2271-DA49-A3C0-6595544E8A57}" type="pres">
      <dgm:prSet presAssocID="{6FCC7B0D-E6D3-9F49-BED0-87474118F42B}" presName="LShape" presStyleLbl="alignNode1" presStyleIdx="0" presStyleCnt="7"/>
      <dgm:spPr>
        <a:solidFill>
          <a:srgbClr val="FFC000"/>
        </a:solidFill>
      </dgm:spPr>
    </dgm:pt>
    <dgm:pt modelId="{6971C224-1E47-1542-A0A7-8D789B9CD758}" type="pres">
      <dgm:prSet presAssocID="{6FCC7B0D-E6D3-9F49-BED0-87474118F42B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0E29C0-322C-4A45-8E77-40B6E7321BC6}" type="pres">
      <dgm:prSet presAssocID="{6FCC7B0D-E6D3-9F49-BED0-87474118F42B}" presName="Triangle" presStyleLbl="alignNode1" presStyleIdx="1" presStyleCnt="7"/>
      <dgm:spPr>
        <a:solidFill>
          <a:schemeClr val="tx1"/>
        </a:solidFill>
      </dgm:spPr>
    </dgm:pt>
    <dgm:pt modelId="{7BD0C458-ED3A-1444-97F0-EF7D78017FBB}" type="pres">
      <dgm:prSet presAssocID="{DB9C015F-8437-714F-90FD-A102FEFEE5CD}" presName="sibTrans" presStyleCnt="0"/>
      <dgm:spPr/>
    </dgm:pt>
    <dgm:pt modelId="{D0483559-37F9-CD4E-8064-48493D451A16}" type="pres">
      <dgm:prSet presAssocID="{DB9C015F-8437-714F-90FD-A102FEFEE5CD}" presName="space" presStyleCnt="0"/>
      <dgm:spPr/>
    </dgm:pt>
    <dgm:pt modelId="{2DEBDE01-FB30-394A-A33C-6B6C3C0314C1}" type="pres">
      <dgm:prSet presAssocID="{324BE8E5-613B-954D-A107-6576B3ACF81E}" presName="composite" presStyleCnt="0"/>
      <dgm:spPr/>
    </dgm:pt>
    <dgm:pt modelId="{B0A46717-1B4F-A040-B0CC-E825FC7CD46A}" type="pres">
      <dgm:prSet presAssocID="{324BE8E5-613B-954D-A107-6576B3ACF81E}" presName="LShape" presStyleLbl="alignNode1" presStyleIdx="2" presStyleCnt="7"/>
      <dgm:spPr>
        <a:solidFill>
          <a:schemeClr val="tx1"/>
        </a:solidFill>
      </dgm:spPr>
    </dgm:pt>
    <dgm:pt modelId="{D7524422-C755-8641-A6A2-406C84F0EAEC}" type="pres">
      <dgm:prSet presAssocID="{324BE8E5-613B-954D-A107-6576B3ACF81E}" presName="ParentText" presStyleLbl="revTx" presStyleIdx="1" presStyleCnt="4" custScaleY="161270" custLinFactNeighborX="3669" custLinFactNeighborY="308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9B65A8-00F3-894F-9AF3-71E17B5E9775}" type="pres">
      <dgm:prSet presAssocID="{324BE8E5-613B-954D-A107-6576B3ACF81E}" presName="Triangle" presStyleLbl="alignNode1" presStyleIdx="3" presStyleCnt="7"/>
      <dgm:spPr>
        <a:solidFill>
          <a:srgbClr val="FFC000"/>
        </a:solidFill>
      </dgm:spPr>
    </dgm:pt>
    <dgm:pt modelId="{CF1538C3-40A1-1641-803A-4772883B4869}" type="pres">
      <dgm:prSet presAssocID="{2A003950-128C-754B-AF8F-C8512CD2F70F}" presName="sibTrans" presStyleCnt="0"/>
      <dgm:spPr/>
    </dgm:pt>
    <dgm:pt modelId="{42DFF2DF-F1DE-2148-A4E1-1DC8E434D40D}" type="pres">
      <dgm:prSet presAssocID="{2A003950-128C-754B-AF8F-C8512CD2F70F}" presName="space" presStyleCnt="0"/>
      <dgm:spPr/>
    </dgm:pt>
    <dgm:pt modelId="{DB4217C9-9DFC-0F4F-9778-30F696111300}" type="pres">
      <dgm:prSet presAssocID="{5A594503-8728-4A49-B92B-5390C0031B3E}" presName="composite" presStyleCnt="0"/>
      <dgm:spPr/>
    </dgm:pt>
    <dgm:pt modelId="{3D2D996E-B125-304C-A2B0-E62CC4D34A6A}" type="pres">
      <dgm:prSet presAssocID="{5A594503-8728-4A49-B92B-5390C0031B3E}" presName="LShape" presStyleLbl="alignNode1" presStyleIdx="4" presStyleCnt="7"/>
      <dgm:spPr>
        <a:solidFill>
          <a:srgbClr val="FFC000"/>
        </a:solidFill>
      </dgm:spPr>
    </dgm:pt>
    <dgm:pt modelId="{26CDE320-0BB5-C444-8791-BF24BFDFD3F3}" type="pres">
      <dgm:prSet presAssocID="{5A594503-8728-4A49-B92B-5390C0031B3E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DE5C02-10B4-DB46-8D4A-06BC5428AAD4}" type="pres">
      <dgm:prSet presAssocID="{5A594503-8728-4A49-B92B-5390C0031B3E}" presName="Triangle" presStyleLbl="alignNode1" presStyleIdx="5" presStyleCnt="7"/>
      <dgm:spPr>
        <a:solidFill>
          <a:schemeClr val="tx1"/>
        </a:solidFill>
      </dgm:spPr>
    </dgm:pt>
    <dgm:pt modelId="{AC91E2FA-1611-A14C-B3D2-C0E8F81E4EA3}" type="pres">
      <dgm:prSet presAssocID="{13102657-05E3-0B45-B81F-3FE171E54549}" presName="sibTrans" presStyleCnt="0"/>
      <dgm:spPr/>
    </dgm:pt>
    <dgm:pt modelId="{E73F1340-DAA0-7849-9028-8F3A153BC2D4}" type="pres">
      <dgm:prSet presAssocID="{13102657-05E3-0B45-B81F-3FE171E54549}" presName="space" presStyleCnt="0"/>
      <dgm:spPr/>
    </dgm:pt>
    <dgm:pt modelId="{258ACD5F-787C-0047-8E7C-373D5A541994}" type="pres">
      <dgm:prSet presAssocID="{64F43BE0-E5C0-F44E-8BCD-CB64DFCB7A25}" presName="composite" presStyleCnt="0"/>
      <dgm:spPr/>
    </dgm:pt>
    <dgm:pt modelId="{32386010-7706-EF47-A383-433D5EF48556}" type="pres">
      <dgm:prSet presAssocID="{64F43BE0-E5C0-F44E-8BCD-CB64DFCB7A25}" presName="LShape" presStyleLbl="alignNode1" presStyleIdx="6" presStyleCnt="7"/>
      <dgm:spPr>
        <a:solidFill>
          <a:schemeClr val="tx2"/>
        </a:solidFill>
      </dgm:spPr>
    </dgm:pt>
    <dgm:pt modelId="{CD8DBCE8-EFD5-F04B-8B3D-9FCB34D15368}" type="pres">
      <dgm:prSet presAssocID="{64F43BE0-E5C0-F44E-8BCD-CB64DFCB7A25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3979C42-A3F6-584B-8109-127377D1F7D0}" type="presOf" srcId="{64F43BE0-E5C0-F44E-8BCD-CB64DFCB7A25}" destId="{CD8DBCE8-EFD5-F04B-8B3D-9FCB34D15368}" srcOrd="0" destOrd="0" presId="urn:microsoft.com/office/officeart/2009/3/layout/StepUpProcess"/>
    <dgm:cxn modelId="{66FFD799-9ADC-654F-80E7-C9F7781AACDD}" type="presOf" srcId="{9E887D0A-02CA-1243-B5CF-766C685BF55E}" destId="{228A74E4-9A5F-F544-B66E-8090454D4EAF}" srcOrd="0" destOrd="0" presId="urn:microsoft.com/office/officeart/2009/3/layout/StepUpProcess"/>
    <dgm:cxn modelId="{AF96A84F-6FCB-AB46-84E0-6BC0BDD67E31}" srcId="{324BE8E5-613B-954D-A107-6576B3ACF81E}" destId="{93BF92BD-678D-DF48-8443-39A8FCF6398E}" srcOrd="2" destOrd="0" parTransId="{7A91787A-5EAE-EA42-B0EB-12DED7F48B3D}" sibTransId="{94100871-639A-9C46-925E-5B0D5D356A20}"/>
    <dgm:cxn modelId="{E01DEA5B-A3E7-B44E-96F7-16E4404E4D4F}" srcId="{9E887D0A-02CA-1243-B5CF-766C685BF55E}" destId="{64F43BE0-E5C0-F44E-8BCD-CB64DFCB7A25}" srcOrd="3" destOrd="0" parTransId="{8DCB7A7F-D76D-8F4A-9B7D-1EAD200918EF}" sibTransId="{90CE42D4-03EA-F74B-A95A-88EC6F1E0AC7}"/>
    <dgm:cxn modelId="{05DBD1CF-F2D8-8E42-A321-D080955B634B}" srcId="{9E887D0A-02CA-1243-B5CF-766C685BF55E}" destId="{5A594503-8728-4A49-B92B-5390C0031B3E}" srcOrd="2" destOrd="0" parTransId="{DD2FAF43-5130-DB4F-AC84-F5B7F376373C}" sibTransId="{13102657-05E3-0B45-B81F-3FE171E54549}"/>
    <dgm:cxn modelId="{8FD957F4-89FB-B147-8F21-3D422F856C9D}" type="presOf" srcId="{93BF92BD-678D-DF48-8443-39A8FCF6398E}" destId="{D7524422-C755-8641-A6A2-406C84F0EAEC}" srcOrd="0" destOrd="3" presId="urn:microsoft.com/office/officeart/2009/3/layout/StepUpProcess"/>
    <dgm:cxn modelId="{DC886249-01DB-D646-BC60-A26B882F5AAB}" srcId="{324BE8E5-613B-954D-A107-6576B3ACF81E}" destId="{1359F563-A570-1D43-AE2A-FB636872E098}" srcOrd="3" destOrd="0" parTransId="{C36B21FD-7C08-344A-B55D-0FE7D710B3EA}" sibTransId="{1CFF9F7F-8CFC-7645-953F-0B095AA46490}"/>
    <dgm:cxn modelId="{232352B7-9149-FF45-A87A-094EE2608977}" srcId="{324BE8E5-613B-954D-A107-6576B3ACF81E}" destId="{60FF74BC-FAE7-C240-AFE7-4AFC03A4F890}" srcOrd="0" destOrd="0" parTransId="{894BC818-DCB2-F74D-BDB3-A159A3F6C58A}" sibTransId="{4CC02762-87DF-9B49-9AA4-5288C5FD68F8}"/>
    <dgm:cxn modelId="{B106186F-BD8B-A045-932E-5E172D603B2F}" type="presOf" srcId="{6FCC7B0D-E6D3-9F49-BED0-87474118F42B}" destId="{6971C224-1E47-1542-A0A7-8D789B9CD758}" srcOrd="0" destOrd="0" presId="urn:microsoft.com/office/officeart/2009/3/layout/StepUpProcess"/>
    <dgm:cxn modelId="{559AC386-E7B9-714A-A645-0EC293F3F1DA}" srcId="{9E887D0A-02CA-1243-B5CF-766C685BF55E}" destId="{324BE8E5-613B-954D-A107-6576B3ACF81E}" srcOrd="1" destOrd="0" parTransId="{ED360A74-DB20-EE4F-BBC0-AE21D7AFE1FD}" sibTransId="{2A003950-128C-754B-AF8F-C8512CD2F70F}"/>
    <dgm:cxn modelId="{F96B2A0A-835D-0745-8D45-E3C3E7E30CF3}" type="presOf" srcId="{F55D4703-0358-774F-AFB2-01FEA2A3C5D8}" destId="{D7524422-C755-8641-A6A2-406C84F0EAEC}" srcOrd="0" destOrd="2" presId="urn:microsoft.com/office/officeart/2009/3/layout/StepUpProcess"/>
    <dgm:cxn modelId="{C1AEE78F-7BFD-6740-86B8-A2168D59F136}" type="presOf" srcId="{60FF74BC-FAE7-C240-AFE7-4AFC03A4F890}" destId="{D7524422-C755-8641-A6A2-406C84F0EAEC}" srcOrd="0" destOrd="1" presId="urn:microsoft.com/office/officeart/2009/3/layout/StepUpProcess"/>
    <dgm:cxn modelId="{89B54D22-7A0D-2C48-9472-1E634BE62597}" srcId="{5A594503-8728-4A49-B92B-5390C0031B3E}" destId="{298D7BB7-C009-D74E-9AEB-B9A077F77BD0}" srcOrd="0" destOrd="0" parTransId="{00A0A31E-24C0-AC40-9CCE-C8D488CEA9BE}" sibTransId="{BFB4D7C2-235C-6347-A553-3461FD803A88}"/>
    <dgm:cxn modelId="{834744F9-BFF2-7B4D-B373-4C22AE72C5FC}" srcId="{9E887D0A-02CA-1243-B5CF-766C685BF55E}" destId="{6FCC7B0D-E6D3-9F49-BED0-87474118F42B}" srcOrd="0" destOrd="0" parTransId="{6E41ED57-DBDC-6347-A5A1-7A1D1B0FBBDD}" sibTransId="{DB9C015F-8437-714F-90FD-A102FEFEE5CD}"/>
    <dgm:cxn modelId="{0E7EDFC3-8C0B-4A46-B492-0B1B30C23106}" srcId="{324BE8E5-613B-954D-A107-6576B3ACF81E}" destId="{F55D4703-0358-774F-AFB2-01FEA2A3C5D8}" srcOrd="1" destOrd="0" parTransId="{C51F1678-8115-B243-A8DE-511DDF011946}" sibTransId="{F0E54B5C-E88B-D649-A9F1-559945F617EE}"/>
    <dgm:cxn modelId="{CA2F7511-612A-474F-A84A-92942EFDA127}" type="presOf" srcId="{324BE8E5-613B-954D-A107-6576B3ACF81E}" destId="{D7524422-C755-8641-A6A2-406C84F0EAEC}" srcOrd="0" destOrd="0" presId="urn:microsoft.com/office/officeart/2009/3/layout/StepUpProcess"/>
    <dgm:cxn modelId="{5E3F76F0-DACB-2246-B2B7-0954918DDE01}" type="presOf" srcId="{1359F563-A570-1D43-AE2A-FB636872E098}" destId="{D7524422-C755-8641-A6A2-406C84F0EAEC}" srcOrd="0" destOrd="4" presId="urn:microsoft.com/office/officeart/2009/3/layout/StepUpProcess"/>
    <dgm:cxn modelId="{68C3EAA7-31B4-CB49-8C93-E5647978385A}" type="presOf" srcId="{5A594503-8728-4A49-B92B-5390C0031B3E}" destId="{26CDE320-0BB5-C444-8791-BF24BFDFD3F3}" srcOrd="0" destOrd="0" presId="urn:microsoft.com/office/officeart/2009/3/layout/StepUpProcess"/>
    <dgm:cxn modelId="{2DB2A70E-54A0-2344-B244-F62F04C60B5A}" type="presOf" srcId="{298D7BB7-C009-D74E-9AEB-B9A077F77BD0}" destId="{26CDE320-0BB5-C444-8791-BF24BFDFD3F3}" srcOrd="0" destOrd="1" presId="urn:microsoft.com/office/officeart/2009/3/layout/StepUpProcess"/>
    <dgm:cxn modelId="{62926BFB-9E2F-B947-AFBE-58A5A80D6765}" type="presParOf" srcId="{228A74E4-9A5F-F544-B66E-8090454D4EAF}" destId="{0F2DE7EA-B1FE-2B43-95DC-74528F23011C}" srcOrd="0" destOrd="0" presId="urn:microsoft.com/office/officeart/2009/3/layout/StepUpProcess"/>
    <dgm:cxn modelId="{FD32200F-080C-504F-9C22-E716FEA195D9}" type="presParOf" srcId="{0F2DE7EA-B1FE-2B43-95DC-74528F23011C}" destId="{ADBC1B18-2271-DA49-A3C0-6595544E8A57}" srcOrd="0" destOrd="0" presId="urn:microsoft.com/office/officeart/2009/3/layout/StepUpProcess"/>
    <dgm:cxn modelId="{8B820713-15E2-6A46-803B-D130F9E50EEC}" type="presParOf" srcId="{0F2DE7EA-B1FE-2B43-95DC-74528F23011C}" destId="{6971C224-1E47-1542-A0A7-8D789B9CD758}" srcOrd="1" destOrd="0" presId="urn:microsoft.com/office/officeart/2009/3/layout/StepUpProcess"/>
    <dgm:cxn modelId="{A659800C-0A03-B840-AF35-DD15D3E87FC0}" type="presParOf" srcId="{0F2DE7EA-B1FE-2B43-95DC-74528F23011C}" destId="{8D0E29C0-322C-4A45-8E77-40B6E7321BC6}" srcOrd="2" destOrd="0" presId="urn:microsoft.com/office/officeart/2009/3/layout/StepUpProcess"/>
    <dgm:cxn modelId="{45EEFCEC-E3E5-5C4E-8E36-0D050BA2EA37}" type="presParOf" srcId="{228A74E4-9A5F-F544-B66E-8090454D4EAF}" destId="{7BD0C458-ED3A-1444-97F0-EF7D78017FBB}" srcOrd="1" destOrd="0" presId="urn:microsoft.com/office/officeart/2009/3/layout/StepUpProcess"/>
    <dgm:cxn modelId="{76220C4A-EC15-5F4C-9B3B-1FB6BC900268}" type="presParOf" srcId="{7BD0C458-ED3A-1444-97F0-EF7D78017FBB}" destId="{D0483559-37F9-CD4E-8064-48493D451A16}" srcOrd="0" destOrd="0" presId="urn:microsoft.com/office/officeart/2009/3/layout/StepUpProcess"/>
    <dgm:cxn modelId="{3F0B4B82-FEF4-5E4A-8D09-E8182B549EA4}" type="presParOf" srcId="{228A74E4-9A5F-F544-B66E-8090454D4EAF}" destId="{2DEBDE01-FB30-394A-A33C-6B6C3C0314C1}" srcOrd="2" destOrd="0" presId="urn:microsoft.com/office/officeart/2009/3/layout/StepUpProcess"/>
    <dgm:cxn modelId="{E508F38E-4144-1E48-B347-183C4C2A9139}" type="presParOf" srcId="{2DEBDE01-FB30-394A-A33C-6B6C3C0314C1}" destId="{B0A46717-1B4F-A040-B0CC-E825FC7CD46A}" srcOrd="0" destOrd="0" presId="urn:microsoft.com/office/officeart/2009/3/layout/StepUpProcess"/>
    <dgm:cxn modelId="{1CA12D07-B832-8D4C-BBEE-EF586025486B}" type="presParOf" srcId="{2DEBDE01-FB30-394A-A33C-6B6C3C0314C1}" destId="{D7524422-C755-8641-A6A2-406C84F0EAEC}" srcOrd="1" destOrd="0" presId="urn:microsoft.com/office/officeart/2009/3/layout/StepUpProcess"/>
    <dgm:cxn modelId="{22263DC5-7854-BD4D-AECE-2FC4DAE7AAD3}" type="presParOf" srcId="{2DEBDE01-FB30-394A-A33C-6B6C3C0314C1}" destId="{599B65A8-00F3-894F-9AF3-71E17B5E9775}" srcOrd="2" destOrd="0" presId="urn:microsoft.com/office/officeart/2009/3/layout/StepUpProcess"/>
    <dgm:cxn modelId="{8CEEBBAF-16B5-9B40-869C-EEE6EEFBA84F}" type="presParOf" srcId="{228A74E4-9A5F-F544-B66E-8090454D4EAF}" destId="{CF1538C3-40A1-1641-803A-4772883B4869}" srcOrd="3" destOrd="0" presId="urn:microsoft.com/office/officeart/2009/3/layout/StepUpProcess"/>
    <dgm:cxn modelId="{6D3C414C-8CF4-EE48-AF7D-F9D2E64E2AD8}" type="presParOf" srcId="{CF1538C3-40A1-1641-803A-4772883B4869}" destId="{42DFF2DF-F1DE-2148-A4E1-1DC8E434D40D}" srcOrd="0" destOrd="0" presId="urn:microsoft.com/office/officeart/2009/3/layout/StepUpProcess"/>
    <dgm:cxn modelId="{E8DB13C0-DF74-7D4F-83B5-1646659A8E2D}" type="presParOf" srcId="{228A74E4-9A5F-F544-B66E-8090454D4EAF}" destId="{DB4217C9-9DFC-0F4F-9778-30F696111300}" srcOrd="4" destOrd="0" presId="urn:microsoft.com/office/officeart/2009/3/layout/StepUpProcess"/>
    <dgm:cxn modelId="{CE266787-4735-724B-8C41-B41F7D840E55}" type="presParOf" srcId="{DB4217C9-9DFC-0F4F-9778-30F696111300}" destId="{3D2D996E-B125-304C-A2B0-E62CC4D34A6A}" srcOrd="0" destOrd="0" presId="urn:microsoft.com/office/officeart/2009/3/layout/StepUpProcess"/>
    <dgm:cxn modelId="{F1F1F567-6E4E-AB4F-9CFC-01212227AE3A}" type="presParOf" srcId="{DB4217C9-9DFC-0F4F-9778-30F696111300}" destId="{26CDE320-0BB5-C444-8791-BF24BFDFD3F3}" srcOrd="1" destOrd="0" presId="urn:microsoft.com/office/officeart/2009/3/layout/StepUpProcess"/>
    <dgm:cxn modelId="{611C5604-DC5B-9F49-AB82-440BFB4A72A4}" type="presParOf" srcId="{DB4217C9-9DFC-0F4F-9778-30F696111300}" destId="{9BDE5C02-10B4-DB46-8D4A-06BC5428AAD4}" srcOrd="2" destOrd="0" presId="urn:microsoft.com/office/officeart/2009/3/layout/StepUpProcess"/>
    <dgm:cxn modelId="{1142A16E-24D4-D844-8FB4-B939C22F3111}" type="presParOf" srcId="{228A74E4-9A5F-F544-B66E-8090454D4EAF}" destId="{AC91E2FA-1611-A14C-B3D2-C0E8F81E4EA3}" srcOrd="5" destOrd="0" presId="urn:microsoft.com/office/officeart/2009/3/layout/StepUpProcess"/>
    <dgm:cxn modelId="{E925806D-951A-2C47-844B-A71D0D565F52}" type="presParOf" srcId="{AC91E2FA-1611-A14C-B3D2-C0E8F81E4EA3}" destId="{E73F1340-DAA0-7849-9028-8F3A153BC2D4}" srcOrd="0" destOrd="0" presId="urn:microsoft.com/office/officeart/2009/3/layout/StepUpProcess"/>
    <dgm:cxn modelId="{14D75656-B46E-1D49-BB6B-CB88C7B32726}" type="presParOf" srcId="{228A74E4-9A5F-F544-B66E-8090454D4EAF}" destId="{258ACD5F-787C-0047-8E7C-373D5A541994}" srcOrd="6" destOrd="0" presId="urn:microsoft.com/office/officeart/2009/3/layout/StepUpProcess"/>
    <dgm:cxn modelId="{71691D0C-F4B0-1445-8EAE-0D4AFD26E03D}" type="presParOf" srcId="{258ACD5F-787C-0047-8E7C-373D5A541994}" destId="{32386010-7706-EF47-A383-433D5EF48556}" srcOrd="0" destOrd="0" presId="urn:microsoft.com/office/officeart/2009/3/layout/StepUpProcess"/>
    <dgm:cxn modelId="{7F46B8D5-88CF-1C44-8433-727BD08D04F1}" type="presParOf" srcId="{258ACD5F-787C-0047-8E7C-373D5A541994}" destId="{CD8DBCE8-EFD5-F04B-8B3D-9FCB34D15368}" srcOrd="1" destOrd="0" presId="urn:microsoft.com/office/officeart/2009/3/layout/StepUpProcess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C1B18-2271-DA49-A3C0-6595544E8A57}">
      <dsp:nvSpPr>
        <dsp:cNvPr id="0" name=""/>
        <dsp:cNvSpPr/>
      </dsp:nvSpPr>
      <dsp:spPr>
        <a:xfrm rot="5400000">
          <a:off x="349338" y="2179789"/>
          <a:ext cx="1041359" cy="1732799"/>
        </a:xfrm>
        <a:prstGeom prst="corner">
          <a:avLst>
            <a:gd name="adj1" fmla="val 16120"/>
            <a:gd name="adj2" fmla="val 16110"/>
          </a:avLst>
        </a:prstGeom>
        <a:solidFill>
          <a:srgbClr val="FFC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71C224-1E47-1542-A0A7-8D789B9CD758}">
      <dsp:nvSpPr>
        <dsp:cNvPr id="0" name=""/>
        <dsp:cNvSpPr/>
      </dsp:nvSpPr>
      <dsp:spPr>
        <a:xfrm>
          <a:off x="175509" y="2697522"/>
          <a:ext cx="1564380" cy="1371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Ausverkauf aller 6Pack</a:t>
          </a:r>
          <a:endParaRPr lang="de-DE" sz="1500" kern="1200" dirty="0"/>
        </a:p>
      </dsp:txBody>
      <dsp:txXfrm>
        <a:off x="175509" y="2697522"/>
        <a:ext cx="1564380" cy="1371271"/>
      </dsp:txXfrm>
    </dsp:sp>
    <dsp:sp modelId="{8D0E29C0-322C-4A45-8E77-40B6E7321BC6}">
      <dsp:nvSpPr>
        <dsp:cNvPr id="0" name=""/>
        <dsp:cNvSpPr/>
      </dsp:nvSpPr>
      <dsp:spPr>
        <a:xfrm>
          <a:off x="1444724" y="2052218"/>
          <a:ext cx="295166" cy="295166"/>
        </a:xfrm>
        <a:prstGeom prst="triangle">
          <a:avLst>
            <a:gd name="adj" fmla="val 100000"/>
          </a:avLst>
        </a:prstGeom>
        <a:solidFill>
          <a:schemeClr val="tx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A46717-1B4F-A040-B0CC-E825FC7CD46A}">
      <dsp:nvSpPr>
        <dsp:cNvPr id="0" name=""/>
        <dsp:cNvSpPr/>
      </dsp:nvSpPr>
      <dsp:spPr>
        <a:xfrm rot="5400000">
          <a:off x="2264446" y="1285804"/>
          <a:ext cx="1041359" cy="1732799"/>
        </a:xfrm>
        <a:prstGeom prst="corner">
          <a:avLst>
            <a:gd name="adj1" fmla="val 16120"/>
            <a:gd name="adj2" fmla="val 16110"/>
          </a:avLst>
        </a:prstGeom>
        <a:solidFill>
          <a:schemeClr val="tx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524422-C755-8641-A6A2-406C84F0EAEC}">
      <dsp:nvSpPr>
        <dsp:cNvPr id="0" name=""/>
        <dsp:cNvSpPr/>
      </dsp:nvSpPr>
      <dsp:spPr>
        <a:xfrm>
          <a:off x="2148014" y="1806198"/>
          <a:ext cx="1564380" cy="221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Projektplanung</a:t>
          </a:r>
          <a:endParaRPr lang="de-DE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Zeithorizont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Verantwortungen definieren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Ziele definieren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ERP-Anbieter auswählen</a:t>
          </a:r>
          <a:endParaRPr lang="de-DE" sz="1200" kern="1200" dirty="0"/>
        </a:p>
      </dsp:txBody>
      <dsp:txXfrm>
        <a:off x="2148014" y="1806198"/>
        <a:ext cx="1564380" cy="2211449"/>
      </dsp:txXfrm>
    </dsp:sp>
    <dsp:sp modelId="{599B65A8-00F3-894F-9AF3-71E17B5E9775}">
      <dsp:nvSpPr>
        <dsp:cNvPr id="0" name=""/>
        <dsp:cNvSpPr/>
      </dsp:nvSpPr>
      <dsp:spPr>
        <a:xfrm>
          <a:off x="3359831" y="1158234"/>
          <a:ext cx="295166" cy="295166"/>
        </a:xfrm>
        <a:prstGeom prst="triangle">
          <a:avLst>
            <a:gd name="adj" fmla="val 100000"/>
          </a:avLst>
        </a:prstGeom>
        <a:solidFill>
          <a:srgbClr val="FFC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2D996E-B125-304C-A2B0-E62CC4D34A6A}">
      <dsp:nvSpPr>
        <dsp:cNvPr id="0" name=""/>
        <dsp:cNvSpPr/>
      </dsp:nvSpPr>
      <dsp:spPr>
        <a:xfrm rot="5400000">
          <a:off x="4179553" y="811909"/>
          <a:ext cx="1041359" cy="1732799"/>
        </a:xfrm>
        <a:prstGeom prst="corner">
          <a:avLst>
            <a:gd name="adj1" fmla="val 16120"/>
            <a:gd name="adj2" fmla="val 16110"/>
          </a:avLst>
        </a:prstGeom>
        <a:solidFill>
          <a:srgbClr val="FFC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CDE320-0BB5-C444-8791-BF24BFDFD3F3}">
      <dsp:nvSpPr>
        <dsp:cNvPr id="0" name=""/>
        <dsp:cNvSpPr/>
      </dsp:nvSpPr>
      <dsp:spPr>
        <a:xfrm>
          <a:off x="4005724" y="1329643"/>
          <a:ext cx="1564380" cy="1371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Start</a:t>
          </a:r>
          <a:r>
            <a:rPr lang="de-DE" sz="1500" kern="1200" baseline="0" dirty="0" smtClean="0"/>
            <a:t> „Alpha-Projekt“</a:t>
          </a:r>
          <a:endParaRPr lang="de-DE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Mitarbeiterevent</a:t>
          </a:r>
          <a:endParaRPr lang="de-DE" sz="1200" kern="1200" dirty="0"/>
        </a:p>
      </dsp:txBody>
      <dsp:txXfrm>
        <a:off x="4005724" y="1329643"/>
        <a:ext cx="1564380" cy="1371271"/>
      </dsp:txXfrm>
    </dsp:sp>
    <dsp:sp modelId="{9BDE5C02-10B4-DB46-8D4A-06BC5428AAD4}">
      <dsp:nvSpPr>
        <dsp:cNvPr id="0" name=""/>
        <dsp:cNvSpPr/>
      </dsp:nvSpPr>
      <dsp:spPr>
        <a:xfrm>
          <a:off x="5274939" y="684338"/>
          <a:ext cx="295166" cy="295166"/>
        </a:xfrm>
        <a:prstGeom prst="triangle">
          <a:avLst>
            <a:gd name="adj" fmla="val 100000"/>
          </a:avLst>
        </a:prstGeom>
        <a:solidFill>
          <a:schemeClr val="tx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386010-7706-EF47-A383-433D5EF48556}">
      <dsp:nvSpPr>
        <dsp:cNvPr id="0" name=""/>
        <dsp:cNvSpPr/>
      </dsp:nvSpPr>
      <dsp:spPr>
        <a:xfrm rot="5400000">
          <a:off x="6094661" y="338014"/>
          <a:ext cx="1041359" cy="1732799"/>
        </a:xfrm>
        <a:prstGeom prst="corner">
          <a:avLst>
            <a:gd name="adj1" fmla="val 16120"/>
            <a:gd name="adj2" fmla="val 16110"/>
          </a:avLst>
        </a:prstGeom>
        <a:solidFill>
          <a:schemeClr val="tx2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8DBCE8-EFD5-F04B-8B3D-9FCB34D15368}">
      <dsp:nvSpPr>
        <dsp:cNvPr id="0" name=""/>
        <dsp:cNvSpPr/>
      </dsp:nvSpPr>
      <dsp:spPr>
        <a:xfrm>
          <a:off x="5920832" y="855747"/>
          <a:ext cx="1564380" cy="1371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Anforderungen definieren</a:t>
          </a:r>
          <a:endParaRPr lang="de-DE" sz="1500" kern="1200" dirty="0"/>
        </a:p>
      </dsp:txBody>
      <dsp:txXfrm>
        <a:off x="5920832" y="855747"/>
        <a:ext cx="1564380" cy="1371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1C13633-54EB-4077-94AD-AF4220432272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235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802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71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320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792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212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64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i="1">
                <a:latin typeface="Calibri"/>
              </a:rPr>
              <a:t>Wählen Sie eine der 4 Varianten. Begründen Sie NICHT, warum Sie diese Variante gewählt haben, sondern beschreiben Sie die operationellen Ziele in Bezug auf die Integration der gesamten 7 Unternehmensteile. Gehen Sie dabei von der aktuellen Situation aus und beschreiben Sie die nächsten Schritte für eine aktive Umsetzung. </a:t>
            </a:r>
            <a:r>
              <a:rPr lang="de-DE">
                <a:latin typeface="Calibri"/>
              </a:rPr>
              <a:t>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i="1">
                <a:latin typeface="Calibri"/>
              </a:rPr>
              <a:t>Gehen sie davon aus, dass ihr Vorschlag bereits genehmigt ist und Sie Ihr Vorgehensmodell präsentieren (für inkompetente Executives in verständlicher Weise).</a:t>
            </a:r>
            <a:r>
              <a:rPr lang="de-DE">
                <a:latin typeface="Calibri"/>
              </a:rPr>
              <a:t>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​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4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 beantwortende Frage: </a:t>
            </a:r>
            <a:r>
              <a:rPr lang="de-DE" i="1" dirty="0">
                <a:latin typeface="Calibri" charset="0"/>
              </a:rPr>
              <a:t>Ihr Vorschlag für eine M&amp;A IT Integrationsstrategie mit Begründung und </a:t>
            </a:r>
            <a:r>
              <a:rPr lang="de-DE" i="1" dirty="0" err="1">
                <a:latin typeface="Calibri" charset="0"/>
              </a:rPr>
              <a:t>Massnahmenkatalog</a:t>
            </a:r>
            <a:r>
              <a:rPr lang="de-DE" i="1" dirty="0">
                <a:latin typeface="Calibri" charset="0"/>
              </a:rPr>
              <a:t> (grober Projekt- und Implementationsplan).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229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64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24944"/>
            <a:ext cx="142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4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17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10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884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18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940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38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30832"/>
            <a:ext cx="1080000" cy="1080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7236296" y="0"/>
            <a:ext cx="106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 err="1">
                <a:latin typeface="Calibri" panose="020F0502020204030204" pitchFamily="34" charset="0"/>
              </a:rPr>
              <a:t>Einzelhandel</a:t>
            </a:r>
            <a:endParaRPr lang="en-GB" sz="1200" dirty="0">
              <a:latin typeface="Calibri" panose="020F0502020204030204" pitchFamily="34" charset="0"/>
            </a:endParaRPr>
          </a:p>
          <a:p>
            <a:pPr algn="l"/>
            <a:r>
              <a:rPr lang="en-GB" sz="1200" dirty="0">
                <a:latin typeface="Calibri" panose="020F0502020204030204" pitchFamily="34" charset="0"/>
              </a:rPr>
              <a:t>Retailer</a:t>
            </a:r>
          </a:p>
        </p:txBody>
      </p:sp>
    </p:spTree>
    <p:extLst>
      <p:ext uri="{BB962C8B-B14F-4D97-AF65-F5344CB8AC3E}">
        <p14:creationId xmlns:p14="http://schemas.microsoft.com/office/powerpoint/2010/main" val="95956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30832"/>
            <a:ext cx="1080000" cy="1080000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7236296" y="0"/>
            <a:ext cx="106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 err="1">
                <a:latin typeface="Calibri" panose="020F0502020204030204" pitchFamily="34" charset="0"/>
              </a:rPr>
              <a:t>Einzelhandel</a:t>
            </a:r>
            <a:endParaRPr lang="en-GB" sz="1200" dirty="0">
              <a:latin typeface="Calibri" panose="020F0502020204030204" pitchFamily="34" charset="0"/>
            </a:endParaRPr>
          </a:p>
          <a:p>
            <a:pPr algn="l"/>
            <a:r>
              <a:rPr lang="en-GB" sz="1200" dirty="0">
                <a:latin typeface="Calibri" panose="020F0502020204030204" pitchFamily="34" charset="0"/>
              </a:rPr>
              <a:t>Retailer</a:t>
            </a:r>
          </a:p>
        </p:txBody>
      </p:sp>
    </p:spTree>
    <p:extLst>
      <p:ext uri="{BB962C8B-B14F-4D97-AF65-F5344CB8AC3E}">
        <p14:creationId xmlns:p14="http://schemas.microsoft.com/office/powerpoint/2010/main" val="357261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tags" Target="../tags/tag3.xml"/><Relationship Id="rId13" Type="http://schemas.openxmlformats.org/officeDocument/2006/relationships/image" Target="../media/image1.wm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542088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732240" y="44624"/>
            <a:ext cx="12961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Box 9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642938" y="6581190"/>
            <a:ext cx="486516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23FA319B-F466-456D-A39A-4AA297B69904}" type="slidenum">
              <a:rPr lang="en-GB" sz="800" smtClean="0">
                <a:latin typeface="Calibri" pitchFamily="34" charset="0"/>
              </a:rPr>
              <a:pPr eaLnBrk="1" hangingPunct="1">
                <a:defRPr/>
              </a:pPr>
              <a:t>‹Nr.›</a:t>
            </a:fld>
            <a:r>
              <a:rPr lang="en-GB" sz="800" dirty="0">
                <a:latin typeface="Calibri" pitchFamily="34" charset="0"/>
              </a:rPr>
              <a:t> </a:t>
            </a:r>
            <a:r>
              <a:rPr lang="en-GB" sz="800" baseline="0" dirty="0">
                <a:latin typeface="Calibri" pitchFamily="34" charset="0"/>
              </a:rPr>
              <a:t>   ©</a:t>
            </a:r>
            <a:r>
              <a:rPr lang="en-GB" sz="800" dirty="0">
                <a:latin typeface="Calibri" pitchFamily="34" charset="0"/>
              </a:rPr>
              <a:t> Dr. Klaus-Dieter Gronwald</a:t>
            </a:r>
            <a:r>
              <a:rPr lang="en-GB" sz="800" baseline="0" dirty="0">
                <a:latin typeface="Calibri" pitchFamily="34" charset="0"/>
              </a:rPr>
              <a:t> - Integrierte Business-Informationssysteme  2015</a:t>
            </a:r>
            <a:r>
              <a:rPr lang="en-GB" sz="800" dirty="0">
                <a:latin typeface="Calibri" pitchFamily="34" charset="0"/>
              </a:rPr>
              <a:t> </a:t>
            </a:r>
            <a:endParaRPr lang="en-GB" sz="700" dirty="0">
              <a:latin typeface="Calibri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19" y="6098"/>
            <a:ext cx="853200" cy="108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3" r:id="rId2"/>
    <p:sldLayoutId id="2147483742" r:id="rId3"/>
    <p:sldLayoutId id="2147483743" r:id="rId4"/>
    <p:sldLayoutId id="2147483744" r:id="rId5"/>
    <p:sldLayoutId id="2147483729" r:id="rId6"/>
    <p:sldLayoutId id="2147483739" r:id="rId7"/>
    <p:sldLayoutId id="2147483740" r:id="rId8"/>
    <p:sldLayoutId id="2147483741" r:id="rId9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9pPr>
    </p:titleStyle>
    <p:bodyStyle>
      <a:lvl1pPr marL="1825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1pPr>
      <a:lvl2pPr marL="539750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marL="906463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marL="12620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marL="1619250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20764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6pPr>
      <a:lvl7pPr marL="25336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7pPr>
      <a:lvl8pPr marL="29908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8pPr>
      <a:lvl9pPr marL="34480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Board Review Meeting 1</a:t>
            </a:r>
            <a:br>
              <a:rPr lang="de-DE" dirty="0"/>
            </a:br>
            <a:r>
              <a:rPr lang="de-DE" dirty="0"/>
              <a:t>Alpha Beer</a:t>
            </a:r>
            <a:br>
              <a:rPr lang="de-DE" dirty="0"/>
            </a:br>
            <a:r>
              <a:rPr lang="de-DE" dirty="0"/>
              <a:t>Aufgaben und Zielsetzung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80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M&amp;A IT Intergrationsstrategie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824536"/>
          </a:xfrm>
        </p:spPr>
        <p:txBody>
          <a:bodyPr anchor="t"/>
          <a:lstStyle/>
          <a:p>
            <a:pPr marL="0" indent="0">
              <a:buNone/>
            </a:pPr>
            <a:r>
              <a:rPr lang="de-DE" b="1" i="1" dirty="0">
                <a:latin typeface="Calibri" charset="0"/>
              </a:rPr>
              <a:t>Vorschlag: Transformation</a:t>
            </a:r>
          </a:p>
          <a:p>
            <a:pPr marL="0" indent="0">
              <a:buNone/>
            </a:pPr>
            <a:endParaRPr lang="de-DE" b="1" i="1" dirty="0">
              <a:latin typeface="Calibri" charset="0"/>
            </a:endParaRPr>
          </a:p>
          <a:p>
            <a:pPr marL="0" indent="0">
              <a:buNone/>
            </a:pPr>
            <a:r>
              <a:rPr lang="de-DE" b="1" i="1" dirty="0">
                <a:latin typeface="Calibri" charset="0"/>
              </a:rPr>
              <a:t>Begründung: </a:t>
            </a:r>
            <a:r>
              <a:rPr lang="de-DE" i="1" dirty="0">
                <a:latin typeface="Calibri" charset="0"/>
              </a:rPr>
              <a:t> Die aktuelle IT-Infrastruktur Situation ist miserabel. Ohne die Größe mit zu gewichten, haben 4 von 7 Unternehmensteile der Alpha Beer Gruppe bis auf ein wenig Finanzen nichts an IT-Infrastruktur. Weiter haben 2 von 7 Unternehmensteile eine Auftragsverwaltung, eine Personalverwaltung und eine kleine Lagerverwaltung, was ebenfalls nichts umfangreiches ist. Ein Unternehmensteil besitzt weitgehend automatisierte Prozesse dank einem vorhanden ERP-System. Großer Nachteil daran ist, dass das System veraltet ist und erneuert werden muss.</a:t>
            </a:r>
          </a:p>
          <a:p>
            <a:pPr marL="0" indent="0">
              <a:buNone/>
            </a:pPr>
            <a:r>
              <a:rPr lang="de-DE" i="1" dirty="0">
                <a:latin typeface="Calibri" charset="0"/>
              </a:rPr>
              <a:t>Aus der aktuellen Situation geht hervor, das ein </a:t>
            </a:r>
            <a:r>
              <a:rPr lang="de-DE" b="1" i="1" dirty="0">
                <a:latin typeface="Calibri" charset="0"/>
              </a:rPr>
              <a:t>Neubeginn </a:t>
            </a:r>
            <a:r>
              <a:rPr lang="de-DE" i="1" dirty="0">
                <a:latin typeface="Calibri" charset="0"/>
              </a:rPr>
              <a:t>auf einer „grünen Wiese“ mit einem komplett neuem ERP-System das erfolgsversprechendes Vorgehen ist.</a:t>
            </a:r>
          </a:p>
          <a:p>
            <a:pPr marL="0" indent="0">
              <a:buNone/>
            </a:pPr>
            <a:endParaRPr lang="de-DE" b="1" i="1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4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M&amp;A IT </a:t>
            </a:r>
            <a:r>
              <a:rPr lang="de-DE" dirty="0" err="1"/>
              <a:t>Intergrationsstrategie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5256584"/>
          </a:xfrm>
        </p:spPr>
        <p:txBody>
          <a:bodyPr/>
          <a:lstStyle/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r>
              <a:rPr lang="de-CH" b="1" dirty="0"/>
              <a:t>Vorgehen</a:t>
            </a:r>
          </a:p>
          <a:p>
            <a:pPr marL="0" indent="0">
              <a:buNone/>
            </a:pPr>
            <a:r>
              <a:rPr lang="de-CH" b="1" dirty="0"/>
              <a:t>Phase 1: </a:t>
            </a:r>
            <a:r>
              <a:rPr lang="de-CH" dirty="0"/>
              <a:t>Projektvorbereitung: Zeitlicher Horizont planen, Verantwortungen definieren, Ziele definieren, nach </a:t>
            </a:r>
            <a:r>
              <a:rPr lang="de-CH" dirty="0" err="1"/>
              <a:t>Martkanalyse</a:t>
            </a:r>
            <a:r>
              <a:rPr lang="de-CH" dirty="0"/>
              <a:t> ERP-Produkt auswählen</a:t>
            </a:r>
          </a:p>
          <a:p>
            <a:pPr marL="0" indent="0">
              <a:buNone/>
            </a:pPr>
            <a:r>
              <a:rPr lang="de-CH" b="1" dirty="0"/>
              <a:t>Phase 2: </a:t>
            </a:r>
            <a:r>
              <a:rPr lang="de-CH" dirty="0"/>
              <a:t>Business </a:t>
            </a:r>
            <a:r>
              <a:rPr lang="de-CH" dirty="0" err="1"/>
              <a:t>Blueprint</a:t>
            </a:r>
            <a:r>
              <a:rPr lang="de-CH" dirty="0"/>
              <a:t>, Anforderungen an die Geschäftsprozesse der sieben Unternehmensteile aufnehmen</a:t>
            </a:r>
          </a:p>
          <a:p>
            <a:pPr marL="0" indent="0">
              <a:buNone/>
            </a:pPr>
            <a:r>
              <a:rPr lang="de-CH" b="1" dirty="0"/>
              <a:t>Phase 3: </a:t>
            </a:r>
            <a:r>
              <a:rPr lang="de-CH" dirty="0"/>
              <a:t>Realisierung, Konfiguration der Geschäfts- und Prozessanforderungen des Business </a:t>
            </a:r>
            <a:r>
              <a:rPr lang="de-CH" dirty="0" err="1"/>
              <a:t>Blueprint</a:t>
            </a:r>
            <a:endParaRPr lang="de-CH" dirty="0"/>
          </a:p>
          <a:p>
            <a:pPr marL="0" indent="0">
              <a:buNone/>
            </a:pPr>
            <a:r>
              <a:rPr lang="de-CH" b="1" dirty="0"/>
              <a:t>Phase 4: </a:t>
            </a:r>
            <a:r>
              <a:rPr lang="de-CH" dirty="0"/>
              <a:t>Produktionsvorbereitung, Tests, Schulung,</a:t>
            </a:r>
            <a:br>
              <a:rPr lang="de-CH" dirty="0"/>
            </a:br>
            <a:r>
              <a:rPr lang="de-CH" dirty="0"/>
              <a:t>Datenübernahme</a:t>
            </a:r>
          </a:p>
          <a:p>
            <a:pPr marL="0" indent="0">
              <a:buNone/>
            </a:pPr>
            <a:r>
              <a:rPr lang="de-CH" b="1" dirty="0"/>
              <a:t>Phase 5: </a:t>
            </a:r>
            <a:r>
              <a:rPr lang="de-CH" dirty="0"/>
              <a:t>Go-Live und Support, Wechsel Test-System -&gt; Live-System</a:t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endParaRPr lang="de-CH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09" y="905865"/>
            <a:ext cx="584916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4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Order-to-Deliver </a:t>
            </a:r>
            <a:r>
              <a:rPr lang="en-GB" dirty="0" err="1"/>
              <a:t>Geschäftsprozessanalyse</a:t>
            </a:r>
            <a:endParaRPr lang="en-GB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24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Order-to-Deliver </a:t>
            </a:r>
            <a:r>
              <a:rPr lang="en-GB" dirty="0" err="1"/>
              <a:t>Geschäftsprozessanalyse</a:t>
            </a:r>
            <a:r>
              <a:rPr lang="en-GB" dirty="0"/>
              <a:t> </a:t>
            </a:r>
            <a:r>
              <a:rPr lang="en-GB" dirty="0" err="1"/>
              <a:t>Notizen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Ziele des Order-to-</a:t>
            </a:r>
            <a:r>
              <a:rPr lang="en-US" dirty="0" err="1"/>
              <a:t>Deliver</a:t>
            </a:r>
            <a:r>
              <a:rPr lang="en-US" dirty="0"/>
              <a:t> </a:t>
            </a:r>
            <a:r>
              <a:rPr lang="en-US" dirty="0" err="1"/>
              <a:t>Prozesses</a:t>
            </a:r>
            <a:r>
              <a:rPr lang="en-US" dirty="0"/>
              <a:t>:</a:t>
            </a:r>
          </a:p>
          <a:p>
            <a:r>
              <a:rPr lang="en-GB" dirty="0" err="1"/>
              <a:t>Standartisiert</a:t>
            </a:r>
            <a:r>
              <a:rPr lang="en-GB" dirty="0"/>
              <a:t> </a:t>
            </a:r>
            <a:r>
              <a:rPr lang="en-GB" dirty="0" err="1"/>
              <a:t>Vorgehensweise</a:t>
            </a:r>
            <a:endParaRPr lang="en-US" dirty="0"/>
          </a:p>
          <a:p>
            <a:r>
              <a:rPr lang="en-GB" dirty="0" err="1"/>
              <a:t>Hoher</a:t>
            </a:r>
            <a:r>
              <a:rPr lang="en-GB" dirty="0"/>
              <a:t> </a:t>
            </a:r>
            <a:r>
              <a:rPr lang="en-GB" dirty="0" err="1"/>
              <a:t>Informationsgehalt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Anfang</a:t>
            </a:r>
            <a:r>
              <a:rPr lang="en-GB" dirty="0"/>
              <a:t> </a:t>
            </a:r>
            <a:r>
              <a:rPr lang="en-GB" dirty="0" err="1"/>
              <a:t>bis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Ende</a:t>
            </a:r>
            <a:r>
              <a:rPr lang="en-GB" dirty="0"/>
              <a:t> der Supply Chain</a:t>
            </a:r>
          </a:p>
          <a:p>
            <a:r>
              <a:rPr lang="en-GB" dirty="0" err="1"/>
              <a:t>Lagerbestände</a:t>
            </a:r>
            <a:r>
              <a:rPr lang="en-GB" dirty="0"/>
              <a:t> </a:t>
            </a:r>
            <a:r>
              <a:rPr lang="en-GB" dirty="0" err="1"/>
              <a:t>möglichst</a:t>
            </a:r>
            <a:r>
              <a:rPr lang="en-GB" dirty="0"/>
              <a:t> </a:t>
            </a:r>
            <a:r>
              <a:rPr lang="en-GB" dirty="0" err="1"/>
              <a:t>klein</a:t>
            </a:r>
            <a:r>
              <a:rPr lang="en-GB" dirty="0"/>
              <a:t> </a:t>
            </a:r>
            <a:r>
              <a:rPr lang="en-GB" dirty="0" err="1"/>
              <a:t>halten</a:t>
            </a:r>
            <a:endParaRPr lang="en-US" dirty="0"/>
          </a:p>
          <a:p>
            <a:r>
              <a:rPr lang="en-GB" dirty="0" err="1"/>
              <a:t>Termingerechte</a:t>
            </a:r>
            <a:r>
              <a:rPr lang="en-GB" dirty="0"/>
              <a:t> </a:t>
            </a:r>
            <a:r>
              <a:rPr lang="en-GB" dirty="0" err="1"/>
              <a:t>Lieferung</a:t>
            </a:r>
            <a:r>
              <a:rPr lang="en-GB" dirty="0"/>
              <a:t> an die </a:t>
            </a:r>
            <a:r>
              <a:rPr lang="en-GB" dirty="0" err="1"/>
              <a:t>Endkunden</a:t>
            </a:r>
            <a:endParaRPr lang="en-GB" dirty="0"/>
          </a:p>
          <a:p>
            <a:endParaRPr lang="en-US" dirty="0"/>
          </a:p>
          <a:p>
            <a:pPr marL="0" indent="0">
              <a:buNone/>
            </a:pP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neuen</a:t>
            </a:r>
            <a:r>
              <a:rPr lang="en-GB" dirty="0"/>
              <a:t> </a:t>
            </a:r>
            <a:r>
              <a:rPr lang="en-GB" dirty="0" err="1"/>
              <a:t>standartisierten</a:t>
            </a:r>
            <a:r>
              <a:rPr lang="en-GB" dirty="0"/>
              <a:t> IT-</a:t>
            </a:r>
            <a:r>
              <a:rPr lang="en-GB" dirty="0" err="1"/>
              <a:t>Strategie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uns</a:t>
            </a:r>
            <a:r>
              <a:rPr lang="en-GB" dirty="0"/>
              <a:t> </a:t>
            </a:r>
            <a:r>
              <a:rPr lang="en-GB" dirty="0" err="1"/>
              <a:t>möglich</a:t>
            </a:r>
            <a:r>
              <a:rPr lang="en-GB" dirty="0"/>
              <a:t> den </a:t>
            </a:r>
            <a:r>
              <a:rPr lang="en-GB" dirty="0" err="1"/>
              <a:t>Bestellprozess</a:t>
            </a:r>
            <a:r>
              <a:rPr lang="en-GB" dirty="0"/>
              <a:t> </a:t>
            </a:r>
            <a:r>
              <a:rPr lang="en-GB" dirty="0" err="1"/>
              <a:t>weitgehend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automatisieren</a:t>
            </a:r>
            <a:r>
              <a:rPr lang="en-GB" dirty="0"/>
              <a:t>. </a:t>
            </a:r>
            <a:r>
              <a:rPr lang="en-GB" dirty="0" err="1"/>
              <a:t>Bestellugen</a:t>
            </a:r>
            <a:r>
              <a:rPr lang="en-GB" dirty="0"/>
              <a:t> und </a:t>
            </a:r>
            <a:r>
              <a:rPr lang="en-GB" dirty="0" err="1"/>
              <a:t>Lieferungen</a:t>
            </a:r>
            <a:r>
              <a:rPr lang="en-GB" dirty="0"/>
              <a:t> </a:t>
            </a:r>
            <a:r>
              <a:rPr lang="en-GB" dirty="0" err="1"/>
              <a:t>sollen</a:t>
            </a:r>
            <a:r>
              <a:rPr lang="en-GB" dirty="0"/>
              <a:t> </a:t>
            </a:r>
            <a:r>
              <a:rPr lang="en-GB" dirty="0" err="1"/>
              <a:t>automatisch</a:t>
            </a:r>
            <a:r>
              <a:rPr lang="en-GB" dirty="0"/>
              <a:t> </a:t>
            </a:r>
            <a:r>
              <a:rPr lang="en-GB" dirty="0" err="1"/>
              <a:t>grösstenteils</a:t>
            </a:r>
            <a:r>
              <a:rPr lang="en-GB" dirty="0"/>
              <a:t> </a:t>
            </a:r>
            <a:r>
              <a:rPr lang="en-GB" dirty="0" err="1"/>
              <a:t>ausgelöst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err="1"/>
              <a:t>Einheitliche</a:t>
            </a:r>
            <a:r>
              <a:rPr lang="en-GB" dirty="0"/>
              <a:t> </a:t>
            </a:r>
            <a:r>
              <a:rPr lang="en-GB" dirty="0" err="1"/>
              <a:t>Bestellungen</a:t>
            </a:r>
            <a:r>
              <a:rPr lang="en-GB" dirty="0"/>
              <a:t> </a:t>
            </a:r>
            <a:r>
              <a:rPr lang="en-GB" dirty="0" err="1"/>
              <a:t>halten</a:t>
            </a:r>
            <a:r>
              <a:rPr lang="en-GB" dirty="0"/>
              <a:t> das Lager </a:t>
            </a:r>
            <a:r>
              <a:rPr lang="en-GB" dirty="0" err="1"/>
              <a:t>klein</a:t>
            </a:r>
            <a:r>
              <a:rPr lang="en-GB" dirty="0"/>
              <a:t> und </a:t>
            </a:r>
            <a:r>
              <a:rPr lang="en-GB" dirty="0" err="1"/>
              <a:t>somit</a:t>
            </a:r>
            <a:r>
              <a:rPr lang="en-GB" dirty="0"/>
              <a:t> die </a:t>
            </a:r>
            <a:r>
              <a:rPr lang="en-GB" dirty="0" err="1"/>
              <a:t>Kosten</a:t>
            </a:r>
            <a:r>
              <a:rPr lang="en-GB" dirty="0"/>
              <a:t> </a:t>
            </a:r>
            <a:r>
              <a:rPr lang="en-GB" dirty="0" err="1"/>
              <a:t>tief</a:t>
            </a:r>
            <a:r>
              <a:rPr lang="en-GB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6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Order-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Deliver</a:t>
            </a:r>
            <a:r>
              <a:rPr lang="de-DE" dirty="0"/>
              <a:t> Prozess Optimierung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de-DE" dirty="0">
                <a:latin typeface="Calibri" charset="0"/>
              </a:rPr>
              <a:t>Ein Standardisierter und </a:t>
            </a:r>
            <a:r>
              <a:rPr lang="de-DE" dirty="0" err="1">
                <a:latin typeface="Calibri" charset="0"/>
              </a:rPr>
              <a:t>grösstenteils</a:t>
            </a:r>
            <a:r>
              <a:rPr lang="de-DE" dirty="0">
                <a:latin typeface="Calibri" charset="0"/>
              </a:rPr>
              <a:t> automatisierter Lieferprozess durch die Supply Chain.</a:t>
            </a: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1930400"/>
            <a:ext cx="7330253" cy="469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7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ERP - Strategie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37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– </a:t>
            </a:r>
            <a:r>
              <a:rPr lang="en-US" dirty="0" err="1"/>
              <a:t>Strategie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err="1"/>
              <a:t>Geschäftsprozesse</a:t>
            </a:r>
            <a:endParaRPr lang="en-US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Geschäftsprozesse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auf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Produktion</a:t>
            </a:r>
            <a:r>
              <a:rPr lang="en-US" dirty="0"/>
              <a:t> und </a:t>
            </a:r>
            <a:r>
              <a:rPr lang="en-US" dirty="0" err="1"/>
              <a:t>Vertrieb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Einzelhandel</a:t>
            </a:r>
            <a:r>
              <a:rPr lang="en-US" dirty="0"/>
              <a:t> </a:t>
            </a:r>
            <a:r>
              <a:rPr lang="en-US" dirty="0" err="1"/>
              <a:t>verheinlicht</a:t>
            </a:r>
            <a:endParaRPr lang="en-US" dirty="0"/>
          </a:p>
          <a:p>
            <a:r>
              <a:rPr lang="en-US" dirty="0"/>
              <a:t>Bier </a:t>
            </a:r>
            <a:r>
              <a:rPr lang="en-US" dirty="0" err="1"/>
              <a:t>lauft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die </a:t>
            </a:r>
            <a:r>
              <a:rPr lang="en-US" dirty="0" err="1"/>
              <a:t>Handelskette</a:t>
            </a:r>
            <a:r>
              <a:rPr lang="en-US" dirty="0"/>
              <a:t> </a:t>
            </a:r>
            <a:r>
              <a:rPr lang="en-US" dirty="0" err="1"/>
              <a:t>Brauerei</a:t>
            </a:r>
            <a:r>
              <a:rPr lang="en-US" dirty="0"/>
              <a:t> -&gt; </a:t>
            </a:r>
            <a:r>
              <a:rPr lang="en-US" dirty="0" err="1"/>
              <a:t>Grosshandel</a:t>
            </a:r>
            <a:r>
              <a:rPr lang="en-US" dirty="0"/>
              <a:t> -&gt; </a:t>
            </a:r>
            <a:r>
              <a:rPr lang="en-US" dirty="0" err="1"/>
              <a:t>Verteiler</a:t>
            </a:r>
            <a:r>
              <a:rPr lang="en-US" dirty="0"/>
              <a:t> -&gt; </a:t>
            </a:r>
            <a:r>
              <a:rPr lang="en-US" dirty="0" err="1"/>
              <a:t>Einzelhandel</a:t>
            </a:r>
            <a:endParaRPr lang="en-US" dirty="0"/>
          </a:p>
          <a:p>
            <a:r>
              <a:rPr lang="en-US" dirty="0" err="1"/>
              <a:t>Biermarken</a:t>
            </a:r>
            <a:r>
              <a:rPr lang="en-US" dirty="0"/>
              <a:t> und </a:t>
            </a:r>
            <a:r>
              <a:rPr lang="en-US" dirty="0" err="1"/>
              <a:t>Verpackung</a:t>
            </a:r>
            <a:r>
              <a:rPr lang="en-US" dirty="0"/>
              <a:t> </a:t>
            </a:r>
            <a:r>
              <a:rPr lang="en-US" dirty="0" err="1"/>
              <a:t>stammen</a:t>
            </a:r>
            <a:r>
              <a:rPr lang="en-US" dirty="0"/>
              <a:t> von der </a:t>
            </a:r>
            <a:r>
              <a:rPr lang="en-US" dirty="0" err="1"/>
              <a:t>hauseigenen</a:t>
            </a:r>
            <a:r>
              <a:rPr lang="en-US" dirty="0"/>
              <a:t> </a:t>
            </a:r>
            <a:r>
              <a:rPr lang="en-US" dirty="0" err="1"/>
              <a:t>Brauerei</a:t>
            </a:r>
            <a:endParaRPr lang="en-US" dirty="0"/>
          </a:p>
          <a:p>
            <a:r>
              <a:rPr lang="en-US" dirty="0"/>
              <a:t>IT-</a:t>
            </a:r>
            <a:r>
              <a:rPr lang="en-US" dirty="0" err="1"/>
              <a:t>Systeme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homogenisiert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Der </a:t>
            </a:r>
            <a:r>
              <a:rPr lang="en-US" dirty="0" err="1"/>
              <a:t>Vertrieb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Einzelhandel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bleibt</a:t>
            </a:r>
            <a:r>
              <a:rPr lang="en-US" dirty="0"/>
              <a:t> </a:t>
            </a:r>
            <a:r>
              <a:rPr lang="en-US" dirty="0" err="1"/>
              <a:t>individuell</a:t>
            </a:r>
            <a:r>
              <a:rPr lang="en-US" dirty="0"/>
              <a:t> </a:t>
            </a:r>
            <a:r>
              <a:rPr lang="en-US" dirty="0" err="1"/>
              <a:t>gestaltbar</a:t>
            </a:r>
            <a:r>
              <a:rPr lang="en-US" dirty="0"/>
              <a:t> und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bestehend</a:t>
            </a:r>
            <a:r>
              <a:rPr lang="en-US" dirty="0"/>
              <a:t> </a:t>
            </a:r>
            <a:r>
              <a:rPr lang="en-US" dirty="0" err="1"/>
              <a:t>übernommen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1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– </a:t>
            </a:r>
            <a:r>
              <a:rPr lang="en-US" dirty="0" err="1"/>
              <a:t>Strategie</a:t>
            </a:r>
            <a:r>
              <a:rPr lang="en-US" dirty="0"/>
              <a:t>	</a:t>
            </a:r>
            <a:br>
              <a:rPr lang="en-US" dirty="0"/>
            </a:br>
            <a:r>
              <a:rPr lang="en-US" sz="1800" dirty="0"/>
              <a:t>ERP-Template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Die Geschäftsprozesse werden weitgehend an den ERP-Standard angepasst</a:t>
            </a:r>
          </a:p>
          <a:p>
            <a:r>
              <a:rPr lang="de-CH" dirty="0"/>
              <a:t>Ausnahmen bilden lokale Unterschiede bei den Einzelhandelsketten in den CRM-Implementierungen, wo auf «</a:t>
            </a:r>
            <a:r>
              <a:rPr lang="de-CH" dirty="0" err="1"/>
              <a:t>Customization</a:t>
            </a:r>
            <a:r>
              <a:rPr lang="de-CH" dirty="0"/>
              <a:t>» zurück gegriffen wird</a:t>
            </a:r>
          </a:p>
          <a:p>
            <a:r>
              <a:rPr lang="de-CH" dirty="0"/>
              <a:t>Die restliche Abbildung der Wertschöpfungskette wird durch «</a:t>
            </a:r>
            <a:r>
              <a:rPr lang="de-CH" dirty="0" err="1"/>
              <a:t>Configuration</a:t>
            </a:r>
            <a:r>
              <a:rPr lang="de-CH" dirty="0"/>
              <a:t>» vorgenommen</a:t>
            </a:r>
          </a:p>
          <a:p>
            <a:r>
              <a:rPr lang="de-CH" dirty="0"/>
              <a:t>Die Datenqualität und Standardisierung der Stammdaten ist durch den ERP-Standard gewährleistet</a:t>
            </a:r>
          </a:p>
        </p:txBody>
      </p:sp>
    </p:spTree>
    <p:extLst>
      <p:ext uri="{BB962C8B-B14F-4D97-AF65-F5344CB8AC3E}">
        <p14:creationId xmlns:p14="http://schemas.microsoft.com/office/powerpoint/2010/main" val="155215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ERP – </a:t>
            </a:r>
            <a:r>
              <a:rPr lang="en-GB" dirty="0" err="1"/>
              <a:t>Strategie</a:t>
            </a:r>
            <a:r>
              <a:rPr lang="en-GB" dirty="0"/>
              <a:t/>
            </a:r>
            <a:br>
              <a:rPr lang="en-GB" dirty="0"/>
            </a:br>
            <a:r>
              <a:rPr lang="en-GB" sz="1800" dirty="0"/>
              <a:t>Organisational Readiness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Die IT wird von einem externen Service-Provider bereitgestellt (ITIL)</a:t>
            </a:r>
          </a:p>
          <a:p>
            <a:r>
              <a:rPr lang="de-CH" dirty="0"/>
              <a:t>Die Services werden in einem Katalog definiert und mittels </a:t>
            </a:r>
            <a:r>
              <a:rPr lang="de-CH" dirty="0" err="1"/>
              <a:t>service</a:t>
            </a:r>
            <a:r>
              <a:rPr lang="de-CH" dirty="0"/>
              <a:t> </a:t>
            </a:r>
            <a:r>
              <a:rPr lang="de-CH" dirty="0" err="1"/>
              <a:t>level</a:t>
            </a:r>
            <a:r>
              <a:rPr lang="de-CH" dirty="0"/>
              <a:t> </a:t>
            </a:r>
            <a:r>
              <a:rPr lang="de-CH" dirty="0" err="1"/>
              <a:t>agreement</a:t>
            </a:r>
            <a:r>
              <a:rPr lang="de-CH" dirty="0"/>
              <a:t> festgehalten</a:t>
            </a:r>
          </a:p>
          <a:p>
            <a:r>
              <a:rPr lang="de-CH" dirty="0"/>
              <a:t>Die einzelnen Services unterscheiden sich für die </a:t>
            </a:r>
            <a:r>
              <a:rPr lang="de-CH"/>
              <a:t>Unternehmensteile nicht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1349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Ausblick</a:t>
            </a:r>
            <a:endParaRPr lang="en-GB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6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 Beer </a:t>
            </a:r>
            <a:r>
              <a:rPr lang="en-GB" dirty="0" err="1"/>
              <a:t>Geschäftssituation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233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137496629"/>
              </p:ext>
            </p:extLst>
          </p:nvPr>
        </p:nvGraphicFramePr>
        <p:xfrm>
          <a:off x="755576" y="1196752"/>
          <a:ext cx="748883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75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>
                <a:latin typeface="Calibri" charset="0"/>
              </a:rPr>
              <a:t>Einschätzung aktueller Geschäftssituation 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5221" y="3784889"/>
            <a:ext cx="2866289" cy="2514732"/>
          </a:xfrm>
        </p:spPr>
      </p:pic>
      <p:sp>
        <p:nvSpPr>
          <p:cNvPr id="9" name="Textfeld 8"/>
          <p:cNvSpPr txBox="1"/>
          <p:nvPr/>
        </p:nvSpPr>
        <p:spPr>
          <a:xfrm>
            <a:off x="4686300" y="4264025"/>
            <a:ext cx="3167094" cy="155427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 dirty="0"/>
              <a:t>Positiver EBITDA bei jeder Einzelhandels-kette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686300" y="1228725"/>
            <a:ext cx="3154982" cy="9699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 dirty="0"/>
              <a:t>Keine zu </a:t>
            </a:r>
            <a:r>
              <a:rPr lang="de-DE" dirty="0" err="1"/>
              <a:t>grosse</a:t>
            </a:r>
            <a:r>
              <a:rPr lang="de-DE" dirty="0"/>
              <a:t> Unterschiede bei den Verkaufszahlen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445" y="1042028"/>
            <a:ext cx="2743200" cy="23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4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Fazit zur aktuellen Geschäftssituation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950" y="1268413"/>
            <a:ext cx="8785225" cy="718491"/>
          </a:xfrm>
        </p:spPr>
        <p:txBody>
          <a:bodyPr anchor="t"/>
          <a:lstStyle/>
          <a:p>
            <a:pPr marL="0" indent="0">
              <a:buNone/>
            </a:pPr>
            <a:r>
              <a:rPr lang="de-DE" i="1" dirty="0">
                <a:latin typeface="Calibri" charset="0"/>
              </a:rPr>
              <a:t>Aufgrund der Ergebnisse des Vorjahres sieht die Geschäftssituation bei allen vier Einzelhandelsketten positiv aus und bietet eine gute Basis für den Merger.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453" y="2737613"/>
            <a:ext cx="2743200" cy="349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Produktportfolio Analyse 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10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Produktportfolie aktuelle Situation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de-DE" i="1" dirty="0">
              <a:latin typeface="Calibri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7" y="2060848"/>
            <a:ext cx="8423830" cy="39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6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Produktportfolie zukünftige Situation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de-DE" i="1" dirty="0">
              <a:latin typeface="Calibri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7" y="2053628"/>
            <a:ext cx="8423830" cy="3942537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>
            <a:off x="4892028" y="2182641"/>
            <a:ext cx="998161" cy="1333422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4937562" y="2187937"/>
            <a:ext cx="1095884" cy="1291519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48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Produktportfolio 6-Pack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775" y="1673468"/>
            <a:ext cx="4740972" cy="3693701"/>
          </a:xfrm>
        </p:spPr>
      </p:pic>
      <p:sp>
        <p:nvSpPr>
          <p:cNvPr id="3" name="Textfeld 4"/>
          <p:cNvSpPr txBox="1"/>
          <p:nvPr/>
        </p:nvSpPr>
        <p:spPr>
          <a:xfrm>
            <a:off x="5364163" y="2074863"/>
            <a:ext cx="3329532" cy="418576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 dirty="0">
                <a:latin typeface="Verdana" charset="0"/>
              </a:rPr>
              <a:t>6-Pack läuft schlecht</a:t>
            </a:r>
          </a:p>
          <a:p>
            <a:pPr algn="ctr"/>
            <a:r>
              <a:rPr lang="de-DE" dirty="0">
                <a:latin typeface="Verdana" charset="0"/>
              </a:rPr>
              <a:t> </a:t>
            </a:r>
          </a:p>
          <a:p>
            <a:pPr algn="ctr"/>
            <a:r>
              <a:rPr lang="de-DE" dirty="0">
                <a:latin typeface="Verdana" charset="0"/>
              </a:rPr>
              <a:t>Alpha Beer-Konsumenten trinken lieber 12-Packs</a:t>
            </a:r>
          </a:p>
          <a:p>
            <a:pPr algn="ctr"/>
            <a:endParaRPr lang="de-DE" dirty="0">
              <a:latin typeface="Verdana" charset="0"/>
            </a:endParaRPr>
          </a:p>
          <a:p>
            <a:pPr algn="ctr"/>
            <a:r>
              <a:rPr lang="de-DE" dirty="0">
                <a:latin typeface="Verdana" charset="0"/>
              </a:rPr>
              <a:t>Wir fokussieren unser Marketing auf die Männlichen 12-Packs</a:t>
            </a:r>
          </a:p>
          <a:p>
            <a:pPr algn="ctr"/>
            <a:endParaRPr lang="de-DE" dirty="0">
              <a:latin typeface="Verdana" charset="0"/>
            </a:endParaRPr>
          </a:p>
          <a:p>
            <a:pPr algn="ctr"/>
            <a:r>
              <a:rPr lang="de-DE" dirty="0">
                <a:latin typeface="Verdana" charset="0"/>
              </a:rPr>
              <a:t>Einzelflasche weiterhin zur Verfügung</a:t>
            </a:r>
          </a:p>
          <a:p>
            <a:pPr algn="ctr"/>
            <a:endParaRPr lang="de-DE" dirty="0">
              <a:latin typeface="Verdana" charset="0"/>
            </a:endParaRPr>
          </a:p>
          <a:p>
            <a:pPr algn="ctr"/>
            <a:r>
              <a:rPr lang="de-DE" dirty="0">
                <a:latin typeface="Verdana" charset="0"/>
              </a:rPr>
              <a:t> 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289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M&amp;A IT </a:t>
            </a:r>
            <a:r>
              <a:rPr lang="en-GB" dirty="0" err="1"/>
              <a:t>Integrationsstrategie</a:t>
            </a:r>
            <a:endParaRPr lang="en-GB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Einheitliche Bestellnummer für alle Produkte.</a:t>
            </a:r>
          </a:p>
        </p:txBody>
      </p:sp>
    </p:spTree>
    <p:extLst>
      <p:ext uri="{BB962C8B-B14F-4D97-AF65-F5344CB8AC3E}">
        <p14:creationId xmlns:p14="http://schemas.microsoft.com/office/powerpoint/2010/main" val="2866827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AWWIZARDSTEPS" val="0|1"/>
  <p:tag name="ZOAWLANGID" val="2057"/>
  <p:tag name="OAWDOCPROPSOURCE" val="&lt;DocProps&gt;&lt;DocProp UID=&quot;2002122011014149059130932&quot; EntryUID=&quot;2007081614160760588643&quot;&gt;&lt;Field Name=&quot;IDName&quot; Value=&quot;3.0. Hochschule Luzern - Wirtschaft, Zentralstr. 9, Luzern&quot;/&gt;&lt;Field Name=&quot;Address1&quot; Value=&quot;&quot;/&gt;&lt;Field Name=&quot;Address2&quot; Value=&quot;Zentralstrasse 9, Postfach 2940, CH-6002 Luzern&quot;/&gt;&lt;Field Name=&quot;Address3&quot; Value=&quot;T +41 41 228 41 11, F +41 41 228 41 12&quot;/&gt;&lt;Field Name=&quot;Address4&quot; Value=&quot;www.hslu.ch&quot;/&gt;&lt;Field Name=&quot;LogoLarge&quot; Value=&quot;%Logos%\hslu_e.wi.g.2100.500.wmf&quot;/&gt;&lt;Field Name=&quot;LogoSmall&quot; Value=&quot;%Logos%\hslu_e.wi.k.2100.250.wmf&quot;/&gt;&lt;Field Name=&quot;City&quot; Value=&quot;Lucerne&quot;/&gt;&lt;Field Name=&quot;LogoFooter&quot; Value=&quot;%Logos%\hslu_allgemeinefqm.f.2100.200.wmf&quot;/&gt;&lt;Field Name=&quot;LogoPpt1&quot; Value=&quot;%Logos%\Powerpoint\titelmaster\hslu_e.wi.tm.2540.1905.wmf&quot;/&gt;&lt;Field Name=&quot;LogoPpt2&quot; Value=&quot;%Logos%\Powerpoint\folienmaster\hslu_e.wi.fm.2540.1905.wmf&quot;/&gt;&lt;Field Name=&quot;LogoOhneEFQM&quot; Value=&quot;%Logos%\hslu_allgemeinefqm.f.2100.200.wmf&quot;/&gt;&lt;Field Name=&quot;LogoPpt3&quot; Value=&quot;%Logos%\Powerpoint\folienmaster\hslu_e.wi.f.fm.2540.1905.wmf&quot;/&gt;&lt;Field Name=&quot;Data_UID&quot; Value=&quot;2007081614160760588643&quot;/&gt;&lt;Field Name=&quot;Field_Name&quot; Value=&quot;LogoSmall&quot;/&gt;&lt;Field Name=&quot;Field_UID&quot; Value=&quot;2003101016443063533424&quot;/&gt;&lt;Field Name=&quot;ML_LCID&quot; Value=&quot;2057&quot;/&gt;&lt;Field Name=&quot;ML_Value&quot; Value=&quot;%Logos%\hslu_e.wi.k.2100.250.wmf&quot;/&gt;&lt;/DocProp&gt;&lt;DocProp UID=&quot;2006040509495284662868&quot; EntryUID=&quot;388694001&quot;&gt;&lt;Field Name=&quot;IDName&quot; Value=&quot;Albisser Daniela, Bachelor Business Administration, W.BACHELOR&quot;/&gt;&lt;Field Name=&quot;Name&quot; Value=&quot;Daniela Albisser&quot;/&gt;&lt;Field Name=&quot;DirectPhone&quot; Value=&quot;+41 41 228 41 36&quot;/&gt;&lt;Field Name=&quot;Additive&quot; Value=&quot;Bachelor&quot;/&gt;&lt;Field Name=&quot;OrganisationUnit&quot; Value=&quot;Hochschule Luzern&quot;/&gt;&lt;Field Name=&quot;EMail&quot; Value=&quot;daniela.albisser@hslu.ch&quot;/&gt;&lt;Field Name=&quot;Function&quot; Value=&quot;Bachelor Business Administration&quot;/&gt;&lt;Field Name=&quot;SignatureHighResBW&quot; Value=&quot;&quot;/&gt;&lt;Field Name=&quot;SchoolPart&quot; Value=&quot;Wirtschaft&quot;/&gt;&lt;Field Name=&quot;Data_UID&quot; Value=&quot;388694001&quot;/&gt;&lt;Field Name=&quot;Field_Name&quot; Value=&quot;&quot;/&gt;&lt;Field Name=&quot;Field_UID&quot; Value=&quot;&quot;/&gt;&lt;Field Name=&quot;ML_LCID&quot; Value=&quot;&quot;/&gt;&lt;Field Name=&quot;ML_Value&quot; Value=&quot;&quot;/&gt;&lt;/DocProp&gt;&lt;DocProp UID=&quot;200212191811121321310321301031x&quot; EntryUID=&quot;2003121817293296325874&quot;&gt;&lt;Field Name=&quot;IDName&quot; Value=&quot;(Leer)&quot;/&gt;&lt;/DocProp&gt;&lt;DocProp UID=&quot;2002122010583847234010578&quot; EntryUID=&quot;2003121817293296325874&quot;&gt;&lt;Field Name=&quot;IDName&quot; Value=&quot;(Leer)&quot;/&gt;&lt;/DocProp&gt;&lt;DocProp UID=&quot;2003061115381095709037&quot; EntryUID=&quot;2003121817293296325874&quot;&gt;&lt;Field Name=&quot;IDName&quot; Value=&quot;(Leer)&quot;/&gt;&lt;/DocProp&gt;&lt;/DocProps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2002122011014149059130932.LogoPpt2"/>
  <p:tag name="ZOAWTYPE" val="Image"/>
  <p:tag name="ZOAWSESSIONUID" val="20121121094431679689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Language.Doc.Page.Powerpoint"/>
  <p:tag name="ZOAWTYPE" val="Text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586</Words>
  <Application>Microsoft Macintosh PowerPoint</Application>
  <PresentationFormat>Bildschirmpräsentation (4:3)</PresentationFormat>
  <Paragraphs>91</Paragraphs>
  <Slides>20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Calibri</vt:lpstr>
      <vt:lpstr>Verdana</vt:lpstr>
      <vt:lpstr>Wingdings</vt:lpstr>
      <vt:lpstr>Arial</vt:lpstr>
      <vt:lpstr>Default Design</vt:lpstr>
      <vt:lpstr>Board Review Meeting 1 Alpha Beer Aufgaben und Zielsetzung</vt:lpstr>
      <vt:lpstr>Alpha Beer Geschäftssituation</vt:lpstr>
      <vt:lpstr>Einschätzung aktueller Geschäftssituation </vt:lpstr>
      <vt:lpstr>Fazit zur aktuellen Geschäftssituation</vt:lpstr>
      <vt:lpstr>Produktportfolio Analyse </vt:lpstr>
      <vt:lpstr>Produktportfolie aktuelle Situation</vt:lpstr>
      <vt:lpstr>Produktportfolie zukünftige Situation</vt:lpstr>
      <vt:lpstr>Produktportfolio 6-Pack</vt:lpstr>
      <vt:lpstr>M&amp;A IT Integrationsstrategie</vt:lpstr>
      <vt:lpstr>M&amp;A IT Intergrationsstrategie</vt:lpstr>
      <vt:lpstr>M&amp;A IT Intergrationsstrategie</vt:lpstr>
      <vt:lpstr>Order-to-Deliver Geschäftsprozessanalyse</vt:lpstr>
      <vt:lpstr>Order-to-Deliver Geschäftsprozessanalyse Notizen</vt:lpstr>
      <vt:lpstr>Order-to-Deliver Prozess Optimierung</vt:lpstr>
      <vt:lpstr>ERP - Strategie</vt:lpstr>
      <vt:lpstr>ERP – Strategie Geschäftsprozesse</vt:lpstr>
      <vt:lpstr>ERP – Strategie  ERP-Template</vt:lpstr>
      <vt:lpstr>ERP – Strategie Organisational Readiness</vt:lpstr>
      <vt:lpstr>Ausblick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Albisser Daniela HSLU W</dc:creator>
  <cp:lastModifiedBy>Michael Lötscher</cp:lastModifiedBy>
  <cp:revision>443</cp:revision>
  <dcterms:created xsi:type="dcterms:W3CDTF">2005-07-04T14:10:49Z</dcterms:created>
  <dcterms:modified xsi:type="dcterms:W3CDTF">2016-03-21T20:33:01Z</dcterms:modified>
</cp:coreProperties>
</file>