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  <p:sldMasterId id="2147483755" r:id="rId3"/>
    <p:sldMasterId id="2147483765" r:id="rId4"/>
  </p:sldMasterIdLst>
  <p:notesMasterIdLst>
    <p:notesMasterId r:id="rId20"/>
  </p:notesMasterIdLst>
  <p:handoutMasterIdLst>
    <p:handoutMasterId r:id="rId21"/>
  </p:handoutMasterIdLst>
  <p:sldIdLst>
    <p:sldId id="1502" r:id="rId5"/>
    <p:sldId id="1484" r:id="rId6"/>
    <p:sldId id="1495" r:id="rId7"/>
    <p:sldId id="1498" r:id="rId8"/>
    <p:sldId id="1499" r:id="rId9"/>
    <p:sldId id="1501" r:id="rId10"/>
    <p:sldId id="1487" r:id="rId11"/>
    <p:sldId id="1488" r:id="rId12"/>
    <p:sldId id="1489" r:id="rId13"/>
    <p:sldId id="1490" r:id="rId14"/>
    <p:sldId id="1491" r:id="rId15"/>
    <p:sldId id="1492" r:id="rId16"/>
    <p:sldId id="1496" r:id="rId17"/>
    <p:sldId id="1497" r:id="rId18"/>
    <p:sldId id="1500" r:id="rId19"/>
  </p:sldIdLst>
  <p:sldSz cx="9144000" cy="6858000" type="screen4x3"/>
  <p:notesSz cx="6858000" cy="9144000"/>
  <p:custDataLst>
    <p:tags r:id="rId2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5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1" autoAdjust="0"/>
    <p:restoredTop sz="86425" autoAdjust="0"/>
  </p:normalViewPr>
  <p:slideViewPr>
    <p:cSldViewPr>
      <p:cViewPr varScale="1">
        <p:scale>
          <a:sx n="113" d="100"/>
          <a:sy n="113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C13633-54EB-4077-94AD-AF4220432272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3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0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142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" y="292083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5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1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215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04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9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2708921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307629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96367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6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7541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4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041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224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11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9" y="2781128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1654938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325610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8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4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9753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05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33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81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994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" y="2781128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428646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1208754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17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1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2710800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420140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72964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0529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36380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8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9" y="6098"/>
            <a:ext cx="8532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42" r:id="rId3"/>
    <p:sldLayoutId id="2147483743" r:id="rId4"/>
    <p:sldLayoutId id="2147483744" r:id="rId5"/>
    <p:sldLayoutId id="2147483721" r:id="rId6"/>
    <p:sldLayoutId id="2147483685" r:id="rId7"/>
    <p:sldLayoutId id="2147483689" r:id="rId8"/>
    <p:sldLayoutId id="2147483690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2" y="446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53091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10757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1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Management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de-CH" sz="1800" i="1" dirty="0"/>
              <a:t>Auswahl und Begründung für die Inventory-Management-Methode für jeden Bereich.</a:t>
            </a:r>
          </a:p>
        </p:txBody>
      </p:sp>
    </p:spTree>
    <p:extLst>
      <p:ext uri="{BB962C8B-B14F-4D97-AF65-F5344CB8AC3E}">
        <p14:creationId xmlns:p14="http://schemas.microsoft.com/office/powerpoint/2010/main" val="193559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für </a:t>
            </a:r>
            <a:r>
              <a:rPr lang="en-GB" dirty="0" err="1"/>
              <a:t>automatisiertes</a:t>
            </a:r>
            <a:r>
              <a:rPr lang="en-GB" dirty="0"/>
              <a:t> Inventory 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99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für </a:t>
            </a:r>
            <a:r>
              <a:rPr lang="en-GB" dirty="0" err="1"/>
              <a:t>automatisiertes</a:t>
            </a:r>
            <a:r>
              <a:rPr lang="en-GB" dirty="0"/>
              <a:t> Inventory Management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de-CH" sz="1800" i="1" dirty="0"/>
              <a:t>Festlegung folgender Parameter für eine automatisierte Lösung (für jeden Bereich):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Lieferzeit nach Bestelleingang unter Berücksichtigung der Frachtlogistik,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Bestellzyklen,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Minimaler Lagerbestand (incl. Fehlmengen, falls erforderlich).</a:t>
            </a:r>
          </a:p>
        </p:txBody>
      </p:sp>
    </p:spTree>
    <p:extLst>
      <p:ext uri="{BB962C8B-B14F-4D97-AF65-F5344CB8AC3E}">
        <p14:creationId xmlns:p14="http://schemas.microsoft.com/office/powerpoint/2010/main" val="14691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an </a:t>
            </a:r>
            <a:r>
              <a:rPr lang="en-GB" dirty="0" err="1"/>
              <a:t>automatisierte</a:t>
            </a:r>
            <a:r>
              <a:rPr lang="en-GB" dirty="0"/>
              <a:t> SCM-</a:t>
            </a:r>
            <a:r>
              <a:rPr lang="en-GB" dirty="0" err="1"/>
              <a:t>Lösung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75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an </a:t>
            </a:r>
            <a:r>
              <a:rPr lang="en-GB" dirty="0" err="1"/>
              <a:t>automatisierte</a:t>
            </a:r>
            <a:r>
              <a:rPr lang="en-GB" dirty="0"/>
              <a:t> SCM-</a:t>
            </a:r>
            <a:r>
              <a:rPr lang="en-GB" dirty="0" err="1"/>
              <a:t>Lösung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CH" sz="1800" i="1" dirty="0"/>
              <a:t>Weitere Anforderungen an eine automatisierte SCM-Lösung (Minipflichtenheft).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7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8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Review Meeting 2</a:t>
            </a:r>
            <a:br>
              <a:rPr lang="de-DE" dirty="0"/>
            </a:br>
            <a:r>
              <a:rPr lang="de-DE" dirty="0"/>
              <a:t>Alpha Beer</a:t>
            </a:r>
            <a:br>
              <a:rPr lang="de-DE" dirty="0"/>
            </a:br>
            <a:r>
              <a:rPr lang="de-DE" dirty="0"/>
              <a:t>Aufgaben und Zielsetzung</a:t>
            </a:r>
            <a:endParaRPr lang="de-CH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0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Review Meeting 2 – Agenda und 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536504"/>
          </a:xfrm>
        </p:spPr>
        <p:txBody>
          <a:bodyPr/>
          <a:lstStyle/>
          <a:p>
            <a:pPr marL="0" indent="0">
              <a:buNone/>
            </a:pPr>
            <a:r>
              <a:rPr lang="de-DE" sz="1800" i="1" dirty="0"/>
              <a:t>Ihr GL-Team ist aufgefordert eine Präsentation vor dem Vorstand zu folgenden Themen zu geben. GL-Mitglieder berichten für ihre jeweiligen Verantwortungsbereiche.</a:t>
            </a:r>
          </a:p>
          <a:p>
            <a:pPr marL="814387" lvl="1" indent="-457200">
              <a:buFont typeface="+mj-lt"/>
              <a:buAutoNum type="arabicPeriod"/>
            </a:pPr>
            <a:r>
              <a:rPr lang="de-CH" sz="1800" i="1" dirty="0"/>
              <a:t>Interpretation der Resultate der SCM1-Simulation (1. Fiskaljahr) für jeden Bereich; SWAT-Analyse.</a:t>
            </a:r>
          </a:p>
          <a:p>
            <a:pPr marL="814387" lvl="1" indent="-457200">
              <a:buFont typeface="+mj-lt"/>
              <a:buAutoNum type="arabicPeriod"/>
            </a:pPr>
            <a:r>
              <a:rPr lang="de-CH" sz="1800" i="1" dirty="0"/>
              <a:t>Auswahl und Begründung für die Forecastingmethode(n) für jeden Bereich.</a:t>
            </a:r>
          </a:p>
          <a:p>
            <a:pPr marL="814387" lvl="1" indent="-457200">
              <a:buFont typeface="+mj-lt"/>
              <a:buAutoNum type="arabicPeriod"/>
            </a:pPr>
            <a:r>
              <a:rPr lang="de-CH" sz="1800" i="1" dirty="0"/>
              <a:t>Auswahl und Begründung für die Inventory-Management-Methode für jeden Bereich.</a:t>
            </a:r>
          </a:p>
          <a:p>
            <a:pPr marL="814387" lvl="1" indent="-457200">
              <a:buFont typeface="+mj-lt"/>
              <a:buAutoNum type="arabicPeriod"/>
            </a:pPr>
            <a:r>
              <a:rPr lang="de-CH" sz="1800" i="1" dirty="0"/>
              <a:t>Festlegung folgender Parameter für eine automatisierte Lösung (für jeden Bereich):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Lieferzeit nach Bestelleingang unter Berücksichtigung der Frachtlogistik,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Bestellzyklen,</a:t>
            </a:r>
          </a:p>
          <a:p>
            <a:pPr marL="1181100" lvl="2" indent="-457200">
              <a:buFont typeface="+mj-lt"/>
              <a:buAutoNum type="alphaLcParenR"/>
            </a:pPr>
            <a:r>
              <a:rPr lang="de-CH" sz="1800" i="1" dirty="0"/>
              <a:t>Minimaler Lagerbestand (incl. Fehlmengen, falls erforderlich),</a:t>
            </a:r>
          </a:p>
          <a:p>
            <a:pPr marL="814387" lvl="1" indent="-457200">
              <a:buFont typeface="+mj-lt"/>
              <a:buAutoNum type="arabicPeriod"/>
            </a:pPr>
            <a:r>
              <a:rPr lang="de-CH" sz="1800" i="1" dirty="0"/>
              <a:t>Weitere Anforderungen an eine automatisierte SCM-Lösung (Minipflichtenheft).</a:t>
            </a:r>
          </a:p>
        </p:txBody>
      </p:sp>
    </p:spTree>
    <p:extLst>
      <p:ext uri="{BB962C8B-B14F-4D97-AF65-F5344CB8AC3E}">
        <p14:creationId xmlns:p14="http://schemas.microsoft.com/office/powerpoint/2010/main" val="211825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0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de-CH" sz="1800" i="1" dirty="0"/>
              <a:t>Interpretation der Resultate der SCM1-Simulation (1. Fiskaljahr) für jeden Bereich.</a:t>
            </a:r>
          </a:p>
        </p:txBody>
      </p:sp>
    </p:spTree>
    <p:extLst>
      <p:ext uri="{BB962C8B-B14F-4D97-AF65-F5344CB8AC3E}">
        <p14:creationId xmlns:p14="http://schemas.microsoft.com/office/powerpoint/2010/main" val="73443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0" y="1100138"/>
            <a:ext cx="9042400" cy="360362"/>
          </a:xfrm>
          <a:prstGeom prst="rect">
            <a:avLst/>
          </a:prstGeom>
        </p:spPr>
        <p:txBody>
          <a:bodyPr/>
          <a:lstStyle/>
          <a:p>
            <a:pPr marL="357187" lvl="1" indent="0">
              <a:buNone/>
            </a:pPr>
            <a:r>
              <a:rPr lang="de-CH" sz="1800" i="1" dirty="0"/>
              <a:t>SWAT-Analyse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22923" y="1460795"/>
            <a:ext cx="9041005" cy="5040560"/>
            <a:chOff x="899592" y="2348880"/>
            <a:chExt cx="5616624" cy="3642680"/>
          </a:xfrm>
          <a:noFill/>
        </p:grpSpPr>
        <p:sp>
          <p:nvSpPr>
            <p:cNvPr id="3" name="Rechteck 2"/>
            <p:cNvSpPr/>
            <p:nvPr/>
          </p:nvSpPr>
          <p:spPr>
            <a:xfrm>
              <a:off x="899592" y="2348880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5750"/>
              <a:endParaRPr lang="en-GB" dirty="0">
                <a:solidFill>
                  <a:schemeClr val="tx1"/>
                </a:solidFill>
              </a:endParaRPr>
            </a:p>
            <a:p>
              <a:pPr marL="10575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779912" y="2348880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99592" y="4263368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779912" y="4263368"/>
              <a:ext cx="2736304" cy="17281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2923" y="1460795"/>
            <a:ext cx="4404591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Strengths (</a:t>
            </a:r>
            <a:r>
              <a:rPr lang="en-GB" dirty="0" err="1">
                <a:solidFill>
                  <a:schemeClr val="bg1"/>
                </a:solidFill>
              </a:rPr>
              <a:t>Stärken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59335" y="1460795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Opportunities (</a:t>
            </a:r>
            <a:r>
              <a:rPr lang="en-GB" dirty="0" err="1">
                <a:solidFill>
                  <a:schemeClr val="bg1"/>
                </a:solidFill>
              </a:rPr>
              <a:t>Chancen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923" y="4125441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Weaknesses (</a:t>
            </a:r>
            <a:r>
              <a:rPr lang="en-GB" dirty="0" err="1">
                <a:solidFill>
                  <a:schemeClr val="bg1"/>
                </a:solidFill>
              </a:rPr>
              <a:t>Schwächen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659335" y="4128163"/>
            <a:ext cx="4404593" cy="3847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Threats (</a:t>
            </a:r>
            <a:r>
              <a:rPr lang="en-GB" dirty="0" err="1">
                <a:solidFill>
                  <a:schemeClr val="bg1"/>
                </a:solidFill>
              </a:rPr>
              <a:t>Risiken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923" y="1858800"/>
            <a:ext cx="44045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Wo </a:t>
            </a:r>
            <a:r>
              <a:rPr lang="en-GB" sz="1600" i="1" dirty="0" err="1">
                <a:latin typeface="Calibri" panose="020F0502020204030204" pitchFamily="34" charset="0"/>
              </a:rPr>
              <a:t>stehen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wir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momentan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Was sind </a:t>
            </a:r>
            <a:r>
              <a:rPr lang="en-GB" sz="1600" i="1" dirty="0" err="1">
                <a:latin typeface="Calibri" panose="020F0502020204030204" pitchFamily="34" charset="0"/>
              </a:rPr>
              <a:t>unsere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Stärken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Was </a:t>
            </a:r>
            <a:r>
              <a:rPr lang="en-GB" sz="1600" i="1" dirty="0" err="1">
                <a:latin typeface="Calibri" panose="020F0502020204030204" pitchFamily="34" charset="0"/>
              </a:rPr>
              <a:t>läuft</a:t>
            </a:r>
            <a:r>
              <a:rPr lang="en-GB" sz="1600" i="1" dirty="0">
                <a:latin typeface="Calibri" panose="020F0502020204030204" pitchFamily="34" charset="0"/>
              </a:rPr>
              <a:t> gut?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" name="Rechteck 15"/>
          <p:cNvSpPr/>
          <p:nvPr/>
        </p:nvSpPr>
        <p:spPr>
          <a:xfrm>
            <a:off x="4659335" y="1858800"/>
            <a:ext cx="44045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Was sind </a:t>
            </a:r>
            <a:r>
              <a:rPr lang="en-GB" sz="1600" i="1" dirty="0" err="1">
                <a:latin typeface="Calibri" panose="020F0502020204030204" pitchFamily="34" charset="0"/>
              </a:rPr>
              <a:t>unsere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Zukunftschancen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Verbesserungsmöglichkeiten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Was </a:t>
            </a:r>
            <a:r>
              <a:rPr lang="en-GB" sz="1600" i="1" dirty="0" err="1">
                <a:latin typeface="Calibri" panose="020F0502020204030204" pitchFamily="34" charset="0"/>
              </a:rPr>
              <a:t>können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wir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im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Umfeld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nutzen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Was </a:t>
            </a:r>
            <a:r>
              <a:rPr lang="en-GB" sz="1600" i="1" dirty="0" err="1">
                <a:latin typeface="Calibri" panose="020F0502020204030204" pitchFamily="34" charset="0"/>
              </a:rPr>
              <a:t>liegt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brach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8992" y="4510161"/>
            <a:ext cx="44045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Wo </a:t>
            </a:r>
            <a:r>
              <a:rPr lang="en-GB" sz="1600" i="1" dirty="0" err="1">
                <a:latin typeface="Calibri" panose="020F0502020204030204" pitchFamily="34" charset="0"/>
              </a:rPr>
              <a:t>liegen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unsere</a:t>
            </a:r>
            <a:r>
              <a:rPr lang="en-GB" sz="1600" i="1" dirty="0">
                <a:latin typeface="Calibri" panose="020F0502020204030204" pitchFamily="34" charset="0"/>
              </a:rPr>
              <a:t> Fallen?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Welche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Störungen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behindern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uns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Was ist </a:t>
            </a:r>
            <a:r>
              <a:rPr lang="en-GB" sz="1600" i="1" dirty="0" err="1">
                <a:latin typeface="Calibri" panose="020F0502020204030204" pitchFamily="34" charset="0"/>
              </a:rPr>
              <a:t>schwierig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Was </a:t>
            </a:r>
            <a:r>
              <a:rPr lang="en-GB" sz="1600" i="1" dirty="0" err="1">
                <a:latin typeface="Calibri" panose="020F0502020204030204" pitchFamily="34" charset="0"/>
              </a:rPr>
              <a:t>fehlt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uns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8" name="Rechteck 17"/>
          <p:cNvSpPr/>
          <p:nvPr/>
        </p:nvSpPr>
        <p:spPr>
          <a:xfrm>
            <a:off x="4653268" y="4510160"/>
            <a:ext cx="44045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Wo </a:t>
            </a:r>
            <a:r>
              <a:rPr lang="en-GB" sz="1600" i="1" dirty="0" err="1">
                <a:latin typeface="Calibri" panose="020F0502020204030204" pitchFamily="34" charset="0"/>
              </a:rPr>
              <a:t>lauern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künftige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Gefahren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alibri" panose="020F0502020204030204" pitchFamily="34" charset="0"/>
              </a:rPr>
              <a:t>Welche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Schwierigkeiten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kommen</a:t>
            </a:r>
            <a:r>
              <a:rPr lang="en-GB" sz="1600" i="1" dirty="0">
                <a:latin typeface="Calibri" panose="020F0502020204030204" pitchFamily="34" charset="0"/>
              </a:rPr>
              <a:t> auf </a:t>
            </a:r>
            <a:r>
              <a:rPr lang="en-GB" sz="1600" i="1" dirty="0" err="1">
                <a:latin typeface="Calibri" panose="020F0502020204030204" pitchFamily="34" charset="0"/>
              </a:rPr>
              <a:t>uns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zu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Was sind </a:t>
            </a:r>
            <a:r>
              <a:rPr lang="en-GB" sz="1600" i="1" dirty="0" err="1">
                <a:latin typeface="Calibri" panose="020F0502020204030204" pitchFamily="34" charset="0"/>
              </a:rPr>
              <a:t>mögliche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Risiken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alibri" panose="020F0502020204030204" pitchFamily="34" charset="0"/>
              </a:rPr>
              <a:t>Womit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müssen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wir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rechnen</a:t>
            </a:r>
            <a:r>
              <a:rPr lang="en-GB" sz="1600" i="1" dirty="0">
                <a:latin typeface="Calibri" panose="020F0502020204030204" pitchFamily="34" charset="0"/>
              </a:rPr>
              <a:t>?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Wie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verhalten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i="1" dirty="0" err="1">
                <a:latin typeface="Calibri" panose="020F0502020204030204" pitchFamily="34" charset="0"/>
              </a:rPr>
              <a:t>sich</a:t>
            </a:r>
            <a:r>
              <a:rPr lang="en-GB" sz="1600" i="1" dirty="0">
                <a:latin typeface="Calibri" panose="020F0502020204030204" pitchFamily="34" charset="0"/>
              </a:rPr>
              <a:t> die </a:t>
            </a:r>
            <a:r>
              <a:rPr lang="en-GB" sz="1600" i="1" dirty="0" err="1">
                <a:latin typeface="Calibri" panose="020F0502020204030204" pitchFamily="34" charset="0"/>
              </a:rPr>
              <a:t>Mitbewerber</a:t>
            </a:r>
            <a:r>
              <a:rPr lang="en-GB" sz="1600" i="1" dirty="0">
                <a:latin typeface="Calibri" panose="020F0502020204030204" pitchFamily="34" charset="0"/>
              </a:rPr>
              <a:t>?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  <a:p>
            <a:pPr marL="39150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2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Methode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0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Methode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CH" sz="1800" i="1" dirty="0"/>
              <a:t>Auswahl und Begründung für die Forecastingmethode(n) für jeden Bereich.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8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2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AWWIZARDSTEPS" val="0|1"/>
  <p:tag name="ZOAWLANGID" val="2057"/>
  <p:tag name="OAWDOCPROPSOURCE" val="&lt;DocProps&gt;&lt;DocProp UID=&quot;2002122011014149059130932&quot; EntryUID=&quot;2007081614160760588643&quot;&gt;&lt;Field Name=&quot;IDName&quot; Value=&quot;3.0. Hochschule Luzern - Wirtschaft, Zentralstr. 9, Luzern&quot;/&gt;&lt;Field Name=&quot;Address1&quot; Value=&quot;&quot;/&gt;&lt;Field Name=&quot;Address2&quot; Value=&quot;Zentralstrasse 9, Postfach 2940, CH-6002 Luzern&quot;/&gt;&lt;Field Name=&quot;Address3&quot; Value=&quot;T +41 41 228 41 11, F +41 41 228 41 12&quot;/&gt;&lt;Field Name=&quot;Address4&quot; Value=&quot;www.hslu.ch&quot;/&gt;&lt;Field Name=&quot;LogoLarge&quot; Value=&quot;%Logos%\hslu_e.wi.g.2100.500.wmf&quot;/&gt;&lt;Field Name=&quot;LogoSmall&quot; Value=&quot;%Logos%\hslu_e.wi.k.2100.250.wmf&quot;/&gt;&lt;Field Name=&quot;City&quot; Value=&quot;Lucerne&quot;/&gt;&lt;Field Name=&quot;LogoFooter&quot; Value=&quot;%Logos%\hslu_allgemeinefqm.f.2100.200.wmf&quot;/&gt;&lt;Field Name=&quot;LogoPpt1&quot; Value=&quot;%Logos%\Powerpoint\titelmaster\hslu_e.wi.tm.2540.1905.wmf&quot;/&gt;&lt;Field Name=&quot;LogoPpt2&quot; Value=&quot;%Logos%\Powerpoint\folienmaster\hslu_e.wi.fm.2540.1905.wmf&quot;/&gt;&lt;Field Name=&quot;LogoOhneEFQM&quot; Value=&quot;%Logos%\hslu_allgemeinefqm.f.2100.200.wmf&quot;/&gt;&lt;Field Name=&quot;LogoPpt3&quot; Value=&quot;%Logos%\Powerpoint\folienmaster\hslu_e.wi.f.fm.2540.1905.wmf&quot;/&gt;&lt;Field Name=&quot;Data_UID&quot; Value=&quot;2007081614160760588643&quot;/&gt;&lt;Field Name=&quot;Field_Name&quot; Value=&quot;LogoSmall&quot;/&gt;&lt;Field Name=&quot;Field_UID&quot; Value=&quot;2003101016443063533424&quot;/&gt;&lt;Field Name=&quot;ML_LCID&quot; Value=&quot;2057&quot;/&gt;&lt;Field Name=&quot;ML_Value&quot; Value=&quot;%Logos%\hslu_e.wi.k.2100.250.wmf&quot;/&gt;&lt;/DocProp&gt;&lt;DocProp UID=&quot;2006040509495284662868&quot; EntryUID=&quot;388694001&quot;&gt;&lt;Field Name=&quot;IDName&quot; Value=&quot;Albisser Daniela, Bachelor Business Administration, W.BACHELOR&quot;/&gt;&lt;Field Name=&quot;Name&quot; Value=&quot;Daniela Albisser&quot;/&gt;&lt;Field Name=&quot;DirectPhone&quot; Value=&quot;+41 41 228 41 36&quot;/&gt;&lt;Field Name=&quot;Additive&quot; Value=&quot;Bachelor&quot;/&gt;&lt;Field Name=&quot;OrganisationUnit&quot; Value=&quot;Hochschule Luzern&quot;/&gt;&lt;Field Name=&quot;EMail&quot; Value=&quot;daniela.albisser@hslu.ch&quot;/&gt;&lt;Field Name=&quot;Function&quot; Value=&quot;Bachelor Business Administration&quot;/&gt;&lt;Field Name=&quot;SignatureHighResBW&quot; Value=&quot;&quot;/&gt;&lt;Field Name=&quot;SchoolPart&quot; Value=&quot;Wirtschaft&quot;/&gt;&lt;Field Name=&quot;Data_UID&quot; Value=&quot;388694001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03121817293296325874&quot;&gt;&lt;Field Name=&quot;IDName&quot; Value=&quot;(Leer)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/DocProp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Bildschirmpräsentation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Default Design</vt:lpstr>
      <vt:lpstr>1_Default Design</vt:lpstr>
      <vt:lpstr>2_Default Design</vt:lpstr>
      <vt:lpstr>3_Default Design</vt:lpstr>
      <vt:lpstr>PowerPoint-Präsentation</vt:lpstr>
      <vt:lpstr>Board Review Meeting 2 Alpha Beer Aufgaben und Zielsetzung</vt:lpstr>
      <vt:lpstr>Board Review Meeting 2 – Agenda und Aufgabe</vt:lpstr>
      <vt:lpstr>Resultate Game Runde 1</vt:lpstr>
      <vt:lpstr>Resultate Game Runde 1</vt:lpstr>
      <vt:lpstr>Resultate Game Runde 1</vt:lpstr>
      <vt:lpstr>Forecasting Methode</vt:lpstr>
      <vt:lpstr>Forecasting Methode</vt:lpstr>
      <vt:lpstr>Inventory Management</vt:lpstr>
      <vt:lpstr>Inventory Management</vt:lpstr>
      <vt:lpstr>Parameter für automatisiertes Inventory Management</vt:lpstr>
      <vt:lpstr>Parameter für automatisiertes Inventory Management</vt:lpstr>
      <vt:lpstr>Weitere Anforderungen an automatisierte SCM-Lösung</vt:lpstr>
      <vt:lpstr>Weitere Anforderungen an automatisierte SCM-Lösung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Albisser Daniela HSLU W</dc:creator>
  <cp:lastModifiedBy>Kevin Stadelmann</cp:lastModifiedBy>
  <cp:revision>410</cp:revision>
  <dcterms:created xsi:type="dcterms:W3CDTF">2005-07-04T14:10:49Z</dcterms:created>
  <dcterms:modified xsi:type="dcterms:W3CDTF">2016-03-22T09:10:17Z</dcterms:modified>
</cp:coreProperties>
</file>