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5" r:id="rId2"/>
    <p:sldMasterId id="2147483755" r:id="rId3"/>
    <p:sldMasterId id="2147483765" r:id="rId4"/>
  </p:sldMasterIdLst>
  <p:notesMasterIdLst>
    <p:notesMasterId r:id="rId15"/>
  </p:notesMasterIdLst>
  <p:handoutMasterIdLst>
    <p:handoutMasterId r:id="rId16"/>
  </p:handoutMasterIdLst>
  <p:sldIdLst>
    <p:sldId id="1484" r:id="rId5"/>
    <p:sldId id="1498" r:id="rId6"/>
    <p:sldId id="1499" r:id="rId7"/>
    <p:sldId id="1503" r:id="rId8"/>
    <p:sldId id="1504" r:id="rId9"/>
    <p:sldId id="1505" r:id="rId10"/>
    <p:sldId id="1506" r:id="rId11"/>
    <p:sldId id="1487" r:id="rId12"/>
    <p:sldId id="1488" r:id="rId13"/>
    <p:sldId id="1500" r:id="rId14"/>
  </p:sldIdLst>
  <p:sldSz cx="9144000" cy="6858000" type="screen4x3"/>
  <p:notesSz cx="6858000" cy="9144000"/>
  <p:custDataLst>
    <p:tags r:id="rId17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15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1" autoAdjust="0"/>
    <p:restoredTop sz="86425" autoAdjust="0"/>
  </p:normalViewPr>
  <p:slideViewPr>
    <p:cSldViewPr>
      <p:cViewPr varScale="1">
        <p:scale>
          <a:sx n="70" d="100"/>
          <a:sy n="70" d="100"/>
        </p:scale>
        <p:origin x="124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1C13633-54EB-4077-94AD-AF4220432272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235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8ADE6B4-2F4B-4A31-AFEE-EB57D92D2ACB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802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24944"/>
            <a:ext cx="142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4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4" y="2920835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5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15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6350"/>
            <a:ext cx="6624736" cy="865188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084637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000"/>
            </a:lvl1pPr>
            <a:lvl2pPr marL="539750" indent="-192088">
              <a:buFont typeface="Wingdings" panose="05000000000000000000" pitchFamily="2" charset="2"/>
              <a:buChar char="§"/>
              <a:defRPr sz="2000"/>
            </a:lvl2pPr>
            <a:lvl3pPr marL="906463" indent="-192088">
              <a:buFont typeface="Wingdings" panose="05000000000000000000" pitchFamily="2" charset="2"/>
              <a:buChar char="§"/>
              <a:defRPr sz="2000"/>
            </a:lvl3pPr>
            <a:lvl4pPr marL="1262063" indent="-182563">
              <a:buFont typeface="Wingdings" panose="05000000000000000000" pitchFamily="2" charset="2"/>
              <a:buChar char="§"/>
              <a:defRPr sz="2000"/>
            </a:lvl4pPr>
            <a:lvl5pPr marL="1619250" indent="-182563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155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0"/>
            <a:ext cx="6624736" cy="764704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041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499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0" y="2708921"/>
            <a:ext cx="1800000" cy="18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536312" y="458112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Calibri" panose="020F0502020204030204" pitchFamily="34" charset="0"/>
              </a:rPr>
              <a:t>CEO</a:t>
            </a:r>
            <a:endParaRPr lang="en-GB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98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2" y="25987"/>
            <a:ext cx="1080000" cy="10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6350"/>
            <a:ext cx="6624736" cy="865188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084637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000"/>
            </a:lvl1pPr>
            <a:lvl2pPr marL="539750" indent="-192088">
              <a:buFont typeface="Wingdings" panose="05000000000000000000" pitchFamily="2" charset="2"/>
              <a:buChar char="§"/>
              <a:defRPr sz="2000"/>
            </a:lvl2pPr>
            <a:lvl3pPr marL="906463" indent="-192088">
              <a:buFont typeface="Wingdings" panose="05000000000000000000" pitchFamily="2" charset="2"/>
              <a:buChar char="§"/>
              <a:defRPr sz="2000"/>
            </a:lvl3pPr>
            <a:lvl4pPr marL="1262063" indent="-182563">
              <a:buFont typeface="Wingdings" panose="05000000000000000000" pitchFamily="2" charset="2"/>
              <a:buChar char="§"/>
              <a:defRPr sz="2000"/>
            </a:lvl4pPr>
            <a:lvl5pPr marL="1619250" indent="-182563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6840272" y="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Calibri" panose="020F0502020204030204" pitchFamily="34" charset="0"/>
              </a:rPr>
              <a:t>CEO</a:t>
            </a:r>
            <a:endParaRPr lang="en-GB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73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0"/>
            <a:ext cx="6624736" cy="764704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6840272" y="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Calibri" panose="020F0502020204030204" pitchFamily="34" charset="0"/>
              </a:rPr>
              <a:t>CEO</a:t>
            </a:r>
            <a:endParaRPr lang="en-GB" sz="1200" dirty="0">
              <a:latin typeface="Calibri" panose="020F050202020403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2" y="2598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7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6840272" y="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Calibri" panose="020F0502020204030204" pitchFamily="34" charset="0"/>
              </a:rPr>
              <a:t>CEO</a:t>
            </a:r>
            <a:endParaRPr lang="en-GB" sz="1200" dirty="0">
              <a:latin typeface="Calibri" panose="020F050202020403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2" y="2598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76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pic>
        <p:nvPicPr>
          <p:cNvPr id="9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8" y="2767541"/>
            <a:ext cx="144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7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2174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40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6350"/>
            <a:ext cx="6624736" cy="865188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084637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000"/>
            </a:lvl1pPr>
            <a:lvl2pPr marL="539750" indent="-192088">
              <a:buFont typeface="Wingdings" panose="05000000000000000000" pitchFamily="2" charset="2"/>
              <a:buChar char="§"/>
              <a:defRPr sz="2000"/>
            </a:lvl2pPr>
            <a:lvl3pPr marL="906463" indent="-192088">
              <a:buFont typeface="Wingdings" panose="05000000000000000000" pitchFamily="2" charset="2"/>
              <a:buChar char="§"/>
              <a:defRPr sz="2000"/>
            </a:lvl3pPr>
            <a:lvl4pPr marL="1262063" indent="-182563">
              <a:buFont typeface="Wingdings" panose="05000000000000000000" pitchFamily="2" charset="2"/>
              <a:buChar char="§"/>
              <a:defRPr sz="2000"/>
            </a:lvl4pPr>
            <a:lvl5pPr marL="1619250" indent="-182563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041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0"/>
            <a:ext cx="6624736" cy="764704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2240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911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59" y="2781128"/>
            <a:ext cx="1800000" cy="18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536312" y="458112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Calibri" panose="020F0502020204030204" pitchFamily="34" charset="0"/>
              </a:rPr>
              <a:t>CEO</a:t>
            </a:r>
            <a:endParaRPr lang="en-GB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938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2" y="25400"/>
            <a:ext cx="1080000" cy="10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6350"/>
            <a:ext cx="6624736" cy="865188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084637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000"/>
            </a:lvl1pPr>
            <a:lvl2pPr marL="539750" indent="-192088">
              <a:buFont typeface="Wingdings" panose="05000000000000000000" pitchFamily="2" charset="2"/>
              <a:buChar char="§"/>
              <a:defRPr sz="2000"/>
            </a:lvl2pPr>
            <a:lvl3pPr marL="906463" indent="-192088">
              <a:buFont typeface="Wingdings" panose="05000000000000000000" pitchFamily="2" charset="2"/>
              <a:buChar char="§"/>
              <a:defRPr sz="2000"/>
            </a:lvl3pPr>
            <a:lvl4pPr marL="1262063" indent="-182563">
              <a:buFont typeface="Wingdings" panose="05000000000000000000" pitchFamily="2" charset="2"/>
              <a:buChar char="§"/>
              <a:defRPr sz="2000"/>
            </a:lvl4pPr>
            <a:lvl5pPr marL="1619250" indent="-182563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6840272" y="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Calibri" panose="020F0502020204030204" pitchFamily="34" charset="0"/>
              </a:rPr>
              <a:t>CEO</a:t>
            </a:r>
            <a:endParaRPr lang="en-GB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1078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0"/>
            <a:ext cx="6624736" cy="764704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6840272" y="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Calibri" panose="020F0502020204030204" pitchFamily="34" charset="0"/>
              </a:rPr>
              <a:t>CEO</a:t>
            </a:r>
            <a:endParaRPr lang="en-GB" sz="1200" dirty="0">
              <a:latin typeface="Calibri" panose="020F050202020403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2" y="254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584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6840272" y="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Calibri" panose="020F0502020204030204" pitchFamily="34" charset="0"/>
              </a:rPr>
              <a:t>CEO</a:t>
            </a:r>
            <a:endParaRPr lang="en-GB" sz="1200" dirty="0">
              <a:latin typeface="Calibri" panose="020F050202020403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2" y="254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847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8" y="2769753"/>
            <a:ext cx="144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493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90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6350"/>
            <a:ext cx="6624736" cy="865188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084637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000"/>
            </a:lvl1pPr>
            <a:lvl2pPr marL="539750" indent="-192088">
              <a:buFont typeface="Wingdings" panose="05000000000000000000" pitchFamily="2" charset="2"/>
              <a:buChar char="§"/>
              <a:defRPr sz="2000"/>
            </a:lvl2pPr>
            <a:lvl3pPr marL="906463" indent="-192088">
              <a:buFont typeface="Wingdings" panose="05000000000000000000" pitchFamily="2" charset="2"/>
              <a:buChar char="§"/>
              <a:defRPr sz="2000"/>
            </a:lvl3pPr>
            <a:lvl4pPr marL="1262063" indent="-182563">
              <a:buFont typeface="Wingdings" panose="05000000000000000000" pitchFamily="2" charset="2"/>
              <a:buChar char="§"/>
              <a:defRPr sz="2000"/>
            </a:lvl4pPr>
            <a:lvl5pPr marL="1619250" indent="-182563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058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6350"/>
            <a:ext cx="6624736" cy="865188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084637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000"/>
            </a:lvl1pPr>
            <a:lvl2pPr marL="539750" indent="-192088">
              <a:buFont typeface="Wingdings" panose="05000000000000000000" pitchFamily="2" charset="2"/>
              <a:buChar char="§"/>
              <a:defRPr sz="2000"/>
            </a:lvl2pPr>
            <a:lvl3pPr marL="906463" indent="-192088">
              <a:buFont typeface="Wingdings" panose="05000000000000000000" pitchFamily="2" charset="2"/>
              <a:buChar char="§"/>
              <a:defRPr sz="2000"/>
            </a:lvl3pPr>
            <a:lvl4pPr marL="1262063" indent="-182563">
              <a:buFont typeface="Wingdings" panose="05000000000000000000" pitchFamily="2" charset="2"/>
              <a:buChar char="§"/>
              <a:defRPr sz="2000"/>
            </a:lvl4pPr>
            <a:lvl5pPr marL="1619250" indent="-182563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433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0"/>
            <a:ext cx="6624736" cy="764704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812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9949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8" y="2781128"/>
            <a:ext cx="1800000" cy="18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536312" y="458112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Calibri" panose="020F0502020204030204" pitchFamily="34" charset="0"/>
              </a:rPr>
              <a:t>CEO</a:t>
            </a:r>
            <a:endParaRPr lang="en-GB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4658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2" y="25483"/>
            <a:ext cx="1080000" cy="10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6350"/>
            <a:ext cx="6624736" cy="865188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084637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000"/>
            </a:lvl1pPr>
            <a:lvl2pPr marL="539750" indent="-192088">
              <a:buFont typeface="Wingdings" panose="05000000000000000000" pitchFamily="2" charset="2"/>
              <a:buChar char="§"/>
              <a:defRPr sz="2000"/>
            </a:lvl2pPr>
            <a:lvl3pPr marL="906463" indent="-192088">
              <a:buFont typeface="Wingdings" panose="05000000000000000000" pitchFamily="2" charset="2"/>
              <a:buChar char="§"/>
              <a:defRPr sz="2000"/>
            </a:lvl3pPr>
            <a:lvl4pPr marL="1262063" indent="-182563">
              <a:buFont typeface="Wingdings" panose="05000000000000000000" pitchFamily="2" charset="2"/>
              <a:buChar char="§"/>
              <a:defRPr sz="2000"/>
            </a:lvl4pPr>
            <a:lvl5pPr marL="1619250" indent="-182563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6840272" y="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Calibri" panose="020F0502020204030204" pitchFamily="34" charset="0"/>
              </a:rPr>
              <a:t>CEO</a:t>
            </a:r>
            <a:endParaRPr lang="en-GB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546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0"/>
            <a:ext cx="6624736" cy="764704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6840272" y="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Calibri" panose="020F0502020204030204" pitchFamily="34" charset="0"/>
              </a:rPr>
              <a:t>CEO</a:t>
            </a:r>
            <a:endParaRPr lang="en-GB" sz="1200" dirty="0">
              <a:latin typeface="Calibri" panose="020F050202020403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2" y="2548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179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6840272" y="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Calibri" panose="020F0502020204030204" pitchFamily="34" charset="0"/>
              </a:rPr>
              <a:t>CEO</a:t>
            </a:r>
            <a:endParaRPr lang="en-GB" sz="1200" dirty="0">
              <a:latin typeface="Calibri" panose="020F050202020403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2" y="2548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9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0"/>
            <a:ext cx="6624736" cy="764704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884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18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0" y="2710800"/>
            <a:ext cx="1800000" cy="18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08921"/>
            <a:ext cx="6044208" cy="1296144"/>
          </a:xfrm>
          <a:prstGeom prst="rect">
            <a:avLst/>
          </a:prstGeom>
        </p:spPr>
        <p:txBody>
          <a:bodyPr anchor="t"/>
          <a:lstStyle>
            <a:lvl1pPr algn="l">
              <a:defRPr sz="2400" b="1" cap="small" baseline="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4005065"/>
            <a:ext cx="6044208" cy="93610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536312" y="458112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Calibri" panose="020F0502020204030204" pitchFamily="34" charset="0"/>
              </a:rPr>
              <a:t>CEO</a:t>
            </a:r>
            <a:endParaRPr lang="en-GB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40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6350"/>
            <a:ext cx="6624736" cy="865188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1268760"/>
            <a:ext cx="8784975" cy="4084637"/>
          </a:xfrm>
          <a:prstGeom prst="rect">
            <a:avLst/>
          </a:prstGeo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 sz="2000"/>
            </a:lvl1pPr>
            <a:lvl2pPr marL="539750" indent="-192088">
              <a:buFont typeface="Wingdings" panose="05000000000000000000" pitchFamily="2" charset="2"/>
              <a:buChar char="§"/>
              <a:defRPr sz="2000"/>
            </a:lvl2pPr>
            <a:lvl3pPr marL="906463" indent="-192088">
              <a:buFont typeface="Wingdings" panose="05000000000000000000" pitchFamily="2" charset="2"/>
              <a:buChar char="§"/>
              <a:defRPr sz="2000"/>
            </a:lvl3pPr>
            <a:lvl4pPr marL="1262063" indent="-182563">
              <a:buFont typeface="Wingdings" panose="05000000000000000000" pitchFamily="2" charset="2"/>
              <a:buChar char="§"/>
              <a:defRPr sz="2000"/>
            </a:lvl4pPr>
            <a:lvl5pPr marL="1619250" indent="-182563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2" y="25987"/>
            <a:ext cx="1080000" cy="1080000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6840272" y="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Calibri" panose="020F0502020204030204" pitchFamily="34" charset="0"/>
              </a:rPr>
              <a:t>CEO</a:t>
            </a:r>
            <a:endParaRPr lang="en-GB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64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0"/>
            <a:ext cx="6624736" cy="764704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2" y="25987"/>
            <a:ext cx="1080000" cy="1080000"/>
          </a:xfrm>
          <a:prstGeom prst="rect">
            <a:avLst/>
          </a:prstGeom>
        </p:spPr>
      </p:pic>
      <p:sp>
        <p:nvSpPr>
          <p:cNvPr id="4" name="Textfeld 3"/>
          <p:cNvSpPr txBox="1"/>
          <p:nvPr userDrawn="1"/>
        </p:nvSpPr>
        <p:spPr>
          <a:xfrm>
            <a:off x="6840272" y="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Calibri" panose="020F0502020204030204" pitchFamily="34" charset="0"/>
              </a:rPr>
              <a:t>CEO</a:t>
            </a:r>
            <a:endParaRPr lang="en-GB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5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2" y="25987"/>
            <a:ext cx="1080000" cy="1080000"/>
          </a:xfrm>
          <a:prstGeom prst="rect">
            <a:avLst/>
          </a:prstGeom>
        </p:spPr>
      </p:pic>
      <p:sp>
        <p:nvSpPr>
          <p:cNvPr id="3" name="Textfeld 2"/>
          <p:cNvSpPr txBox="1"/>
          <p:nvPr userDrawn="1"/>
        </p:nvSpPr>
        <p:spPr>
          <a:xfrm>
            <a:off x="6840272" y="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Calibri" panose="020F0502020204030204" pitchFamily="34" charset="0"/>
              </a:rPr>
              <a:t>CEO</a:t>
            </a:r>
            <a:endParaRPr lang="en-GB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00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ags" Target="../tags/tag7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ags" Target="../tags/tag6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ags" Target="../tags/tag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tags" Target="../tags/tag8.xml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542088" y="533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732240" y="44624"/>
            <a:ext cx="129614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 Box 9"/>
          <p:cNvSpPr txBox="1"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>
            <a:off x="642938" y="6581190"/>
            <a:ext cx="4865166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/>
          <a:lstStyle>
            <a:lvl1pPr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23FA319B-F466-456D-A39A-4AA297B69904}" type="slidenum">
              <a:rPr lang="en-GB" sz="800" smtClean="0">
                <a:latin typeface="Calibri" pitchFamily="34" charset="0"/>
              </a:rPr>
              <a:pPr/>
              <a:t>‹Nr.›</a:t>
            </a:fld>
            <a:r>
              <a:rPr lang="en-GB" sz="800" dirty="0" smtClean="0">
                <a:latin typeface="Calibri" pitchFamily="34" charset="0"/>
              </a:rPr>
              <a:t> </a:t>
            </a:r>
            <a:r>
              <a:rPr lang="en-GB" sz="800" baseline="0" dirty="0" smtClean="0">
                <a:latin typeface="Calibri" pitchFamily="34" charset="0"/>
              </a:rPr>
              <a:t>   ©</a:t>
            </a:r>
            <a:r>
              <a:rPr lang="en-GB" sz="800" dirty="0" smtClean="0">
                <a:latin typeface="Calibri" pitchFamily="34" charset="0"/>
              </a:rPr>
              <a:t> Dr. Klaus-Dieter Gronwald</a:t>
            </a:r>
            <a:r>
              <a:rPr lang="en-GB" sz="800" baseline="0" dirty="0" smtClean="0">
                <a:latin typeface="Calibri" pitchFamily="34" charset="0"/>
              </a:rPr>
              <a:t> - Integrierte Business-Informationssysteme  2015</a:t>
            </a:r>
            <a:r>
              <a:rPr lang="en-GB" sz="800" dirty="0" smtClean="0">
                <a:latin typeface="Calibri" pitchFamily="34" charset="0"/>
              </a:rPr>
              <a:t> </a:t>
            </a:r>
            <a:endParaRPr lang="en-GB" sz="700" dirty="0" smtClean="0">
              <a:latin typeface="Calibri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419" y="6098"/>
            <a:ext cx="853200" cy="108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3" r:id="rId2"/>
    <p:sldLayoutId id="2147483742" r:id="rId3"/>
    <p:sldLayoutId id="2147483743" r:id="rId4"/>
    <p:sldLayoutId id="2147483744" r:id="rId5"/>
    <p:sldLayoutId id="2147483721" r:id="rId6"/>
    <p:sldLayoutId id="2147483685" r:id="rId7"/>
    <p:sldLayoutId id="2147483689" r:id="rId8"/>
    <p:sldLayoutId id="2147483690" r:id="rId9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Calibri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9pPr>
    </p:titleStyle>
    <p:bodyStyle>
      <a:lvl1pPr marL="182563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1pPr>
      <a:lvl2pPr marL="539750" indent="-192088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2pPr>
      <a:lvl3pPr marL="906463" indent="-192088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3pPr>
      <a:lvl4pPr marL="1262063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4pPr>
      <a:lvl5pPr marL="1619250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5pPr>
      <a:lvl6pPr marL="20764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6pPr>
      <a:lvl7pPr marL="25336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7pPr>
      <a:lvl8pPr marL="29908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8pPr>
      <a:lvl9pPr marL="34480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542088" y="533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732240" y="44624"/>
            <a:ext cx="129614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 Box 9"/>
          <p:cNvSpPr txBox="1"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>
            <a:off x="642938" y="6581190"/>
            <a:ext cx="4865166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/>
          <a:lstStyle>
            <a:lvl1pPr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23FA319B-F466-456D-A39A-4AA297B69904}" type="slidenum">
              <a:rPr lang="en-GB" sz="800" smtClean="0">
                <a:latin typeface="Calibri" pitchFamily="34" charset="0"/>
              </a:rPr>
              <a:pPr/>
              <a:t>‹Nr.›</a:t>
            </a:fld>
            <a:r>
              <a:rPr lang="en-GB" sz="800" dirty="0" smtClean="0">
                <a:latin typeface="Calibri" pitchFamily="34" charset="0"/>
              </a:rPr>
              <a:t> </a:t>
            </a:r>
            <a:r>
              <a:rPr lang="en-GB" sz="800" baseline="0" dirty="0" smtClean="0">
                <a:latin typeface="Calibri" pitchFamily="34" charset="0"/>
              </a:rPr>
              <a:t>   ©</a:t>
            </a:r>
            <a:r>
              <a:rPr lang="en-GB" sz="800" dirty="0" smtClean="0">
                <a:latin typeface="Calibri" pitchFamily="34" charset="0"/>
              </a:rPr>
              <a:t> Dr. Klaus-Dieter Gronwald</a:t>
            </a:r>
            <a:r>
              <a:rPr lang="en-GB" sz="800" baseline="0" dirty="0" smtClean="0">
                <a:latin typeface="Calibri" pitchFamily="34" charset="0"/>
              </a:rPr>
              <a:t> - Integrierte Business-Informationssysteme  2015</a:t>
            </a:r>
            <a:r>
              <a:rPr lang="en-GB" sz="800" dirty="0" smtClean="0">
                <a:latin typeface="Calibri" pitchFamily="34" charset="0"/>
              </a:rPr>
              <a:t> </a:t>
            </a:r>
            <a:endParaRPr lang="en-GB" sz="700" dirty="0" smtClean="0">
              <a:latin typeface="Calibri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192" y="44624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8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Calibri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9pPr>
    </p:titleStyle>
    <p:bodyStyle>
      <a:lvl1pPr marL="182563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1pPr>
      <a:lvl2pPr marL="539750" indent="-192088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2pPr>
      <a:lvl3pPr marL="906463" indent="-192088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3pPr>
      <a:lvl4pPr marL="1262063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4pPr>
      <a:lvl5pPr marL="1619250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5pPr>
      <a:lvl6pPr marL="20764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6pPr>
      <a:lvl7pPr marL="25336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7pPr>
      <a:lvl8pPr marL="29908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8pPr>
      <a:lvl9pPr marL="34480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542088" y="533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732240" y="44624"/>
            <a:ext cx="129614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 Box 9"/>
          <p:cNvSpPr txBox="1"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>
            <a:off x="642938" y="6581190"/>
            <a:ext cx="4865166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/>
          <a:lstStyle>
            <a:lvl1pPr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23FA319B-F466-456D-A39A-4AA297B69904}" type="slidenum">
              <a:rPr lang="en-GB" sz="800" smtClean="0">
                <a:latin typeface="Calibri" pitchFamily="34" charset="0"/>
              </a:rPr>
              <a:pPr/>
              <a:t>‹Nr.›</a:t>
            </a:fld>
            <a:r>
              <a:rPr lang="en-GB" sz="800" dirty="0" smtClean="0">
                <a:latin typeface="Calibri" pitchFamily="34" charset="0"/>
              </a:rPr>
              <a:t> </a:t>
            </a:r>
            <a:r>
              <a:rPr lang="en-GB" sz="800" baseline="0" dirty="0" smtClean="0">
                <a:latin typeface="Calibri" pitchFamily="34" charset="0"/>
              </a:rPr>
              <a:t>   ©</a:t>
            </a:r>
            <a:r>
              <a:rPr lang="en-GB" sz="800" dirty="0" smtClean="0">
                <a:latin typeface="Calibri" pitchFamily="34" charset="0"/>
              </a:rPr>
              <a:t> Dr. Klaus-Dieter Gronwald</a:t>
            </a:r>
            <a:r>
              <a:rPr lang="en-GB" sz="800" baseline="0" dirty="0" smtClean="0">
                <a:latin typeface="Calibri" pitchFamily="34" charset="0"/>
              </a:rPr>
              <a:t> - Integrierte Business-Informationssysteme  2015</a:t>
            </a:r>
            <a:r>
              <a:rPr lang="en-GB" sz="800" dirty="0" smtClean="0">
                <a:latin typeface="Calibri" pitchFamily="34" charset="0"/>
              </a:rPr>
              <a:t> </a:t>
            </a:r>
            <a:endParaRPr lang="en-GB" sz="700" dirty="0" smtClean="0">
              <a:latin typeface="Calibri" pitchFamily="34" charset="0"/>
            </a:endParaRPr>
          </a:p>
        </p:txBody>
      </p:sp>
      <p:pic>
        <p:nvPicPr>
          <p:cNvPr id="11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92" y="53091"/>
            <a:ext cx="864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Calibri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9pPr>
    </p:titleStyle>
    <p:bodyStyle>
      <a:lvl1pPr marL="182563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1pPr>
      <a:lvl2pPr marL="539750" indent="-192088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2pPr>
      <a:lvl3pPr marL="906463" indent="-192088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3pPr>
      <a:lvl4pPr marL="1262063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4pPr>
      <a:lvl5pPr marL="1619250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5pPr>
      <a:lvl6pPr marL="20764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6pPr>
      <a:lvl7pPr marL="25336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7pPr>
      <a:lvl8pPr marL="29908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8pPr>
      <a:lvl9pPr marL="34480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542088" y="533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732240" y="44624"/>
            <a:ext cx="129614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 Box 9"/>
          <p:cNvSpPr txBox="1"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>
            <a:off x="642938" y="6581190"/>
            <a:ext cx="4865166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/>
          <a:lstStyle>
            <a:lvl1pPr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23FA319B-F466-456D-A39A-4AA297B69904}" type="slidenum">
              <a:rPr lang="en-GB" sz="800" smtClean="0">
                <a:latin typeface="Calibri" pitchFamily="34" charset="0"/>
              </a:rPr>
              <a:pPr/>
              <a:t>‹Nr.›</a:t>
            </a:fld>
            <a:r>
              <a:rPr lang="en-GB" sz="800" dirty="0" smtClean="0">
                <a:latin typeface="Calibri" pitchFamily="34" charset="0"/>
              </a:rPr>
              <a:t> </a:t>
            </a:r>
            <a:r>
              <a:rPr lang="en-GB" sz="800" baseline="0" dirty="0" smtClean="0">
                <a:latin typeface="Calibri" pitchFamily="34" charset="0"/>
              </a:rPr>
              <a:t>   ©</a:t>
            </a:r>
            <a:r>
              <a:rPr lang="en-GB" sz="800" dirty="0" smtClean="0">
                <a:latin typeface="Calibri" pitchFamily="34" charset="0"/>
              </a:rPr>
              <a:t> Dr. Klaus-Dieter Gronwald</a:t>
            </a:r>
            <a:r>
              <a:rPr lang="en-GB" sz="800" baseline="0" dirty="0" smtClean="0">
                <a:latin typeface="Calibri" pitchFamily="34" charset="0"/>
              </a:rPr>
              <a:t> - Integrierte Business-Informationssysteme  2015</a:t>
            </a:r>
            <a:r>
              <a:rPr lang="en-GB" sz="800" dirty="0" smtClean="0">
                <a:latin typeface="Calibri" pitchFamily="34" charset="0"/>
              </a:rPr>
              <a:t> </a:t>
            </a:r>
            <a:endParaRPr lang="en-GB" sz="700" dirty="0" smtClean="0">
              <a:latin typeface="Calibri" pitchFamily="34" charset="0"/>
            </a:endParaRPr>
          </a:p>
        </p:txBody>
      </p:sp>
      <p:pic>
        <p:nvPicPr>
          <p:cNvPr id="13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92" y="10757"/>
            <a:ext cx="864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Calibri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tx2"/>
          </a:solidFill>
          <a:latin typeface="Verdana" pitchFamily="34" charset="0"/>
        </a:defRPr>
      </a:lvl9pPr>
    </p:titleStyle>
    <p:bodyStyle>
      <a:lvl1pPr marL="182563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1pPr>
      <a:lvl2pPr marL="539750" indent="-192088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2pPr>
      <a:lvl3pPr marL="906463" indent="-192088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3pPr>
      <a:lvl4pPr marL="1262063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4pPr>
      <a:lvl5pPr marL="1619250" indent="-182563" algn="l" rtl="0" eaLnBrk="0" fontAlgn="base" hangingPunct="0">
        <a:spcBef>
          <a:spcPts val="0"/>
        </a:spcBef>
        <a:spcAft>
          <a:spcPts val="600"/>
        </a:spcAft>
        <a:buChar char="-"/>
        <a:defRPr sz="1600">
          <a:solidFill>
            <a:schemeClr val="tx1"/>
          </a:solidFill>
          <a:latin typeface="Calibri" pitchFamily="34" charset="0"/>
          <a:cs typeface="Arial" pitchFamily="34" charset="0"/>
        </a:defRPr>
      </a:lvl5pPr>
      <a:lvl6pPr marL="20764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6pPr>
      <a:lvl7pPr marL="25336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7pPr>
      <a:lvl8pPr marL="29908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8pPr>
      <a:lvl9pPr marL="3448050" indent="-182563" algn="l" rtl="0" fontAlgn="base">
        <a:spcBef>
          <a:spcPct val="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Board Review Meeting 3</a:t>
            </a:r>
            <a:br>
              <a:rPr lang="de-DE" dirty="0" smtClean="0"/>
            </a:br>
            <a:r>
              <a:rPr lang="de-DE" dirty="0" smtClean="0"/>
              <a:t>Alpha Beer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Aufgaben und Zielsetzung</a:t>
            </a:r>
            <a:endParaRPr lang="de-CH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80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Q&amp;A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80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Resultate Game </a:t>
            </a:r>
            <a:r>
              <a:rPr lang="en-GB" dirty="0" err="1" smtClean="0"/>
              <a:t>Runde</a:t>
            </a:r>
            <a:r>
              <a:rPr lang="en-GB" dirty="0" smtClean="0"/>
              <a:t> 2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03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Resultate Game </a:t>
            </a:r>
            <a:r>
              <a:rPr lang="en-GB" dirty="0" err="1"/>
              <a:t>Runde</a:t>
            </a:r>
            <a:r>
              <a:rPr lang="en-GB" dirty="0"/>
              <a:t> </a:t>
            </a:r>
            <a:r>
              <a:rPr lang="en-GB" dirty="0" smtClean="0"/>
              <a:t>2 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7" lvl="1" indent="0">
              <a:buNone/>
            </a:pPr>
            <a:endParaRPr lang="de-CH" sz="1800" i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68760"/>
            <a:ext cx="6336705" cy="460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3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Resultate Game </a:t>
            </a:r>
            <a:r>
              <a:rPr lang="en-GB" dirty="0" err="1"/>
              <a:t>Runde</a:t>
            </a:r>
            <a:r>
              <a:rPr lang="en-GB" dirty="0"/>
              <a:t>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7" lvl="1" indent="0">
              <a:buNone/>
            </a:pPr>
            <a:endParaRPr lang="de-CH" sz="1800" i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0" y="692696"/>
            <a:ext cx="5325973" cy="342384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796" y="3429000"/>
            <a:ext cx="5040112" cy="324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1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Resultat Game Runde 2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34" y="442796"/>
            <a:ext cx="5314262" cy="3416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76" y="3356992"/>
            <a:ext cx="4877924" cy="31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7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Resultate Game Runde 2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39" y="418993"/>
            <a:ext cx="5018270" cy="322603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040" y="3356992"/>
            <a:ext cx="5213960" cy="335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4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Resultate Game Runde 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39365"/>
            <a:ext cx="70675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9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Optimierung von Forecasting und Inventory </a:t>
            </a:r>
            <a:r>
              <a:rPr lang="de-CH" dirty="0" smtClean="0"/>
              <a:t>Management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10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7187" lvl="1"/>
            <a:r>
              <a:rPr lang="de-CH" sz="1800" dirty="0"/>
              <a:t>Optimierung von Forecasting und Inventory </a:t>
            </a:r>
            <a:r>
              <a:rPr lang="de-CH" sz="1800" dirty="0" smtClean="0"/>
              <a:t>Management</a:t>
            </a:r>
            <a:endParaRPr lang="de-CH" sz="180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buFontTx/>
              <a:buChar char="-"/>
            </a:pPr>
            <a:r>
              <a:rPr lang="de-CH" sz="1800" dirty="0" smtClean="0"/>
              <a:t>Wir haben zu beginn zu wenig Wochen in die Zukunft bestellt.</a:t>
            </a:r>
          </a:p>
          <a:p>
            <a:pPr marL="285750" lvl="1" indent="-285750">
              <a:buFontTx/>
              <a:buChar char="-"/>
            </a:pPr>
            <a:r>
              <a:rPr lang="de-CH" sz="1800" dirty="0" smtClean="0"/>
              <a:t>Durch einen Eingabefehler mussten wi</a:t>
            </a:r>
            <a:r>
              <a:rPr lang="de-CH" sz="1800" dirty="0" smtClean="0"/>
              <a:t>r mit diversen Korrektur-Bestellungen Fehlmengen ausbessern</a:t>
            </a:r>
          </a:p>
          <a:p>
            <a:pPr marL="285750" lvl="1" indent="-285750">
              <a:buFontTx/>
              <a:buChar char="-"/>
            </a:pPr>
            <a:r>
              <a:rPr lang="de-CH" sz="1800" dirty="0" smtClean="0"/>
              <a:t>Bedarf- und nicht </a:t>
            </a:r>
            <a:r>
              <a:rPr lang="de-CH" sz="1800" dirty="0" err="1" smtClean="0"/>
              <a:t>Forecasting</a:t>
            </a:r>
            <a:r>
              <a:rPr lang="de-CH" sz="1800" dirty="0" smtClean="0"/>
              <a:t>- Menge bestellen.</a:t>
            </a:r>
          </a:p>
          <a:p>
            <a:pPr marL="285750" lvl="1" indent="-285750">
              <a:buFontTx/>
              <a:buChar char="-"/>
            </a:pPr>
            <a:endParaRPr lang="de-CH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2822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AWWIZARDSTEPS" val="0|1"/>
  <p:tag name="ZOAWLANGID" val="2057"/>
  <p:tag name="OAWDOCPROPSOURCE" val="&lt;DocProps&gt;&lt;DocProp UID=&quot;2002122011014149059130932&quot; EntryUID=&quot;2007081614160760588643&quot;&gt;&lt;Field Name=&quot;IDName&quot; Value=&quot;3.0. Hochschule Luzern - Wirtschaft, Zentralstr. 9, Luzern&quot;/&gt;&lt;Field Name=&quot;Address1&quot; Value=&quot;&quot;/&gt;&lt;Field Name=&quot;Address2&quot; Value=&quot;Zentralstrasse 9, Postfach 2940, CH-6002 Luzern&quot;/&gt;&lt;Field Name=&quot;Address3&quot; Value=&quot;T +41 41 228 41 11, F +41 41 228 41 12&quot;/&gt;&lt;Field Name=&quot;Address4&quot; Value=&quot;www.hslu.ch&quot;/&gt;&lt;Field Name=&quot;LogoLarge&quot; Value=&quot;%Logos%\hslu_e.wi.g.2100.500.wmf&quot;/&gt;&lt;Field Name=&quot;LogoSmall&quot; Value=&quot;%Logos%\hslu_e.wi.k.2100.250.wmf&quot;/&gt;&lt;Field Name=&quot;City&quot; Value=&quot;Lucerne&quot;/&gt;&lt;Field Name=&quot;LogoFooter&quot; Value=&quot;%Logos%\hslu_allgemeinefqm.f.2100.200.wmf&quot;/&gt;&lt;Field Name=&quot;LogoPpt1&quot; Value=&quot;%Logos%\Powerpoint\titelmaster\hslu_e.wi.tm.2540.1905.wmf&quot;/&gt;&lt;Field Name=&quot;LogoPpt2&quot; Value=&quot;%Logos%\Powerpoint\folienmaster\hslu_e.wi.fm.2540.1905.wmf&quot;/&gt;&lt;Field Name=&quot;LogoOhneEFQM&quot; Value=&quot;%Logos%\hslu_allgemeinefqm.f.2100.200.wmf&quot;/&gt;&lt;Field Name=&quot;LogoPpt3&quot; Value=&quot;%Logos%\Powerpoint\folienmaster\hslu_e.wi.f.fm.2540.1905.wmf&quot;/&gt;&lt;Field Name=&quot;Data_UID&quot; Value=&quot;2007081614160760588643&quot;/&gt;&lt;Field Name=&quot;Field_Name&quot; Value=&quot;LogoSmall&quot;/&gt;&lt;Field Name=&quot;Field_UID&quot; Value=&quot;2003101016443063533424&quot;/&gt;&lt;Field Name=&quot;ML_LCID&quot; Value=&quot;2057&quot;/&gt;&lt;Field Name=&quot;ML_Value&quot; Value=&quot;%Logos%\hslu_e.wi.k.2100.250.wmf&quot;/&gt;&lt;/DocProp&gt;&lt;DocProp UID=&quot;2006040509495284662868&quot; EntryUID=&quot;388694001&quot;&gt;&lt;Field Name=&quot;IDName&quot; Value=&quot;Albisser Daniela, Bachelor Business Administration, W.BACHELOR&quot;/&gt;&lt;Field Name=&quot;Name&quot; Value=&quot;Daniela Albisser&quot;/&gt;&lt;Field Name=&quot;DirectPhone&quot; Value=&quot;+41 41 228 41 36&quot;/&gt;&lt;Field Name=&quot;Additive&quot; Value=&quot;Bachelor&quot;/&gt;&lt;Field Name=&quot;OrganisationUnit&quot; Value=&quot;Hochschule Luzern&quot;/&gt;&lt;Field Name=&quot;EMail&quot; Value=&quot;daniela.albisser@hslu.ch&quot;/&gt;&lt;Field Name=&quot;Function&quot; Value=&quot;Bachelor Business Administration&quot;/&gt;&lt;Field Name=&quot;SignatureHighResBW&quot; Value=&quot;&quot;/&gt;&lt;Field Name=&quot;SchoolPart&quot; Value=&quot;Wirtschaft&quot;/&gt;&lt;Field Name=&quot;Data_UID&quot; Value=&quot;388694001&quot;/&gt;&lt;Field Name=&quot;Field_Name&quot; Value=&quot;&quot;/&gt;&lt;Field Name=&quot;Field_UID&quot; Value=&quot;&quot;/&gt;&lt;Field Name=&quot;ML_LCID&quot; Value=&quot;&quot;/&gt;&lt;Field Name=&quot;ML_Value&quot; Value=&quot;&quot;/&gt;&lt;/DocProp&gt;&lt;DocProp UID=&quot;200212191811121321310321301031x&quot; EntryUID=&quot;2003121817293296325874&quot;&gt;&lt;Field Name=&quot;IDName&quot; Value=&quot;(Leer)&quot;/&gt;&lt;/DocProp&gt;&lt;DocProp UID=&quot;2002122010583847234010578&quot; EntryUID=&quot;2003121817293296325874&quot;&gt;&lt;Field Name=&quot;IDName&quot; Value=&quot;(Leer)&quot;/&gt;&lt;/DocProp&gt;&lt;DocProp UID=&quot;2003061115381095709037&quot; EntryUID=&quot;2003121817293296325874&quot;&gt;&lt;Field Name=&quot;IDName&quot; Value=&quot;(Leer)&quot;/&gt;&lt;/DocProp&gt;&lt;/DocProps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AWCODE" val="2002122011014149059130932.LogoPpt2"/>
  <p:tag name="ZOAWTYPE" val="Image"/>
  <p:tag name="ZOAWSESSIONUID" val="20121121094431679689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AWCODE" val="Language.Doc.Page.Powerpoint"/>
  <p:tag name="ZOAWTYPE" val="T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AWCODE" val="2002122011014149059130932.LogoPpt2"/>
  <p:tag name="ZOAWTYPE" val="Image"/>
  <p:tag name="ZOAWSESSIONUID" val="20121121094431679689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AWCODE" val="Language.Doc.Page.Powerpoint"/>
  <p:tag name="ZOAWTYPE" val="Te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AWCODE" val="2002122011014149059130932.LogoPpt2"/>
  <p:tag name="ZOAWTYPE" val="Image"/>
  <p:tag name="ZOAWSESSIONUID" val="201211210944316796895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AWCODE" val="Language.Doc.Page.Powerpoint"/>
  <p:tag name="ZOAWTYPE" val="Tex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AWCODE" val="2002122011014149059130932.LogoPpt2"/>
  <p:tag name="ZOAWTYPE" val="Image"/>
  <p:tag name="ZOAWSESSIONUID" val="201211210944316796895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OAWCODE" val="Language.Doc.Page.Powerpoint"/>
  <p:tag name="ZOAWTYPE" val="Text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</Words>
  <Application>Microsoft Office PowerPoint</Application>
  <PresentationFormat>Bildschirmpräsentation (4:3)</PresentationFormat>
  <Paragraphs>13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Calibri</vt:lpstr>
      <vt:lpstr>Verdana</vt:lpstr>
      <vt:lpstr>Wingdings</vt:lpstr>
      <vt:lpstr>Default Design</vt:lpstr>
      <vt:lpstr>1_Default Design</vt:lpstr>
      <vt:lpstr>2_Default Design</vt:lpstr>
      <vt:lpstr>3_Default Design</vt:lpstr>
      <vt:lpstr>Board Review Meeting 3 Alpha Beer Aufgaben und Zielsetzung</vt:lpstr>
      <vt:lpstr>Resultate Game Runde 2</vt:lpstr>
      <vt:lpstr>Resultate Game Runde 2 </vt:lpstr>
      <vt:lpstr>Resultate Game Runde 2</vt:lpstr>
      <vt:lpstr>Resultat Game Runde 2</vt:lpstr>
      <vt:lpstr>Resultate Game Runde 2</vt:lpstr>
      <vt:lpstr>Resultate Game Runde 2</vt:lpstr>
      <vt:lpstr>Optimierung von Forecasting und Inventory Management</vt:lpstr>
      <vt:lpstr>Optimierung von Forecasting und Inventory Management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Albisser Daniela HSLU W</dc:creator>
  <cp:lastModifiedBy>Luca Kündig</cp:lastModifiedBy>
  <cp:revision>420</cp:revision>
  <dcterms:created xsi:type="dcterms:W3CDTF">2005-07-04T14:10:49Z</dcterms:created>
  <dcterms:modified xsi:type="dcterms:W3CDTF">2016-04-12T07:21:12Z</dcterms:modified>
</cp:coreProperties>
</file>