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5" r:id="rId2"/>
    <p:sldMasterId id="2147483755" r:id="rId3"/>
    <p:sldMasterId id="2147483765" r:id="rId4"/>
  </p:sldMasterIdLst>
  <p:notesMasterIdLst>
    <p:notesMasterId r:id="rId19"/>
  </p:notesMasterIdLst>
  <p:handoutMasterIdLst>
    <p:handoutMasterId r:id="rId20"/>
  </p:handoutMasterIdLst>
  <p:sldIdLst>
    <p:sldId id="1484" r:id="rId5"/>
    <p:sldId id="1485" r:id="rId6"/>
    <p:sldId id="1503" r:id="rId7"/>
    <p:sldId id="1502" r:id="rId8"/>
    <p:sldId id="1504" r:id="rId9"/>
    <p:sldId id="1500" r:id="rId10"/>
    <p:sldId id="1505" r:id="rId11"/>
    <p:sldId id="1499" r:id="rId12"/>
    <p:sldId id="1487" r:id="rId13"/>
    <p:sldId id="1488" r:id="rId14"/>
    <p:sldId id="1490" r:id="rId15"/>
    <p:sldId id="1501" r:id="rId16"/>
    <p:sldId id="1497" r:id="rId17"/>
    <p:sldId id="1498" r:id="rId18"/>
  </p:sldIdLst>
  <p:sldSz cx="9144000" cy="6858000" type="screen4x3"/>
  <p:notesSz cx="6858000" cy="9144000"/>
  <p:custDataLst>
    <p:tags r:id="rId21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7" autoAdjust="0"/>
    <p:restoredTop sz="86425" autoAdjust="0"/>
  </p:normalViewPr>
  <p:slideViewPr>
    <p:cSldViewPr>
      <p:cViewPr varScale="1">
        <p:scale>
          <a:sx n="70" d="100"/>
          <a:sy n="70" d="100"/>
        </p:scale>
        <p:origin x="124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1C13633-54EB-4077-94AD-AF4220432272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235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802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66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72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946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12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1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01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24944"/>
            <a:ext cx="142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4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4" y="292083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5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3236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6974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1023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690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9" y="2715488"/>
            <a:ext cx="1800000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78068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Calibri" panose="020F0502020204030204" pitchFamily="34" charset="0"/>
              </a:rPr>
              <a:t>Verteiler</a:t>
            </a:r>
            <a:endParaRPr lang="en-GB" sz="1200" dirty="0">
              <a:latin typeface="Calibri" panose="020F0502020204030204" pitchFamily="34" charset="0"/>
            </a:endParaRPr>
          </a:p>
          <a:p>
            <a:pPr algn="ctr"/>
            <a:r>
              <a:rPr lang="en-GB" sz="1200" dirty="0">
                <a:latin typeface="Calibri" panose="020F0502020204030204" pitchFamily="34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1562037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47" y="81374"/>
            <a:ext cx="1080000" cy="10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7164288" y="6350"/>
            <a:ext cx="99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err="1">
                <a:latin typeface="Calibri" panose="020F0502020204030204" pitchFamily="34" charset="0"/>
              </a:rPr>
              <a:t>Verteiler</a:t>
            </a:r>
            <a:endParaRPr lang="en-GB" sz="1200" dirty="0">
              <a:latin typeface="Calibri" panose="020F0502020204030204" pitchFamily="34" charset="0"/>
            </a:endParaRPr>
          </a:p>
          <a:p>
            <a:pPr algn="l"/>
            <a:r>
              <a:rPr lang="en-GB" sz="1200" dirty="0">
                <a:latin typeface="Calibri" panose="020F0502020204030204" pitchFamily="34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2722702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7164288" y="6350"/>
            <a:ext cx="99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err="1">
                <a:latin typeface="Calibri" panose="020F0502020204030204" pitchFamily="34" charset="0"/>
              </a:rPr>
              <a:t>Verteiler</a:t>
            </a:r>
            <a:endParaRPr lang="en-GB" sz="1200" dirty="0">
              <a:latin typeface="Calibri" panose="020F0502020204030204" pitchFamily="34" charset="0"/>
            </a:endParaRPr>
          </a:p>
          <a:p>
            <a:pPr algn="l"/>
            <a:r>
              <a:rPr lang="en-GB" sz="1200" dirty="0">
                <a:latin typeface="Calibri" panose="020F0502020204030204" pitchFamily="34" charset="0"/>
              </a:rPr>
              <a:t>Distributor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47" y="8137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51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7164288" y="6350"/>
            <a:ext cx="99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err="1">
                <a:latin typeface="Calibri" panose="020F0502020204030204" pitchFamily="34" charset="0"/>
              </a:rPr>
              <a:t>Verteiler</a:t>
            </a:r>
            <a:endParaRPr lang="en-GB" sz="1200" dirty="0">
              <a:latin typeface="Calibri" panose="020F0502020204030204" pitchFamily="34" charset="0"/>
            </a:endParaRPr>
          </a:p>
          <a:p>
            <a:pPr algn="l"/>
            <a:r>
              <a:rPr lang="en-GB" sz="1200" dirty="0">
                <a:latin typeface="Calibri" panose="020F0502020204030204" pitchFamily="34" charset="0"/>
              </a:rPr>
              <a:t>Distributor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47" y="8137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1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8" y="2767541"/>
            <a:ext cx="144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9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174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998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3247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798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658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9" y="2708921"/>
            <a:ext cx="1800000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78068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Calibri" panose="020F0502020204030204" pitchFamily="34" charset="0"/>
              </a:rPr>
              <a:t>Verteiler</a:t>
            </a:r>
            <a:endParaRPr lang="en-GB" sz="1200" dirty="0">
              <a:latin typeface="Calibri" panose="020F0502020204030204" pitchFamily="34" charset="0"/>
            </a:endParaRPr>
          </a:p>
          <a:p>
            <a:pPr algn="ctr"/>
            <a:r>
              <a:rPr lang="en-GB" sz="1200" dirty="0">
                <a:latin typeface="Calibri" panose="020F0502020204030204" pitchFamily="34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1878784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47" y="43316"/>
            <a:ext cx="1080000" cy="10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7164288" y="6350"/>
            <a:ext cx="99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err="1">
                <a:latin typeface="Calibri" panose="020F0502020204030204" pitchFamily="34" charset="0"/>
              </a:rPr>
              <a:t>Verteiler</a:t>
            </a:r>
            <a:endParaRPr lang="en-GB" sz="1200" dirty="0">
              <a:latin typeface="Calibri" panose="020F0502020204030204" pitchFamily="34" charset="0"/>
            </a:endParaRPr>
          </a:p>
          <a:p>
            <a:pPr algn="l"/>
            <a:r>
              <a:rPr lang="en-GB" sz="1200" dirty="0">
                <a:latin typeface="Calibri" panose="020F0502020204030204" pitchFamily="34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2533088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7164288" y="6350"/>
            <a:ext cx="99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err="1">
                <a:latin typeface="Calibri" panose="020F0502020204030204" pitchFamily="34" charset="0"/>
              </a:rPr>
              <a:t>Verteiler</a:t>
            </a:r>
            <a:endParaRPr lang="en-GB" sz="1200" dirty="0">
              <a:latin typeface="Calibri" panose="020F0502020204030204" pitchFamily="34" charset="0"/>
            </a:endParaRPr>
          </a:p>
          <a:p>
            <a:pPr algn="l"/>
            <a:r>
              <a:rPr lang="en-GB" sz="1200" dirty="0">
                <a:latin typeface="Calibri" panose="020F0502020204030204" pitchFamily="34" charset="0"/>
              </a:rPr>
              <a:t>Distributor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47" y="4331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62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7164288" y="6350"/>
            <a:ext cx="99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err="1">
                <a:latin typeface="Calibri" panose="020F0502020204030204" pitchFamily="34" charset="0"/>
              </a:rPr>
              <a:t>Verteiler</a:t>
            </a:r>
            <a:endParaRPr lang="en-GB" sz="1200" dirty="0">
              <a:latin typeface="Calibri" panose="020F0502020204030204" pitchFamily="34" charset="0"/>
            </a:endParaRPr>
          </a:p>
          <a:p>
            <a:pPr algn="l"/>
            <a:r>
              <a:rPr lang="en-GB" sz="1200" dirty="0">
                <a:latin typeface="Calibri" panose="020F0502020204030204" pitchFamily="34" charset="0"/>
              </a:rPr>
              <a:t>Distributor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47" y="4331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76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8" y="2769753"/>
            <a:ext cx="144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52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97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1058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6740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80852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9672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9" y="2708921"/>
            <a:ext cx="1800000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78068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Calibri" panose="020F0502020204030204" pitchFamily="34" charset="0"/>
              </a:rPr>
              <a:t>Verteiler</a:t>
            </a:r>
            <a:endParaRPr lang="en-GB" sz="1200" dirty="0">
              <a:latin typeface="Calibri" panose="020F0502020204030204" pitchFamily="34" charset="0"/>
            </a:endParaRPr>
          </a:p>
          <a:p>
            <a:pPr algn="ctr"/>
            <a:r>
              <a:rPr lang="en-GB" sz="1200" dirty="0">
                <a:latin typeface="Calibri" panose="020F0502020204030204" pitchFamily="34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4130771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47" y="43316"/>
            <a:ext cx="1080000" cy="10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7164288" y="6350"/>
            <a:ext cx="99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err="1">
                <a:latin typeface="Calibri" panose="020F0502020204030204" pitchFamily="34" charset="0"/>
              </a:rPr>
              <a:t>Verteiler</a:t>
            </a:r>
            <a:endParaRPr lang="en-GB" sz="1200" dirty="0">
              <a:latin typeface="Calibri" panose="020F0502020204030204" pitchFamily="34" charset="0"/>
            </a:endParaRPr>
          </a:p>
          <a:p>
            <a:pPr algn="l"/>
            <a:r>
              <a:rPr lang="en-GB" sz="1200" dirty="0">
                <a:latin typeface="Calibri" panose="020F0502020204030204" pitchFamily="34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8668738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7164288" y="6350"/>
            <a:ext cx="99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err="1">
                <a:latin typeface="Calibri" panose="020F0502020204030204" pitchFamily="34" charset="0"/>
              </a:rPr>
              <a:t>Verteiler</a:t>
            </a:r>
            <a:endParaRPr lang="en-GB" sz="1200" dirty="0">
              <a:latin typeface="Calibri" panose="020F0502020204030204" pitchFamily="34" charset="0"/>
            </a:endParaRPr>
          </a:p>
          <a:p>
            <a:pPr algn="l"/>
            <a:r>
              <a:rPr lang="en-GB" sz="1200" dirty="0">
                <a:latin typeface="Calibri" panose="020F0502020204030204" pitchFamily="34" charset="0"/>
              </a:rPr>
              <a:t>Distributor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47" y="4331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095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7164288" y="6350"/>
            <a:ext cx="99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err="1">
                <a:latin typeface="Calibri" panose="020F0502020204030204" pitchFamily="34" charset="0"/>
              </a:rPr>
              <a:t>Verteiler</a:t>
            </a:r>
            <a:endParaRPr lang="en-GB" sz="1200" dirty="0">
              <a:latin typeface="Calibri" panose="020F0502020204030204" pitchFamily="34" charset="0"/>
            </a:endParaRPr>
          </a:p>
          <a:p>
            <a:pPr algn="l"/>
            <a:r>
              <a:rPr lang="en-GB" sz="1200" dirty="0">
                <a:latin typeface="Calibri" panose="020F0502020204030204" pitchFamily="34" charset="0"/>
              </a:rPr>
              <a:t>Distributor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47" y="4331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8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884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18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619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0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47" y="81374"/>
            <a:ext cx="1080000" cy="10800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64288" y="6350"/>
            <a:ext cx="99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err="1">
                <a:latin typeface="Calibri" panose="020F0502020204030204" pitchFamily="34" charset="0"/>
              </a:rPr>
              <a:t>Verteiler</a:t>
            </a:r>
            <a:endParaRPr lang="en-GB" sz="1200" dirty="0">
              <a:latin typeface="Calibri" panose="020F0502020204030204" pitchFamily="34" charset="0"/>
            </a:endParaRPr>
          </a:p>
          <a:p>
            <a:pPr algn="l"/>
            <a:r>
              <a:rPr lang="en-GB" sz="1200" dirty="0">
                <a:latin typeface="Calibri" panose="020F0502020204030204" pitchFamily="34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212437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47" y="81374"/>
            <a:ext cx="1080000" cy="1080000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7164288" y="6350"/>
            <a:ext cx="99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err="1">
                <a:latin typeface="Calibri" panose="020F0502020204030204" pitchFamily="34" charset="0"/>
              </a:rPr>
              <a:t>Verteiler</a:t>
            </a:r>
            <a:endParaRPr lang="en-GB" sz="1200" dirty="0">
              <a:latin typeface="Calibri" panose="020F0502020204030204" pitchFamily="34" charset="0"/>
            </a:endParaRPr>
          </a:p>
          <a:p>
            <a:pPr algn="l"/>
            <a:r>
              <a:rPr lang="en-GB" sz="1200" dirty="0">
                <a:latin typeface="Calibri" panose="020F0502020204030204" pitchFamily="34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37153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ags" Target="../tags/tag6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ags" Target="../tags/tag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ags" Target="../tags/tag8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542088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32240" y="44624"/>
            <a:ext cx="12961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Box 9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642938" y="6581190"/>
            <a:ext cx="486516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3FA319B-F466-456D-A39A-4AA297B69904}" type="slidenum">
              <a:rPr lang="en-GB" sz="800" smtClean="0">
                <a:latin typeface="Calibri" pitchFamily="34" charset="0"/>
              </a:rPr>
              <a:pPr/>
              <a:t>‹Nr.›</a:t>
            </a:fld>
            <a:r>
              <a:rPr lang="en-GB" sz="800" dirty="0">
                <a:latin typeface="Calibri" pitchFamily="34" charset="0"/>
              </a:rPr>
              <a:t> </a:t>
            </a:r>
            <a:r>
              <a:rPr lang="en-GB" sz="800" baseline="0" dirty="0">
                <a:latin typeface="Calibri" pitchFamily="34" charset="0"/>
              </a:rPr>
              <a:t>   ©</a:t>
            </a:r>
            <a:r>
              <a:rPr lang="en-GB" sz="800" dirty="0">
                <a:latin typeface="Calibri" pitchFamily="34" charset="0"/>
              </a:rPr>
              <a:t> Dr. Klaus-Dieter Gronwald</a:t>
            </a:r>
            <a:r>
              <a:rPr lang="en-GB" sz="800" baseline="0" dirty="0">
                <a:latin typeface="Calibri" pitchFamily="34" charset="0"/>
              </a:rPr>
              <a:t> - Integrierte Business-Informationssysteme  2015</a:t>
            </a:r>
            <a:r>
              <a:rPr lang="en-GB" sz="800" dirty="0">
                <a:latin typeface="Calibri" pitchFamily="34" charset="0"/>
              </a:rPr>
              <a:t> </a:t>
            </a:r>
            <a:endParaRPr lang="en-GB" sz="700" dirty="0">
              <a:latin typeface="Calibri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19" y="6098"/>
            <a:ext cx="853200" cy="108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3" r:id="rId2"/>
    <p:sldLayoutId id="2147483742" r:id="rId3"/>
    <p:sldLayoutId id="2147483743" r:id="rId4"/>
    <p:sldLayoutId id="2147483744" r:id="rId5"/>
    <p:sldLayoutId id="2147483716" r:id="rId6"/>
    <p:sldLayoutId id="2147483736" r:id="rId7"/>
    <p:sldLayoutId id="2147483737" r:id="rId8"/>
    <p:sldLayoutId id="2147483738" r:id="rId9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9pPr>
    </p:titleStyle>
    <p:bodyStyle>
      <a:lvl1pPr marL="1825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1pPr>
      <a:lvl2pPr marL="539750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marL="906463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marL="12620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marL="1619250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20764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6pPr>
      <a:lvl7pPr marL="25336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7pPr>
      <a:lvl8pPr marL="29908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8pPr>
      <a:lvl9pPr marL="34480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542088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32240" y="44624"/>
            <a:ext cx="12961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Box 9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642938" y="6581190"/>
            <a:ext cx="486516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3FA319B-F466-456D-A39A-4AA297B69904}" type="slidenum">
              <a:rPr lang="en-GB" sz="800" smtClean="0">
                <a:latin typeface="Calibri" pitchFamily="34" charset="0"/>
              </a:rPr>
              <a:pPr/>
              <a:t>‹Nr.›</a:t>
            </a:fld>
            <a:r>
              <a:rPr lang="en-GB" sz="800" dirty="0">
                <a:latin typeface="Calibri" pitchFamily="34" charset="0"/>
              </a:rPr>
              <a:t> </a:t>
            </a:r>
            <a:r>
              <a:rPr lang="en-GB" sz="800" baseline="0" dirty="0">
                <a:latin typeface="Calibri" pitchFamily="34" charset="0"/>
              </a:rPr>
              <a:t>   ©</a:t>
            </a:r>
            <a:r>
              <a:rPr lang="en-GB" sz="800" dirty="0">
                <a:latin typeface="Calibri" pitchFamily="34" charset="0"/>
              </a:rPr>
              <a:t> Dr. Klaus-Dieter Gronwald</a:t>
            </a:r>
            <a:r>
              <a:rPr lang="en-GB" sz="800" baseline="0" dirty="0">
                <a:latin typeface="Calibri" pitchFamily="34" charset="0"/>
              </a:rPr>
              <a:t> - Integrierte Business-Informationssysteme  2015</a:t>
            </a:r>
            <a:r>
              <a:rPr lang="en-GB" sz="800" dirty="0">
                <a:latin typeface="Calibri" pitchFamily="34" charset="0"/>
              </a:rPr>
              <a:t> </a:t>
            </a:r>
            <a:endParaRPr lang="en-GB" sz="700" dirty="0">
              <a:latin typeface="Calibri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192" y="4462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9pPr>
    </p:titleStyle>
    <p:bodyStyle>
      <a:lvl1pPr marL="1825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1pPr>
      <a:lvl2pPr marL="539750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marL="906463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marL="12620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marL="1619250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20764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6pPr>
      <a:lvl7pPr marL="25336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7pPr>
      <a:lvl8pPr marL="29908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8pPr>
      <a:lvl9pPr marL="34480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542088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32240" y="44624"/>
            <a:ext cx="12961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Box 9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642938" y="6581190"/>
            <a:ext cx="486516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3FA319B-F466-456D-A39A-4AA297B69904}" type="slidenum">
              <a:rPr lang="en-GB" sz="800" smtClean="0">
                <a:latin typeface="Calibri" pitchFamily="34" charset="0"/>
              </a:rPr>
              <a:pPr/>
              <a:t>‹Nr.›</a:t>
            </a:fld>
            <a:r>
              <a:rPr lang="en-GB" sz="800" dirty="0">
                <a:latin typeface="Calibri" pitchFamily="34" charset="0"/>
              </a:rPr>
              <a:t> </a:t>
            </a:r>
            <a:r>
              <a:rPr lang="en-GB" sz="800" baseline="0" dirty="0">
                <a:latin typeface="Calibri" pitchFamily="34" charset="0"/>
              </a:rPr>
              <a:t>   ©</a:t>
            </a:r>
            <a:r>
              <a:rPr lang="en-GB" sz="800" dirty="0">
                <a:latin typeface="Calibri" pitchFamily="34" charset="0"/>
              </a:rPr>
              <a:t> Dr. Klaus-Dieter Gronwald</a:t>
            </a:r>
            <a:r>
              <a:rPr lang="en-GB" sz="800" baseline="0" dirty="0">
                <a:latin typeface="Calibri" pitchFamily="34" charset="0"/>
              </a:rPr>
              <a:t> - Integrierte Business-Informationssysteme  2015</a:t>
            </a:r>
            <a:r>
              <a:rPr lang="en-GB" sz="800" dirty="0">
                <a:latin typeface="Calibri" pitchFamily="34" charset="0"/>
              </a:rPr>
              <a:t> </a:t>
            </a:r>
            <a:endParaRPr lang="en-GB" sz="700" dirty="0">
              <a:latin typeface="Calibri" pitchFamily="34" charset="0"/>
            </a:endParaRPr>
          </a:p>
        </p:txBody>
      </p:sp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92" y="53091"/>
            <a:ext cx="864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1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9pPr>
    </p:titleStyle>
    <p:bodyStyle>
      <a:lvl1pPr marL="1825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1pPr>
      <a:lvl2pPr marL="539750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marL="906463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marL="12620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marL="1619250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20764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6pPr>
      <a:lvl7pPr marL="25336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7pPr>
      <a:lvl8pPr marL="29908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8pPr>
      <a:lvl9pPr marL="34480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542088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32240" y="44624"/>
            <a:ext cx="12961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Box 9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642938" y="6581190"/>
            <a:ext cx="486516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3FA319B-F466-456D-A39A-4AA297B69904}" type="slidenum">
              <a:rPr lang="en-GB" sz="800" smtClean="0">
                <a:latin typeface="Calibri" pitchFamily="34" charset="0"/>
              </a:rPr>
              <a:pPr/>
              <a:t>‹Nr.›</a:t>
            </a:fld>
            <a:r>
              <a:rPr lang="en-GB" sz="800" dirty="0">
                <a:latin typeface="Calibri" pitchFamily="34" charset="0"/>
              </a:rPr>
              <a:t> </a:t>
            </a:r>
            <a:r>
              <a:rPr lang="en-GB" sz="800" baseline="0" dirty="0">
                <a:latin typeface="Calibri" pitchFamily="34" charset="0"/>
              </a:rPr>
              <a:t>   ©</a:t>
            </a:r>
            <a:r>
              <a:rPr lang="en-GB" sz="800" dirty="0">
                <a:latin typeface="Calibri" pitchFamily="34" charset="0"/>
              </a:rPr>
              <a:t> Dr. Klaus-Dieter Gronwald</a:t>
            </a:r>
            <a:r>
              <a:rPr lang="en-GB" sz="800" baseline="0" dirty="0">
                <a:latin typeface="Calibri" pitchFamily="34" charset="0"/>
              </a:rPr>
              <a:t> - Integrierte Business-Informationssysteme  2015</a:t>
            </a:r>
            <a:r>
              <a:rPr lang="en-GB" sz="800" dirty="0">
                <a:latin typeface="Calibri" pitchFamily="34" charset="0"/>
              </a:rPr>
              <a:t> </a:t>
            </a:r>
            <a:endParaRPr lang="en-GB" sz="700" dirty="0">
              <a:latin typeface="Calibri" pitchFamily="34" charset="0"/>
            </a:endParaRPr>
          </a:p>
        </p:txBody>
      </p:sp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92" y="10757"/>
            <a:ext cx="864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2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9pPr>
    </p:titleStyle>
    <p:bodyStyle>
      <a:lvl1pPr marL="1825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1pPr>
      <a:lvl2pPr marL="539750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marL="906463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marL="12620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marL="1619250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20764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6pPr>
      <a:lvl7pPr marL="25336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7pPr>
      <a:lvl8pPr marL="29908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8pPr>
      <a:lvl9pPr marL="34480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Board Review Meeting 2</a:t>
            </a:r>
            <a:br>
              <a:rPr lang="de-DE" dirty="0"/>
            </a:br>
            <a:r>
              <a:rPr lang="de-DE" dirty="0"/>
              <a:t>Alpha Beer</a:t>
            </a:r>
            <a:br>
              <a:rPr lang="de-DE" dirty="0"/>
            </a:br>
            <a:r>
              <a:rPr lang="de-DE" dirty="0"/>
              <a:t>Aufgaben und Zielsetzung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80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Forecasting Methode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dirty="0"/>
              <a:t>Alle Bereiche von Alpha Beer verwenden die Methode des gewichteten gleitenden Mittelwerts</a:t>
            </a:r>
            <a:r>
              <a:rPr lang="de-CH" dirty="0" smtClean="0"/>
              <a:t>. 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dirty="0"/>
              <a:t>Entscheidend für diese Wahl war, dass wir anhand bestehender Statistiken, der daraus resultierender Erfahrungswerte und unserm Expertenwissen saisonale Schwankungen voraussagen und somit abfangen können.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dirty="0"/>
              <a:t>Die Brauerei Produziert anhand des Forecasts des Einzelhandels </a:t>
            </a:r>
            <a:r>
              <a:rPr lang="de-CH" dirty="0"/>
              <a:t>4</a:t>
            </a:r>
            <a:r>
              <a:rPr lang="de-CH" dirty="0" smtClean="0"/>
              <a:t> Wochen in </a:t>
            </a:r>
            <a:r>
              <a:rPr lang="de-CH" dirty="0"/>
              <a:t>der Zukunft. Der Grosshandel bestellt </a:t>
            </a:r>
            <a:r>
              <a:rPr lang="de-CH" dirty="0" smtClean="0"/>
              <a:t>3, </a:t>
            </a:r>
            <a:r>
              <a:rPr lang="de-CH" dirty="0"/>
              <a:t>der Verteiler </a:t>
            </a:r>
            <a:r>
              <a:rPr lang="de-CH" dirty="0"/>
              <a:t>2</a:t>
            </a:r>
            <a:r>
              <a:rPr lang="de-CH" dirty="0" smtClean="0"/>
              <a:t> Wochen und </a:t>
            </a:r>
            <a:r>
              <a:rPr lang="de-CH" dirty="0"/>
              <a:t>der Einzelhandel </a:t>
            </a:r>
            <a:r>
              <a:rPr lang="de-CH" dirty="0"/>
              <a:t>1</a:t>
            </a:r>
            <a:r>
              <a:rPr lang="de-CH" dirty="0" smtClean="0"/>
              <a:t> Woche in </a:t>
            </a:r>
            <a:r>
              <a:rPr lang="de-CH" dirty="0"/>
              <a:t>die Zukunft gerichtet.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dirty="0" err="1"/>
              <a:t>Bullwhip</a:t>
            </a:r>
            <a:r>
              <a:rPr lang="de-CH" dirty="0"/>
              <a:t> Effekt wird eliminiert.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28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Inventory Management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700087" lvl="1" indent="-342900">
              <a:buFont typeface="Arial" panose="020B0604020202020204" pitchFamily="34" charset="0"/>
              <a:buChar char="•"/>
            </a:pPr>
            <a:r>
              <a:rPr lang="de-CH" dirty="0"/>
              <a:t>Wir reduzieren das Lager der Brauerei, des Grosshändlers und des Verteilers auf 0.</a:t>
            </a:r>
          </a:p>
          <a:p>
            <a:pPr marL="700087" lvl="1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700087" lvl="1" indent="-342900">
              <a:buFont typeface="Arial" panose="020B0604020202020204" pitchFamily="34" charset="0"/>
              <a:buChar char="•"/>
            </a:pPr>
            <a:r>
              <a:rPr lang="de-CH" dirty="0"/>
              <a:t>Lieferung erfolgen Just-in-Time und sind synchronisiert.</a:t>
            </a:r>
          </a:p>
          <a:p>
            <a:pPr marL="700087" lvl="1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700087" lvl="1" indent="-342900">
              <a:buFont typeface="Arial" panose="020B0604020202020204" pitchFamily="34" charset="0"/>
              <a:buChar char="•"/>
            </a:pPr>
            <a:r>
              <a:rPr lang="de-CH" dirty="0"/>
              <a:t>Bestzellzyklen werden anhand der EOQ Basic Methode beim Einzelhandel ermittelt, da konstante Lead Time.</a:t>
            </a:r>
          </a:p>
          <a:p>
            <a:pPr marL="357187" lvl="1" indent="0">
              <a:buNone/>
            </a:pPr>
            <a:r>
              <a:rPr lang="de-CH" dirty="0"/>
              <a:t> </a:t>
            </a:r>
          </a:p>
          <a:p>
            <a:pPr marL="700087" lvl="1" indent="-342900">
              <a:buFont typeface="Arial" panose="020B0604020202020204" pitchFamily="34" charset="0"/>
              <a:buChar char="•"/>
            </a:pPr>
            <a:r>
              <a:rPr lang="de-CH" dirty="0"/>
              <a:t>Um Fehlmengen zu verhindern richten wir ein </a:t>
            </a:r>
            <a:r>
              <a:rPr lang="de-CH" dirty="0" err="1"/>
              <a:t>Safety</a:t>
            </a:r>
            <a:r>
              <a:rPr lang="de-CH" dirty="0"/>
              <a:t> Stock für den Lagerbestand des Einzelhandels ein.</a:t>
            </a:r>
          </a:p>
        </p:txBody>
      </p:sp>
    </p:spTree>
    <p:extLst>
      <p:ext uri="{BB962C8B-B14F-4D97-AF65-F5344CB8AC3E}">
        <p14:creationId xmlns:p14="http://schemas.microsoft.com/office/powerpoint/2010/main" val="193559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für </a:t>
            </a:r>
            <a:r>
              <a:rPr lang="en-GB" dirty="0" err="1"/>
              <a:t>automatisiertes</a:t>
            </a:r>
            <a:r>
              <a:rPr lang="en-GB" dirty="0"/>
              <a:t> Inventory Management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7" lvl="1" indent="0">
              <a:buNone/>
            </a:pPr>
            <a:endParaRPr lang="de-CH" sz="1800" dirty="0"/>
          </a:p>
          <a:p>
            <a:pPr marL="357187" lvl="1" indent="0">
              <a:buNone/>
            </a:pPr>
            <a:endParaRPr lang="de-CH" sz="1800" dirty="0"/>
          </a:p>
          <a:p>
            <a:pPr marL="357187" lvl="1" indent="0">
              <a:buNone/>
            </a:pPr>
            <a:endParaRPr lang="de-CH" sz="1800" dirty="0"/>
          </a:p>
          <a:p>
            <a:endParaRPr lang="en-GB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82049"/>
              </p:ext>
            </p:extLst>
          </p:nvPr>
        </p:nvGraphicFramePr>
        <p:xfrm>
          <a:off x="251520" y="1412776"/>
          <a:ext cx="8496945" cy="29523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993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7207"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Einzelhandel</a:t>
                      </a:r>
                      <a:endParaRPr lang="de-DE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Verteiler</a:t>
                      </a:r>
                      <a:endParaRPr lang="de-DE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Grosshandel</a:t>
                      </a:r>
                      <a:endParaRPr lang="de-DE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Produktion</a:t>
                      </a:r>
                      <a:endParaRPr lang="de-DE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7207">
                <a:tc>
                  <a:txBody>
                    <a:bodyPr/>
                    <a:lstStyle/>
                    <a:p>
                      <a:r>
                        <a:rPr lang="de-DE" sz="1600" dirty="0"/>
                        <a:t>Lieferzeit</a:t>
                      </a:r>
                      <a:endParaRPr lang="de-D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 Woche</a:t>
                      </a:r>
                      <a:endParaRPr lang="de-D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Woche</a:t>
                      </a:r>
                      <a:endParaRPr lang="de-D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Woche</a:t>
                      </a:r>
                      <a:endParaRPr lang="de-D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Woche</a:t>
                      </a:r>
                      <a:endParaRPr lang="de-D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7207">
                <a:tc>
                  <a:txBody>
                    <a:bodyPr/>
                    <a:lstStyle/>
                    <a:p>
                      <a:r>
                        <a:rPr lang="de-CH" sz="1600" dirty="0"/>
                        <a:t>Bestellzyklen</a:t>
                      </a:r>
                      <a:endParaRPr lang="de-D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5 Tage</a:t>
                      </a:r>
                      <a:endParaRPr lang="de-D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5 Tage</a:t>
                      </a:r>
                      <a:endParaRPr lang="de-D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5 Tage</a:t>
                      </a:r>
                      <a:endParaRPr lang="de-D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smtClean="0"/>
                        <a:t>5 Tage</a:t>
                      </a:r>
                      <a:endParaRPr lang="de-D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10707">
                <a:tc>
                  <a:txBody>
                    <a:bodyPr/>
                    <a:lstStyle/>
                    <a:p>
                      <a:r>
                        <a:rPr lang="de-DE" sz="1600" dirty="0"/>
                        <a:t>Minimaler Lagerbestand</a:t>
                      </a:r>
                      <a:endParaRPr lang="de-D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2600</a:t>
                      </a:r>
                      <a:endParaRPr lang="de-D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  <a:endParaRPr lang="de-D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  <a:endParaRPr lang="de-D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  <a:endParaRPr lang="de-DE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90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Anforderungen</a:t>
            </a:r>
            <a:r>
              <a:rPr lang="en-GB" dirty="0"/>
              <a:t> an </a:t>
            </a:r>
            <a:r>
              <a:rPr lang="en-GB" dirty="0" err="1"/>
              <a:t>automatisierte</a:t>
            </a:r>
            <a:r>
              <a:rPr lang="en-GB" dirty="0"/>
              <a:t> SCM-</a:t>
            </a:r>
            <a:r>
              <a:rPr lang="en-GB" dirty="0" err="1"/>
              <a:t>Lösung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lvl="1" indent="0">
              <a:buNone/>
            </a:pPr>
            <a:r>
              <a:rPr lang="de-CH" sz="1800" i="1" dirty="0"/>
              <a:t>Weitere Anforderungen an eine automatisierte SCM-Lösung (</a:t>
            </a:r>
            <a:r>
              <a:rPr lang="de-CH" sz="1800" i="1"/>
              <a:t>Minipflichtenheft).</a:t>
            </a:r>
          </a:p>
          <a:p>
            <a:pPr marL="0" lvl="1" indent="0">
              <a:buNone/>
            </a:pPr>
            <a:endParaRPr lang="de-CH" sz="1800" i="1" dirty="0"/>
          </a:p>
          <a:p>
            <a:r>
              <a:rPr lang="en-GB" dirty="0" err="1"/>
              <a:t>Schnittstelle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ERP-System</a:t>
            </a:r>
          </a:p>
          <a:p>
            <a:r>
              <a:rPr lang="en-GB" dirty="0" err="1"/>
              <a:t>Absatzplanung</a:t>
            </a:r>
            <a:endParaRPr lang="en-GB" dirty="0"/>
          </a:p>
          <a:p>
            <a:r>
              <a:rPr lang="en-GB"/>
              <a:t>Produktionsplanung</a:t>
            </a:r>
            <a:endParaRPr lang="en-GB" dirty="0"/>
          </a:p>
          <a:p>
            <a:r>
              <a:rPr lang="en-GB"/>
              <a:t>Materialbedarfsplanung</a:t>
            </a:r>
            <a:endParaRPr lang="en-GB" dirty="0"/>
          </a:p>
          <a:p>
            <a:r>
              <a:rPr lang="en-GB"/>
              <a:t>Distributionsplanung</a:t>
            </a:r>
            <a:endParaRPr lang="en-GB" dirty="0"/>
          </a:p>
          <a:p>
            <a:r>
              <a:rPr lang="en-GB"/>
              <a:t>Beschaffungsfeinplanung</a:t>
            </a:r>
            <a:endParaRPr lang="en-GB" dirty="0"/>
          </a:p>
          <a:p>
            <a:r>
              <a:rPr lang="en-GB"/>
              <a:t>Transportplanung</a:t>
            </a:r>
            <a:endParaRPr lang="en-GB" dirty="0"/>
          </a:p>
          <a:p>
            <a:r>
              <a:rPr lang="en-GB" dirty="0" err="1"/>
              <a:t>Lagerplanung</a:t>
            </a:r>
            <a:endParaRPr lang="de-CH" dirty="0"/>
          </a:p>
          <a:p>
            <a:r>
              <a:rPr lang="en-GB"/>
              <a:t>Maschinen- </a:t>
            </a:r>
            <a:r>
              <a:rPr lang="en-GB" dirty="0"/>
              <a:t>und </a:t>
            </a:r>
            <a:r>
              <a:rPr lang="en-GB" dirty="0" err="1"/>
              <a:t>Prozessdaten</a:t>
            </a:r>
            <a:r>
              <a:rPr lang="en-GB" dirty="0"/>
              <a:t> in </a:t>
            </a:r>
            <a:r>
              <a:rPr lang="en-GB" dirty="0" err="1"/>
              <a:t>Echtzeit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64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Q&amp;A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4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Resultate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23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1. Fiskaljahr – Einzelhandel: Produkte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7350" y="1467644"/>
            <a:ext cx="5686425" cy="3686175"/>
          </a:xfrm>
        </p:spPr>
      </p:pic>
    </p:spTree>
    <p:extLst>
      <p:ext uri="{BB962C8B-B14F-4D97-AF65-F5344CB8AC3E}">
        <p14:creationId xmlns:p14="http://schemas.microsoft.com/office/powerpoint/2010/main" val="20261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CH" dirty="0"/>
              <a:t>1. Fiskaljahr – Einzelhandel: Finanzen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de-CH" sz="1800" dirty="0"/>
              <a:t>Unerfahrenheit führte zu einem </a:t>
            </a:r>
            <a:r>
              <a:rPr lang="de-CH" sz="1800" dirty="0" err="1"/>
              <a:t>Bullwhip</a:t>
            </a:r>
            <a:endParaRPr lang="de-DE" sz="1800" dirty="0"/>
          </a:p>
          <a:p>
            <a:pPr lvl="1"/>
            <a:r>
              <a:rPr lang="de-CH" sz="1800" dirty="0"/>
              <a:t>Lagerabbau führte zu Fehlmengen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2947988"/>
            <a:ext cx="4400781" cy="279785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528" y="3028229"/>
            <a:ext cx="3985710" cy="282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8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 Fiskaljahr - Verteiler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de-CH" sz="1800" dirty="0"/>
              <a:t>Die Kosten sind zu hoch</a:t>
            </a:r>
          </a:p>
          <a:p>
            <a:pPr lvl="1"/>
            <a:r>
              <a:rPr lang="de-CH" sz="1800" dirty="0"/>
              <a:t>Es kam zu Fehlmengen</a:t>
            </a:r>
          </a:p>
          <a:p>
            <a:pPr lvl="1"/>
            <a:r>
              <a:rPr lang="de-CH" sz="1800" dirty="0"/>
              <a:t>Zweit höchster EBITDA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41" y="620688"/>
            <a:ext cx="1019175" cy="29527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610" y="656610"/>
            <a:ext cx="1019175" cy="2952750"/>
          </a:xfrm>
          <a:prstGeom prst="rect">
            <a:avLst/>
          </a:prstGeom>
        </p:spPr>
      </p:pic>
      <p:pic>
        <p:nvPicPr>
          <p:cNvPr id="7" name="Bild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902" y="1268760"/>
            <a:ext cx="926826" cy="90791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2780928"/>
            <a:ext cx="5184576" cy="332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3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Fiskaljahr - </a:t>
            </a:r>
            <a:r>
              <a:rPr lang="de-DE" dirty="0" err="1"/>
              <a:t>Grosshandel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Inhaltsplatzhalter 8"/>
          <p:cNvSpPr txBox="1">
            <a:spLocks/>
          </p:cNvSpPr>
          <p:nvPr/>
        </p:nvSpPr>
        <p:spPr>
          <a:xfrm>
            <a:off x="259905" y="14211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539750" indent="-192088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906463" indent="-192088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262063" indent="-182563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1619250" indent="-182563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076450" indent="-182563" algn="l" rtl="0" fontAlgn="base">
              <a:spcBef>
                <a:spcPct val="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2533650" indent="-182563" algn="l" rtl="0" fontAlgn="base">
              <a:spcBef>
                <a:spcPct val="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990850" indent="-182563" algn="l" rtl="0" fontAlgn="base">
              <a:spcBef>
                <a:spcPct val="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3448050" indent="-182563" algn="l" rtl="0" fontAlgn="base">
              <a:spcBef>
                <a:spcPct val="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642937" lvl="1" indent="-285750"/>
            <a:r>
              <a:rPr lang="de-CH" sz="1800" kern="0" dirty="0"/>
              <a:t>Kosten zu hoch – über 6-15% vom Umsatz </a:t>
            </a:r>
            <a:r>
              <a:rPr lang="de-CH" sz="1800" kern="0" dirty="0">
                <a:sym typeface="Wingdings"/>
              </a:rPr>
              <a:t></a:t>
            </a:r>
            <a:endParaRPr lang="de-CH" sz="1800" kern="0" dirty="0"/>
          </a:p>
          <a:p>
            <a:pPr marL="642937" lvl="1" indent="-285750"/>
            <a:r>
              <a:rPr lang="de-CH" sz="1800" kern="0" dirty="0">
                <a:sym typeface="Wingdings"/>
              </a:rPr>
              <a:t>Tiefster EBIDA aller Divisionen </a:t>
            </a:r>
          </a:p>
          <a:p>
            <a:pPr marL="642937" lvl="1" indent="-285750"/>
            <a:r>
              <a:rPr lang="de-CH" sz="1800" kern="0" dirty="0"/>
              <a:t>Keine Fehlmengen </a:t>
            </a:r>
            <a:r>
              <a:rPr lang="de-CH" sz="1800" kern="0" dirty="0">
                <a:sym typeface="Wingdings"/>
              </a:rPr>
              <a:t></a:t>
            </a:r>
          </a:p>
          <a:p>
            <a:pPr marL="642937" lvl="1" indent="-285750"/>
            <a:endParaRPr lang="de-CH" sz="1800" kern="0" dirty="0"/>
          </a:p>
          <a:p>
            <a:pPr marL="642937" lvl="1" indent="-285750"/>
            <a:endParaRPr lang="de-CH" sz="1800" kern="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929" y="548680"/>
            <a:ext cx="1270000" cy="24638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902" y="1268760"/>
            <a:ext cx="926826" cy="90791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4"/>
          <a:srcRect l="8770"/>
          <a:stretch/>
        </p:blipFill>
        <p:spPr>
          <a:xfrm>
            <a:off x="5189377" y="202952"/>
            <a:ext cx="1216551" cy="279400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2780928"/>
            <a:ext cx="5756466" cy="36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0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CH" dirty="0"/>
              <a:t>1. Fiskaljahr - Brauerei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de-CH" sz="1800" dirty="0"/>
              <a:t>Konstant positiver EBITDA</a:t>
            </a:r>
          </a:p>
          <a:p>
            <a:pPr lvl="1"/>
            <a:r>
              <a:rPr lang="de-CH" sz="1800" dirty="0"/>
              <a:t>Produktion dreimal zu tief angesetzt -&gt; Fehlmengen!</a:t>
            </a:r>
          </a:p>
          <a:p>
            <a:pPr lvl="1"/>
            <a:r>
              <a:rPr lang="de-CH" sz="1800" dirty="0"/>
              <a:t>Kostenkurve "relativ" stetig, versuchen mehr zu glätten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38" y="2891790"/>
            <a:ext cx="3897332" cy="256744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38" y="2892425"/>
            <a:ext cx="3815204" cy="26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2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Resultate Game </a:t>
            </a:r>
            <a:r>
              <a:rPr lang="en-GB" dirty="0" err="1"/>
              <a:t>Runde</a:t>
            </a:r>
            <a:r>
              <a:rPr lang="en-GB" dirty="0"/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2923" y="1100755"/>
            <a:ext cx="9041005" cy="360040"/>
          </a:xfrm>
        </p:spPr>
        <p:txBody>
          <a:bodyPr/>
          <a:lstStyle/>
          <a:p>
            <a:pPr marL="357187" lvl="1" indent="0">
              <a:buNone/>
            </a:pPr>
            <a:r>
              <a:rPr lang="de-CH" sz="1800" i="1" dirty="0"/>
              <a:t>SWOT-Analyse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22923" y="1460795"/>
            <a:ext cx="9041005" cy="5040560"/>
            <a:chOff x="899592" y="2348880"/>
            <a:chExt cx="5616624" cy="3642680"/>
          </a:xfrm>
          <a:noFill/>
        </p:grpSpPr>
        <p:sp>
          <p:nvSpPr>
            <p:cNvPr id="3" name="Rechteck 2"/>
            <p:cNvSpPr/>
            <p:nvPr/>
          </p:nvSpPr>
          <p:spPr>
            <a:xfrm>
              <a:off x="899592" y="2348880"/>
              <a:ext cx="2736304" cy="172819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05750"/>
              <a:endParaRPr lang="en-GB" dirty="0">
                <a:solidFill>
                  <a:schemeClr val="tx1"/>
                </a:solidFill>
              </a:endParaRPr>
            </a:p>
            <a:p>
              <a:pPr marL="10575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779912" y="2348880"/>
              <a:ext cx="2736304" cy="172819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GB" sz="1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GB" sz="1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899592" y="4263368"/>
              <a:ext cx="2736304" cy="172819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779912" y="4263368"/>
              <a:ext cx="2736304" cy="172819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22923" y="1460795"/>
            <a:ext cx="4404591" cy="3847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Strengths (</a:t>
            </a:r>
            <a:r>
              <a:rPr lang="en-GB" dirty="0" err="1">
                <a:solidFill>
                  <a:schemeClr val="bg1"/>
                </a:solidFill>
              </a:rPr>
              <a:t>Stärken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59335" y="1460795"/>
            <a:ext cx="4404593" cy="3847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Opportunities (</a:t>
            </a:r>
            <a:r>
              <a:rPr lang="en-GB" dirty="0" err="1">
                <a:solidFill>
                  <a:schemeClr val="bg1"/>
                </a:solidFill>
              </a:rPr>
              <a:t>Chancen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923" y="4125441"/>
            <a:ext cx="4404593" cy="3847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Weaknesses (</a:t>
            </a:r>
            <a:r>
              <a:rPr lang="en-GB" dirty="0" err="1">
                <a:solidFill>
                  <a:schemeClr val="bg1"/>
                </a:solidFill>
              </a:rPr>
              <a:t>Schwächen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659335" y="4128163"/>
            <a:ext cx="4404593" cy="3847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Threats (</a:t>
            </a:r>
            <a:r>
              <a:rPr lang="en-GB" dirty="0" err="1">
                <a:solidFill>
                  <a:schemeClr val="bg1"/>
                </a:solidFill>
              </a:rPr>
              <a:t>Risiken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Rechteck 14"/>
          <p:cNvSpPr/>
          <p:nvPr/>
        </p:nvSpPr>
        <p:spPr>
          <a:xfrm>
            <a:off x="22923" y="1858800"/>
            <a:ext cx="44045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Grosser </a:t>
            </a:r>
            <a:r>
              <a:rPr lang="en-GB" sz="1600" dirty="0" err="1">
                <a:latin typeface="Calibri" panose="020F0502020204030204" pitchFamily="34" charset="0"/>
              </a:rPr>
              <a:t>Anteil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im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Direktverkauf</a:t>
            </a:r>
            <a:endParaRPr lang="en-GB" sz="1600" dirty="0">
              <a:latin typeface="Calibri" panose="020F0502020204030204" pitchFamily="34" charset="0"/>
            </a:endParaRP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 panose="020F0502020204030204" pitchFamily="34" charset="0"/>
              </a:rPr>
              <a:t>Breites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Produktportfolio</a:t>
            </a:r>
            <a:endParaRPr lang="en-GB" sz="1600" dirty="0">
              <a:latin typeface="Calibri" panose="020F0502020204030204" pitchFamily="34" charset="0"/>
            </a:endParaRP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 panose="020F0502020204030204" pitchFamily="34" charset="0"/>
              </a:rPr>
              <a:t>Bereiche</a:t>
            </a:r>
            <a:r>
              <a:rPr lang="en-GB" sz="1600" dirty="0">
                <a:latin typeface="Calibri" panose="020F0502020204030204" pitchFamily="34" charset="0"/>
              </a:rPr>
              <a:t> gut </a:t>
            </a:r>
            <a:r>
              <a:rPr lang="en-GB" sz="1600" dirty="0" err="1">
                <a:latin typeface="Calibri" panose="020F0502020204030204" pitchFamily="34" charset="0"/>
              </a:rPr>
              <a:t>aufeinander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Abgestimmt</a:t>
            </a:r>
            <a:endParaRPr lang="en-GB" sz="1600" i="1" dirty="0">
              <a:latin typeface="Calibri" panose="020F0502020204030204" pitchFamily="34" charset="0"/>
            </a:endParaRPr>
          </a:p>
          <a:p>
            <a:pPr marL="105750"/>
            <a:endParaRPr lang="en-GB" sz="1600" i="1" dirty="0">
              <a:latin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659335" y="1858800"/>
            <a:ext cx="44045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 panose="020F0502020204030204" pitchFamily="34" charset="0"/>
              </a:rPr>
              <a:t>Europameisterschaft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im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Sommer</a:t>
            </a:r>
            <a:endParaRPr lang="en-GB" sz="1600" dirty="0">
              <a:latin typeface="Calibri" panose="020F0502020204030204" pitchFamily="34" charset="0"/>
            </a:endParaRP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 panose="020F0502020204030204" pitchFamily="34" charset="0"/>
              </a:rPr>
              <a:t>Globalisierung</a:t>
            </a:r>
            <a:r>
              <a:rPr lang="en-GB" sz="1600" dirty="0">
                <a:latin typeface="Calibri" panose="020F0502020204030204" pitchFamily="34" charset="0"/>
              </a:rPr>
              <a:t> des </a:t>
            </a:r>
            <a:r>
              <a:rPr lang="en-GB" sz="1600" dirty="0" err="1">
                <a:latin typeface="Calibri" panose="020F0502020204030204" pitchFamily="34" charset="0"/>
              </a:rPr>
              <a:t>Marktes</a:t>
            </a:r>
            <a:endParaRPr lang="en-GB" sz="1600" dirty="0">
              <a:latin typeface="Calibri" panose="020F0502020204030204" pitchFamily="34" charset="0"/>
            </a:endParaRP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 panose="020F0502020204030204" pitchFamily="34" charset="0"/>
              </a:rPr>
              <a:t>Erhöhtes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interesse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für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lokale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Kleinbrauereien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Digitalisierung</a:t>
            </a:r>
            <a:r>
              <a:rPr lang="en-GB" sz="1600" dirty="0">
                <a:latin typeface="Calibri" panose="020F0502020204030204" pitchFamily="34" charset="0"/>
              </a:rPr>
              <a:t> der </a:t>
            </a:r>
            <a:r>
              <a:rPr lang="en-GB" sz="1600" dirty="0" err="1">
                <a:latin typeface="Calibri" panose="020F0502020204030204" pitchFamily="34" charset="0"/>
              </a:rPr>
              <a:t>Industrie</a:t>
            </a:r>
            <a:endParaRPr lang="en-GB" sz="1600" dirty="0">
              <a:latin typeface="Calibri" panose="020F0502020204030204" pitchFamily="34" charset="0"/>
            </a:endParaRPr>
          </a:p>
          <a:p>
            <a:pPr marL="105750"/>
            <a:endParaRPr lang="en-GB" sz="1600" i="1" dirty="0">
              <a:latin typeface="Calibri" panose="020F050202020403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8992" y="4510161"/>
            <a:ext cx="44045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 panose="020F0502020204030204" pitchFamily="34" charset="0"/>
              </a:rPr>
              <a:t>Kein</a:t>
            </a:r>
            <a:r>
              <a:rPr lang="en-GB" sz="1600" dirty="0">
                <a:latin typeface="Calibri" panose="020F0502020204030204" pitchFamily="34" charset="0"/>
              </a:rPr>
              <a:t> Forecasting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 panose="020F0502020204030204" pitchFamily="34" charset="0"/>
              </a:rPr>
              <a:t>Fehlmengen</a:t>
            </a:r>
            <a:endParaRPr lang="en-GB" sz="1600" dirty="0">
              <a:latin typeface="Calibri" panose="020F0502020204030204" pitchFamily="34" charset="0"/>
            </a:endParaRP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 panose="020F0502020204030204" pitchFamily="34" charset="0"/>
              </a:rPr>
              <a:t>Nicht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integrierte</a:t>
            </a:r>
            <a:r>
              <a:rPr lang="en-GB" sz="1600" dirty="0">
                <a:latin typeface="Calibri" panose="020F0502020204030204" pitchFamily="34" charset="0"/>
              </a:rPr>
              <a:t> IT-</a:t>
            </a:r>
            <a:r>
              <a:rPr lang="en-GB" sz="1600" dirty="0" err="1">
                <a:latin typeface="Calibri" panose="020F0502020204030204" pitchFamily="34" charset="0"/>
              </a:rPr>
              <a:t>Lösung</a:t>
            </a:r>
            <a:endParaRPr lang="en-GB" sz="1600" dirty="0">
              <a:latin typeface="Calibri" panose="020F0502020204030204" pitchFamily="34" charset="0"/>
            </a:endParaRP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uneinigkeit</a:t>
            </a:r>
            <a:r>
              <a:rPr lang="en-GB" sz="1600" dirty="0">
                <a:latin typeface="Calibri" panose="020F0502020204030204" pitchFamily="34" charset="0"/>
              </a:rPr>
              <a:t> in der </a:t>
            </a:r>
            <a:r>
              <a:rPr lang="en-GB" sz="1600" dirty="0" err="1">
                <a:latin typeface="Calibri" panose="020F0502020204030204" pitchFamily="34" charset="0"/>
              </a:rPr>
              <a:t>Zielsetzung</a:t>
            </a:r>
            <a:endParaRPr lang="en-GB" sz="1600" dirty="0">
              <a:latin typeface="Calibri" panose="020F0502020204030204" pitchFamily="34" charset="0"/>
            </a:endParaRP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</a:rPr>
              <a:t>Bullwhip </a:t>
            </a:r>
            <a:r>
              <a:rPr lang="en-GB" sz="1600" dirty="0" err="1">
                <a:latin typeface="Calibri" panose="020F0502020204030204" pitchFamily="34" charset="0"/>
              </a:rPr>
              <a:t>Effekt</a:t>
            </a:r>
            <a:endParaRPr lang="en-GB" sz="1600" dirty="0">
              <a:latin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53268" y="4510160"/>
            <a:ext cx="44045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 panose="020F0502020204030204" pitchFamily="34" charset="0"/>
              </a:rPr>
              <a:t>Biermarkt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leicht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rückgängig</a:t>
            </a:r>
            <a:endParaRPr lang="en-GB" sz="1600" dirty="0">
              <a:latin typeface="Calibri" panose="020F0502020204030204" pitchFamily="34" charset="0"/>
            </a:endParaRP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 panose="020F0502020204030204" pitchFamily="34" charset="0"/>
              </a:rPr>
              <a:t>Konsumenten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ernähren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sich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bewuster</a:t>
            </a:r>
            <a:endParaRPr lang="en-GB" sz="1600" dirty="0">
              <a:latin typeface="Calibri" panose="020F0502020204030204" pitchFamily="34" charset="0"/>
            </a:endParaRP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 panose="020F0502020204030204" pitchFamily="34" charset="0"/>
              </a:rPr>
              <a:t>Gesetzliche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einschränkung</a:t>
            </a:r>
            <a:r>
              <a:rPr lang="en-GB" sz="1600" dirty="0">
                <a:latin typeface="Calibri" panose="020F0502020204030204" pitchFamily="34" charset="0"/>
              </a:rPr>
              <a:t> des </a:t>
            </a:r>
            <a:r>
              <a:rPr lang="en-GB" sz="1600" dirty="0" err="1">
                <a:latin typeface="Calibri" panose="020F0502020204030204" pitchFamily="34" charset="0"/>
              </a:rPr>
              <a:t>Bierkonsums</a:t>
            </a:r>
            <a:endParaRPr lang="en-GB" sz="1600" dirty="0">
              <a:latin typeface="Calibri" panose="020F0502020204030204" pitchFamily="34" charset="0"/>
            </a:endParaRPr>
          </a:p>
          <a:p>
            <a:pPr marL="105750"/>
            <a:endParaRPr lang="en-GB" sz="16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0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Forecasting Methode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1028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AWWIZARDSTEPS" val="0|1"/>
  <p:tag name="ZOAWLANGID" val="2057"/>
  <p:tag name="OAWDOCPROPSOURCE" val="&lt;DocProps&gt;&lt;DocProp UID=&quot;2002122011014149059130932&quot; EntryUID=&quot;2007081614160760588643&quot;&gt;&lt;Field Name=&quot;IDName&quot; Value=&quot;3.0. Hochschule Luzern - Wirtschaft, Zentralstr. 9, Luzern&quot;/&gt;&lt;Field Name=&quot;Address1&quot; Value=&quot;&quot;/&gt;&lt;Field Name=&quot;Address2&quot; Value=&quot;Zentralstrasse 9, Postfach 2940, CH-6002 Luzern&quot;/&gt;&lt;Field Name=&quot;Address3&quot; Value=&quot;T +41 41 228 41 11, F +41 41 228 41 12&quot;/&gt;&lt;Field Name=&quot;Address4&quot; Value=&quot;www.hslu.ch&quot;/&gt;&lt;Field Name=&quot;LogoLarge&quot; Value=&quot;%Logos%\hslu_e.wi.g.2100.500.wmf&quot;/&gt;&lt;Field Name=&quot;LogoSmall&quot; Value=&quot;%Logos%\hslu_e.wi.k.2100.250.wmf&quot;/&gt;&lt;Field Name=&quot;City&quot; Value=&quot;Lucerne&quot;/&gt;&lt;Field Name=&quot;LogoFooter&quot; Value=&quot;%Logos%\hslu_allgemeinefqm.f.2100.200.wmf&quot;/&gt;&lt;Field Name=&quot;LogoPpt1&quot; Value=&quot;%Logos%\Powerpoint\titelmaster\hslu_e.wi.tm.2540.1905.wmf&quot;/&gt;&lt;Field Name=&quot;LogoPpt2&quot; Value=&quot;%Logos%\Powerpoint\folienmaster\hslu_e.wi.fm.2540.1905.wmf&quot;/&gt;&lt;Field Name=&quot;LogoOhneEFQM&quot; Value=&quot;%Logos%\hslu_allgemeinefqm.f.2100.200.wmf&quot;/&gt;&lt;Field Name=&quot;LogoPpt3&quot; Value=&quot;%Logos%\Powerpoint\folienmaster\hslu_e.wi.f.fm.2540.1905.wmf&quot;/&gt;&lt;Field Name=&quot;Data_UID&quot; Value=&quot;2007081614160760588643&quot;/&gt;&lt;Field Name=&quot;Field_Name&quot; Value=&quot;LogoSmall&quot;/&gt;&lt;Field Name=&quot;Field_UID&quot; Value=&quot;2003101016443063533424&quot;/&gt;&lt;Field Name=&quot;ML_LCID&quot; Value=&quot;2057&quot;/&gt;&lt;Field Name=&quot;ML_Value&quot; Value=&quot;%Logos%\hslu_e.wi.k.2100.250.wmf&quot;/&gt;&lt;/DocProp&gt;&lt;DocProp UID=&quot;2006040509495284662868&quot; EntryUID=&quot;388694001&quot;&gt;&lt;Field Name=&quot;IDName&quot; Value=&quot;Albisser Daniela, Bachelor Business Administration, W.BACHELOR&quot;/&gt;&lt;Field Name=&quot;Name&quot; Value=&quot;Daniela Albisser&quot;/&gt;&lt;Field Name=&quot;DirectPhone&quot; Value=&quot;+41 41 228 41 36&quot;/&gt;&lt;Field Name=&quot;Additive&quot; Value=&quot;Bachelor&quot;/&gt;&lt;Field Name=&quot;OrganisationUnit&quot; Value=&quot;Hochschule Luzern&quot;/&gt;&lt;Field Name=&quot;EMail&quot; Value=&quot;daniela.albisser@hslu.ch&quot;/&gt;&lt;Field Name=&quot;Function&quot; Value=&quot;Bachelor Business Administration&quot;/&gt;&lt;Field Name=&quot;SignatureHighResBW&quot; Value=&quot;&quot;/&gt;&lt;Field Name=&quot;SchoolPart&quot; Value=&quot;Wirtschaft&quot;/&gt;&lt;Field Name=&quot;Data_UID&quot; Value=&quot;388694001&quot;/&gt;&lt;Field Name=&quot;Field_Name&quot; Value=&quot;&quot;/&gt;&lt;Field Name=&quot;Field_UID&quot; Value=&quot;&quot;/&gt;&lt;Field Name=&quot;ML_LCID&quot; Value=&quot;&quot;/&gt;&lt;Field Name=&quot;ML_Value&quot; Value=&quot;&quot;/&gt;&lt;/DocProp&gt;&lt;DocProp UID=&quot;200212191811121321310321301031x&quot; EntryUID=&quot;2003121817293296325874&quot;&gt;&lt;Field Name=&quot;IDName&quot; Value=&quot;(Leer)&quot;/&gt;&lt;/DocProp&gt;&lt;DocProp UID=&quot;2002122010583847234010578&quot; EntryUID=&quot;2003121817293296325874&quot;&gt;&lt;Field Name=&quot;IDName&quot; Value=&quot;(Leer)&quot;/&gt;&lt;/DocProp&gt;&lt;DocProp UID=&quot;2003061115381095709037&quot; EntryUID=&quot;2003121817293296325874&quot;&gt;&lt;Field Name=&quot;IDName&quot; Value=&quot;(Leer)&quot;/&gt;&lt;/DocProp&gt;&lt;/DocProps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2002122011014149059130932.LogoPpt2"/>
  <p:tag name="ZOAWTYPE" val="Image"/>
  <p:tag name="ZOAWSESSIONUID" val="20121121094431679689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Language.Doc.Page.Powerpoint"/>
  <p:tag name="ZOAWTYPE" val="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2002122011014149059130932.LogoPpt2"/>
  <p:tag name="ZOAWTYPE" val="Image"/>
  <p:tag name="ZOAWSESSIONUID" val="20121121094431679689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Language.Doc.Page.Powerpoint"/>
  <p:tag name="ZOAWTYPE" val="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2002122011014149059130932.LogoPpt2"/>
  <p:tag name="ZOAWTYPE" val="Image"/>
  <p:tag name="ZOAWSESSIONUID" val="20121121094431679689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Language.Doc.Page.Powerpoint"/>
  <p:tag name="ZOAWTYPE" val="T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2002122011014149059130932.LogoPpt2"/>
  <p:tag name="ZOAWTYPE" val="Image"/>
  <p:tag name="ZOAWSESSIONUID" val="20121121094431679689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Language.Doc.Page.Powerpoint"/>
  <p:tag name="ZOAWTYPE" val="Text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</Words>
  <Application>Microsoft Office PowerPoint</Application>
  <PresentationFormat>Bildschirmpräsentation (4:3)</PresentationFormat>
  <Paragraphs>98</Paragraphs>
  <Slides>14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Verdana</vt:lpstr>
      <vt:lpstr>Wingdings</vt:lpstr>
      <vt:lpstr>Default Design</vt:lpstr>
      <vt:lpstr>1_Default Design</vt:lpstr>
      <vt:lpstr>2_Default Design</vt:lpstr>
      <vt:lpstr>3_Default Design</vt:lpstr>
      <vt:lpstr>Board Review Meeting 2 Alpha Beer Aufgaben und Zielsetzung</vt:lpstr>
      <vt:lpstr>Resultate</vt:lpstr>
      <vt:lpstr>1. Fiskaljahr – Einzelhandel: Produkte</vt:lpstr>
      <vt:lpstr>1. Fiskaljahr – Einzelhandel: Finanzen</vt:lpstr>
      <vt:lpstr>1. Fiskaljahr - Verteiler</vt:lpstr>
      <vt:lpstr>1. Fiskaljahr - Grosshandel</vt:lpstr>
      <vt:lpstr>1. Fiskaljahr - Brauerei</vt:lpstr>
      <vt:lpstr>Resultate Game Runde 1</vt:lpstr>
      <vt:lpstr>Forecasting Methode</vt:lpstr>
      <vt:lpstr>Forecasting Methode</vt:lpstr>
      <vt:lpstr>Inventory Management</vt:lpstr>
      <vt:lpstr>Parameter für automatisiertes Inventory Management</vt:lpstr>
      <vt:lpstr>Weitere Anforderungen an automatisierte SCM-Lösung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Albisser Daniela HSLU W</dc:creator>
  <cp:lastModifiedBy>Luca Kündig</cp:lastModifiedBy>
  <cp:revision>452</cp:revision>
  <dcterms:created xsi:type="dcterms:W3CDTF">2005-07-04T14:10:49Z</dcterms:created>
  <dcterms:modified xsi:type="dcterms:W3CDTF">2016-04-05T06:53:28Z</dcterms:modified>
</cp:coreProperties>
</file>