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82" r:id="rId1"/>
  </p:sldMasterIdLst>
  <p:notesMasterIdLst>
    <p:notesMasterId r:id="rId23"/>
  </p:notesMasterIdLst>
  <p:sldIdLst>
    <p:sldId id="256" r:id="rId2"/>
    <p:sldId id="292" r:id="rId3"/>
    <p:sldId id="293" r:id="rId4"/>
    <p:sldId id="291" r:id="rId5"/>
    <p:sldId id="259" r:id="rId6"/>
    <p:sldId id="295" r:id="rId7"/>
    <p:sldId id="294" r:id="rId8"/>
    <p:sldId id="278" r:id="rId9"/>
    <p:sldId id="260" r:id="rId10"/>
    <p:sldId id="261" r:id="rId11"/>
    <p:sldId id="287" r:id="rId12"/>
    <p:sldId id="270" r:id="rId13"/>
    <p:sldId id="279" r:id="rId14"/>
    <p:sldId id="266" r:id="rId15"/>
    <p:sldId id="281" r:id="rId16"/>
    <p:sldId id="284" r:id="rId17"/>
    <p:sldId id="286" r:id="rId18"/>
    <p:sldId id="285" r:id="rId19"/>
    <p:sldId id="283" r:id="rId20"/>
    <p:sldId id="289" r:id="rId21"/>
    <p:sldId id="290"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220D"/>
    <a:srgbClr val="A4A5A6"/>
    <a:srgbClr val="1C1E20"/>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1D8D0-ECC5-48E7-97DA-847C238128BA}" type="datetimeFigureOut">
              <a:rPr lang="de-DE"/>
              <a:t>25.05.2016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19ADB-BD52-445D-8DF4-47CD8CA89B0A}" type="slidenum">
              <a:rPr lang="de-DE"/>
              <a:t>‹Nr.›</a:t>
            </a:fld>
            <a:endParaRPr lang="de-DE"/>
          </a:p>
        </p:txBody>
      </p:sp>
    </p:spTree>
    <p:extLst>
      <p:ext uri="{BB962C8B-B14F-4D97-AF65-F5344CB8AC3E}">
        <p14:creationId xmlns:p14="http://schemas.microsoft.com/office/powerpoint/2010/main" val="173996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1</a:t>
            </a:fld>
            <a:endParaRPr lang="de-DE"/>
          </a:p>
        </p:txBody>
      </p:sp>
    </p:spTree>
    <p:extLst>
      <p:ext uri="{BB962C8B-B14F-4D97-AF65-F5344CB8AC3E}">
        <p14:creationId xmlns:p14="http://schemas.microsoft.com/office/powerpoint/2010/main" val="361981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12</a:t>
            </a:fld>
            <a:endParaRPr lang="de-DE"/>
          </a:p>
        </p:txBody>
      </p:sp>
    </p:spTree>
    <p:extLst>
      <p:ext uri="{BB962C8B-B14F-4D97-AF65-F5344CB8AC3E}">
        <p14:creationId xmlns:p14="http://schemas.microsoft.com/office/powerpoint/2010/main" val="385262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14</a:t>
            </a:fld>
            <a:endParaRPr lang="de-DE"/>
          </a:p>
        </p:txBody>
      </p:sp>
    </p:spTree>
    <p:extLst>
      <p:ext uri="{BB962C8B-B14F-4D97-AF65-F5344CB8AC3E}">
        <p14:creationId xmlns:p14="http://schemas.microsoft.com/office/powerpoint/2010/main" val="543970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21</a:t>
            </a:fld>
            <a:endParaRPr lang="de-DE"/>
          </a:p>
        </p:txBody>
      </p:sp>
    </p:spTree>
    <p:extLst>
      <p:ext uri="{BB962C8B-B14F-4D97-AF65-F5344CB8AC3E}">
        <p14:creationId xmlns:p14="http://schemas.microsoft.com/office/powerpoint/2010/main" val="42011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atin typeface="Calibri"/>
              </a:rPr>
              <a:t>Bewegungssensoren in der Brille + externe Kamera messen Kopfbewegungen</a:t>
            </a:r>
            <a:br>
              <a:rPr lang="de-DE">
                <a:latin typeface="Calibri"/>
              </a:rPr>
            </a:br>
            <a:endParaRPr lang="de-DE">
              <a:latin typeface="Calibri"/>
            </a:endParaRPr>
          </a:p>
        </p:txBody>
      </p:sp>
      <p:sp>
        <p:nvSpPr>
          <p:cNvPr id="4" name="Foliennummernplatzhalter 3"/>
          <p:cNvSpPr>
            <a:spLocks noGrp="1"/>
          </p:cNvSpPr>
          <p:nvPr>
            <p:ph type="sldNum" sz="quarter" idx="10"/>
          </p:nvPr>
        </p:nvSpPr>
        <p:spPr/>
        <p:txBody>
          <a:bodyPr/>
          <a:lstStyle/>
          <a:p>
            <a:fld id="{7CB19ADB-BD52-445D-8DF4-47CD8CA89B0A}" type="slidenum">
              <a:rPr lang="de-DE"/>
              <a:t>2</a:t>
            </a:fld>
            <a:endParaRPr lang="de-DE"/>
          </a:p>
        </p:txBody>
      </p:sp>
    </p:spTree>
    <p:extLst>
      <p:ext uri="{BB962C8B-B14F-4D97-AF65-F5344CB8AC3E}">
        <p14:creationId xmlns:p14="http://schemas.microsoft.com/office/powerpoint/2010/main" val="229092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3</a:t>
            </a:fld>
            <a:endParaRPr lang="de-DE"/>
          </a:p>
        </p:txBody>
      </p:sp>
    </p:spTree>
    <p:extLst>
      <p:ext uri="{BB962C8B-B14F-4D97-AF65-F5344CB8AC3E}">
        <p14:creationId xmlns:p14="http://schemas.microsoft.com/office/powerpoint/2010/main" val="262505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atin typeface="Calibri"/>
              </a:rPr>
              <a:t>Angekündigter Preis lag fast die Hälfte unter dem effektiven Marktpreis</a:t>
            </a:r>
            <a:br>
              <a:rPr lang="de-DE">
                <a:latin typeface="Calibri"/>
              </a:rPr>
            </a:br>
            <a:endParaRPr lang="de-DE">
              <a:latin typeface="Calibri"/>
            </a:endParaRPr>
          </a:p>
        </p:txBody>
      </p:sp>
      <p:sp>
        <p:nvSpPr>
          <p:cNvPr id="4" name="Foliennummernplatzhalter 3"/>
          <p:cNvSpPr>
            <a:spLocks noGrp="1"/>
          </p:cNvSpPr>
          <p:nvPr>
            <p:ph type="sldNum" sz="quarter" idx="10"/>
          </p:nvPr>
        </p:nvSpPr>
        <p:spPr/>
        <p:txBody>
          <a:bodyPr/>
          <a:lstStyle/>
          <a:p>
            <a:fld id="{7CB19ADB-BD52-445D-8DF4-47CD8CA89B0A}" type="slidenum">
              <a:rPr lang="de-DE"/>
              <a:t>4</a:t>
            </a:fld>
            <a:endParaRPr lang="de-DE"/>
          </a:p>
        </p:txBody>
      </p:sp>
    </p:spTree>
    <p:extLst>
      <p:ext uri="{BB962C8B-B14F-4D97-AF65-F5344CB8AC3E}">
        <p14:creationId xmlns:p14="http://schemas.microsoft.com/office/powerpoint/2010/main" val="240797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atin typeface="Calibri"/>
              </a:rPr>
              <a:t>Externe Analyse der Marktsituation: Chancen und Risiken</a:t>
            </a:r>
          </a:p>
          <a:p>
            <a:r>
              <a:rPr lang="de-DE">
                <a:latin typeface="Calibri"/>
              </a:rPr>
              <a:t>Breites Einsatzspektrum: Games, Filme, Innenarchitektur, Medizin (Hersteller experimentiert mit Einsatz bei Armamputationen: Übung der Handhabung und Bedienung einer Armprothese). Ganzes Klassenzimer virtuell, Sportmatch aus perfekter Position mitverfolgen, Themenparks. Audi will Kunden so die Möglichkeit bieten, Autos zu konfigurieren. Erschliessung von PS4, xbox one</a:t>
            </a:r>
          </a:p>
          <a:p>
            <a:r>
              <a:rPr lang="de-DE">
                <a:latin typeface="Calibri"/>
              </a:rPr>
              <a:t>Positive Rezensionen: "Beste technische Innovation", "coolste Technik"</a:t>
            </a:r>
            <a:br>
              <a:rPr lang="de-DE">
                <a:latin typeface="Calibri"/>
              </a:rPr>
            </a:br>
            <a:endParaRPr lang="de-DE">
              <a:latin typeface="Calibri"/>
            </a:endParaRPr>
          </a:p>
          <a:p>
            <a:r>
              <a:rPr lang="de-DE">
                <a:latin typeface="Calibri"/>
              </a:rPr>
              <a:t>Investoren: Crowdfunding auf Kickstarter: Innerhalb von 4 Stunden fast 2.5 Mio Dollar (&gt; 900% des ursprünglich geplanten Volumens)</a:t>
            </a:r>
          </a:p>
          <a:p>
            <a:r>
              <a:rPr lang="de-DE">
                <a:latin typeface="Calibri"/>
              </a:rPr>
              <a:t/>
            </a:r>
            <a:br>
              <a:rPr lang="de-DE">
                <a:latin typeface="Calibri"/>
              </a:rPr>
            </a:br>
            <a:endParaRPr lang="de-DE">
              <a:latin typeface="Calibri"/>
            </a:endParaRPr>
          </a:p>
          <a:p>
            <a:r>
              <a:rPr lang="de-DE">
                <a:latin typeface="Calibri"/>
              </a:rPr>
              <a:t>Mitbewerber: HTC, SONY</a:t>
            </a:r>
            <a:br>
              <a:rPr lang="de-DE">
                <a:latin typeface="Calibri"/>
              </a:rPr>
            </a:br>
            <a:r>
              <a:rPr lang="de-DE">
                <a:latin typeface="Calibri"/>
              </a:rPr>
              <a:t>Rechtsstreit bezüglich des Namens in Deutschland. Firma mit dem Namen "Oculus Optikgeräte GmbH" existiert &gt; der Name Oculus darf nicht verwendet werden in DE. Noch nicht rechtskräftig, da Oculus noch Einsprache erheben kann.</a:t>
            </a:r>
          </a:p>
          <a:p>
            <a:r>
              <a:rPr lang="de-DE">
                <a:latin typeface="Calibri"/>
              </a:rPr>
              <a:t>Übernahme durch Facebook 2014 &gt; Viele Kickstarter-Investoren reagierten mit Unmut, Todesdrohungen an Oculus-Mitarbeiter</a:t>
            </a:r>
            <a:br>
              <a:rPr lang="de-DE">
                <a:latin typeface="Calibri"/>
              </a:rPr>
            </a:br>
            <a:endParaRPr lang="de-DE">
              <a:latin typeface="Calibri"/>
            </a:endParaRPr>
          </a:p>
        </p:txBody>
      </p:sp>
      <p:sp>
        <p:nvSpPr>
          <p:cNvPr id="4" name="Foliennummernplatzhalter 3"/>
          <p:cNvSpPr>
            <a:spLocks noGrp="1"/>
          </p:cNvSpPr>
          <p:nvPr>
            <p:ph type="sldNum" sz="quarter" idx="10"/>
          </p:nvPr>
        </p:nvSpPr>
        <p:spPr/>
        <p:txBody>
          <a:bodyPr/>
          <a:lstStyle/>
          <a:p>
            <a:fld id="{7CB19ADB-BD52-445D-8DF4-47CD8CA89B0A}" type="slidenum">
              <a:rPr lang="de-DE"/>
              <a:t>5</a:t>
            </a:fld>
            <a:endParaRPr lang="de-DE"/>
          </a:p>
        </p:txBody>
      </p:sp>
    </p:spTree>
    <p:extLst>
      <p:ext uri="{BB962C8B-B14F-4D97-AF65-F5344CB8AC3E}">
        <p14:creationId xmlns:p14="http://schemas.microsoft.com/office/powerpoint/2010/main" val="24497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6</a:t>
            </a:fld>
            <a:endParaRPr lang="de-DE"/>
          </a:p>
        </p:txBody>
      </p:sp>
    </p:spTree>
    <p:extLst>
      <p:ext uri="{BB962C8B-B14F-4D97-AF65-F5344CB8AC3E}">
        <p14:creationId xmlns:p14="http://schemas.microsoft.com/office/powerpoint/2010/main" val="1508168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7</a:t>
            </a:fld>
            <a:endParaRPr lang="de-DE"/>
          </a:p>
        </p:txBody>
      </p:sp>
    </p:spTree>
    <p:extLst>
      <p:ext uri="{BB962C8B-B14F-4D97-AF65-F5344CB8AC3E}">
        <p14:creationId xmlns:p14="http://schemas.microsoft.com/office/powerpoint/2010/main" val="2847999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9</a:t>
            </a:fld>
            <a:endParaRPr lang="de-DE"/>
          </a:p>
        </p:txBody>
      </p:sp>
    </p:spTree>
    <p:extLst>
      <p:ext uri="{BB962C8B-B14F-4D97-AF65-F5344CB8AC3E}">
        <p14:creationId xmlns:p14="http://schemas.microsoft.com/office/powerpoint/2010/main" val="85283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B19ADB-BD52-445D-8DF4-47CD8CA89B0A}" type="slidenum">
              <a:rPr lang="de-DE"/>
              <a:t>10</a:t>
            </a:fld>
            <a:endParaRPr lang="de-DE"/>
          </a:p>
        </p:txBody>
      </p:sp>
    </p:spTree>
    <p:extLst>
      <p:ext uri="{BB962C8B-B14F-4D97-AF65-F5344CB8AC3E}">
        <p14:creationId xmlns:p14="http://schemas.microsoft.com/office/powerpoint/2010/main" val="2893293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EB3054-B75A-4BD7-8B3E-8DC0F614FAF3}" type="datetimeFigureOut">
              <a:rPr lang="de-DE" smtClean="0"/>
              <a:t>25.05.2016</a:t>
            </a:fld>
            <a:endParaRPr lang="de-DE"/>
          </a:p>
        </p:txBody>
      </p:sp>
      <p:sp>
        <p:nvSpPr>
          <p:cNvPr id="5" name="Footer Placeholder 4"/>
          <p:cNvSpPr>
            <a:spLocks noGrp="1"/>
          </p:cNvSpPr>
          <p:nvPr>
            <p:ph type="ftr" sz="quarter" idx="11"/>
          </p:nvPr>
        </p:nvSpPr>
        <p:spPr>
          <a:xfrm>
            <a:off x="1371600" y="4323845"/>
            <a:ext cx="6400800" cy="365125"/>
          </a:xfrm>
        </p:spPr>
        <p:txBody>
          <a:bodyPr/>
          <a:lstStyle/>
          <a:p>
            <a:endParaRPr lang="de-DE"/>
          </a:p>
        </p:txBody>
      </p:sp>
      <p:sp>
        <p:nvSpPr>
          <p:cNvPr id="6" name="Slide Number Placeholder 5"/>
          <p:cNvSpPr>
            <a:spLocks noGrp="1"/>
          </p:cNvSpPr>
          <p:nvPr>
            <p:ph type="sldNum" sz="quarter" idx="12"/>
          </p:nvPr>
        </p:nvSpPr>
        <p:spPr>
          <a:xfrm>
            <a:off x="8077200" y="1430866"/>
            <a:ext cx="2743200" cy="365125"/>
          </a:xfrm>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6965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5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de-DE"/>
              <a:t>Titelmasterformat durch Klicken bearbeiten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a:xfrm>
            <a:off x="685800" y="379941"/>
            <a:ext cx="6991492" cy="365125"/>
          </a:xfrm>
        </p:spPr>
        <p:txBody>
          <a:bodyPr/>
          <a:lstStyle/>
          <a:p>
            <a:endParaRPr lang="de-DE"/>
          </a:p>
        </p:txBody>
      </p:sp>
      <p:sp>
        <p:nvSpPr>
          <p:cNvPr id="7" name="Slide Number Placeholder 6"/>
          <p:cNvSpPr>
            <a:spLocks noGrp="1"/>
          </p:cNvSpPr>
          <p:nvPr>
            <p:ph type="sldNum" sz="quarter" idx="12"/>
          </p:nvPr>
        </p:nvSpPr>
        <p:spPr>
          <a:xfrm>
            <a:off x="10862452" y="381000"/>
            <a:ext cx="643748" cy="365125"/>
          </a:xfrm>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117077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de-DE"/>
              <a:t>Titelmasterformat durch Klicken bearbeiten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a:xfrm>
            <a:off x="685800" y="379941"/>
            <a:ext cx="6991492" cy="365125"/>
          </a:xfrm>
        </p:spPr>
        <p:txBody>
          <a:bodyPr/>
          <a:lstStyle/>
          <a:p>
            <a:endParaRPr lang="de-DE"/>
          </a:p>
        </p:txBody>
      </p:sp>
      <p:sp>
        <p:nvSpPr>
          <p:cNvPr id="7" name="Slide Number Placeholder 6"/>
          <p:cNvSpPr>
            <a:spLocks noGrp="1"/>
          </p:cNvSpPr>
          <p:nvPr>
            <p:ph type="sldNum" sz="quarter" idx="12"/>
          </p:nvPr>
        </p:nvSpPr>
        <p:spPr>
          <a:xfrm>
            <a:off x="10862452" y="381000"/>
            <a:ext cx="643748" cy="365125"/>
          </a:xfrm>
        </p:spPr>
        <p:txBody>
          <a:bodyPr/>
          <a:lstStyle/>
          <a:p>
            <a:fld id="{802006FE-6571-4354-8775-F8708372C227}" type="slidenum">
              <a:rPr lang="de-DE" smtClean="0"/>
              <a:t>‹Nr.›</a:t>
            </a:fld>
            <a:endParaRPr lang="de-D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608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de-DE"/>
              <a:t>Titelmasterformat durch Klicken bearbeiten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a:xfrm>
            <a:off x="685800" y="378883"/>
            <a:ext cx="6991492" cy="365125"/>
          </a:xfrm>
        </p:spPr>
        <p:txBody>
          <a:bodyPr/>
          <a:lstStyle/>
          <a:p>
            <a:endParaRPr lang="de-DE"/>
          </a:p>
        </p:txBody>
      </p:sp>
      <p:sp>
        <p:nvSpPr>
          <p:cNvPr id="7" name="Slide Number Placeholder 6"/>
          <p:cNvSpPr>
            <a:spLocks noGrp="1"/>
          </p:cNvSpPr>
          <p:nvPr>
            <p:ph type="sldNum" sz="quarter" idx="12"/>
          </p:nvPr>
        </p:nvSpPr>
        <p:spPr>
          <a:xfrm>
            <a:off x="10862452" y="381000"/>
            <a:ext cx="643748" cy="365125"/>
          </a:xfrm>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61061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de-DE"/>
              <a:t>Titelmasterformat durch Klicken bearbeiten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3" name="Date Placeholder 2"/>
          <p:cNvSpPr>
            <a:spLocks noGrp="1"/>
          </p:cNvSpPr>
          <p:nvPr>
            <p:ph type="dt" sz="half" idx="10"/>
          </p:nvPr>
        </p:nvSpPr>
        <p:spPr/>
        <p:txBody>
          <a:bodyPr/>
          <a:lstStyle/>
          <a:p>
            <a:fld id="{D3EB3054-B75A-4BD7-8B3E-8DC0F614FAF3}" type="datetimeFigureOut">
              <a:rPr lang="de-DE" smtClean="0"/>
              <a:t>25.05.2016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26415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de-DE"/>
              <a:t>Titelmasterformat durch Klicken bearbeiten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3" name="Date Placeholder 2"/>
          <p:cNvSpPr>
            <a:spLocks noGrp="1"/>
          </p:cNvSpPr>
          <p:nvPr>
            <p:ph type="dt" sz="half" idx="10"/>
          </p:nvPr>
        </p:nvSpPr>
        <p:spPr/>
        <p:txBody>
          <a:bodyPr/>
          <a:lstStyle/>
          <a:p>
            <a:fld id="{D3EB3054-B75A-4BD7-8B3E-8DC0F614FAF3}" type="datetimeFigureOut">
              <a:rPr lang="de-DE" smtClean="0"/>
              <a:t>25.05.2016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10770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EB3054-B75A-4BD7-8B3E-8DC0F614FAF3}" type="datetimeFigureOut">
              <a:rPr lang="de-DE" smtClean="0"/>
              <a:t>25.05.2016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980522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EB3054-B75A-4BD7-8B3E-8DC0F614FAF3}" type="datetimeFigureOut">
              <a:rPr lang="de-DE" smtClean="0"/>
              <a:t>25.05.2016</a:t>
            </a:fld>
            <a:endParaRPr lang="de-DE"/>
          </a:p>
        </p:txBody>
      </p:sp>
      <p:sp>
        <p:nvSpPr>
          <p:cNvPr id="5" name="Footer Placeholder 4"/>
          <p:cNvSpPr>
            <a:spLocks noGrp="1"/>
          </p:cNvSpPr>
          <p:nvPr>
            <p:ph type="ftr" sz="quarter" idx="11"/>
          </p:nvPr>
        </p:nvSpPr>
        <p:spPr>
          <a:xfrm>
            <a:off x="685800" y="381000"/>
            <a:ext cx="6991492" cy="365125"/>
          </a:xfrm>
        </p:spPr>
        <p:txBody>
          <a:bodyPr/>
          <a:lstStyle/>
          <a:p>
            <a:endParaRPr lang="de-DE"/>
          </a:p>
        </p:txBody>
      </p:sp>
      <p:sp>
        <p:nvSpPr>
          <p:cNvPr id="6" name="Slide Number Placeholder 5"/>
          <p:cNvSpPr>
            <a:spLocks noGrp="1"/>
          </p:cNvSpPr>
          <p:nvPr>
            <p:ph type="sldNum" sz="quarter" idx="12"/>
          </p:nvPr>
        </p:nvSpPr>
        <p:spPr>
          <a:xfrm>
            <a:off x="10862452" y="381000"/>
            <a:ext cx="643748" cy="365125"/>
          </a:xfrm>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53375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EB3054-B75A-4BD7-8B3E-8DC0F614FAF3}" type="datetimeFigureOut">
              <a:rPr lang="de-DE" smtClean="0"/>
              <a:t>25.05.2016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52132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de-DE"/>
              <a:t>Titelmasterformat durch Klicken bearbeiten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EB3054-B75A-4BD7-8B3E-8DC0F614FAF3}" type="datetimeFigureOut">
              <a:rPr lang="de-DE" smtClean="0"/>
              <a:t>25.05.2016</a:t>
            </a:fld>
            <a:endParaRPr lang="de-DE"/>
          </a:p>
        </p:txBody>
      </p:sp>
      <p:sp>
        <p:nvSpPr>
          <p:cNvPr id="5" name="Footer Placeholder 4"/>
          <p:cNvSpPr>
            <a:spLocks noGrp="1"/>
          </p:cNvSpPr>
          <p:nvPr>
            <p:ph type="ftr" sz="quarter" idx="11"/>
          </p:nvPr>
        </p:nvSpPr>
        <p:spPr>
          <a:xfrm>
            <a:off x="685800" y="381001"/>
            <a:ext cx="6991492" cy="364065"/>
          </a:xfrm>
        </p:spPr>
        <p:txBody>
          <a:bodyPr/>
          <a:lstStyle/>
          <a:p>
            <a:endParaRPr lang="de-DE"/>
          </a:p>
        </p:txBody>
      </p:sp>
      <p:sp>
        <p:nvSpPr>
          <p:cNvPr id="6" name="Slide Number Placeholder 5"/>
          <p:cNvSpPr>
            <a:spLocks noGrp="1"/>
          </p:cNvSpPr>
          <p:nvPr>
            <p:ph type="sldNum" sz="quarter" idx="12"/>
          </p:nvPr>
        </p:nvSpPr>
        <p:spPr>
          <a:xfrm>
            <a:off x="10862452" y="381000"/>
            <a:ext cx="643748" cy="365125"/>
          </a:xfrm>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96522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58468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685800" y="3132666"/>
            <a:ext cx="5311775" cy="308601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6172200" y="3132666"/>
            <a:ext cx="5334000" cy="308601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3EB3054-B75A-4BD7-8B3E-8DC0F614FAF3}" type="datetimeFigureOut">
              <a:rPr lang="de-DE" smtClean="0"/>
              <a:t>25.05.2016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94463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D3EB3054-B75A-4BD7-8B3E-8DC0F614FAF3}" type="datetimeFigureOut">
              <a:rPr lang="de-DE" smtClean="0"/>
              <a:t>25.05.2016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88036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3054-B75A-4BD7-8B3E-8DC0F614FAF3}" type="datetimeFigureOut">
              <a:rPr lang="de-DE" smtClean="0"/>
              <a:t>25.05.2016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51467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de-DE"/>
              <a:t>Titelmasterformat durch Klicken bearbeiten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444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D3EB3054-B75A-4BD7-8B3E-8DC0F614FAF3}" type="datetimeFigureOut">
              <a:rPr lang="de-DE" smtClean="0"/>
              <a:t>25.05.2016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64093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EB3054-B75A-4BD7-8B3E-8DC0F614FAF3}" type="datetimeFigureOut">
              <a:rPr lang="de-DE" smtClean="0"/>
              <a:t>25.05.2016</a:t>
            </a:fld>
            <a:endParaRPr lang="de-D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320107791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heise.de/newsticker/meldung/Namensstreit-Oculus-VR-Brillen-duerfen-in-Deutschland-nicht-verkauft-werden-2628849.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e.wikipedia.org/wiki/Oculus_Rift" TargetMode="External"/><Relationship Id="rId5" Type="http://schemas.openxmlformats.org/officeDocument/2006/relationships/hyperlink" Target="http://upload-magazin.de/blog/10600-ueber-20-beispiele-fuer-das-potenzial-von-virtual-reality-jenseits-von-spielen/" TargetMode="External"/><Relationship Id="rId4" Type="http://schemas.openxmlformats.org/officeDocument/2006/relationships/hyperlink" Target="https://www.technologyreview.com/s/526531/oculus-rif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a:latin typeface="Calibri Light" charset="0"/>
              </a:rPr>
              <a:t>Marketingplan </a:t>
            </a:r>
            <a:br>
              <a:rPr lang="de-DE" dirty="0">
                <a:latin typeface="Calibri Light" charset="0"/>
              </a:rPr>
            </a:br>
            <a:r>
              <a:rPr lang="de-DE" dirty="0" err="1">
                <a:latin typeface="Calibri Light" charset="0"/>
              </a:rPr>
              <a:t>Oculus</a:t>
            </a:r>
            <a:r>
              <a:rPr lang="de-DE" dirty="0">
                <a:latin typeface="Calibri Light" charset="0"/>
              </a:rPr>
              <a:t> Rift</a:t>
            </a:r>
          </a:p>
        </p:txBody>
      </p:sp>
      <p:sp>
        <p:nvSpPr>
          <p:cNvPr id="4" name="Untertitel 3"/>
          <p:cNvSpPr>
            <a:spLocks noGrp="1"/>
          </p:cNvSpPr>
          <p:nvPr>
            <p:ph type="subTitle" idx="1"/>
          </p:nvPr>
        </p:nvSpPr>
        <p:spPr>
          <a:xfrm>
            <a:off x="1371600" y="3804729"/>
            <a:ext cx="9448800" cy="685800"/>
          </a:xfrm>
        </p:spPr>
        <p:txBody>
          <a:bodyPr vert="horz" lIns="91440" tIns="45720" rIns="91440" bIns="45720" rtlCol="0" anchor="t">
            <a:normAutofit fontScale="92500" lnSpcReduction="10000"/>
          </a:bodyPr>
          <a:lstStyle/>
          <a:p>
            <a:r>
              <a:rPr lang="de-DE" dirty="0"/>
              <a:t>Stephan </a:t>
            </a:r>
            <a:r>
              <a:rPr lang="de-DE" dirty="0" err="1"/>
              <a:t>Beeler</a:t>
            </a:r>
            <a:r>
              <a:rPr lang="de-DE" dirty="0"/>
              <a:t>, Alexander Hauck, Luca </a:t>
            </a:r>
            <a:r>
              <a:rPr lang="de-DE" dirty="0" smtClean="0"/>
              <a:t>Kündig</a:t>
            </a:r>
            <a:r>
              <a:rPr lang="de-DE" dirty="0"/>
              <a:t>, Mike Monticoli </a:t>
            </a:r>
            <a:r>
              <a:rPr lang="de-DE" dirty="0" smtClean="0"/>
              <a:t>und </a:t>
            </a:r>
            <a:r>
              <a:rPr lang="de-DE" smtClean="0"/>
              <a:t>Sandro Ritz</a:t>
            </a:r>
            <a:endParaRPr lang="de-DE" dirty="0"/>
          </a:p>
          <a:p>
            <a:r>
              <a:rPr lang="de-DE" dirty="0"/>
              <a:t>25. Mai 2016</a:t>
            </a:r>
          </a:p>
        </p:txBody>
      </p:sp>
      <p:pic>
        <p:nvPicPr>
          <p:cNvPr id="5" name="Grafik 4"/>
          <p:cNvPicPr>
            <a:picLocks noChangeAspect="1"/>
          </p:cNvPicPr>
          <p:nvPr/>
        </p:nvPicPr>
        <p:blipFill>
          <a:blip r:embed="rId3"/>
          <a:stretch>
            <a:fillRect/>
          </a:stretch>
        </p:blipFill>
        <p:spPr>
          <a:xfrm>
            <a:off x="7619468" y="993830"/>
            <a:ext cx="3462153" cy="2427377"/>
          </a:xfrm>
          <a:prstGeom prst="rect">
            <a:avLst/>
          </a:prstGeom>
        </p:spPr>
      </p:pic>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Ökonomische Markt-ziele</a:t>
            </a:r>
          </a:p>
        </p:txBody>
      </p:sp>
      <p:sp>
        <p:nvSpPr>
          <p:cNvPr id="3" name="Inhaltsplatzhalter 2"/>
          <p:cNvSpPr>
            <a:spLocks noGrp="1"/>
          </p:cNvSpPr>
          <p:nvPr>
            <p:ph idx="1"/>
          </p:nvPr>
        </p:nvSpPr>
        <p:spPr/>
        <p:txBody>
          <a:bodyPr vert="horz" lIns="91440" tIns="45720" rIns="91440" bIns="45720" rtlCol="0" anchor="t">
            <a:normAutofit/>
          </a:bodyPr>
          <a:lstStyle/>
          <a:p>
            <a:endParaRPr lang="de-CH" sz="2800" dirty="0"/>
          </a:p>
          <a:p>
            <a:endParaRPr lang="de-CH" sz="2800" dirty="0"/>
          </a:p>
          <a:p>
            <a:r>
              <a:rPr lang="de-CH" sz="2800" dirty="0"/>
              <a:t>Umsatz:				4’000’000’000.-</a:t>
            </a:r>
          </a:p>
          <a:p>
            <a:r>
              <a:rPr lang="de-CH" sz="2800" dirty="0"/>
              <a:t>Deckungsbeitrag: 		1’500’000’000.-</a:t>
            </a:r>
          </a:p>
          <a:p>
            <a:r>
              <a:rPr lang="de-CH" sz="2800" dirty="0"/>
              <a:t>Absatz:				       5’000’000.-</a:t>
            </a:r>
          </a:p>
          <a:p>
            <a:r>
              <a:rPr lang="de-CH" sz="2800" dirty="0"/>
              <a:t>Preise:				                 800.-</a:t>
            </a:r>
          </a:p>
          <a:p>
            <a:r>
              <a:rPr lang="de-CH" sz="2800" dirty="0"/>
              <a:t>Marktanteile:	        	         		über 50%</a:t>
            </a:r>
          </a:p>
          <a:p>
            <a:pPr lvl="1"/>
            <a:endParaRPr lang="de-CH" dirty="0"/>
          </a:p>
          <a:p>
            <a:endParaRPr lang="de-CH" dirty="0"/>
          </a:p>
          <a:p>
            <a:pPr lvl="1"/>
            <a:endParaRPr lang="de-CH" dirty="0"/>
          </a:p>
        </p:txBody>
      </p:sp>
    </p:spTree>
    <p:extLst>
      <p:ext uri="{BB962C8B-B14F-4D97-AF65-F5344CB8AC3E}">
        <p14:creationId xmlns:p14="http://schemas.microsoft.com/office/powerpoint/2010/main" val="120252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PsycholOgische</a:t>
            </a:r>
            <a:r>
              <a:rPr lang="de-CH" dirty="0"/>
              <a:t> Markt-ziele</a:t>
            </a:r>
          </a:p>
        </p:txBody>
      </p:sp>
      <p:sp>
        <p:nvSpPr>
          <p:cNvPr id="3" name="Inhaltsplatzhalter 2"/>
          <p:cNvSpPr>
            <a:spLocks noGrp="1"/>
          </p:cNvSpPr>
          <p:nvPr>
            <p:ph idx="1"/>
          </p:nvPr>
        </p:nvSpPr>
        <p:spPr/>
        <p:txBody>
          <a:bodyPr>
            <a:normAutofit/>
          </a:bodyPr>
          <a:lstStyle/>
          <a:p>
            <a:r>
              <a:rPr lang="de-CH" dirty="0" err="1"/>
              <a:t>Bekannheitsgrad</a:t>
            </a:r>
            <a:r>
              <a:rPr lang="de-CH" dirty="0"/>
              <a:t>: Europa / Amerikaweit bekannt</a:t>
            </a:r>
            <a:br>
              <a:rPr lang="de-CH" dirty="0"/>
            </a:br>
            <a:endParaRPr lang="de-CH" dirty="0"/>
          </a:p>
          <a:p>
            <a:r>
              <a:rPr lang="de-CH" dirty="0"/>
              <a:t>Image: Qualität, Lifestyle</a:t>
            </a:r>
            <a:br>
              <a:rPr lang="de-CH" dirty="0"/>
            </a:br>
            <a:endParaRPr lang="de-CH" dirty="0"/>
          </a:p>
          <a:p>
            <a:r>
              <a:rPr lang="de-CH" dirty="0"/>
              <a:t>Kundenzufriedenheit: Gross</a:t>
            </a:r>
            <a:br>
              <a:rPr lang="de-CH" dirty="0"/>
            </a:br>
            <a:endParaRPr lang="de-CH" dirty="0"/>
          </a:p>
          <a:p>
            <a:r>
              <a:rPr lang="de-CH" dirty="0"/>
              <a:t>Kundenbindung aus Anbietersicht: Stark, Zubehör anbieten</a:t>
            </a:r>
            <a:br>
              <a:rPr lang="de-CH" dirty="0"/>
            </a:br>
            <a:endParaRPr lang="de-CH" dirty="0"/>
          </a:p>
          <a:p>
            <a:r>
              <a:rPr lang="de-CH" dirty="0"/>
              <a:t>Kundenloyalität </a:t>
            </a:r>
            <a:r>
              <a:rPr lang="de-CH"/>
              <a:t>aus Konsumentensicht: </a:t>
            </a:r>
            <a:r>
              <a:rPr lang="de-CH" dirty="0"/>
              <a:t>Einmal </a:t>
            </a:r>
            <a:r>
              <a:rPr lang="de-CH" dirty="0" err="1"/>
              <a:t>Oculus</a:t>
            </a:r>
            <a:r>
              <a:rPr lang="de-CH" dirty="0"/>
              <a:t> immer </a:t>
            </a:r>
            <a:r>
              <a:rPr lang="de-CH" dirty="0" err="1"/>
              <a:t>Oculus</a:t>
            </a:r>
            <a:endParaRPr lang="de-CH" dirty="0"/>
          </a:p>
          <a:p>
            <a:endParaRPr lang="de-CH" dirty="0"/>
          </a:p>
          <a:p>
            <a:endParaRPr lang="de-CH" dirty="0"/>
          </a:p>
          <a:p>
            <a:endParaRPr lang="de-CH" dirty="0"/>
          </a:p>
        </p:txBody>
      </p:sp>
    </p:spTree>
    <p:extLst>
      <p:ext uri="{BB962C8B-B14F-4D97-AF65-F5344CB8AC3E}">
        <p14:creationId xmlns:p14="http://schemas.microsoft.com/office/powerpoint/2010/main" val="338866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Operative Marketingplanung</a:t>
            </a:r>
          </a:p>
        </p:txBody>
      </p:sp>
      <p:sp>
        <p:nvSpPr>
          <p:cNvPr id="3" name="Inhaltsplatzhalter 2"/>
          <p:cNvSpPr>
            <a:spLocks noGrp="1"/>
          </p:cNvSpPr>
          <p:nvPr>
            <p:ph type="body" idx="1"/>
          </p:nvPr>
        </p:nvSpPr>
        <p:spPr/>
        <p:txBody>
          <a:bodyPr vert="horz" lIns="91440" tIns="45720" rIns="91440" bIns="45720" rtlCol="0" anchor="t">
            <a:normAutofit/>
          </a:bodyPr>
          <a:lstStyle/>
          <a:p>
            <a:r>
              <a:rPr lang="de-DE" sz="2800" dirty="0">
                <a:latin typeface="Calibri" charset="0"/>
              </a:rPr>
              <a:t>Produkt, Preis, Konkurrenz, Vertrieb </a:t>
            </a:r>
          </a:p>
          <a:p>
            <a:pPr marL="0" indent="0">
              <a:buNone/>
            </a:pPr>
            <a:endParaRPr lang="de-DE" dirty="0"/>
          </a:p>
          <a:p>
            <a:endParaRPr lang="de-DE" dirty="0"/>
          </a:p>
        </p:txBody>
      </p:sp>
    </p:spTree>
    <p:extLst>
      <p:ext uri="{BB962C8B-B14F-4D97-AF65-F5344CB8AC3E}">
        <p14:creationId xmlns:p14="http://schemas.microsoft.com/office/powerpoint/2010/main" val="193163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wiwiweb.de/assets/courses/img/marketing/Die_BCG-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393" y="1336748"/>
            <a:ext cx="7184011" cy="538800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CH" smtClean="0"/>
              <a:t>Portfolioanalyse</a:t>
            </a:r>
            <a:endParaRPr lang="de-CH" dirty="0"/>
          </a:p>
        </p:txBody>
      </p:sp>
      <p:pic>
        <p:nvPicPr>
          <p:cNvPr id="50" name="Inhaltsplatzhalter 4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20398" y="1912896"/>
            <a:ext cx="1763847" cy="992164"/>
          </a:xfrm>
        </p:spPr>
      </p:pic>
      <p:pic>
        <p:nvPicPr>
          <p:cNvPr id="51" name="Grafik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8829" y="2049984"/>
            <a:ext cx="1564471" cy="974480"/>
          </a:xfrm>
          <a:prstGeom prst="rect">
            <a:avLst/>
          </a:prstGeom>
        </p:spPr>
      </p:pic>
      <p:pic>
        <p:nvPicPr>
          <p:cNvPr id="52" name="Grafik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5991" y="2767971"/>
            <a:ext cx="1446042" cy="971623"/>
          </a:xfrm>
          <a:prstGeom prst="rect">
            <a:avLst/>
          </a:prstGeom>
        </p:spPr>
      </p:pic>
    </p:spTree>
    <p:extLst>
      <p:ext uri="{BB962C8B-B14F-4D97-AF65-F5344CB8AC3E}">
        <p14:creationId xmlns:p14="http://schemas.microsoft.com/office/powerpoint/2010/main" val="396971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Positionierungs-Analyse</a:t>
            </a:r>
            <a:endParaRPr lang="de-DE" dirty="0"/>
          </a:p>
        </p:txBody>
      </p:sp>
      <p:cxnSp>
        <p:nvCxnSpPr>
          <p:cNvPr id="5" name="Gerader Verbinder 4"/>
          <p:cNvCxnSpPr/>
          <p:nvPr/>
        </p:nvCxnSpPr>
        <p:spPr>
          <a:xfrm>
            <a:off x="6095999" y="1964267"/>
            <a:ext cx="0" cy="40301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3742267" y="3808955"/>
            <a:ext cx="491066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5524368" y="1569523"/>
            <a:ext cx="1143262" cy="369332"/>
          </a:xfrm>
          <a:prstGeom prst="rect">
            <a:avLst/>
          </a:prstGeom>
          <a:noFill/>
        </p:spPr>
        <p:txBody>
          <a:bodyPr wrap="none" rtlCol="0">
            <a:spAutoFit/>
          </a:bodyPr>
          <a:lstStyle/>
          <a:p>
            <a:r>
              <a:rPr lang="de-CH" dirty="0"/>
              <a:t>emotional</a:t>
            </a:r>
          </a:p>
        </p:txBody>
      </p:sp>
      <p:sp>
        <p:nvSpPr>
          <p:cNvPr id="20" name="Textfeld 19"/>
          <p:cNvSpPr txBox="1"/>
          <p:nvPr/>
        </p:nvSpPr>
        <p:spPr>
          <a:xfrm>
            <a:off x="8887735" y="3624289"/>
            <a:ext cx="627095" cy="369332"/>
          </a:xfrm>
          <a:prstGeom prst="rect">
            <a:avLst/>
          </a:prstGeom>
          <a:noFill/>
        </p:spPr>
        <p:txBody>
          <a:bodyPr wrap="none" rtlCol="0">
            <a:spAutoFit/>
          </a:bodyPr>
          <a:lstStyle/>
          <a:p>
            <a:r>
              <a:rPr lang="de-CH" dirty="0"/>
              <a:t>billig</a:t>
            </a:r>
          </a:p>
        </p:txBody>
      </p:sp>
      <p:sp>
        <p:nvSpPr>
          <p:cNvPr id="21" name="Textfeld 20"/>
          <p:cNvSpPr txBox="1"/>
          <p:nvPr/>
        </p:nvSpPr>
        <p:spPr>
          <a:xfrm>
            <a:off x="2674926" y="3610001"/>
            <a:ext cx="949940" cy="369332"/>
          </a:xfrm>
          <a:prstGeom prst="rect">
            <a:avLst/>
          </a:prstGeom>
          <a:noFill/>
        </p:spPr>
        <p:txBody>
          <a:bodyPr wrap="none" rtlCol="0">
            <a:spAutoFit/>
          </a:bodyPr>
          <a:lstStyle/>
          <a:p>
            <a:r>
              <a:rPr lang="de-CH" dirty="0"/>
              <a:t>wertvoll</a:t>
            </a:r>
          </a:p>
        </p:txBody>
      </p:sp>
      <p:sp>
        <p:nvSpPr>
          <p:cNvPr id="25" name="Textfeld 24"/>
          <p:cNvSpPr txBox="1"/>
          <p:nvPr/>
        </p:nvSpPr>
        <p:spPr>
          <a:xfrm>
            <a:off x="5643214" y="5927223"/>
            <a:ext cx="905569" cy="369332"/>
          </a:xfrm>
          <a:prstGeom prst="rect">
            <a:avLst/>
          </a:prstGeom>
          <a:noFill/>
        </p:spPr>
        <p:txBody>
          <a:bodyPr wrap="none" rtlCol="0">
            <a:spAutoFit/>
          </a:bodyPr>
          <a:lstStyle/>
          <a:p>
            <a:r>
              <a:rPr lang="de-CH" dirty="0"/>
              <a:t>rational</a:t>
            </a:r>
          </a:p>
        </p:txBody>
      </p:sp>
      <p:sp>
        <p:nvSpPr>
          <p:cNvPr id="27" name="Textfeld 26"/>
          <p:cNvSpPr txBox="1"/>
          <p:nvPr/>
        </p:nvSpPr>
        <p:spPr>
          <a:xfrm>
            <a:off x="3093692" y="2305619"/>
            <a:ext cx="1199367" cy="369332"/>
          </a:xfrm>
          <a:prstGeom prst="rect">
            <a:avLst/>
          </a:prstGeom>
          <a:noFill/>
        </p:spPr>
        <p:txBody>
          <a:bodyPr wrap="none" rtlCol="0">
            <a:spAutoFit/>
          </a:bodyPr>
          <a:lstStyle/>
          <a:p>
            <a:r>
              <a:rPr lang="de-CH" dirty="0" err="1"/>
              <a:t>Oculus</a:t>
            </a:r>
            <a:r>
              <a:rPr lang="de-CH" dirty="0"/>
              <a:t> Rift</a:t>
            </a:r>
          </a:p>
        </p:txBody>
      </p:sp>
      <p:pic>
        <p:nvPicPr>
          <p:cNvPr id="11" name="Inhaltsplatzhalter 4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05759" y="1885535"/>
            <a:ext cx="1763847" cy="992164"/>
          </a:xfrm>
        </p:spPr>
      </p:pic>
    </p:spTree>
    <p:extLst>
      <p:ext uri="{BB962C8B-B14F-4D97-AF65-F5344CB8AC3E}">
        <p14:creationId xmlns:p14="http://schemas.microsoft.com/office/powerpoint/2010/main" val="267976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Produkt - Strategieentwicklung</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213654257"/>
              </p:ext>
            </p:extLst>
          </p:nvPr>
        </p:nvGraphicFramePr>
        <p:xfrm>
          <a:off x="685800" y="2193925"/>
          <a:ext cx="10820400" cy="2926080"/>
        </p:xfrm>
        <a:graphic>
          <a:graphicData uri="http://schemas.openxmlformats.org/drawingml/2006/table">
            <a:tbl>
              <a:tblPr firstRow="1" bandRow="1">
                <a:tableStyleId>{F5AB1C69-6EDB-4FF4-983F-18BD219EF322}</a:tableStyleId>
              </a:tblPr>
              <a:tblGrid>
                <a:gridCol w="2164080">
                  <a:extLst>
                    <a:ext uri="{9D8B030D-6E8A-4147-A177-3AD203B41FA5}">
                      <a16:colId xmlns:a16="http://schemas.microsoft.com/office/drawing/2014/main" xmlns="" val="20000"/>
                    </a:ext>
                  </a:extLst>
                </a:gridCol>
                <a:gridCol w="2164080">
                  <a:extLst>
                    <a:ext uri="{9D8B030D-6E8A-4147-A177-3AD203B41FA5}">
                      <a16:colId xmlns:a16="http://schemas.microsoft.com/office/drawing/2014/main" xmlns="" val="20001"/>
                    </a:ext>
                  </a:extLst>
                </a:gridCol>
                <a:gridCol w="2164080">
                  <a:extLst>
                    <a:ext uri="{9D8B030D-6E8A-4147-A177-3AD203B41FA5}">
                      <a16:colId xmlns:a16="http://schemas.microsoft.com/office/drawing/2014/main" xmlns="" val="20002"/>
                    </a:ext>
                  </a:extLst>
                </a:gridCol>
                <a:gridCol w="2164080">
                  <a:extLst>
                    <a:ext uri="{9D8B030D-6E8A-4147-A177-3AD203B41FA5}">
                      <a16:colId xmlns:a16="http://schemas.microsoft.com/office/drawing/2014/main" xmlns="" val="20003"/>
                    </a:ext>
                  </a:extLst>
                </a:gridCol>
                <a:gridCol w="2164080">
                  <a:extLst>
                    <a:ext uri="{9D8B030D-6E8A-4147-A177-3AD203B41FA5}">
                      <a16:colId xmlns:a16="http://schemas.microsoft.com/office/drawing/2014/main" xmlns="" val="20004"/>
                    </a:ext>
                  </a:extLst>
                </a:gridCol>
              </a:tblGrid>
              <a:tr h="370840">
                <a:tc>
                  <a:txBody>
                    <a:bodyPr/>
                    <a:lstStyle/>
                    <a:p>
                      <a:r>
                        <a:rPr lang="de-CH" dirty="0">
                          <a:solidFill>
                            <a:schemeClr val="tx1"/>
                          </a:solidFill>
                        </a:rPr>
                        <a:t>Qualitätsstrategie</a:t>
                      </a:r>
                    </a:p>
                  </a:txBody>
                  <a:tcPr marL="94090" marR="94090">
                    <a:solidFill>
                      <a:schemeClr val="bg1">
                        <a:lumMod val="85000"/>
                      </a:schemeClr>
                    </a:solidFill>
                  </a:tcPr>
                </a:tc>
                <a:tc>
                  <a:txBody>
                    <a:bodyPr/>
                    <a:lstStyle/>
                    <a:p>
                      <a:r>
                        <a:rPr lang="de-CH" dirty="0">
                          <a:solidFill>
                            <a:schemeClr val="tx1"/>
                          </a:solidFill>
                        </a:rPr>
                        <a:t>Preisstrategie</a:t>
                      </a:r>
                    </a:p>
                  </a:txBody>
                  <a:tcPr marL="94090" marR="94090">
                    <a:solidFill>
                      <a:schemeClr val="bg1">
                        <a:lumMod val="85000"/>
                      </a:schemeClr>
                    </a:solidFill>
                  </a:tcPr>
                </a:tc>
                <a:tc>
                  <a:txBody>
                    <a:bodyPr/>
                    <a:lstStyle/>
                    <a:p>
                      <a:r>
                        <a:rPr lang="de-CH" dirty="0">
                          <a:solidFill>
                            <a:schemeClr val="tx1"/>
                          </a:solidFill>
                        </a:rPr>
                        <a:t>Markenstrategie</a:t>
                      </a:r>
                    </a:p>
                  </a:txBody>
                  <a:tcPr marL="94090" marR="94090">
                    <a:solidFill>
                      <a:schemeClr val="bg1">
                        <a:lumMod val="85000"/>
                      </a:schemeClr>
                    </a:solidFill>
                  </a:tcPr>
                </a:tc>
                <a:tc>
                  <a:txBody>
                    <a:bodyPr/>
                    <a:lstStyle/>
                    <a:p>
                      <a:r>
                        <a:rPr lang="de-CH" smtClean="0">
                          <a:solidFill>
                            <a:schemeClr val="tx1"/>
                          </a:solidFill>
                        </a:rPr>
                        <a:t>Sortiments-strategie</a:t>
                      </a:r>
                      <a:endParaRPr lang="de-CH" dirty="0">
                        <a:solidFill>
                          <a:schemeClr val="tx1"/>
                        </a:solidFill>
                      </a:endParaRPr>
                    </a:p>
                  </a:txBody>
                  <a:tcPr marL="94090" marR="94090">
                    <a:solidFill>
                      <a:schemeClr val="bg1">
                        <a:lumMod val="85000"/>
                      </a:schemeClr>
                    </a:solidFill>
                  </a:tcPr>
                </a:tc>
                <a:tc>
                  <a:txBody>
                    <a:bodyPr/>
                    <a:lstStyle/>
                    <a:p>
                      <a:r>
                        <a:rPr lang="de-CH" dirty="0">
                          <a:solidFill>
                            <a:schemeClr val="tx1"/>
                          </a:solidFill>
                        </a:rPr>
                        <a:t>Servicestrategie</a:t>
                      </a:r>
                    </a:p>
                  </a:txBody>
                  <a:tcPr marL="94090" marR="94090">
                    <a:solidFill>
                      <a:schemeClr val="bg1">
                        <a:lumMod val="85000"/>
                      </a:schemeClr>
                    </a:solidFill>
                  </a:tcPr>
                </a:tc>
                <a:extLst>
                  <a:ext uri="{0D108BD9-81ED-4DB2-BD59-A6C34878D82A}">
                    <a16:rowId xmlns:a16="http://schemas.microsoft.com/office/drawing/2014/main" xmlns="" val="10000"/>
                  </a:ext>
                </a:extLst>
              </a:tr>
              <a:tr h="370840">
                <a:tc>
                  <a:txBody>
                    <a:bodyPr/>
                    <a:lstStyle/>
                    <a:p>
                      <a:pPr marL="285750" indent="-285750">
                        <a:buFontTx/>
                        <a:buChar char="-"/>
                      </a:pPr>
                      <a:r>
                        <a:rPr lang="de-CH" dirty="0"/>
                        <a:t>Premium Produkt</a:t>
                      </a:r>
                    </a:p>
                    <a:p>
                      <a:pPr marL="285750" indent="-285750">
                        <a:buFontTx/>
                        <a:buChar char="-"/>
                      </a:pPr>
                      <a:r>
                        <a:rPr lang="de-CH" dirty="0"/>
                        <a:t>Hohe Auflösung</a:t>
                      </a:r>
                    </a:p>
                    <a:p>
                      <a:pPr marL="285750" indent="-285750">
                        <a:buFontTx/>
                        <a:buChar char="-"/>
                      </a:pPr>
                      <a:r>
                        <a:rPr lang="de-CH" dirty="0"/>
                        <a:t>Hochwertige</a:t>
                      </a:r>
                      <a:r>
                        <a:rPr lang="de-CH" baseline="0" dirty="0"/>
                        <a:t> Materialien</a:t>
                      </a:r>
                    </a:p>
                    <a:p>
                      <a:pPr marL="285750" indent="-285750">
                        <a:buFontTx/>
                        <a:buChar char="-"/>
                      </a:pPr>
                      <a:r>
                        <a:rPr lang="de-CH" baseline="0" dirty="0"/>
                        <a:t>Gute Performance</a:t>
                      </a:r>
                      <a:endParaRPr lang="de-CH" dirty="0"/>
                    </a:p>
                  </a:txBody>
                  <a:tcPr marL="94090" marR="94090"/>
                </a:tc>
                <a:tc>
                  <a:txBody>
                    <a:bodyPr/>
                    <a:lstStyle/>
                    <a:p>
                      <a:r>
                        <a:rPr lang="de-CH" dirty="0"/>
                        <a:t>- Hoher</a:t>
                      </a:r>
                      <a:r>
                        <a:rPr lang="de-CH" baseline="0" dirty="0"/>
                        <a:t> Einstiegspreis</a:t>
                      </a:r>
                      <a:endParaRPr lang="de-CH" dirty="0"/>
                    </a:p>
                  </a:txBody>
                  <a:tcPr marL="94090" marR="94090"/>
                </a:tc>
                <a:tc>
                  <a:txBody>
                    <a:bodyPr/>
                    <a:lstStyle/>
                    <a:p>
                      <a:pPr marL="285750" indent="-285750">
                        <a:buFontTx/>
                        <a:buChar char="-"/>
                      </a:pPr>
                      <a:r>
                        <a:rPr lang="de-CH" baseline="0" dirty="0"/>
                        <a:t>Einzelmarke</a:t>
                      </a:r>
                    </a:p>
                    <a:p>
                      <a:pPr marL="285750" indent="-285750">
                        <a:buFontTx/>
                        <a:buChar char="-"/>
                      </a:pPr>
                      <a:r>
                        <a:rPr lang="de-CH" baseline="0" dirty="0"/>
                        <a:t>International</a:t>
                      </a:r>
                      <a:endParaRPr lang="de-CH" dirty="0"/>
                    </a:p>
                  </a:txBody>
                  <a:tcPr marL="94090" marR="94090"/>
                </a:tc>
                <a:tc>
                  <a:txBody>
                    <a:bodyPr/>
                    <a:lstStyle/>
                    <a:p>
                      <a:r>
                        <a:rPr lang="de-CH" dirty="0"/>
                        <a:t>- Spezialisiertes</a:t>
                      </a:r>
                      <a:r>
                        <a:rPr lang="de-CH" baseline="0" dirty="0"/>
                        <a:t> Sortiment</a:t>
                      </a:r>
                      <a:endParaRPr lang="de-CH" dirty="0"/>
                    </a:p>
                  </a:txBody>
                  <a:tcPr marL="94090" marR="94090"/>
                </a:tc>
                <a:tc>
                  <a:txBody>
                    <a:bodyPr/>
                    <a:lstStyle/>
                    <a:p>
                      <a:pPr marL="285750" indent="-285750">
                        <a:buFontTx/>
                        <a:buChar char="-"/>
                      </a:pPr>
                      <a:r>
                        <a:rPr lang="de-CH" dirty="0"/>
                        <a:t>Standardisierte</a:t>
                      </a:r>
                      <a:r>
                        <a:rPr lang="de-CH" baseline="0" dirty="0"/>
                        <a:t> Garantieleistungen</a:t>
                      </a:r>
                    </a:p>
                    <a:p>
                      <a:pPr marL="285750" indent="-285750">
                        <a:buFontTx/>
                        <a:buChar char="-"/>
                      </a:pPr>
                      <a:r>
                        <a:rPr lang="de-CH" dirty="0"/>
                        <a:t>Zusatz</a:t>
                      </a:r>
                      <a:r>
                        <a:rPr lang="de-CH" baseline="0" dirty="0"/>
                        <a:t> Software</a:t>
                      </a:r>
                    </a:p>
                    <a:p>
                      <a:pPr marL="285750" indent="-285750">
                        <a:buFontTx/>
                        <a:buChar char="-"/>
                      </a:pPr>
                      <a:r>
                        <a:rPr lang="de-CH" baseline="0"/>
                        <a:t>Zusatz Hardware</a:t>
                      </a:r>
                      <a:endParaRPr lang="de-CH" dirty="0"/>
                    </a:p>
                  </a:txBody>
                  <a:tcPr marL="94090" marR="940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1976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Preis Spielraum</a:t>
            </a:r>
          </a:p>
        </p:txBody>
      </p:sp>
      <p:sp>
        <p:nvSpPr>
          <p:cNvPr id="3" name="Inhaltsplatzhalter 2"/>
          <p:cNvSpPr>
            <a:spLocks noGrp="1"/>
          </p:cNvSpPr>
          <p:nvPr>
            <p:ph idx="1"/>
          </p:nvPr>
        </p:nvSpPr>
        <p:spPr/>
        <p:txBody>
          <a:bodyPr>
            <a:normAutofit/>
          </a:bodyPr>
          <a:lstStyle/>
          <a:p>
            <a:r>
              <a:rPr lang="de-CH" sz="3000" dirty="0"/>
              <a:t>HTC Vive 989.-</a:t>
            </a:r>
          </a:p>
          <a:p>
            <a:endParaRPr lang="de-CH" sz="3000" dirty="0"/>
          </a:p>
          <a:p>
            <a:r>
              <a:rPr lang="de-CH" sz="3000" dirty="0"/>
              <a:t>Hohe Anfrage</a:t>
            </a:r>
          </a:p>
          <a:p>
            <a:endParaRPr lang="de-CH" sz="3000" dirty="0"/>
          </a:p>
          <a:p>
            <a:r>
              <a:rPr lang="de-CH" sz="3000" dirty="0"/>
              <a:t>Hohe Kosten</a:t>
            </a:r>
          </a:p>
          <a:p>
            <a:endParaRPr lang="de-CH" sz="3000" dirty="0"/>
          </a:p>
          <a:p>
            <a:r>
              <a:rPr lang="de-CH" sz="3000" dirty="0"/>
              <a:t>Neuer Markt</a:t>
            </a:r>
          </a:p>
          <a:p>
            <a:pPr marL="0" indent="0">
              <a:buNone/>
            </a:pPr>
            <a:endParaRPr lang="de-CH" dirty="0"/>
          </a:p>
          <a:p>
            <a:pPr marL="0" indent="0">
              <a:buNone/>
            </a:pPr>
            <a:endParaRPr lang="de-CH" dirty="0"/>
          </a:p>
        </p:txBody>
      </p:sp>
    </p:spTree>
    <p:extLst>
      <p:ext uri="{BB962C8B-B14F-4D97-AF65-F5344CB8AC3E}">
        <p14:creationId xmlns:p14="http://schemas.microsoft.com/office/powerpoint/2010/main" val="282152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Preispolitische Ziele</a:t>
            </a:r>
          </a:p>
        </p:txBody>
      </p:sp>
      <p:sp>
        <p:nvSpPr>
          <p:cNvPr id="3" name="Inhaltsplatzhalter 2"/>
          <p:cNvSpPr>
            <a:spLocks noGrp="1"/>
          </p:cNvSpPr>
          <p:nvPr>
            <p:ph idx="1"/>
          </p:nvPr>
        </p:nvSpPr>
        <p:spPr>
          <a:xfrm>
            <a:off x="685800" y="1872588"/>
            <a:ext cx="10820400" cy="4024125"/>
          </a:xfrm>
        </p:spPr>
        <p:txBody>
          <a:bodyPr>
            <a:normAutofit/>
          </a:bodyPr>
          <a:lstStyle/>
          <a:p>
            <a:pPr marL="0" indent="0">
              <a:buNone/>
            </a:pPr>
            <a:r>
              <a:rPr lang="de-CH" sz="4000" dirty="0"/>
              <a:t>Die Konkurrenz bietet:</a:t>
            </a:r>
          </a:p>
          <a:p>
            <a:pPr marL="0" indent="0">
              <a:buNone/>
            </a:pPr>
            <a:r>
              <a:rPr lang="de-CH" sz="4000" dirty="0"/>
              <a:t>Ein teures Produkt mit Zubehör.</a:t>
            </a:r>
          </a:p>
          <a:p>
            <a:endParaRPr lang="de-CH" sz="4000" dirty="0"/>
          </a:p>
          <a:p>
            <a:pPr marL="0" indent="0">
              <a:buNone/>
            </a:pPr>
            <a:r>
              <a:rPr lang="de-CH" sz="4000" dirty="0"/>
              <a:t>Wir bieten:</a:t>
            </a:r>
          </a:p>
          <a:p>
            <a:pPr marL="0" indent="0">
              <a:buNone/>
            </a:pPr>
            <a:r>
              <a:rPr lang="de-CH" sz="4000" dirty="0"/>
              <a:t>Ein Standardisiertes preiswertes Produkt.</a:t>
            </a:r>
          </a:p>
          <a:p>
            <a:endParaRPr lang="de-CH" sz="4000" dirty="0"/>
          </a:p>
          <a:p>
            <a:pPr marL="0" indent="0">
              <a:buNone/>
            </a:pPr>
            <a:endParaRPr lang="de-CH" sz="4000" dirty="0"/>
          </a:p>
          <a:p>
            <a:pPr marL="0" indent="0">
              <a:buNone/>
            </a:pPr>
            <a:endParaRPr lang="de-CH" sz="4000" b="1" dirty="0"/>
          </a:p>
          <a:p>
            <a:pPr marL="0" indent="0">
              <a:buNone/>
            </a:pPr>
            <a:endParaRPr lang="de-CH" sz="4000" b="1" dirty="0"/>
          </a:p>
        </p:txBody>
      </p:sp>
      <p:sp>
        <p:nvSpPr>
          <p:cNvPr id="4" name="Inhaltsplatzhalter 2"/>
          <p:cNvSpPr txBox="1">
            <a:spLocks/>
          </p:cNvSpPr>
          <p:nvPr/>
        </p:nvSpPr>
        <p:spPr>
          <a:xfrm>
            <a:off x="685800" y="1872587"/>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de-CH" sz="4000" dirty="0"/>
              <a:t>Unser Ziel:</a:t>
            </a:r>
            <a:br>
              <a:rPr lang="de-CH" sz="4000" dirty="0"/>
            </a:br>
            <a:r>
              <a:rPr lang="de-CH" sz="4000" dirty="0"/>
              <a:t>Günstigerer Zugang zu Virtual Reality um gross in den neuen Markt einzusteigen.</a:t>
            </a:r>
            <a:endParaRPr lang="de-CH" sz="4000" b="1" dirty="0"/>
          </a:p>
        </p:txBody>
      </p:sp>
    </p:spTree>
    <p:extLst>
      <p:ext uri="{BB962C8B-B14F-4D97-AF65-F5344CB8AC3E}">
        <p14:creationId xmlns:p14="http://schemas.microsoft.com/office/powerpoint/2010/main" val="19742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hidden"/>
                                      </p:to>
                                    </p:se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Preis</a:t>
            </a:r>
          </a:p>
        </p:txBody>
      </p:sp>
      <p:sp>
        <p:nvSpPr>
          <p:cNvPr id="3" name="Inhaltsplatzhalter 2"/>
          <p:cNvSpPr>
            <a:spLocks noGrp="1"/>
          </p:cNvSpPr>
          <p:nvPr>
            <p:ph idx="1"/>
          </p:nvPr>
        </p:nvSpPr>
        <p:spPr/>
        <p:txBody>
          <a:bodyPr/>
          <a:lstStyle/>
          <a:p>
            <a:endParaRPr lang="de-CH" dirty="0"/>
          </a:p>
          <a:p>
            <a:r>
              <a:rPr lang="de-CH" dirty="0"/>
              <a:t>Strategie der Preispositionierung</a:t>
            </a:r>
          </a:p>
          <a:p>
            <a:pPr lvl="1"/>
            <a:r>
              <a:rPr lang="de-CH" dirty="0"/>
              <a:t>Hochpreisstrategie</a:t>
            </a:r>
          </a:p>
          <a:p>
            <a:endParaRPr lang="de-CH" dirty="0"/>
          </a:p>
          <a:p>
            <a:r>
              <a:rPr lang="de-CH" dirty="0"/>
              <a:t>Strategie des Preiswettbewerbs</a:t>
            </a:r>
          </a:p>
          <a:p>
            <a:pPr lvl="1"/>
            <a:r>
              <a:rPr lang="de-CH" dirty="0"/>
              <a:t>Preiskampf </a:t>
            </a:r>
            <a:r>
              <a:rPr lang="de-CH" dirty="0">
                <a:sym typeface="Wingdings" panose="05000000000000000000" pitchFamily="2" charset="2"/>
              </a:rPr>
              <a:t> Zubehör unterscheidet sich</a:t>
            </a:r>
            <a:endParaRPr lang="de-CH" dirty="0"/>
          </a:p>
          <a:p>
            <a:endParaRPr lang="de-CH" dirty="0"/>
          </a:p>
        </p:txBody>
      </p:sp>
    </p:spTree>
    <p:extLst>
      <p:ext uri="{BB962C8B-B14F-4D97-AF65-F5344CB8AC3E}">
        <p14:creationId xmlns:p14="http://schemas.microsoft.com/office/powerpoint/2010/main" val="262820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Kommunikationsmix	</a:t>
            </a:r>
          </a:p>
        </p:txBody>
      </p:sp>
      <p:sp>
        <p:nvSpPr>
          <p:cNvPr id="3" name="Inhaltsplatzhalter 2"/>
          <p:cNvSpPr>
            <a:spLocks noGrp="1"/>
          </p:cNvSpPr>
          <p:nvPr>
            <p:ph idx="1"/>
          </p:nvPr>
        </p:nvSpPr>
        <p:spPr/>
        <p:txBody>
          <a:bodyPr vert="horz" lIns="91440" tIns="45720" rIns="91440" bIns="45720" rtlCol="0" anchor="t">
            <a:normAutofit/>
          </a:bodyPr>
          <a:lstStyle/>
          <a:p>
            <a:r>
              <a:rPr lang="de-CH" dirty="0"/>
              <a:t>Messen (Themen: Gaming, Medizin etc.)</a:t>
            </a:r>
            <a:endParaRPr lang="de-DE" dirty="0"/>
          </a:p>
          <a:p>
            <a:r>
              <a:rPr lang="de-CH" dirty="0"/>
              <a:t>Public Relations</a:t>
            </a:r>
          </a:p>
          <a:p>
            <a:pPr lvl="1"/>
            <a:r>
              <a:rPr lang="de-CH" dirty="0"/>
              <a:t>Abgabe von Betaversion an Fachzeitschriften und </a:t>
            </a:r>
            <a:r>
              <a:rPr lang="de-CH" dirty="0" err="1"/>
              <a:t>Techblogs</a:t>
            </a:r>
            <a:r>
              <a:rPr lang="de-CH" dirty="0"/>
              <a:t> um Mediawerbung zu bezwecken</a:t>
            </a:r>
          </a:p>
          <a:p>
            <a:r>
              <a:rPr lang="de-CH" dirty="0"/>
              <a:t>Online Kommunikation</a:t>
            </a:r>
          </a:p>
          <a:p>
            <a:pPr lvl="1"/>
            <a:r>
              <a:rPr lang="de-CH" dirty="0"/>
              <a:t>Community bilden über Soziale Netzwerke</a:t>
            </a:r>
          </a:p>
          <a:p>
            <a:r>
              <a:rPr lang="de-CH" dirty="0"/>
              <a:t>Event-Marketing</a:t>
            </a:r>
          </a:p>
          <a:p>
            <a:pPr lvl="1"/>
            <a:endParaRPr lang="de-CH" dirty="0"/>
          </a:p>
        </p:txBody>
      </p:sp>
    </p:spTree>
    <p:extLst>
      <p:ext uri="{BB962C8B-B14F-4D97-AF65-F5344CB8AC3E}">
        <p14:creationId xmlns:p14="http://schemas.microsoft.com/office/powerpoint/2010/main" val="271886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vert="horz" lIns="91440" tIns="45720" rIns="91440" bIns="45720" rtlCol="0" anchor="t">
            <a:normAutofit/>
          </a:bodyPr>
          <a:lstStyle/>
          <a:p>
            <a:r>
              <a:rPr lang="de-DE" dirty="0"/>
              <a:t>Brille für </a:t>
            </a:r>
            <a:r>
              <a:rPr lang="de-DE" dirty="0" err="1"/>
              <a:t>virtual</a:t>
            </a:r>
            <a:r>
              <a:rPr lang="de-DE" dirty="0"/>
              <a:t> </a:t>
            </a:r>
            <a:r>
              <a:rPr lang="de-DE" dirty="0" err="1"/>
              <a:t>reality</a:t>
            </a:r>
            <a:r>
              <a:rPr lang="de-DE" dirty="0"/>
              <a:t> Anwendungen</a:t>
            </a:r>
          </a:p>
          <a:p>
            <a:r>
              <a:rPr lang="de-DE" dirty="0">
                <a:latin typeface="Century Gothic" charset="0"/>
              </a:rPr>
              <a:t>Head-Tracking-System</a:t>
            </a:r>
          </a:p>
          <a:p>
            <a:r>
              <a:rPr lang="de-DE" dirty="0"/>
              <a:t>Games, Filme und vieles mehr</a:t>
            </a:r>
          </a:p>
        </p:txBody>
      </p:sp>
    </p:spTree>
    <p:extLst>
      <p:ext uri="{BB962C8B-B14F-4D97-AF65-F5344CB8AC3E}">
        <p14:creationId xmlns:p14="http://schemas.microsoft.com/office/powerpoint/2010/main" val="198963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Vertrieb</a:t>
            </a:r>
          </a:p>
        </p:txBody>
      </p:sp>
      <p:sp>
        <p:nvSpPr>
          <p:cNvPr id="3" name="Inhaltsplatzhalter 2"/>
          <p:cNvSpPr>
            <a:spLocks noGrp="1"/>
          </p:cNvSpPr>
          <p:nvPr>
            <p:ph idx="1"/>
          </p:nvPr>
        </p:nvSpPr>
        <p:spPr/>
        <p:txBody>
          <a:bodyPr/>
          <a:lstStyle/>
          <a:p>
            <a:r>
              <a:rPr lang="de-CH" dirty="0"/>
              <a:t>Multi-Channel Strategie</a:t>
            </a:r>
          </a:p>
          <a:p>
            <a:pPr lvl="1"/>
            <a:r>
              <a:rPr lang="de-CH" dirty="0"/>
              <a:t>Direktvertrieb über Website</a:t>
            </a:r>
          </a:p>
          <a:p>
            <a:pPr lvl="1"/>
            <a:r>
              <a:rPr lang="de-CH" dirty="0"/>
              <a:t>Mehrstufiger indirekter Vertrieb</a:t>
            </a:r>
          </a:p>
          <a:p>
            <a:r>
              <a:rPr lang="de-CH" smtClean="0"/>
              <a:t>Pull </a:t>
            </a:r>
            <a:r>
              <a:rPr lang="de-CH" dirty="0"/>
              <a:t>Strategie</a:t>
            </a:r>
          </a:p>
          <a:p>
            <a:pPr lvl="1"/>
            <a:r>
              <a:rPr lang="de-CH" dirty="0"/>
              <a:t>Bundles mit Games und PCs</a:t>
            </a:r>
          </a:p>
          <a:p>
            <a:pPr lvl="1"/>
            <a:r>
              <a:rPr lang="de-CH" dirty="0"/>
              <a:t>Exklusive Inhalte</a:t>
            </a:r>
          </a:p>
          <a:p>
            <a:pPr lvl="1"/>
            <a:endParaRPr lang="de-CH" dirty="0"/>
          </a:p>
        </p:txBody>
      </p:sp>
    </p:spTree>
    <p:extLst>
      <p:ext uri="{BB962C8B-B14F-4D97-AF65-F5344CB8AC3E}">
        <p14:creationId xmlns:p14="http://schemas.microsoft.com/office/powerpoint/2010/main" val="2697978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Literaturverzeichnis</a:t>
            </a:r>
          </a:p>
        </p:txBody>
      </p:sp>
      <p:sp>
        <p:nvSpPr>
          <p:cNvPr id="3" name="Inhaltsplatzhalter 2"/>
          <p:cNvSpPr>
            <a:spLocks noGrp="1"/>
          </p:cNvSpPr>
          <p:nvPr>
            <p:ph idx="1"/>
          </p:nvPr>
        </p:nvSpPr>
        <p:spPr/>
        <p:txBody>
          <a:bodyPr vert="horz" lIns="91440" tIns="45720" rIns="91440" bIns="45720" rtlCol="0" anchor="t">
            <a:normAutofit lnSpcReduction="10000"/>
          </a:bodyPr>
          <a:lstStyle/>
          <a:p>
            <a:pPr marL="0" indent="0">
              <a:buNone/>
            </a:pPr>
            <a:r>
              <a:rPr lang="de-DE" dirty="0">
                <a:latin typeface="Century Gothic" charset="0"/>
              </a:rPr>
              <a:t>Janssen, J. (2015). Namensstreit: </a:t>
            </a:r>
            <a:r>
              <a:rPr lang="de-DE" dirty="0" err="1">
                <a:latin typeface="Century Gothic" charset="0"/>
              </a:rPr>
              <a:t>Oculus</a:t>
            </a:r>
            <a:r>
              <a:rPr lang="de-DE" dirty="0">
                <a:latin typeface="Century Gothic" charset="0"/>
              </a:rPr>
              <a:t>-VR Brillen dürfen in Deutschland nicht verkauft werden. Online (04.05.2016): </a:t>
            </a:r>
            <a:r>
              <a:rPr lang="de-DE" dirty="0">
                <a:latin typeface="Century Gothic" charset="0"/>
                <a:hlinkClick r:id="rId3"/>
              </a:rPr>
              <a:t>http://www.heise.de/newsticker/meldung/Namensstreit-Oculus-VR-Brillen-duerfen-in-Deutschland-nicht-verkauft-werden-2628849.html</a:t>
            </a:r>
          </a:p>
          <a:p>
            <a:pPr marL="0" indent="0">
              <a:buNone/>
            </a:pPr>
            <a:r>
              <a:rPr lang="de-DE" dirty="0">
                <a:latin typeface="Century Gothic" charset="0"/>
              </a:rPr>
              <a:t>Parkin, S.</a:t>
            </a:r>
            <a:r>
              <a:rPr lang="en-US" dirty="0">
                <a:latin typeface="Century Gothic" charset="0"/>
              </a:rPr>
              <a:t>Thirty years after virtual-reality goggles and immersive virtual worlds made their debut, the technology finally seems poised for widespread use</a:t>
            </a:r>
            <a:r>
              <a:rPr lang="de-DE" dirty="0">
                <a:latin typeface="Century Gothic" charset="0"/>
              </a:rPr>
              <a:t>. Online (22.05.2016): </a:t>
            </a:r>
            <a:r>
              <a:rPr lang="de-DE" dirty="0">
                <a:latin typeface="Century Gothic" charset="0"/>
                <a:hlinkClick r:id="rId4"/>
              </a:rPr>
              <a:t>https://www.technologyreview.com/s/526531/oculus-rift/</a:t>
            </a:r>
            <a:endParaRPr lang="de-DE" dirty="0">
              <a:latin typeface="Century Gothic" charset="0"/>
            </a:endParaRPr>
          </a:p>
          <a:p>
            <a:pPr marL="0" indent="0">
              <a:buNone/>
            </a:pPr>
            <a:r>
              <a:rPr lang="de-DE" dirty="0" err="1">
                <a:latin typeface="Century Gothic" charset="0"/>
              </a:rPr>
              <a:t>Tissler</a:t>
            </a:r>
            <a:r>
              <a:rPr lang="de-DE" dirty="0">
                <a:latin typeface="Century Gothic" charset="0"/>
              </a:rPr>
              <a:t>, J. (2015). Über 20 Beispiele für das Potential von Virtual Reality – jenseits von Spielen. Online (22.05.2016): </a:t>
            </a:r>
            <a:r>
              <a:rPr lang="de-DE" dirty="0">
                <a:latin typeface="Century Gothic" charset="0"/>
                <a:hlinkClick r:id="rId5"/>
              </a:rPr>
              <a:t>http://upload-magazin.de/blog/10600-ueber-20-beispiele-fuer-das-potenzial-von-virtual-reality-jenseits-von-spielen/</a:t>
            </a:r>
            <a:endParaRPr lang="de-DE" dirty="0">
              <a:latin typeface="Century Gothic" charset="0"/>
            </a:endParaRPr>
          </a:p>
          <a:p>
            <a:pPr marL="0" indent="0">
              <a:buNone/>
            </a:pPr>
            <a:r>
              <a:rPr lang="de-DE" dirty="0">
                <a:latin typeface="Century Gothic" charset="0"/>
              </a:rPr>
              <a:t>Wikipedia. </a:t>
            </a:r>
            <a:r>
              <a:rPr lang="de-DE" dirty="0" err="1">
                <a:latin typeface="Century Gothic" charset="0"/>
              </a:rPr>
              <a:t>Oculus</a:t>
            </a:r>
            <a:r>
              <a:rPr lang="de-DE" dirty="0">
                <a:latin typeface="Century Gothic" charset="0"/>
              </a:rPr>
              <a:t> Rift. Online (04.05.2016): </a:t>
            </a:r>
            <a:r>
              <a:rPr lang="de-DE" dirty="0">
                <a:latin typeface="Century Gothic" charset="0"/>
                <a:hlinkClick r:id="rId6"/>
              </a:rPr>
              <a:t>https://de.wikipedia.org/wiki/Oculus_Rift</a:t>
            </a:r>
            <a:endParaRPr lang="de-DE" dirty="0">
              <a:latin typeface="Century Gothic" charset="0"/>
            </a:endParaRPr>
          </a:p>
          <a:p>
            <a:pPr marL="0" indent="0">
              <a:buNone/>
            </a:pPr>
            <a:endParaRPr lang="de-DE" dirty="0">
              <a:latin typeface="Century Gothic" charset="0"/>
            </a:endParaRPr>
          </a:p>
          <a:p>
            <a:pPr marL="0" indent="0">
              <a:buNone/>
            </a:pPr>
            <a:endParaRPr lang="de-DE" dirty="0">
              <a:latin typeface="Century Gothic" charset="0"/>
            </a:endParaRPr>
          </a:p>
          <a:p>
            <a:pPr marL="0" indent="0">
              <a:buNone/>
            </a:pPr>
            <a:endParaRPr lang="de-DE" dirty="0">
              <a:latin typeface="Century Gothic" charset="0"/>
            </a:endParaRPr>
          </a:p>
          <a:p>
            <a:pPr marL="0" indent="0">
              <a:buNone/>
            </a:pPr>
            <a:endParaRPr lang="de-DE" dirty="0">
              <a:latin typeface="Century Gothic" charset="0"/>
            </a:endParaRPr>
          </a:p>
        </p:txBody>
      </p:sp>
    </p:spTree>
    <p:extLst>
      <p:ext uri="{BB962C8B-B14F-4D97-AF65-F5344CB8AC3E}">
        <p14:creationId xmlns:p14="http://schemas.microsoft.com/office/powerpoint/2010/main" val="281463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Situationsanalyse</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11367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Stärken&amp; Schwächen</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995748025"/>
              </p:ext>
            </p:extLst>
          </p:nvPr>
        </p:nvGraphicFramePr>
        <p:xfrm>
          <a:off x="685800" y="2193925"/>
          <a:ext cx="10821988" cy="3032760"/>
        </p:xfrm>
        <a:graphic>
          <a:graphicData uri="http://schemas.openxmlformats.org/drawingml/2006/table">
            <a:tbl>
              <a:tblPr firstRow="1" bandRow="1">
                <a:tableStyleId>{5C22544A-7EE6-4342-B048-85BDC9FD1C3A}</a:tableStyleId>
              </a:tblPr>
              <a:tblGrid>
                <a:gridCol w="5410994">
                  <a:extLst>
                    <a:ext uri="{9D8B030D-6E8A-4147-A177-3AD203B41FA5}">
                      <a16:colId xmlns="" xmlns:a16="http://schemas.microsoft.com/office/drawing/2014/main" val="3465181741"/>
                    </a:ext>
                  </a:extLst>
                </a:gridCol>
                <a:gridCol w="5410994">
                  <a:extLst>
                    <a:ext uri="{9D8B030D-6E8A-4147-A177-3AD203B41FA5}">
                      <a16:colId xmlns="" xmlns:a16="http://schemas.microsoft.com/office/drawing/2014/main" val="2884480236"/>
                    </a:ext>
                  </a:extLst>
                </a:gridCol>
              </a:tblGrid>
              <a:tr h="370840">
                <a:tc>
                  <a:txBody>
                    <a:bodyPr/>
                    <a:lstStyle/>
                    <a:p>
                      <a:r>
                        <a:rPr lang="de-DE" dirty="0"/>
                        <a:t>Stärken</a:t>
                      </a:r>
                    </a:p>
                  </a:txBody>
                  <a:tcPr marL="228634" marR="228634"/>
                </a:tc>
                <a:tc>
                  <a:txBody>
                    <a:bodyPr/>
                    <a:lstStyle/>
                    <a:p>
                      <a:r>
                        <a:rPr lang="de-DE" dirty="0"/>
                        <a:t>Schwächen</a:t>
                      </a:r>
                    </a:p>
                  </a:txBody>
                  <a:tcPr marL="228634" marR="228634"/>
                </a:tc>
                <a:extLst>
                  <a:ext uri="{0D108BD9-81ED-4DB2-BD59-A6C34878D82A}">
                    <a16:rowId xmlns="" xmlns:a16="http://schemas.microsoft.com/office/drawing/2014/main" val="3119478732"/>
                  </a:ext>
                </a:extLst>
              </a:tr>
              <a:tr h="370840">
                <a:tc>
                  <a:txBody>
                    <a:bodyPr/>
                    <a:lstStyle/>
                    <a:p>
                      <a:r>
                        <a:rPr lang="de-DE" dirty="0"/>
                        <a:t>Läuft auf Windows, Linux und Mac OS X</a:t>
                      </a:r>
                    </a:p>
                  </a:txBody>
                  <a:tcPr marL="228634" marR="228634"/>
                </a:tc>
                <a:tc>
                  <a:txBody>
                    <a:bodyPr/>
                    <a:lstStyle/>
                    <a:p>
                      <a:r>
                        <a:rPr lang="de-DE" dirty="0"/>
                        <a:t>Lieferverzögerungen bis zu mehreren Monaten bei bereits bestellten Geräten</a:t>
                      </a:r>
                    </a:p>
                  </a:txBody>
                  <a:tcPr marL="228634" marR="228634"/>
                </a:tc>
                <a:extLst>
                  <a:ext uri="{0D108BD9-81ED-4DB2-BD59-A6C34878D82A}">
                    <a16:rowId xmlns="" xmlns:a16="http://schemas.microsoft.com/office/drawing/2014/main" val="2905729105"/>
                  </a:ext>
                </a:extLst>
              </a:tr>
              <a:tr h="370840">
                <a:tc>
                  <a:txBody>
                    <a:bodyPr/>
                    <a:lstStyle/>
                    <a:p>
                      <a:r>
                        <a:rPr lang="de-DE" dirty="0"/>
                        <a:t>Top Produktqualität </a:t>
                      </a:r>
                    </a:p>
                  </a:txBody>
                  <a:tcPr marL="228634" marR="228634"/>
                </a:tc>
                <a:tc>
                  <a:txBody>
                    <a:bodyPr/>
                    <a:lstStyle/>
                    <a:p>
                      <a:r>
                        <a:rPr lang="de-DE" dirty="0"/>
                        <a:t>Hoher Preis (höher als eigentlich angekündigt), ca. CHF 800.-</a:t>
                      </a:r>
                    </a:p>
                  </a:txBody>
                  <a:tcPr marL="228634" marR="228634"/>
                </a:tc>
                <a:extLst>
                  <a:ext uri="{0D108BD9-81ED-4DB2-BD59-A6C34878D82A}">
                    <a16:rowId xmlns="" xmlns:a16="http://schemas.microsoft.com/office/drawing/2014/main" val="373726458"/>
                  </a:ext>
                </a:extLst>
              </a:tr>
              <a:tr h="370840">
                <a:tc>
                  <a:txBody>
                    <a:bodyPr/>
                    <a:lstStyle/>
                    <a:p>
                      <a:r>
                        <a:rPr lang="de-DE" dirty="0">
                          <a:solidFill>
                            <a:srgbClr val="000000"/>
                          </a:solidFill>
                          <a:latin typeface="Century Gothic" charset="0"/>
                        </a:rPr>
                        <a:t>Intensive Verbindung zu der Zielgruppe</a:t>
                      </a:r>
                    </a:p>
                  </a:txBody>
                  <a:tcPr marL="228634" marR="228634"/>
                </a:tc>
                <a:tc>
                  <a:txBody>
                    <a:bodyPr/>
                    <a:lstStyle/>
                    <a:p>
                      <a:r>
                        <a:rPr lang="de-DE" dirty="0"/>
                        <a:t>Hohe Systemanforderungen für den Betrieb (Grafikkarte, 8 GB RAM, HDMI, 3x USB 3.0)</a:t>
                      </a:r>
                    </a:p>
                  </a:txBody>
                  <a:tcPr marL="228634" marR="228634"/>
                </a:tc>
                <a:extLst>
                  <a:ext uri="{0D108BD9-81ED-4DB2-BD59-A6C34878D82A}">
                    <a16:rowId xmlns="" xmlns:a16="http://schemas.microsoft.com/office/drawing/2014/main" val="3955121295"/>
                  </a:ext>
                </a:extLst>
              </a:tr>
              <a:tr h="370840">
                <a:tc>
                  <a:txBody>
                    <a:bodyPr/>
                    <a:lstStyle/>
                    <a:p>
                      <a:endParaRPr lang="de-DE" dirty="0"/>
                    </a:p>
                  </a:txBody>
                  <a:tcPr marL="228634" marR="228634"/>
                </a:tc>
                <a:tc>
                  <a:txBody>
                    <a:bodyPr/>
                    <a:lstStyle/>
                    <a:p>
                      <a:r>
                        <a:rPr lang="de-DE" dirty="0"/>
                        <a:t>Unkomfortabel für Brillenträger</a:t>
                      </a:r>
                    </a:p>
                  </a:txBody>
                  <a:tcPr marL="228634" marR="228634"/>
                </a:tc>
                <a:extLst>
                  <a:ext uri="{0D108BD9-81ED-4DB2-BD59-A6C34878D82A}">
                    <a16:rowId xmlns="" xmlns:a16="http://schemas.microsoft.com/office/drawing/2014/main" val="583399722"/>
                  </a:ext>
                </a:extLst>
              </a:tr>
              <a:tr h="370840">
                <a:tc>
                  <a:txBody>
                    <a:bodyPr/>
                    <a:lstStyle/>
                    <a:p>
                      <a:endParaRPr lang="de-DE" dirty="0"/>
                    </a:p>
                  </a:txBody>
                  <a:tcPr marL="228634" marR="228634"/>
                </a:tc>
                <a:tc>
                  <a:txBody>
                    <a:bodyPr/>
                    <a:lstStyle/>
                    <a:p>
                      <a:r>
                        <a:rPr lang="de-DE" dirty="0"/>
                        <a:t>Kabelverbindung statt Drahtlos</a:t>
                      </a:r>
                    </a:p>
                  </a:txBody>
                  <a:tcPr marL="228634" marR="228634"/>
                </a:tc>
                <a:extLst>
                  <a:ext uri="{0D108BD9-81ED-4DB2-BD59-A6C34878D82A}">
                    <a16:rowId xmlns="" xmlns:a16="http://schemas.microsoft.com/office/drawing/2014/main" val="420497416"/>
                  </a:ext>
                </a:extLst>
              </a:tr>
            </a:tbl>
          </a:graphicData>
        </a:graphic>
      </p:graphicFrame>
    </p:spTree>
    <p:extLst>
      <p:ext uri="{BB962C8B-B14F-4D97-AF65-F5344CB8AC3E}">
        <p14:creationId xmlns:p14="http://schemas.microsoft.com/office/powerpoint/2010/main" val="400756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Chancen&amp; Risiken</a:t>
            </a:r>
            <a:endParaRPr lang="de-DE" dirty="0"/>
          </a:p>
        </p:txBody>
      </p:sp>
      <p:graphicFrame>
        <p:nvGraphicFramePr>
          <p:cNvPr id="5" name="Inhaltsplatzhalter 3"/>
          <p:cNvGraphicFramePr>
            <a:graphicFrameLocks noGrp="1"/>
          </p:cNvGraphicFramePr>
          <p:nvPr>
            <p:ph idx="1"/>
            <p:extLst>
              <p:ext uri="{D42A27DB-BD31-4B8C-83A1-F6EECF244321}">
                <p14:modId xmlns:p14="http://schemas.microsoft.com/office/powerpoint/2010/main" val="1502039854"/>
              </p:ext>
            </p:extLst>
          </p:nvPr>
        </p:nvGraphicFramePr>
        <p:xfrm>
          <a:off x="685800" y="2193925"/>
          <a:ext cx="10789681" cy="3408680"/>
        </p:xfrm>
        <a:graphic>
          <a:graphicData uri="http://schemas.openxmlformats.org/drawingml/2006/table">
            <a:tbl>
              <a:tblPr firstRow="1" bandRow="1">
                <a:tableStyleId>{5C22544A-7EE6-4342-B048-85BDC9FD1C3A}</a:tableStyleId>
              </a:tblPr>
              <a:tblGrid>
                <a:gridCol w="5403817">
                  <a:extLst>
                    <a:ext uri="{9D8B030D-6E8A-4147-A177-3AD203B41FA5}">
                      <a16:colId xmlns="" xmlns:a16="http://schemas.microsoft.com/office/drawing/2014/main" val="1840339043"/>
                    </a:ext>
                  </a:extLst>
                </a:gridCol>
                <a:gridCol w="5385864">
                  <a:extLst>
                    <a:ext uri="{9D8B030D-6E8A-4147-A177-3AD203B41FA5}">
                      <a16:colId xmlns="" xmlns:a16="http://schemas.microsoft.com/office/drawing/2014/main" val="20002"/>
                    </a:ext>
                  </a:extLst>
                </a:gridCol>
              </a:tblGrid>
              <a:tr h="370840">
                <a:tc>
                  <a:txBody>
                    <a:bodyPr/>
                    <a:lstStyle/>
                    <a:p>
                      <a:r>
                        <a:rPr lang="de-CH" dirty="0"/>
                        <a:t>Chancen</a:t>
                      </a:r>
                      <a:endParaRPr lang="de-DE" dirty="0"/>
                    </a:p>
                  </a:txBody>
                  <a:tcPr marL="195285" marR="195285"/>
                </a:tc>
                <a:tc>
                  <a:txBody>
                    <a:bodyPr/>
                    <a:lstStyle/>
                    <a:p>
                      <a:r>
                        <a:rPr lang="de-CH" dirty="0"/>
                        <a:t>Risiken</a:t>
                      </a:r>
                      <a:endParaRPr lang="de-DE" dirty="0"/>
                    </a:p>
                  </a:txBody>
                  <a:tcPr marL="195285" marR="195285"/>
                </a:tc>
                <a:extLst>
                  <a:ext uri="{0D108BD9-81ED-4DB2-BD59-A6C34878D82A}">
                    <a16:rowId xmlns="" xmlns:a16="http://schemas.microsoft.com/office/drawing/2014/main" val="10000"/>
                  </a:ext>
                </a:extLst>
              </a:tr>
              <a:tr h="370840">
                <a:tc>
                  <a:txBody>
                    <a:bodyPr/>
                    <a:lstStyle/>
                    <a:p>
                      <a:r>
                        <a:rPr lang="de-CH" dirty="0"/>
                        <a:t>Viele Spiele für die </a:t>
                      </a:r>
                      <a:r>
                        <a:rPr lang="de-CH" dirty="0" err="1"/>
                        <a:t>Oculus</a:t>
                      </a:r>
                      <a:r>
                        <a:rPr lang="de-CH" dirty="0"/>
                        <a:t> Rift sind vorhanden, noch mehr werden derzeit entwickelt.</a:t>
                      </a:r>
                      <a:endParaRPr lang="de-DE" dirty="0"/>
                    </a:p>
                  </a:txBody>
                  <a:tcPr marL="195285" marR="195285"/>
                </a:tc>
                <a:tc>
                  <a:txBody>
                    <a:bodyPr/>
                    <a:lstStyle/>
                    <a:p>
                      <a:r>
                        <a:rPr lang="de-CH" dirty="0"/>
                        <a:t>Mitbewerber</a:t>
                      </a:r>
                      <a:endParaRPr lang="de-DE" dirty="0"/>
                    </a:p>
                  </a:txBody>
                  <a:tcPr marL="195285" marR="195285"/>
                </a:tc>
                <a:extLst>
                  <a:ext uri="{0D108BD9-81ED-4DB2-BD59-A6C34878D82A}">
                    <a16:rowId xmlns="" xmlns:a16="http://schemas.microsoft.com/office/drawing/2014/main" val="10001"/>
                  </a:ext>
                </a:extLst>
              </a:tr>
              <a:tr h="370840">
                <a:tc>
                  <a:txBody>
                    <a:bodyPr/>
                    <a:lstStyle/>
                    <a:p>
                      <a:r>
                        <a:rPr lang="de-CH" dirty="0"/>
                        <a:t>Breites Einsatzspektrum</a:t>
                      </a:r>
                      <a:endParaRPr lang="de-DE" dirty="0"/>
                    </a:p>
                  </a:txBody>
                  <a:tcPr marL="195285" marR="195285"/>
                </a:tc>
                <a:tc>
                  <a:txBody>
                    <a:bodyPr/>
                    <a:lstStyle/>
                    <a:p>
                      <a:r>
                        <a:rPr lang="de-CH" dirty="0"/>
                        <a:t>Rechtsstreit in Deutschland</a:t>
                      </a:r>
                      <a:endParaRPr lang="de-DE" dirty="0"/>
                    </a:p>
                  </a:txBody>
                  <a:tcPr marL="195285" marR="195285"/>
                </a:tc>
                <a:extLst>
                  <a:ext uri="{0D108BD9-81ED-4DB2-BD59-A6C34878D82A}">
                    <a16:rowId xmlns="" xmlns:a16="http://schemas.microsoft.com/office/drawing/2014/main" val="10002"/>
                  </a:ext>
                </a:extLst>
              </a:tr>
              <a:tr h="370840">
                <a:tc>
                  <a:txBody>
                    <a:bodyPr/>
                    <a:lstStyle/>
                    <a:p>
                      <a:r>
                        <a:rPr lang="de-CH" dirty="0"/>
                        <a:t>Vorwiegend positive Rezensionen</a:t>
                      </a:r>
                      <a:endParaRPr lang="de-DE" dirty="0"/>
                    </a:p>
                  </a:txBody>
                  <a:tcPr marL="195285" marR="195285"/>
                </a:tc>
                <a:tc>
                  <a:txBody>
                    <a:bodyPr/>
                    <a:lstStyle/>
                    <a:p>
                      <a:r>
                        <a:rPr lang="de-CH" dirty="0"/>
                        <a:t>Keine allgemeine Akzeptanz in der Gesellschaft</a:t>
                      </a:r>
                      <a:endParaRPr lang="de-DE" dirty="0"/>
                    </a:p>
                  </a:txBody>
                  <a:tcPr marL="195285" marR="195285"/>
                </a:tc>
                <a:extLst>
                  <a:ext uri="{0D108BD9-81ED-4DB2-BD59-A6C34878D82A}">
                    <a16:rowId xmlns="" xmlns:a16="http://schemas.microsoft.com/office/drawing/2014/main" val="10003"/>
                  </a:ext>
                </a:extLst>
              </a:tr>
              <a:tr h="370840">
                <a:tc>
                  <a:txBody>
                    <a:bodyPr/>
                    <a:lstStyle/>
                    <a:p>
                      <a:r>
                        <a:rPr lang="de-CH" dirty="0"/>
                        <a:t>E-Gaming im Aufschwung</a:t>
                      </a:r>
                      <a:endParaRPr lang="de-DE" dirty="0"/>
                    </a:p>
                  </a:txBody>
                  <a:tcPr marL="195285" marR="195285"/>
                </a:tc>
                <a:tc>
                  <a:txBody>
                    <a:bodyPr/>
                    <a:lstStyle/>
                    <a:p>
                      <a:r>
                        <a:rPr lang="de-CH" dirty="0"/>
                        <a:t>Verkauf an Facebook</a:t>
                      </a:r>
                      <a:endParaRPr lang="de-DE" dirty="0"/>
                    </a:p>
                  </a:txBody>
                  <a:tcPr marL="195285" marR="195285"/>
                </a:tc>
                <a:extLst>
                  <a:ext uri="{0D108BD9-81ED-4DB2-BD59-A6C34878D82A}">
                    <a16:rowId xmlns="" xmlns:a16="http://schemas.microsoft.com/office/drawing/2014/main" val="10004"/>
                  </a:ext>
                </a:extLst>
              </a:tr>
              <a:tr h="370840">
                <a:tc>
                  <a:txBody>
                    <a:bodyPr/>
                    <a:lstStyle/>
                    <a:p>
                      <a:pPr marL="0" algn="l" defTabSz="914400" rtl="0" eaLnBrk="1" latinLnBrk="0" hangingPunct="1"/>
                      <a:r>
                        <a:rPr lang="de-CH" sz="1800" kern="1200" dirty="0">
                          <a:solidFill>
                            <a:srgbClr val="000000"/>
                          </a:solidFill>
                          <a:latin typeface="+mn-lt"/>
                          <a:ea typeface="+mn-ea"/>
                          <a:cs typeface="+mn-cs"/>
                        </a:rPr>
                        <a:t>Starke Fan-Community</a:t>
                      </a:r>
                      <a:endParaRPr lang="de-DE" sz="1800" kern="1200" dirty="0">
                        <a:solidFill>
                          <a:srgbClr val="000000"/>
                        </a:solidFill>
                        <a:latin typeface="+mn-lt"/>
                        <a:ea typeface="+mn-ea"/>
                        <a:cs typeface="+mn-cs"/>
                      </a:endParaRPr>
                    </a:p>
                  </a:txBody>
                  <a:tcPr marL="195285" marR="195285"/>
                </a:tc>
                <a:tc>
                  <a:txBody>
                    <a:bodyPr/>
                    <a:lstStyle/>
                    <a:p>
                      <a:pPr marL="0" algn="l" defTabSz="914400" rtl="0" eaLnBrk="1" latinLnBrk="0" hangingPunct="1"/>
                      <a:endParaRPr lang="de-DE" sz="1800" b="0" kern="1200" dirty="0">
                        <a:solidFill>
                          <a:schemeClr val="tx1"/>
                        </a:solidFill>
                        <a:latin typeface="+mn-lt"/>
                        <a:ea typeface="+mn-ea"/>
                        <a:cs typeface="+mn-cs"/>
                      </a:endParaRPr>
                    </a:p>
                  </a:txBody>
                  <a:tcPr marL="195285" marR="195285"/>
                </a:tc>
                <a:extLst>
                  <a:ext uri="{0D108BD9-81ED-4DB2-BD59-A6C34878D82A}">
                    <a16:rowId xmlns="" xmlns:a16="http://schemas.microsoft.com/office/drawing/2014/main" val="10006"/>
                  </a:ext>
                </a:extLst>
              </a:tr>
              <a:tr h="370840">
                <a:tc>
                  <a:txBody>
                    <a:bodyPr/>
                    <a:lstStyle/>
                    <a:p>
                      <a:pPr marL="0" algn="l" defTabSz="914400" rtl="0" eaLnBrk="1" latinLnBrk="0" hangingPunct="1"/>
                      <a:r>
                        <a:rPr lang="de-CH" sz="1800" kern="1200" dirty="0">
                          <a:solidFill>
                            <a:srgbClr val="000000"/>
                          </a:solidFill>
                          <a:latin typeface="+mn-lt"/>
                          <a:ea typeface="+mn-ea"/>
                          <a:cs typeface="+mn-cs"/>
                        </a:rPr>
                        <a:t>Grosses Interesse von Investoren</a:t>
                      </a:r>
                      <a:endParaRPr lang="de-DE" sz="1800" kern="1200" dirty="0">
                        <a:solidFill>
                          <a:srgbClr val="000000"/>
                        </a:solidFill>
                        <a:latin typeface="+mn-lt"/>
                        <a:ea typeface="+mn-ea"/>
                        <a:cs typeface="+mn-cs"/>
                      </a:endParaRPr>
                    </a:p>
                  </a:txBody>
                  <a:tcPr marL="195285" marR="195285"/>
                </a:tc>
                <a:tc>
                  <a:txBody>
                    <a:bodyPr/>
                    <a:lstStyle/>
                    <a:p>
                      <a:pPr marL="0" algn="l" defTabSz="914400" rtl="0" eaLnBrk="1" latinLnBrk="0" hangingPunct="1"/>
                      <a:endParaRPr lang="de-DE" sz="1800" b="0" kern="1200" dirty="0">
                        <a:solidFill>
                          <a:schemeClr val="tx1"/>
                        </a:solidFill>
                        <a:latin typeface="+mn-lt"/>
                        <a:ea typeface="+mn-ea"/>
                        <a:cs typeface="+mn-cs"/>
                      </a:endParaRPr>
                    </a:p>
                  </a:txBody>
                  <a:tcPr marL="195285" marR="195285"/>
                </a:tc>
                <a:extLst>
                  <a:ext uri="{0D108BD9-81ED-4DB2-BD59-A6C34878D82A}">
                    <a16:rowId xmlns="" xmlns:a16="http://schemas.microsoft.com/office/drawing/2014/main" val="2941716226"/>
                  </a:ext>
                </a:extLst>
              </a:tr>
            </a:tbl>
          </a:graphicData>
        </a:graphic>
      </p:graphicFrame>
    </p:spTree>
    <p:extLst>
      <p:ext uri="{BB962C8B-B14F-4D97-AF65-F5344CB8AC3E}">
        <p14:creationId xmlns:p14="http://schemas.microsoft.com/office/powerpoint/2010/main" val="38488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Weitere Methoden </a:t>
            </a:r>
            <a:r>
              <a:rPr lang="de-DE" smtClean="0"/>
              <a:t>Situationsanalyse</a:t>
            </a:r>
            <a:endParaRPr lang="de-DE" dirty="0"/>
          </a:p>
        </p:txBody>
      </p:sp>
      <p:sp>
        <p:nvSpPr>
          <p:cNvPr id="3" name="Inhaltsplatzhalter 2"/>
          <p:cNvSpPr>
            <a:spLocks noGrp="1"/>
          </p:cNvSpPr>
          <p:nvPr>
            <p:ph idx="1"/>
          </p:nvPr>
        </p:nvSpPr>
        <p:spPr/>
        <p:txBody>
          <a:bodyPr/>
          <a:lstStyle/>
          <a:p>
            <a:r>
              <a:rPr lang="de-DE" dirty="0"/>
              <a:t>Positionierungsanalyse</a:t>
            </a:r>
          </a:p>
          <a:p>
            <a:r>
              <a:rPr lang="de-DE"/>
              <a:t>Portfolioanalyse</a:t>
            </a:r>
          </a:p>
        </p:txBody>
      </p:sp>
    </p:spTree>
    <p:extLst>
      <p:ext uri="{BB962C8B-B14F-4D97-AF65-F5344CB8AC3E}">
        <p14:creationId xmlns:p14="http://schemas.microsoft.com/office/powerpoint/2010/main" val="35845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Strategische Marketingplanung</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4014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Marktsegmentierung</a:t>
            </a:r>
            <a:endParaRPr lang="en-US" dirty="0"/>
          </a:p>
        </p:txBody>
      </p:sp>
      <p:sp>
        <p:nvSpPr>
          <p:cNvPr id="3" name="Inhaltsplatzhalter 2"/>
          <p:cNvSpPr>
            <a:spLocks noGrp="1"/>
          </p:cNvSpPr>
          <p:nvPr>
            <p:ph idx="1"/>
          </p:nvPr>
        </p:nvSpPr>
        <p:spPr/>
        <p:txBody>
          <a:bodyPr>
            <a:normAutofit fontScale="92500" lnSpcReduction="10000"/>
          </a:bodyPr>
          <a:lstStyle/>
          <a:p>
            <a:pPr marL="0" indent="0">
              <a:buNone/>
            </a:pPr>
            <a:r>
              <a:rPr lang="en-US" dirty="0" err="1"/>
              <a:t>Nach</a:t>
            </a:r>
            <a:r>
              <a:rPr lang="en-US" dirty="0"/>
              <a:t> </a:t>
            </a:r>
            <a:r>
              <a:rPr lang="en-US" dirty="0" err="1"/>
              <a:t>Kunden</a:t>
            </a:r>
            <a:r>
              <a:rPr lang="en-US" dirty="0"/>
              <a:t>- und </a:t>
            </a:r>
            <a:r>
              <a:rPr lang="en-US" dirty="0" err="1"/>
              <a:t>Funktionsmerkmal</a:t>
            </a:r>
            <a:r>
              <a:rPr lang="en-US" dirty="0"/>
              <a:t>:</a:t>
            </a:r>
          </a:p>
          <a:p>
            <a:pPr marL="0" indent="0">
              <a:buNone/>
            </a:pPr>
            <a:endParaRPr lang="en-US" dirty="0"/>
          </a:p>
          <a:p>
            <a:r>
              <a:rPr lang="en-US" dirty="0" err="1"/>
              <a:t>Endkunde</a:t>
            </a:r>
            <a:endParaRPr lang="en-US" dirty="0"/>
          </a:p>
          <a:p>
            <a:pPr lvl="1"/>
            <a:r>
              <a:rPr lang="en-US" dirty="0"/>
              <a:t>Gaming</a:t>
            </a:r>
          </a:p>
          <a:p>
            <a:pPr lvl="1"/>
            <a:r>
              <a:rPr lang="en-US" dirty="0" err="1"/>
              <a:t>Filmindustrie</a:t>
            </a:r>
            <a:endParaRPr lang="en-US" dirty="0"/>
          </a:p>
          <a:p>
            <a:pPr lvl="1"/>
            <a:endParaRPr lang="en-US" dirty="0"/>
          </a:p>
          <a:p>
            <a:r>
              <a:rPr lang="en-US" dirty="0" err="1"/>
              <a:t>Entwicklung</a:t>
            </a:r>
            <a:r>
              <a:rPr lang="en-US" dirty="0"/>
              <a:t> / </a:t>
            </a:r>
            <a:r>
              <a:rPr lang="en-US" dirty="0" err="1"/>
              <a:t>Businesskunden</a:t>
            </a:r>
            <a:endParaRPr lang="en-US" dirty="0"/>
          </a:p>
          <a:p>
            <a:pPr lvl="1"/>
            <a:r>
              <a:rPr lang="en-US" dirty="0"/>
              <a:t>Gaming</a:t>
            </a:r>
          </a:p>
          <a:p>
            <a:pPr lvl="1"/>
            <a:r>
              <a:rPr lang="en-US" dirty="0" err="1"/>
              <a:t>Filmindustrie</a:t>
            </a:r>
            <a:endParaRPr lang="en-US" dirty="0"/>
          </a:p>
          <a:p>
            <a:pPr lvl="1"/>
            <a:r>
              <a:rPr lang="en-US" dirty="0" err="1"/>
              <a:t>Bauindustrie</a:t>
            </a:r>
            <a:endParaRPr lang="en-US" dirty="0"/>
          </a:p>
          <a:p>
            <a:pPr lvl="1"/>
            <a:r>
              <a:rPr lang="en-US" dirty="0" err="1"/>
              <a:t>Medizin</a:t>
            </a:r>
            <a:endParaRPr lang="en-US" dirty="0"/>
          </a:p>
          <a:p>
            <a:pPr lvl="1"/>
            <a:r>
              <a:rPr lang="en-US" dirty="0" err="1"/>
              <a:t>Reiseindustrie</a:t>
            </a:r>
            <a:endParaRPr lang="en-US" dirty="0"/>
          </a:p>
          <a:p>
            <a:pPr lvl="1"/>
            <a:endParaRPr lang="en-US" dirty="0"/>
          </a:p>
        </p:txBody>
      </p:sp>
    </p:spTree>
    <p:extLst>
      <p:ext uri="{BB962C8B-B14F-4D97-AF65-F5344CB8AC3E}">
        <p14:creationId xmlns:p14="http://schemas.microsoft.com/office/powerpoint/2010/main" val="209179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Zielgruppe (Endkunde)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457077954"/>
              </p:ext>
            </p:extLst>
          </p:nvPr>
        </p:nvGraphicFramePr>
        <p:xfrm>
          <a:off x="685800" y="2193925"/>
          <a:ext cx="10820171" cy="2651760"/>
        </p:xfrm>
        <a:graphic>
          <a:graphicData uri="http://schemas.openxmlformats.org/drawingml/2006/table">
            <a:tbl>
              <a:tblPr firstRow="1" bandRow="1">
                <a:solidFill>
                  <a:srgbClr val="EBEBEB"/>
                </a:solidFill>
                <a:tableStyleId>{F5AB1C69-6EDB-4FF4-983F-18BD219EF322}</a:tableStyleId>
              </a:tblPr>
              <a:tblGrid>
                <a:gridCol w="2164034">
                  <a:extLst>
                    <a:ext uri="{9D8B030D-6E8A-4147-A177-3AD203B41FA5}">
                      <a16:colId xmlns:a16="http://schemas.microsoft.com/office/drawing/2014/main" xmlns="" val="1518140691"/>
                    </a:ext>
                  </a:extLst>
                </a:gridCol>
                <a:gridCol w="1992539">
                  <a:extLst>
                    <a:ext uri="{9D8B030D-6E8A-4147-A177-3AD203B41FA5}">
                      <a16:colId xmlns:a16="http://schemas.microsoft.com/office/drawing/2014/main" xmlns="" val="1524363413"/>
                    </a:ext>
                  </a:extLst>
                </a:gridCol>
                <a:gridCol w="2202198">
                  <a:extLst>
                    <a:ext uri="{9D8B030D-6E8A-4147-A177-3AD203B41FA5}">
                      <a16:colId xmlns:a16="http://schemas.microsoft.com/office/drawing/2014/main" xmlns="" val="986371540"/>
                    </a:ext>
                  </a:extLst>
                </a:gridCol>
                <a:gridCol w="2297366">
                  <a:extLst>
                    <a:ext uri="{9D8B030D-6E8A-4147-A177-3AD203B41FA5}">
                      <a16:colId xmlns:a16="http://schemas.microsoft.com/office/drawing/2014/main" xmlns="" val="2921548637"/>
                    </a:ext>
                  </a:extLst>
                </a:gridCol>
                <a:gridCol w="2164034">
                  <a:extLst>
                    <a:ext uri="{9D8B030D-6E8A-4147-A177-3AD203B41FA5}">
                      <a16:colId xmlns:a16="http://schemas.microsoft.com/office/drawing/2014/main" xmlns="" val="2335369473"/>
                    </a:ext>
                  </a:extLst>
                </a:gridCol>
              </a:tblGrid>
              <a:tr h="0">
                <a:tc>
                  <a:txBody>
                    <a:bodyPr/>
                    <a:lstStyle/>
                    <a:p>
                      <a:r>
                        <a:rPr lang="en-US" dirty="0" err="1">
                          <a:solidFill>
                            <a:srgbClr val="1C1E20"/>
                          </a:solidFill>
                        </a:rPr>
                        <a:t>Geografisch</a:t>
                      </a:r>
                      <a:endParaRPr lang="en-US" dirty="0">
                        <a:solidFill>
                          <a:srgbClr val="1C1E20"/>
                        </a:solidFill>
                      </a:endParaRPr>
                    </a:p>
                  </a:txBody>
                  <a:tcPr marL="91561" marR="91561" marT="182880" marB="182880">
                    <a:solidFill>
                      <a:srgbClr val="EBEBEB"/>
                    </a:solidFill>
                  </a:tcPr>
                </a:tc>
                <a:tc>
                  <a:txBody>
                    <a:bodyPr/>
                    <a:lstStyle/>
                    <a:p>
                      <a:r>
                        <a:rPr lang="en-US" dirty="0" err="1">
                          <a:solidFill>
                            <a:srgbClr val="1C1E20"/>
                          </a:solidFill>
                        </a:rPr>
                        <a:t>Demografisch</a:t>
                      </a:r>
                      <a:endParaRPr lang="en-US" dirty="0">
                        <a:solidFill>
                          <a:srgbClr val="1C1E20"/>
                        </a:solidFill>
                      </a:endParaRPr>
                    </a:p>
                  </a:txBody>
                  <a:tcPr marL="91561" marR="91561" marT="182880" marB="182880">
                    <a:solidFill>
                      <a:srgbClr val="EBEBEB"/>
                    </a:solidFill>
                  </a:tcPr>
                </a:tc>
                <a:tc>
                  <a:txBody>
                    <a:bodyPr/>
                    <a:lstStyle/>
                    <a:p>
                      <a:r>
                        <a:rPr lang="en-US" dirty="0" err="1">
                          <a:solidFill>
                            <a:srgbClr val="1C1E20"/>
                          </a:solidFill>
                        </a:rPr>
                        <a:t>Sozioökonomisch</a:t>
                      </a:r>
                      <a:endParaRPr lang="en-US" dirty="0">
                        <a:solidFill>
                          <a:srgbClr val="1C1E20"/>
                        </a:solidFill>
                      </a:endParaRPr>
                    </a:p>
                  </a:txBody>
                  <a:tcPr marL="91561" marR="91561" marT="182880" marB="182880">
                    <a:solidFill>
                      <a:srgbClr val="EBEBEB"/>
                    </a:solidFill>
                  </a:tcPr>
                </a:tc>
                <a:tc>
                  <a:txBody>
                    <a:bodyPr/>
                    <a:lstStyle/>
                    <a:p>
                      <a:r>
                        <a:rPr lang="en-US" dirty="0" err="1">
                          <a:solidFill>
                            <a:srgbClr val="1C1E20"/>
                          </a:solidFill>
                        </a:rPr>
                        <a:t>Psychologisch</a:t>
                      </a:r>
                      <a:endParaRPr lang="en-US" dirty="0">
                        <a:solidFill>
                          <a:srgbClr val="1C1E20"/>
                        </a:solidFill>
                      </a:endParaRPr>
                    </a:p>
                  </a:txBody>
                  <a:tcPr marL="91561" marR="91561" marT="182880" marB="182880">
                    <a:solidFill>
                      <a:srgbClr val="EBEBEB"/>
                    </a:solidFill>
                  </a:tcPr>
                </a:tc>
                <a:tc>
                  <a:txBody>
                    <a:bodyPr/>
                    <a:lstStyle/>
                    <a:p>
                      <a:r>
                        <a:rPr lang="en-US" dirty="0" err="1">
                          <a:solidFill>
                            <a:srgbClr val="1C1E20"/>
                          </a:solidFill>
                        </a:rPr>
                        <a:t>Verhaltensorientiert</a:t>
                      </a:r>
                      <a:endParaRPr lang="en-US" dirty="0">
                        <a:solidFill>
                          <a:srgbClr val="1C1E20"/>
                        </a:solidFill>
                      </a:endParaRPr>
                    </a:p>
                  </a:txBody>
                  <a:tcPr marL="91561" marR="91561" marT="182880" marB="182880">
                    <a:solidFill>
                      <a:srgbClr val="EBEBEB"/>
                    </a:solidFill>
                  </a:tcPr>
                </a:tc>
                <a:extLst>
                  <a:ext uri="{0D108BD9-81ED-4DB2-BD59-A6C34878D82A}">
                    <a16:rowId xmlns:a16="http://schemas.microsoft.com/office/drawing/2014/main" xmlns="" val="1243740943"/>
                  </a:ext>
                </a:extLst>
              </a:tr>
              <a:tr h="0">
                <a:tc>
                  <a:txBody>
                    <a:bodyPr/>
                    <a:lstStyle/>
                    <a:p>
                      <a:pPr marL="285750" indent="-285750">
                        <a:buFont typeface="Arial" panose="020B0604020202020204" pitchFamily="34" charset="0"/>
                        <a:buChar char="•"/>
                      </a:pPr>
                      <a:r>
                        <a:rPr lang="en-US" dirty="0">
                          <a:solidFill>
                            <a:schemeClr val="tx1"/>
                          </a:solidFill>
                        </a:rPr>
                        <a:t>International</a:t>
                      </a:r>
                    </a:p>
                    <a:p>
                      <a:pPr marL="285750" indent="-285750">
                        <a:buFont typeface="Arial" panose="020B0604020202020204" pitchFamily="34" charset="0"/>
                        <a:buChar char="•"/>
                      </a:pPr>
                      <a:r>
                        <a:rPr lang="en-US" dirty="0" err="1">
                          <a:solidFill>
                            <a:schemeClr val="tx1"/>
                          </a:solidFill>
                        </a:rPr>
                        <a:t>Kaufstarke</a:t>
                      </a:r>
                      <a:r>
                        <a:rPr lang="en-US" baseline="0" dirty="0">
                          <a:solidFill>
                            <a:schemeClr val="tx1"/>
                          </a:solidFill>
                        </a:rPr>
                        <a:t> Region</a:t>
                      </a:r>
                    </a:p>
                    <a:p>
                      <a:pPr marL="285750" indent="-285750">
                        <a:buFont typeface="Arial" panose="020B0604020202020204" pitchFamily="34" charset="0"/>
                        <a:buChar char="•"/>
                      </a:pPr>
                      <a:r>
                        <a:rPr lang="en-US" baseline="0" dirty="0" err="1">
                          <a:solidFill>
                            <a:schemeClr val="tx1"/>
                          </a:solidFill>
                        </a:rPr>
                        <a:t>Industrieländer</a:t>
                      </a:r>
                      <a:endParaRPr lang="en-US" dirty="0">
                        <a:solidFill>
                          <a:schemeClr val="tx1"/>
                        </a:solidFill>
                      </a:endParaRPr>
                    </a:p>
                  </a:txBody>
                  <a:tcPr marL="91561" marR="91561" marT="182880" marB="182880">
                    <a:solidFill>
                      <a:srgbClr val="EBEBEB"/>
                    </a:solidFill>
                  </a:tcPr>
                </a:tc>
                <a:tc>
                  <a:txBody>
                    <a:bodyPr/>
                    <a:lstStyle/>
                    <a:p>
                      <a:pPr marL="285750" indent="-285750">
                        <a:buFont typeface="Arial" panose="020B0604020202020204" pitchFamily="34" charset="0"/>
                        <a:buChar char="•"/>
                      </a:pPr>
                      <a:r>
                        <a:rPr lang="en-US" dirty="0">
                          <a:solidFill>
                            <a:schemeClr val="tx1"/>
                          </a:solidFill>
                        </a:rPr>
                        <a:t>14 – 35</a:t>
                      </a:r>
                      <a:r>
                        <a:rPr lang="en-US" baseline="0" dirty="0">
                          <a:solidFill>
                            <a:schemeClr val="tx1"/>
                          </a:solidFill>
                        </a:rPr>
                        <a:t> </a:t>
                      </a:r>
                      <a:r>
                        <a:rPr lang="en-US" baseline="0" dirty="0" err="1">
                          <a:solidFill>
                            <a:schemeClr val="tx1"/>
                          </a:solidFill>
                        </a:rPr>
                        <a:t>Jahre</a:t>
                      </a:r>
                      <a:endParaRPr lang="en-US" baseline="0" dirty="0">
                        <a:solidFill>
                          <a:schemeClr val="tx1"/>
                        </a:solidFill>
                      </a:endParaRPr>
                    </a:p>
                    <a:p>
                      <a:pPr marL="285750" indent="-285750">
                        <a:buFont typeface="Arial" panose="020B0604020202020204" pitchFamily="34" charset="0"/>
                        <a:buChar char="•"/>
                      </a:pPr>
                      <a:r>
                        <a:rPr lang="en-US" baseline="0" dirty="0" err="1">
                          <a:solidFill>
                            <a:schemeClr val="tx1"/>
                          </a:solidFill>
                        </a:rPr>
                        <a:t>Männlich</a:t>
                      </a:r>
                      <a:endParaRPr lang="en-US" baseline="0" dirty="0">
                        <a:solidFill>
                          <a:schemeClr val="tx1"/>
                        </a:solidFill>
                      </a:endParaRPr>
                    </a:p>
                    <a:p>
                      <a:pPr marL="285750" indent="-285750">
                        <a:buFont typeface="Arial" panose="020B0604020202020204" pitchFamily="34" charset="0"/>
                        <a:buChar char="•"/>
                      </a:pPr>
                      <a:r>
                        <a:rPr lang="en-US" baseline="0" dirty="0" err="1">
                          <a:solidFill>
                            <a:schemeClr val="tx1"/>
                          </a:solidFill>
                        </a:rPr>
                        <a:t>Ledig</a:t>
                      </a:r>
                      <a:endParaRPr lang="en-US" baseline="0" dirty="0">
                        <a:solidFill>
                          <a:schemeClr val="tx1"/>
                        </a:solidFill>
                      </a:endParaRPr>
                    </a:p>
                    <a:p>
                      <a:pPr marL="285750" indent="-285750">
                        <a:buFont typeface="Arial" panose="020B0604020202020204" pitchFamily="34" charset="0"/>
                        <a:buChar char="•"/>
                      </a:pPr>
                      <a:endParaRPr lang="en-US" dirty="0">
                        <a:solidFill>
                          <a:schemeClr val="tx1"/>
                        </a:solidFill>
                      </a:endParaRPr>
                    </a:p>
                  </a:txBody>
                  <a:tcPr marL="91561" marR="91561" marT="182880" marB="182880">
                    <a:solidFill>
                      <a:srgbClr val="EBEBEB"/>
                    </a:solidFill>
                  </a:tcPr>
                </a:tc>
                <a:tc>
                  <a:txBody>
                    <a:bodyPr/>
                    <a:lstStyle/>
                    <a:p>
                      <a:pPr marL="285750" indent="-285750">
                        <a:buFont typeface="Arial" panose="020B0604020202020204" pitchFamily="34" charset="0"/>
                        <a:buChar char="•"/>
                      </a:pPr>
                      <a:r>
                        <a:rPr lang="en-US" dirty="0" err="1">
                          <a:solidFill>
                            <a:schemeClr val="tx1"/>
                          </a:solidFill>
                        </a:rPr>
                        <a:t>Mittleres</a:t>
                      </a:r>
                      <a:r>
                        <a:rPr lang="en-US" dirty="0">
                          <a:solidFill>
                            <a:schemeClr val="tx1"/>
                          </a:solidFill>
                        </a:rPr>
                        <a:t> </a:t>
                      </a:r>
                      <a:r>
                        <a:rPr lang="en-US" dirty="0" err="1">
                          <a:solidFill>
                            <a:schemeClr val="tx1"/>
                          </a:solidFill>
                        </a:rPr>
                        <a:t>Einkommen</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Technisch</a:t>
                      </a:r>
                      <a:r>
                        <a:rPr lang="en-US" dirty="0">
                          <a:solidFill>
                            <a:schemeClr val="tx1"/>
                          </a:solidFill>
                        </a:rPr>
                        <a:t> </a:t>
                      </a:r>
                      <a:r>
                        <a:rPr lang="en-US" dirty="0" err="1">
                          <a:solidFill>
                            <a:schemeClr val="tx1"/>
                          </a:solidFill>
                        </a:rPr>
                        <a:t>affin</a:t>
                      </a:r>
                      <a:endParaRPr lang="en-US" dirty="0">
                        <a:solidFill>
                          <a:schemeClr val="tx1"/>
                        </a:solidFill>
                      </a:endParaRPr>
                    </a:p>
                  </a:txBody>
                  <a:tcPr marL="91561" marR="91561" marT="182880" marB="182880">
                    <a:solidFill>
                      <a:srgbClr val="EBEBEB"/>
                    </a:solidFill>
                  </a:tcPr>
                </a:tc>
                <a:tc>
                  <a:txBody>
                    <a:bodyPr/>
                    <a:lstStyle/>
                    <a:p>
                      <a:pPr marL="285750" indent="-285750">
                        <a:buFont typeface="Arial" panose="020B0604020202020204" pitchFamily="34" charset="0"/>
                        <a:buChar char="•"/>
                      </a:pPr>
                      <a:r>
                        <a:rPr lang="en-US" dirty="0">
                          <a:solidFill>
                            <a:schemeClr val="tx1"/>
                          </a:solidFill>
                        </a:rPr>
                        <a:t>Gamer-Enthusiast</a:t>
                      </a:r>
                    </a:p>
                    <a:p>
                      <a:pPr marL="285750" indent="-285750">
                        <a:buFont typeface="Arial" panose="020B0604020202020204" pitchFamily="34" charset="0"/>
                        <a:buChar char="•"/>
                      </a:pPr>
                      <a:r>
                        <a:rPr lang="en-US" baseline="0" dirty="0" err="1">
                          <a:solidFill>
                            <a:schemeClr val="tx1"/>
                          </a:solidFill>
                        </a:rPr>
                        <a:t>Abenteuerlich</a:t>
                      </a:r>
                      <a:endParaRPr lang="en-US" baseline="0" dirty="0">
                        <a:solidFill>
                          <a:schemeClr val="tx1"/>
                        </a:solidFill>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Early</a:t>
                      </a:r>
                      <a:r>
                        <a:rPr lang="en-US" baseline="0" dirty="0">
                          <a:solidFill>
                            <a:schemeClr val="tx1"/>
                          </a:solidFill>
                        </a:rPr>
                        <a:t> Adopter</a:t>
                      </a:r>
                    </a:p>
                    <a:p>
                      <a:pPr marL="285750" indent="-285750">
                        <a:buFont typeface="Arial" panose="020B0604020202020204" pitchFamily="34" charset="0"/>
                        <a:buChar char="•"/>
                      </a:pPr>
                      <a:endParaRPr lang="en-US" dirty="0">
                        <a:solidFill>
                          <a:schemeClr val="tx1"/>
                        </a:solidFill>
                      </a:endParaRPr>
                    </a:p>
                  </a:txBody>
                  <a:tcPr marL="91561" marR="91561" marT="182880" marB="182880">
                    <a:solidFill>
                      <a:srgbClr val="EBEBEB"/>
                    </a:solidFill>
                  </a:tcPr>
                </a:tc>
                <a:tc>
                  <a:txBody>
                    <a:bodyPr/>
                    <a:lstStyle/>
                    <a:p>
                      <a:pPr marL="285750" indent="-285750">
                        <a:buFont typeface="Arial" panose="020B0604020202020204" pitchFamily="34" charset="0"/>
                        <a:buChar char="•"/>
                      </a:pPr>
                      <a:r>
                        <a:rPr lang="en-US" dirty="0" err="1" smtClean="0">
                          <a:solidFill>
                            <a:schemeClr val="tx1"/>
                          </a:solidFill>
                        </a:rPr>
                        <a:t>Marken-bewusst</a:t>
                      </a: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Geringe</a:t>
                      </a:r>
                      <a:r>
                        <a:rPr lang="en-US" dirty="0">
                          <a:solidFill>
                            <a:schemeClr val="tx1"/>
                          </a:solidFill>
                        </a:rPr>
                        <a:t> </a:t>
                      </a:r>
                      <a:r>
                        <a:rPr lang="en-US" dirty="0" err="1">
                          <a:solidFill>
                            <a:schemeClr val="tx1"/>
                          </a:solidFill>
                        </a:rPr>
                        <a:t>Preissensibilität</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Trendsetter</a:t>
                      </a:r>
                    </a:p>
                  </a:txBody>
                  <a:tcPr marL="91561" marR="91561" marT="182880" marB="182880">
                    <a:solidFill>
                      <a:srgbClr val="EBEBEB"/>
                    </a:solidFill>
                  </a:tcPr>
                </a:tc>
                <a:extLst>
                  <a:ext uri="{0D108BD9-81ED-4DB2-BD59-A6C34878D82A}">
                    <a16:rowId xmlns:a16="http://schemas.microsoft.com/office/drawing/2014/main" xmlns="" val="1844834652"/>
                  </a:ext>
                </a:extLst>
              </a:tr>
            </a:tbl>
          </a:graphicData>
        </a:graphic>
      </p:graphicFrame>
    </p:spTree>
    <p:extLst>
      <p:ext uri="{BB962C8B-B14F-4D97-AF65-F5344CB8AC3E}">
        <p14:creationId xmlns:p14="http://schemas.microsoft.com/office/powerpoint/2010/main" val="2710601094"/>
      </p:ext>
    </p:extLst>
  </p:cSld>
  <p:clrMapOvr>
    <a:masterClrMapping/>
  </p:clrMapOvr>
</p:sld>
</file>

<file path=ppt/theme/theme1.xml><?xml version="1.0" encoding="utf-8"?>
<a:theme xmlns:a="http://schemas.openxmlformats.org/drawingml/2006/main" name="Kondensstreifen">
  <a:themeElements>
    <a:clrScheme name="Kondensstreife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Kondensstreife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densstreife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TM04033937[[fn=Kondensstreifen]]</Template>
  <TotalTime>0</TotalTime>
  <Words>565</Words>
  <Application>Microsoft Office PowerPoint</Application>
  <PresentationFormat>Breitbild</PresentationFormat>
  <Paragraphs>177</Paragraphs>
  <Slides>21</Slides>
  <Notes>12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Century Gothic</vt:lpstr>
      <vt:lpstr>Wingdings</vt:lpstr>
      <vt:lpstr>Kondensstreifen</vt:lpstr>
      <vt:lpstr>Marketingplan  Oculus Rift</vt:lpstr>
      <vt:lpstr>Einleitung</vt:lpstr>
      <vt:lpstr>Situationsanalyse</vt:lpstr>
      <vt:lpstr>Stärken&amp; Schwächen</vt:lpstr>
      <vt:lpstr>Chancen&amp; Risiken</vt:lpstr>
      <vt:lpstr>Weitere Methoden Situationsanalyse</vt:lpstr>
      <vt:lpstr>Strategische Marketingplanung</vt:lpstr>
      <vt:lpstr>Marktsegmentierung</vt:lpstr>
      <vt:lpstr>Zielgruppe (Endkunde)</vt:lpstr>
      <vt:lpstr>Ökonomische Markt-ziele</vt:lpstr>
      <vt:lpstr>PsycholOgische Markt-ziele</vt:lpstr>
      <vt:lpstr>Operative Marketingplanung</vt:lpstr>
      <vt:lpstr>Portfolioanalyse</vt:lpstr>
      <vt:lpstr>Positionierungs-Analyse</vt:lpstr>
      <vt:lpstr>Produkt - Strategieentwicklung</vt:lpstr>
      <vt:lpstr>Preis Spielraum</vt:lpstr>
      <vt:lpstr>Preispolitische Ziele</vt:lpstr>
      <vt:lpstr>Preis</vt:lpstr>
      <vt:lpstr>Kommunikationsmix </vt:lpstr>
      <vt:lpstr>Vertrieb</vt:lpstr>
      <vt:lpstr>Literaturverzeichnis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Marketingplan  Occulus Rift</dc:title>
  <dc:creator/>
  <cp:lastModifiedBy/>
  <cp:revision>3</cp:revision>
  <dcterms:created xsi:type="dcterms:W3CDTF">2012-07-30T21:06:50Z</dcterms:created>
  <dcterms:modified xsi:type="dcterms:W3CDTF">2016-05-25T08:03:40Z</dcterms:modified>
</cp:coreProperties>
</file>