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69" r:id="rId4"/>
    <p:sldId id="272" r:id="rId5"/>
    <p:sldId id="270" r:id="rId6"/>
    <p:sldId id="257" r:id="rId7"/>
    <p:sldId id="258" r:id="rId8"/>
    <p:sldId id="271" r:id="rId9"/>
    <p:sldId id="259" r:id="rId10"/>
    <p:sldId id="274" r:id="rId11"/>
    <p:sldId id="275" r:id="rId12"/>
    <p:sldId id="260" r:id="rId13"/>
    <p:sldId id="273" r:id="rId14"/>
    <p:sldId id="261" r:id="rId15"/>
    <p:sldId id="263" r:id="rId16"/>
    <p:sldId id="276" r:id="rId17"/>
    <p:sldId id="264" r:id="rId18"/>
    <p:sldId id="265" r:id="rId19"/>
    <p:sldId id="262"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60"/>
  </p:normalViewPr>
  <p:slideViewPr>
    <p:cSldViewPr snapToGrid="0">
      <p:cViewPr varScale="1">
        <p:scale>
          <a:sx n="113" d="100"/>
          <a:sy n="113"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Personalkosten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Tabelle1!$B$2</c:f>
              <c:numCache>
                <c:formatCode>General</c:formatCode>
                <c:ptCount val="1"/>
                <c:pt idx="0">
                  <c:v>84</c:v>
                </c:pt>
              </c:numCache>
            </c:numRef>
          </c:val>
          <c:extLst>
            <c:ext xmlns:c16="http://schemas.microsoft.com/office/drawing/2014/chart" uri="{C3380CC4-5D6E-409C-BE32-E72D297353CC}">
              <c16:uniqueId val="{00000000-03B9-477C-83E0-404025F21087}"/>
            </c:ext>
          </c:extLst>
        </c:ser>
        <c:ser>
          <c:idx val="1"/>
          <c:order val="1"/>
          <c:tx>
            <c:strRef>
              <c:f>Tabelle1!$C$1</c:f>
              <c:strCache>
                <c:ptCount val="1"/>
                <c:pt idx="0">
                  <c:v>Nähe zu Schlüsselkunden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Tabelle1!$C$2</c:f>
              <c:numCache>
                <c:formatCode>General</c:formatCode>
                <c:ptCount val="1"/>
                <c:pt idx="0">
                  <c:v>25</c:v>
                </c:pt>
              </c:numCache>
            </c:numRef>
          </c:val>
          <c:extLst>
            <c:ext xmlns:c16="http://schemas.microsoft.com/office/drawing/2014/chart" uri="{C3380CC4-5D6E-409C-BE32-E72D297353CC}">
              <c16:uniqueId val="{00000001-03B9-477C-83E0-404025F21087}"/>
            </c:ext>
          </c:extLst>
        </c:ser>
        <c:ser>
          <c:idx val="2"/>
          <c:order val="2"/>
          <c:tx>
            <c:strRef>
              <c:f>Tabelle1!$D$1</c:f>
              <c:strCache>
                <c:ptCount val="1"/>
                <c:pt idx="0">
                  <c:v>Markterschliessung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Tabelle1!$D$2</c:f>
              <c:numCache>
                <c:formatCode>General</c:formatCode>
                <c:ptCount val="1"/>
                <c:pt idx="0">
                  <c:v>22</c:v>
                </c:pt>
              </c:numCache>
            </c:numRef>
          </c:val>
          <c:extLst>
            <c:ext xmlns:c16="http://schemas.microsoft.com/office/drawing/2014/chart" uri="{C3380CC4-5D6E-409C-BE32-E72D297353CC}">
              <c16:uniqueId val="{00000002-03B9-477C-83E0-404025F21087}"/>
            </c:ext>
          </c:extLst>
        </c:ser>
        <c:ser>
          <c:idx val="3"/>
          <c:order val="3"/>
          <c:tx>
            <c:strRef>
              <c:f>Tabelle1!$E$1</c:f>
              <c:strCache>
                <c:ptCount val="1"/>
                <c:pt idx="0">
                  <c:v>Nähe zu bereits verlagerter Produktion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Tabelle1!$E$2</c:f>
              <c:numCache>
                <c:formatCode>General</c:formatCode>
                <c:ptCount val="1"/>
                <c:pt idx="0">
                  <c:v>18</c:v>
                </c:pt>
              </c:numCache>
            </c:numRef>
          </c:val>
          <c:extLst>
            <c:ext xmlns:c16="http://schemas.microsoft.com/office/drawing/2014/chart" uri="{C3380CC4-5D6E-409C-BE32-E72D297353CC}">
              <c16:uniqueId val="{00000003-03B9-477C-83E0-404025F21087}"/>
            </c:ext>
          </c:extLst>
        </c:ser>
        <c:dLbls>
          <c:showLegendKey val="0"/>
          <c:showVal val="0"/>
          <c:showCatName val="0"/>
          <c:showSerName val="0"/>
          <c:showPercent val="0"/>
          <c:showBubbleSize val="0"/>
        </c:dLbls>
        <c:gapWidth val="115"/>
        <c:overlap val="-20"/>
        <c:axId val="611025840"/>
        <c:axId val="611027472"/>
      </c:barChart>
      <c:catAx>
        <c:axId val="611025840"/>
        <c:scaling>
          <c:orientation val="minMax"/>
        </c:scaling>
        <c:delete val="1"/>
        <c:axPos val="l"/>
        <c:numFmt formatCode="General" sourceLinked="1"/>
        <c:majorTickMark val="none"/>
        <c:minorTickMark val="none"/>
        <c:tickLblPos val="nextTo"/>
        <c:crossAx val="611027472"/>
        <c:crosses val="autoZero"/>
        <c:auto val="1"/>
        <c:lblAlgn val="ctr"/>
        <c:lblOffset val="100"/>
        <c:noMultiLvlLbl val="0"/>
      </c:catAx>
      <c:valAx>
        <c:axId val="611027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1102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Westeuropa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Tabelle1!$B$2</c:f>
              <c:numCache>
                <c:formatCode>General</c:formatCode>
                <c:ptCount val="1"/>
                <c:pt idx="0">
                  <c:v>39</c:v>
                </c:pt>
              </c:numCache>
            </c:numRef>
          </c:val>
          <c:extLst>
            <c:ext xmlns:c16="http://schemas.microsoft.com/office/drawing/2014/chart" uri="{C3380CC4-5D6E-409C-BE32-E72D297353CC}">
              <c16:uniqueId val="{00000000-F7E0-45D6-8924-4D92EB912E65}"/>
            </c:ext>
          </c:extLst>
        </c:ser>
        <c:ser>
          <c:idx val="1"/>
          <c:order val="1"/>
          <c:tx>
            <c:strRef>
              <c:f>Tabelle1!$C$1</c:f>
              <c:strCache>
                <c:ptCount val="1"/>
                <c:pt idx="0">
                  <c:v>Asien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Tabelle1!$C$2</c:f>
              <c:numCache>
                <c:formatCode>General</c:formatCode>
                <c:ptCount val="1"/>
                <c:pt idx="0">
                  <c:v>34</c:v>
                </c:pt>
              </c:numCache>
            </c:numRef>
          </c:val>
          <c:extLst>
            <c:ext xmlns:c16="http://schemas.microsoft.com/office/drawing/2014/chart" uri="{C3380CC4-5D6E-409C-BE32-E72D297353CC}">
              <c16:uniqueId val="{00000001-F7E0-45D6-8924-4D92EB912E65}"/>
            </c:ext>
          </c:extLst>
        </c:ser>
        <c:ser>
          <c:idx val="2"/>
          <c:order val="2"/>
          <c:tx>
            <c:strRef>
              <c:f>Tabelle1!$D$1</c:f>
              <c:strCache>
                <c:ptCount val="1"/>
                <c:pt idx="0">
                  <c:v>EU - Beitrittsländer (2003)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Tabelle1!$D$2</c:f>
              <c:numCache>
                <c:formatCode>General</c:formatCode>
                <c:ptCount val="1"/>
                <c:pt idx="0">
                  <c:v>26</c:v>
                </c:pt>
              </c:numCache>
            </c:numRef>
          </c:val>
          <c:extLst>
            <c:ext xmlns:c16="http://schemas.microsoft.com/office/drawing/2014/chart" uri="{C3380CC4-5D6E-409C-BE32-E72D297353CC}">
              <c16:uniqueId val="{00000002-F7E0-45D6-8924-4D92EB912E65}"/>
            </c:ext>
          </c:extLst>
        </c:ser>
        <c:ser>
          <c:idx val="3"/>
          <c:order val="3"/>
          <c:tx>
            <c:strRef>
              <c:f>Tabelle1!$E$1</c:f>
              <c:strCache>
                <c:ptCount val="1"/>
                <c:pt idx="0">
                  <c:v>Osteuropa / GUS - Staaten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Tabelle1!$E$2</c:f>
              <c:numCache>
                <c:formatCode>General</c:formatCode>
                <c:ptCount val="1"/>
                <c:pt idx="0">
                  <c:v>16</c:v>
                </c:pt>
              </c:numCache>
            </c:numRef>
          </c:val>
          <c:extLst>
            <c:ext xmlns:c16="http://schemas.microsoft.com/office/drawing/2014/chart" uri="{C3380CC4-5D6E-409C-BE32-E72D297353CC}">
              <c16:uniqueId val="{00000003-F7E0-45D6-8924-4D92EB912E65}"/>
            </c:ext>
          </c:extLst>
        </c:ser>
        <c:ser>
          <c:idx val="4"/>
          <c:order val="4"/>
          <c:tx>
            <c:strRef>
              <c:f>Tabelle1!$F$1</c:f>
              <c:strCache>
                <c:ptCount val="1"/>
                <c:pt idx="0">
                  <c:v>Nord- / Mittelamerika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Tabelle1!$F$2</c:f>
              <c:numCache>
                <c:formatCode>General</c:formatCode>
                <c:ptCount val="1"/>
                <c:pt idx="0">
                  <c:v>7</c:v>
                </c:pt>
              </c:numCache>
            </c:numRef>
          </c:val>
          <c:extLst>
            <c:ext xmlns:c16="http://schemas.microsoft.com/office/drawing/2014/chart" uri="{C3380CC4-5D6E-409C-BE32-E72D297353CC}">
              <c16:uniqueId val="{00000004-F7E0-45D6-8924-4D92EB912E65}"/>
            </c:ext>
          </c:extLst>
        </c:ser>
        <c:ser>
          <c:idx val="5"/>
          <c:order val="5"/>
          <c:tx>
            <c:strRef>
              <c:f>Tabelle1!$G$1</c:f>
              <c:strCache>
                <c:ptCount val="1"/>
                <c:pt idx="0">
                  <c:v>Südamerika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c:f>
              <c:strCache>
                <c:ptCount val="1"/>
                <c:pt idx="0">
                  <c:v>Auslagerungen 2012</c:v>
                </c:pt>
              </c:strCache>
            </c:strRef>
          </c:cat>
          <c:val>
            <c:numRef>
              <c:f>Tabelle1!$G$2</c:f>
              <c:numCache>
                <c:formatCode>General</c:formatCode>
                <c:ptCount val="1"/>
                <c:pt idx="0">
                  <c:v>1</c:v>
                </c:pt>
              </c:numCache>
            </c:numRef>
          </c:val>
          <c:extLst>
            <c:ext xmlns:c16="http://schemas.microsoft.com/office/drawing/2014/chart" uri="{C3380CC4-5D6E-409C-BE32-E72D297353CC}">
              <c16:uniqueId val="{00000005-F7E0-45D6-8924-4D92EB912E65}"/>
            </c:ext>
          </c:extLst>
        </c:ser>
        <c:dLbls>
          <c:showLegendKey val="0"/>
          <c:showVal val="0"/>
          <c:showCatName val="0"/>
          <c:showSerName val="0"/>
          <c:showPercent val="0"/>
          <c:showBubbleSize val="0"/>
        </c:dLbls>
        <c:gapWidth val="115"/>
        <c:overlap val="-20"/>
        <c:axId val="611029648"/>
        <c:axId val="611030192"/>
      </c:barChart>
      <c:catAx>
        <c:axId val="611029648"/>
        <c:scaling>
          <c:orientation val="minMax"/>
        </c:scaling>
        <c:delete val="1"/>
        <c:axPos val="l"/>
        <c:numFmt formatCode="General" sourceLinked="1"/>
        <c:majorTickMark val="none"/>
        <c:minorTickMark val="none"/>
        <c:tickLblPos val="nextTo"/>
        <c:crossAx val="611030192"/>
        <c:crosses val="autoZero"/>
        <c:auto val="1"/>
        <c:lblAlgn val="ctr"/>
        <c:lblOffset val="100"/>
        <c:noMultiLvlLbl val="0"/>
      </c:catAx>
      <c:valAx>
        <c:axId val="611030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1102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Vorleistung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Tabelle1!$A$2:$A$5</c:f>
              <c:strCache>
                <c:ptCount val="4"/>
                <c:pt idx="0">
                  <c:v>Kunststoff</c:v>
                </c:pt>
                <c:pt idx="1">
                  <c:v>Metallverarbeitung</c:v>
                </c:pt>
                <c:pt idx="2">
                  <c:v>Elektro</c:v>
                </c:pt>
                <c:pt idx="3">
                  <c:v>Maschinenbau</c:v>
                </c:pt>
              </c:strCache>
            </c:strRef>
          </c:cat>
          <c:val>
            <c:numRef>
              <c:f>Tabelle1!$B$2:$B$5</c:f>
              <c:numCache>
                <c:formatCode>General</c:formatCode>
                <c:ptCount val="4"/>
                <c:pt idx="0">
                  <c:v>53</c:v>
                </c:pt>
                <c:pt idx="1">
                  <c:v>29</c:v>
                </c:pt>
                <c:pt idx="2">
                  <c:v>49</c:v>
                </c:pt>
                <c:pt idx="3">
                  <c:v>38</c:v>
                </c:pt>
              </c:numCache>
            </c:numRef>
          </c:val>
          <c:extLst>
            <c:ext xmlns:c16="http://schemas.microsoft.com/office/drawing/2014/chart" uri="{C3380CC4-5D6E-409C-BE32-E72D297353CC}">
              <c16:uniqueId val="{00000000-242D-422F-826B-32CBA7B7C359}"/>
            </c:ext>
          </c:extLst>
        </c:ser>
        <c:ser>
          <c:idx val="1"/>
          <c:order val="1"/>
          <c:tx>
            <c:strRef>
              <c:f>Tabelle1!$C$1</c:f>
              <c:strCache>
                <c:ptCount val="1"/>
                <c:pt idx="0">
                  <c:v>Absatz</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Tabelle1!$A$2:$A$5</c:f>
              <c:strCache>
                <c:ptCount val="4"/>
                <c:pt idx="0">
                  <c:v>Kunststoff</c:v>
                </c:pt>
                <c:pt idx="1">
                  <c:v>Metallverarbeitung</c:v>
                </c:pt>
                <c:pt idx="2">
                  <c:v>Elektro</c:v>
                </c:pt>
                <c:pt idx="3">
                  <c:v>Maschinenbau</c:v>
                </c:pt>
              </c:strCache>
            </c:strRef>
          </c:cat>
          <c:val>
            <c:numRef>
              <c:f>Tabelle1!$C$2:$C$5</c:f>
              <c:numCache>
                <c:formatCode>General</c:formatCode>
                <c:ptCount val="4"/>
                <c:pt idx="0">
                  <c:v>50</c:v>
                </c:pt>
                <c:pt idx="1">
                  <c:v>42</c:v>
                </c:pt>
                <c:pt idx="2">
                  <c:v>65</c:v>
                </c:pt>
                <c:pt idx="3">
                  <c:v>68</c:v>
                </c:pt>
              </c:numCache>
            </c:numRef>
          </c:val>
          <c:extLst>
            <c:ext xmlns:c16="http://schemas.microsoft.com/office/drawing/2014/chart" uri="{C3380CC4-5D6E-409C-BE32-E72D297353CC}">
              <c16:uniqueId val="{00000001-242D-422F-826B-32CBA7B7C359}"/>
            </c:ext>
          </c:extLst>
        </c:ser>
        <c:dLbls>
          <c:showLegendKey val="0"/>
          <c:showVal val="0"/>
          <c:showCatName val="0"/>
          <c:showSerName val="0"/>
          <c:showPercent val="0"/>
          <c:showBubbleSize val="0"/>
        </c:dLbls>
        <c:gapWidth val="115"/>
        <c:overlap val="-20"/>
        <c:axId val="359023056"/>
        <c:axId val="517680496"/>
      </c:barChart>
      <c:catAx>
        <c:axId val="35902305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17680496"/>
        <c:crosses val="autoZero"/>
        <c:auto val="1"/>
        <c:lblAlgn val="ctr"/>
        <c:lblOffset val="100"/>
        <c:noMultiLvlLbl val="0"/>
      </c:catAx>
      <c:valAx>
        <c:axId val="51768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59023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Vorleistung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Tabelle1!$A$2:$A$3</c:f>
              <c:strCache>
                <c:ptCount val="2"/>
                <c:pt idx="0">
                  <c:v>Endprodukt - Hersteller</c:v>
                </c:pt>
                <c:pt idx="1">
                  <c:v>Zulieferer - Unternehmen</c:v>
                </c:pt>
              </c:strCache>
            </c:strRef>
          </c:cat>
          <c:val>
            <c:numRef>
              <c:f>Tabelle1!$B$2:$B$3</c:f>
              <c:numCache>
                <c:formatCode>General</c:formatCode>
                <c:ptCount val="2"/>
                <c:pt idx="0">
                  <c:v>44</c:v>
                </c:pt>
                <c:pt idx="1">
                  <c:v>33</c:v>
                </c:pt>
              </c:numCache>
            </c:numRef>
          </c:val>
          <c:extLst>
            <c:ext xmlns:c16="http://schemas.microsoft.com/office/drawing/2014/chart" uri="{C3380CC4-5D6E-409C-BE32-E72D297353CC}">
              <c16:uniqueId val="{00000000-AE8D-428F-B625-364D5F1BBFA7}"/>
            </c:ext>
          </c:extLst>
        </c:ser>
        <c:ser>
          <c:idx val="1"/>
          <c:order val="1"/>
          <c:tx>
            <c:strRef>
              <c:f>Tabelle1!$C$1</c:f>
              <c:strCache>
                <c:ptCount val="1"/>
                <c:pt idx="0">
                  <c:v>Absatz</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Tabelle1!$A$2:$A$3</c:f>
              <c:strCache>
                <c:ptCount val="2"/>
                <c:pt idx="0">
                  <c:v>Endprodukt - Hersteller</c:v>
                </c:pt>
                <c:pt idx="1">
                  <c:v>Zulieferer - Unternehmen</c:v>
                </c:pt>
              </c:strCache>
            </c:strRef>
          </c:cat>
          <c:val>
            <c:numRef>
              <c:f>Tabelle1!$C$2:$C$3</c:f>
              <c:numCache>
                <c:formatCode>General</c:formatCode>
                <c:ptCount val="2"/>
                <c:pt idx="0">
                  <c:v>58</c:v>
                </c:pt>
                <c:pt idx="1">
                  <c:v>53</c:v>
                </c:pt>
              </c:numCache>
            </c:numRef>
          </c:val>
          <c:extLst>
            <c:ext xmlns:c16="http://schemas.microsoft.com/office/drawing/2014/chart" uri="{C3380CC4-5D6E-409C-BE32-E72D297353CC}">
              <c16:uniqueId val="{00000001-AE8D-428F-B625-364D5F1BBFA7}"/>
            </c:ext>
          </c:extLst>
        </c:ser>
        <c:dLbls>
          <c:showLegendKey val="0"/>
          <c:showVal val="0"/>
          <c:showCatName val="0"/>
          <c:showSerName val="0"/>
          <c:showPercent val="0"/>
          <c:showBubbleSize val="0"/>
        </c:dLbls>
        <c:gapWidth val="115"/>
        <c:overlap val="-20"/>
        <c:axId val="723337904"/>
        <c:axId val="723330832"/>
      </c:barChart>
      <c:catAx>
        <c:axId val="72333790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723330832"/>
        <c:crosses val="autoZero"/>
        <c:auto val="1"/>
        <c:lblAlgn val="ctr"/>
        <c:lblOffset val="100"/>
        <c:noMultiLvlLbl val="0"/>
      </c:catAx>
      <c:valAx>
        <c:axId val="723330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72333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C2A91-CA60-490F-B500-1180FD67DA76}" type="doc">
      <dgm:prSet loTypeId="urn:microsoft.com/office/officeart/2005/8/layout/chevron1" loCatId="process" qsTypeId="urn:microsoft.com/office/officeart/2005/8/quickstyle/simple1" qsCatId="simple" csTypeId="urn:microsoft.com/office/officeart/2005/8/colors/accent1_2" csCatId="accent1" phldr="1"/>
      <dgm:spPr/>
    </dgm:pt>
    <dgm:pt modelId="{7075E3B1-9DDD-40FE-B27C-C85336B257D7}">
      <dgm:prSet phldrT="[Text]" custT="1"/>
      <dgm:spPr/>
      <dgm:t>
        <a:bodyPr/>
        <a:lstStyle/>
        <a:p>
          <a:r>
            <a:rPr lang="de-CH" sz="1500" dirty="0"/>
            <a:t>National Tätiges Unternehmen</a:t>
          </a:r>
        </a:p>
      </dgm:t>
    </dgm:pt>
    <dgm:pt modelId="{FB68D8BD-426E-4286-90BB-926E52F09359}" type="parTrans" cxnId="{13372DD6-1B08-400A-9248-95E4598864EF}">
      <dgm:prSet/>
      <dgm:spPr/>
      <dgm:t>
        <a:bodyPr/>
        <a:lstStyle/>
        <a:p>
          <a:endParaRPr lang="de-CH"/>
        </a:p>
      </dgm:t>
    </dgm:pt>
    <dgm:pt modelId="{7EEC5C0B-6BBC-4B6B-80C4-8BC57E63A944}" type="sibTrans" cxnId="{13372DD6-1B08-400A-9248-95E4598864EF}">
      <dgm:prSet/>
      <dgm:spPr/>
      <dgm:t>
        <a:bodyPr/>
        <a:lstStyle/>
        <a:p>
          <a:endParaRPr lang="de-CH"/>
        </a:p>
      </dgm:t>
    </dgm:pt>
    <dgm:pt modelId="{EC878C8D-A0AC-4E47-B67C-6086BBA35518}">
      <dgm:prSet phldrT="[Text]" custT="1"/>
      <dgm:spPr/>
      <dgm:t>
        <a:bodyPr/>
        <a:lstStyle/>
        <a:p>
          <a:r>
            <a:rPr lang="de-CH" sz="1500" dirty="0"/>
            <a:t>Exporte über Dritte, vertragliche Ressourcen-übertragung</a:t>
          </a:r>
        </a:p>
      </dgm:t>
    </dgm:pt>
    <dgm:pt modelId="{407606D1-6F8C-494E-AB87-BCEDFB96D473}" type="parTrans" cxnId="{6C9E123A-9586-4C4E-BEA4-291A8F0ACC45}">
      <dgm:prSet/>
      <dgm:spPr/>
      <dgm:t>
        <a:bodyPr/>
        <a:lstStyle/>
        <a:p>
          <a:endParaRPr lang="de-CH"/>
        </a:p>
      </dgm:t>
    </dgm:pt>
    <dgm:pt modelId="{21C924B9-FEDF-4087-9D46-02C234D0C038}" type="sibTrans" cxnId="{6C9E123A-9586-4C4E-BEA4-291A8F0ACC45}">
      <dgm:prSet/>
      <dgm:spPr/>
      <dgm:t>
        <a:bodyPr/>
        <a:lstStyle/>
        <a:p>
          <a:endParaRPr lang="de-CH"/>
        </a:p>
      </dgm:t>
    </dgm:pt>
    <dgm:pt modelId="{0A8BC86F-4C08-4F7D-8EE2-54AB8FAA3AF3}">
      <dgm:prSet phldrT="[Text]" custT="1"/>
      <dgm:spPr/>
      <dgm:t>
        <a:bodyPr/>
        <a:lstStyle/>
        <a:p>
          <a:r>
            <a:rPr lang="de-CH" sz="1500" dirty="0"/>
            <a:t>Vertriebsgesellschaft</a:t>
          </a:r>
        </a:p>
      </dgm:t>
    </dgm:pt>
    <dgm:pt modelId="{1D96956B-6A2C-4BD7-B619-113618A914B8}" type="parTrans" cxnId="{28343053-FBCF-4537-B48E-061E60A99DA9}">
      <dgm:prSet/>
      <dgm:spPr/>
      <dgm:t>
        <a:bodyPr/>
        <a:lstStyle/>
        <a:p>
          <a:endParaRPr lang="de-CH"/>
        </a:p>
      </dgm:t>
    </dgm:pt>
    <dgm:pt modelId="{94C6AE92-6494-4379-9621-27117C3B9CF0}" type="sibTrans" cxnId="{28343053-FBCF-4537-B48E-061E60A99DA9}">
      <dgm:prSet/>
      <dgm:spPr/>
      <dgm:t>
        <a:bodyPr/>
        <a:lstStyle/>
        <a:p>
          <a:endParaRPr lang="de-CH"/>
        </a:p>
      </dgm:t>
    </dgm:pt>
    <dgm:pt modelId="{215CA273-7FFC-4D5F-8F2A-6098132B32F3}">
      <dgm:prSet phldrT="[Text]" custT="1"/>
      <dgm:spPr/>
      <dgm:t>
        <a:bodyPr/>
        <a:lstStyle/>
        <a:p>
          <a:r>
            <a:rPr lang="de-CH" sz="1500" dirty="0"/>
            <a:t>Herstellung über </a:t>
          </a:r>
          <a:r>
            <a:rPr lang="de-CH" sz="1500" dirty="0" err="1"/>
            <a:t>Produktionsgesel-lschaften</a:t>
          </a:r>
          <a:r>
            <a:rPr lang="de-CH" sz="1500" dirty="0"/>
            <a:t> im Ausland</a:t>
          </a:r>
        </a:p>
      </dgm:t>
    </dgm:pt>
    <dgm:pt modelId="{A8A5086E-254A-45A8-9879-6FA4D3EE0D62}" type="parTrans" cxnId="{ECED00F1-338E-4D42-8086-478D795463B5}">
      <dgm:prSet/>
      <dgm:spPr/>
      <dgm:t>
        <a:bodyPr/>
        <a:lstStyle/>
        <a:p>
          <a:endParaRPr lang="de-CH"/>
        </a:p>
      </dgm:t>
    </dgm:pt>
    <dgm:pt modelId="{E7287652-B312-40B4-8F29-862EC5275EF0}" type="sibTrans" cxnId="{ECED00F1-338E-4D42-8086-478D795463B5}">
      <dgm:prSet/>
      <dgm:spPr/>
      <dgm:t>
        <a:bodyPr/>
        <a:lstStyle/>
        <a:p>
          <a:endParaRPr lang="de-CH"/>
        </a:p>
      </dgm:t>
    </dgm:pt>
    <dgm:pt modelId="{E871F38C-A9E8-4D0A-87D8-4E56BDB361A9}" type="pres">
      <dgm:prSet presAssocID="{EE7C2A91-CA60-490F-B500-1180FD67DA76}" presName="Name0" presStyleCnt="0">
        <dgm:presLayoutVars>
          <dgm:dir/>
          <dgm:animLvl val="lvl"/>
          <dgm:resizeHandles val="exact"/>
        </dgm:presLayoutVars>
      </dgm:prSet>
      <dgm:spPr/>
    </dgm:pt>
    <dgm:pt modelId="{360FDA81-F877-4253-8B09-B7F3D321AE3A}" type="pres">
      <dgm:prSet presAssocID="{7075E3B1-9DDD-40FE-B27C-C85336B257D7}" presName="parTxOnly" presStyleLbl="node1" presStyleIdx="0" presStyleCnt="4">
        <dgm:presLayoutVars>
          <dgm:chMax val="0"/>
          <dgm:chPref val="0"/>
          <dgm:bulletEnabled val="1"/>
        </dgm:presLayoutVars>
      </dgm:prSet>
      <dgm:spPr/>
    </dgm:pt>
    <dgm:pt modelId="{A7A072D8-26AD-43AF-9DD9-F09F25F07D04}" type="pres">
      <dgm:prSet presAssocID="{7EEC5C0B-6BBC-4B6B-80C4-8BC57E63A944}" presName="parTxOnlySpace" presStyleCnt="0"/>
      <dgm:spPr/>
    </dgm:pt>
    <dgm:pt modelId="{584BE6BF-6456-4F68-91BE-5A12A0F19455}" type="pres">
      <dgm:prSet presAssocID="{EC878C8D-A0AC-4E47-B67C-6086BBA35518}" presName="parTxOnly" presStyleLbl="node1" presStyleIdx="1" presStyleCnt="4">
        <dgm:presLayoutVars>
          <dgm:chMax val="0"/>
          <dgm:chPref val="0"/>
          <dgm:bulletEnabled val="1"/>
        </dgm:presLayoutVars>
      </dgm:prSet>
      <dgm:spPr/>
    </dgm:pt>
    <dgm:pt modelId="{9356F238-7498-4662-9DEB-B8F6F310C532}" type="pres">
      <dgm:prSet presAssocID="{21C924B9-FEDF-4087-9D46-02C234D0C038}" presName="parTxOnlySpace" presStyleCnt="0"/>
      <dgm:spPr/>
    </dgm:pt>
    <dgm:pt modelId="{0067E6F6-3DD8-4D33-B7C0-0F15C1E4FC93}" type="pres">
      <dgm:prSet presAssocID="{0A8BC86F-4C08-4F7D-8EE2-54AB8FAA3AF3}" presName="parTxOnly" presStyleLbl="node1" presStyleIdx="2" presStyleCnt="4">
        <dgm:presLayoutVars>
          <dgm:chMax val="0"/>
          <dgm:chPref val="0"/>
          <dgm:bulletEnabled val="1"/>
        </dgm:presLayoutVars>
      </dgm:prSet>
      <dgm:spPr/>
    </dgm:pt>
    <dgm:pt modelId="{EDDC107F-F162-4259-915E-DFDA51C44A0C}" type="pres">
      <dgm:prSet presAssocID="{94C6AE92-6494-4379-9621-27117C3B9CF0}" presName="parTxOnlySpace" presStyleCnt="0"/>
      <dgm:spPr/>
    </dgm:pt>
    <dgm:pt modelId="{B78733BC-8B78-4FA4-9AD2-84036E728121}" type="pres">
      <dgm:prSet presAssocID="{215CA273-7FFC-4D5F-8F2A-6098132B32F3}" presName="parTxOnly" presStyleLbl="node1" presStyleIdx="3" presStyleCnt="4">
        <dgm:presLayoutVars>
          <dgm:chMax val="0"/>
          <dgm:chPref val="0"/>
          <dgm:bulletEnabled val="1"/>
        </dgm:presLayoutVars>
      </dgm:prSet>
      <dgm:spPr/>
    </dgm:pt>
  </dgm:ptLst>
  <dgm:cxnLst>
    <dgm:cxn modelId="{28343053-FBCF-4537-B48E-061E60A99DA9}" srcId="{EE7C2A91-CA60-490F-B500-1180FD67DA76}" destId="{0A8BC86F-4C08-4F7D-8EE2-54AB8FAA3AF3}" srcOrd="2" destOrd="0" parTransId="{1D96956B-6A2C-4BD7-B619-113618A914B8}" sibTransId="{94C6AE92-6494-4379-9621-27117C3B9CF0}"/>
    <dgm:cxn modelId="{185F9C0E-1B5F-4273-97A9-66DF34FF3980}" type="presOf" srcId="{EE7C2A91-CA60-490F-B500-1180FD67DA76}" destId="{E871F38C-A9E8-4D0A-87D8-4E56BDB361A9}" srcOrd="0" destOrd="0" presId="urn:microsoft.com/office/officeart/2005/8/layout/chevron1"/>
    <dgm:cxn modelId="{FC8C507E-61DA-4D64-ACFA-FBD64A754BE4}" type="presOf" srcId="{7075E3B1-9DDD-40FE-B27C-C85336B257D7}" destId="{360FDA81-F877-4253-8B09-B7F3D321AE3A}" srcOrd="0" destOrd="0" presId="urn:microsoft.com/office/officeart/2005/8/layout/chevron1"/>
    <dgm:cxn modelId="{13372DD6-1B08-400A-9248-95E4598864EF}" srcId="{EE7C2A91-CA60-490F-B500-1180FD67DA76}" destId="{7075E3B1-9DDD-40FE-B27C-C85336B257D7}" srcOrd="0" destOrd="0" parTransId="{FB68D8BD-426E-4286-90BB-926E52F09359}" sibTransId="{7EEC5C0B-6BBC-4B6B-80C4-8BC57E63A944}"/>
    <dgm:cxn modelId="{A6DAF19C-C2AE-4165-9D8C-E2CC9454432B}" type="presOf" srcId="{EC878C8D-A0AC-4E47-B67C-6086BBA35518}" destId="{584BE6BF-6456-4F68-91BE-5A12A0F19455}" srcOrd="0" destOrd="0" presId="urn:microsoft.com/office/officeart/2005/8/layout/chevron1"/>
    <dgm:cxn modelId="{ECED00F1-338E-4D42-8086-478D795463B5}" srcId="{EE7C2A91-CA60-490F-B500-1180FD67DA76}" destId="{215CA273-7FFC-4D5F-8F2A-6098132B32F3}" srcOrd="3" destOrd="0" parTransId="{A8A5086E-254A-45A8-9879-6FA4D3EE0D62}" sibTransId="{E7287652-B312-40B4-8F29-862EC5275EF0}"/>
    <dgm:cxn modelId="{6C9E123A-9586-4C4E-BEA4-291A8F0ACC45}" srcId="{EE7C2A91-CA60-490F-B500-1180FD67DA76}" destId="{EC878C8D-A0AC-4E47-B67C-6086BBA35518}" srcOrd="1" destOrd="0" parTransId="{407606D1-6F8C-494E-AB87-BCEDFB96D473}" sibTransId="{21C924B9-FEDF-4087-9D46-02C234D0C038}"/>
    <dgm:cxn modelId="{B122791F-46EC-4ABB-B7E7-B5F4EFB772A0}" type="presOf" srcId="{215CA273-7FFC-4D5F-8F2A-6098132B32F3}" destId="{B78733BC-8B78-4FA4-9AD2-84036E728121}" srcOrd="0" destOrd="0" presId="urn:microsoft.com/office/officeart/2005/8/layout/chevron1"/>
    <dgm:cxn modelId="{E5806384-1163-4ED0-8985-AE8BF33DA4FD}" type="presOf" srcId="{0A8BC86F-4C08-4F7D-8EE2-54AB8FAA3AF3}" destId="{0067E6F6-3DD8-4D33-B7C0-0F15C1E4FC93}" srcOrd="0" destOrd="0" presId="urn:microsoft.com/office/officeart/2005/8/layout/chevron1"/>
    <dgm:cxn modelId="{F7E85FEC-459F-4028-AAE5-50B8A80B6A29}" type="presParOf" srcId="{E871F38C-A9E8-4D0A-87D8-4E56BDB361A9}" destId="{360FDA81-F877-4253-8B09-B7F3D321AE3A}" srcOrd="0" destOrd="0" presId="urn:microsoft.com/office/officeart/2005/8/layout/chevron1"/>
    <dgm:cxn modelId="{CEED6BD2-4C3C-4025-965E-9AF52D777289}" type="presParOf" srcId="{E871F38C-A9E8-4D0A-87D8-4E56BDB361A9}" destId="{A7A072D8-26AD-43AF-9DD9-F09F25F07D04}" srcOrd="1" destOrd="0" presId="urn:microsoft.com/office/officeart/2005/8/layout/chevron1"/>
    <dgm:cxn modelId="{04364880-D595-4FB8-A17B-CE8A743751DA}" type="presParOf" srcId="{E871F38C-A9E8-4D0A-87D8-4E56BDB361A9}" destId="{584BE6BF-6456-4F68-91BE-5A12A0F19455}" srcOrd="2" destOrd="0" presId="urn:microsoft.com/office/officeart/2005/8/layout/chevron1"/>
    <dgm:cxn modelId="{8FD0CB59-395D-4C6F-823F-FD19F6980FE0}" type="presParOf" srcId="{E871F38C-A9E8-4D0A-87D8-4E56BDB361A9}" destId="{9356F238-7498-4662-9DEB-B8F6F310C532}" srcOrd="3" destOrd="0" presId="urn:microsoft.com/office/officeart/2005/8/layout/chevron1"/>
    <dgm:cxn modelId="{C9CC0450-58DF-4F64-9CF2-EC2F56CB7A0A}" type="presParOf" srcId="{E871F38C-A9E8-4D0A-87D8-4E56BDB361A9}" destId="{0067E6F6-3DD8-4D33-B7C0-0F15C1E4FC93}" srcOrd="4" destOrd="0" presId="urn:microsoft.com/office/officeart/2005/8/layout/chevron1"/>
    <dgm:cxn modelId="{D0A29B0B-F065-41E2-8A3F-A36CE428E5B2}" type="presParOf" srcId="{E871F38C-A9E8-4D0A-87D8-4E56BDB361A9}" destId="{EDDC107F-F162-4259-915E-DFDA51C44A0C}" srcOrd="5" destOrd="0" presId="urn:microsoft.com/office/officeart/2005/8/layout/chevron1"/>
    <dgm:cxn modelId="{B6568DA9-FEE4-469F-8938-E3056EC04ED1}" type="presParOf" srcId="{E871F38C-A9E8-4D0A-87D8-4E56BDB361A9}" destId="{B78733BC-8B78-4FA4-9AD2-84036E72812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FDA81-F877-4253-8B09-B7F3D321AE3A}">
      <dsp:nvSpPr>
        <dsp:cNvPr id="0" name=""/>
        <dsp:cNvSpPr/>
      </dsp:nvSpPr>
      <dsp:spPr>
        <a:xfrm>
          <a:off x="5283" y="1391270"/>
          <a:ext cx="3075741" cy="12302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de-CH" sz="1500" kern="1200" dirty="0"/>
            <a:t>National Tätiges Unternehmen</a:t>
          </a:r>
        </a:p>
      </dsp:txBody>
      <dsp:txXfrm>
        <a:off x="620431" y="1391270"/>
        <a:ext cx="1845445" cy="1230296"/>
      </dsp:txXfrm>
    </dsp:sp>
    <dsp:sp modelId="{584BE6BF-6456-4F68-91BE-5A12A0F19455}">
      <dsp:nvSpPr>
        <dsp:cNvPr id="0" name=""/>
        <dsp:cNvSpPr/>
      </dsp:nvSpPr>
      <dsp:spPr>
        <a:xfrm>
          <a:off x="2773451" y="1391270"/>
          <a:ext cx="3075741" cy="12302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de-CH" sz="1500" kern="1200" dirty="0"/>
            <a:t>Exporte über Dritte, vertragliche Ressourcen-übertragung</a:t>
          </a:r>
        </a:p>
      </dsp:txBody>
      <dsp:txXfrm>
        <a:off x="3388599" y="1391270"/>
        <a:ext cx="1845445" cy="1230296"/>
      </dsp:txXfrm>
    </dsp:sp>
    <dsp:sp modelId="{0067E6F6-3DD8-4D33-B7C0-0F15C1E4FC93}">
      <dsp:nvSpPr>
        <dsp:cNvPr id="0" name=""/>
        <dsp:cNvSpPr/>
      </dsp:nvSpPr>
      <dsp:spPr>
        <a:xfrm>
          <a:off x="5541618" y="1391270"/>
          <a:ext cx="3075741" cy="12302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de-CH" sz="1500" kern="1200" dirty="0"/>
            <a:t>Vertriebsgesellschaft</a:t>
          </a:r>
        </a:p>
      </dsp:txBody>
      <dsp:txXfrm>
        <a:off x="6156766" y="1391270"/>
        <a:ext cx="1845445" cy="1230296"/>
      </dsp:txXfrm>
    </dsp:sp>
    <dsp:sp modelId="{B78733BC-8B78-4FA4-9AD2-84036E728121}">
      <dsp:nvSpPr>
        <dsp:cNvPr id="0" name=""/>
        <dsp:cNvSpPr/>
      </dsp:nvSpPr>
      <dsp:spPr>
        <a:xfrm>
          <a:off x="8309786" y="1391270"/>
          <a:ext cx="3075741" cy="12302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de-CH" sz="1500" kern="1200" dirty="0"/>
            <a:t>Herstellung über </a:t>
          </a:r>
          <a:r>
            <a:rPr lang="de-CH" sz="1500" kern="1200" dirty="0" err="1"/>
            <a:t>Produktionsgesel-lschaften</a:t>
          </a:r>
          <a:r>
            <a:rPr lang="de-CH" sz="1500" kern="1200" dirty="0"/>
            <a:t> im Ausland</a:t>
          </a:r>
        </a:p>
      </dsp:txBody>
      <dsp:txXfrm>
        <a:off x="8924934" y="1391270"/>
        <a:ext cx="1845445" cy="12302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679A1-CD57-4AAD-B906-EF8EA986221F}" type="datetimeFigureOut">
              <a:rPr lang="de-DE"/>
              <a:t>15.03.2016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4FDC2-B988-4102-B6E7-06FC23F80D7D}" type="slidenum">
              <a:rPr lang="de-DE"/>
              <a:t>‹Nr.›</a:t>
            </a:fld>
            <a:endParaRPr lang="de-DE"/>
          </a:p>
        </p:txBody>
      </p:sp>
    </p:spTree>
    <p:extLst>
      <p:ext uri="{BB962C8B-B14F-4D97-AF65-F5344CB8AC3E}">
        <p14:creationId xmlns:p14="http://schemas.microsoft.com/office/powerpoint/2010/main" val="659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B24FDC2-B988-4102-B6E7-06FC23F80D7D}" type="slidenum">
              <a:rPr lang="de-DE"/>
              <a:t>10</a:t>
            </a:fld>
            <a:endParaRPr lang="de-DE"/>
          </a:p>
        </p:txBody>
      </p:sp>
    </p:spTree>
    <p:extLst>
      <p:ext uri="{BB962C8B-B14F-4D97-AF65-F5344CB8AC3E}">
        <p14:creationId xmlns:p14="http://schemas.microsoft.com/office/powerpoint/2010/main" val="239525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B24FDC2-B988-4102-B6E7-06FC23F80D7D}" type="slidenum">
              <a:rPr lang="de-DE"/>
              <a:t>11</a:t>
            </a:fld>
            <a:endParaRPr lang="de-DE"/>
          </a:p>
        </p:txBody>
      </p:sp>
    </p:spTree>
    <p:extLst>
      <p:ext uri="{BB962C8B-B14F-4D97-AF65-F5344CB8AC3E}">
        <p14:creationId xmlns:p14="http://schemas.microsoft.com/office/powerpoint/2010/main" val="33966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B24FDC2-B988-4102-B6E7-06FC23F80D7D}" type="slidenum">
              <a:rPr lang="de-DE"/>
              <a:t>13</a:t>
            </a:fld>
            <a:endParaRPr lang="de-DE"/>
          </a:p>
        </p:txBody>
      </p:sp>
    </p:spTree>
    <p:extLst>
      <p:ext uri="{BB962C8B-B14F-4D97-AF65-F5344CB8AC3E}">
        <p14:creationId xmlns:p14="http://schemas.microsoft.com/office/powerpoint/2010/main" val="123637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Als Empfehlung sehe ich die Gestaltung eines Anforderungskatalogs des Unternehmens, welches Vorleistungen beziehen will</a:t>
            </a:r>
          </a:p>
        </p:txBody>
      </p:sp>
      <p:sp>
        <p:nvSpPr>
          <p:cNvPr id="4" name="Foliennummernplatzhalter 3"/>
          <p:cNvSpPr>
            <a:spLocks noGrp="1"/>
          </p:cNvSpPr>
          <p:nvPr>
            <p:ph type="sldNum" sz="quarter" idx="10"/>
          </p:nvPr>
        </p:nvSpPr>
        <p:spPr/>
        <p:txBody>
          <a:bodyPr/>
          <a:lstStyle/>
          <a:p>
            <a:fld id="{8B24FDC2-B988-4102-B6E7-06FC23F80D7D}" type="slidenum">
              <a:rPr lang="de-DE"/>
              <a:t>15</a:t>
            </a:fld>
            <a:endParaRPr lang="de-DE"/>
          </a:p>
        </p:txBody>
      </p:sp>
    </p:spTree>
    <p:extLst>
      <p:ext uri="{BB962C8B-B14F-4D97-AF65-F5344CB8AC3E}">
        <p14:creationId xmlns:p14="http://schemas.microsoft.com/office/powerpoint/2010/main" val="49193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atin typeface="Calibri"/>
              </a:rPr>
              <a:t>1. ... Bsp. wenn ich eine Auto baue, will ich mich nicht auf die Produktion von Schrauben konzentrieren, den das hebt mich nicht von meiner Konkurrenz ab</a:t>
            </a:r>
          </a:p>
          <a:p>
            <a:r>
              <a:rPr lang="de-DE">
                <a:latin typeface="Calibri"/>
              </a:rPr>
              <a:t>2. ...als es bei Eigenproduktion der Fall wäre, der zeitliche Aspekt spielt hier sicher eine grosse Rolle,</a:t>
            </a:r>
          </a:p>
          <a:p>
            <a:r>
              <a:rPr lang="de-DE">
                <a:latin typeface="Calibri"/>
              </a:rPr>
              <a:t>Da Asien weiterhin zu den aufstrebenden Märkten gehört und Vorort-Leistungserbringung schneller beim Endkunden landet.</a:t>
            </a:r>
          </a:p>
          <a:p>
            <a:r>
              <a:rPr lang="de-DE">
                <a:latin typeface="Calibri"/>
              </a:rPr>
              <a:t>3. wirtschaftlich meint Kosten sparen und Flexibilität meint das ich das gebundene Kapital, welches vorhin für Maschinen benötigt wurde, mir mehr Flexibilität bei Marktschwankungen erlaubt</a:t>
            </a:r>
          </a:p>
          <a:p>
            <a:r>
              <a:rPr lang="de-DE">
                <a:latin typeface="Calibri"/>
              </a:rPr>
              <a:t>4. Wenn zwei Firmen zusammenarbeiten, bedeutet das mehr Wissen trifft aufeinander, und wenn dieses für beide vorteilhaft genutzt werden kann, stärkt das die Beziehung -&gt; man zeigt mehr engagement</a:t>
            </a:r>
          </a:p>
        </p:txBody>
      </p:sp>
      <p:sp>
        <p:nvSpPr>
          <p:cNvPr id="4" name="Foliennummernplatzhalter 3"/>
          <p:cNvSpPr>
            <a:spLocks noGrp="1"/>
          </p:cNvSpPr>
          <p:nvPr>
            <p:ph type="sldNum" sz="quarter" idx="10"/>
          </p:nvPr>
        </p:nvSpPr>
        <p:spPr/>
        <p:txBody>
          <a:bodyPr/>
          <a:lstStyle/>
          <a:p>
            <a:fld id="{8B24FDC2-B988-4102-B6E7-06FC23F80D7D}" type="slidenum">
              <a:rPr lang="de-DE"/>
              <a:t>‹Nr.›</a:t>
            </a:fld>
            <a:endParaRPr lang="de-DE"/>
          </a:p>
        </p:txBody>
      </p:sp>
    </p:spTree>
    <p:extLst>
      <p:ext uri="{BB962C8B-B14F-4D97-AF65-F5344CB8AC3E}">
        <p14:creationId xmlns:p14="http://schemas.microsoft.com/office/powerpoint/2010/main" val="3430749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atin typeface="Calibri"/>
              </a:rPr>
              <a:t>Egal wie nahe unterschiedlichen Länder dank der globalisierung zusammenrücken, Kultur unterschiede und keine vor ort kontrolle sind immer noch grosse Risiken beim Outsourcing</a:t>
            </a:r>
          </a:p>
          <a:p>
            <a:br>
              <a:rPr lang="de-DE">
                <a:latin typeface="Calibri"/>
              </a:rPr>
            </a:br>
            <a:endParaRPr lang="de-DE">
              <a:latin typeface="Calibri"/>
            </a:endParaRPr>
          </a:p>
        </p:txBody>
      </p:sp>
      <p:sp>
        <p:nvSpPr>
          <p:cNvPr id="4" name="Foliennummernplatzhalter 3"/>
          <p:cNvSpPr>
            <a:spLocks noGrp="1"/>
          </p:cNvSpPr>
          <p:nvPr>
            <p:ph type="sldNum" sz="quarter" idx="10"/>
          </p:nvPr>
        </p:nvSpPr>
        <p:spPr/>
        <p:txBody>
          <a:bodyPr/>
          <a:lstStyle/>
          <a:p>
            <a:fld id="{8B24FDC2-B988-4102-B6E7-06FC23F80D7D}" type="slidenum">
              <a:rPr lang="de-DE"/>
              <a:t>‹Nr.›</a:t>
            </a:fld>
            <a:endParaRPr lang="de-DE"/>
          </a:p>
        </p:txBody>
      </p:sp>
    </p:spTree>
    <p:extLst>
      <p:ext uri="{BB962C8B-B14F-4D97-AF65-F5344CB8AC3E}">
        <p14:creationId xmlns:p14="http://schemas.microsoft.com/office/powerpoint/2010/main" val="15902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5498454B-FAF1-40A8-A5CE-31A5A2F61C94}" type="datetimeFigureOut">
              <a:rPr lang="de-CH" smtClean="0"/>
              <a:t>15.03.2016</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8014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498454B-FAF1-40A8-A5CE-31A5A2F61C94}" type="datetimeFigureOut">
              <a:rPr lang="de-CH" smtClean="0"/>
              <a:t>15.03.2016</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7101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498454B-FAF1-40A8-A5CE-31A5A2F61C94}" type="datetimeFigureOut">
              <a:rPr lang="de-CH" smtClean="0"/>
              <a:t>15.03.2016</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19346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498454B-FAF1-40A8-A5CE-31A5A2F61C94}" type="datetimeFigureOut">
              <a:rPr lang="de-CH" smtClean="0"/>
              <a:t>15.03.2016</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06913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5498454B-FAF1-40A8-A5CE-31A5A2F61C94}" type="datetimeFigureOut">
              <a:rPr lang="de-CH" smtClean="0"/>
              <a:t>15.03.2016</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99881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5498454B-FAF1-40A8-A5CE-31A5A2F61C94}" type="datetimeFigureOut">
              <a:rPr lang="de-CH" smtClean="0"/>
              <a:t>15.03.2016</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298329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5498454B-FAF1-40A8-A5CE-31A5A2F61C94}" type="datetimeFigureOut">
              <a:rPr lang="de-CH" smtClean="0"/>
              <a:t>15.03.2016</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351944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5498454B-FAF1-40A8-A5CE-31A5A2F61C94}" type="datetimeFigureOut">
              <a:rPr lang="de-CH" smtClean="0"/>
              <a:t>15.03.2016</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307334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498454B-FAF1-40A8-A5CE-31A5A2F61C94}" type="datetimeFigureOut">
              <a:rPr lang="de-CH" smtClean="0"/>
              <a:t>15.03.2016</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29664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5498454B-FAF1-40A8-A5CE-31A5A2F61C94}" type="datetimeFigureOut">
              <a:rPr lang="de-CH" smtClean="0"/>
              <a:t>15.03.2016</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14847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5498454B-FAF1-40A8-A5CE-31A5A2F61C94}" type="datetimeFigureOut">
              <a:rPr lang="de-CH" smtClean="0"/>
              <a:t>15.03.2016</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D711C8F7-5485-42A2-A689-8DF1284F883A}" type="slidenum">
              <a:rPr lang="de-CH" smtClean="0"/>
              <a:t>‹Nr.›</a:t>
            </a:fld>
            <a:endParaRPr lang="de-CH"/>
          </a:p>
        </p:txBody>
      </p:sp>
    </p:spTree>
    <p:extLst>
      <p:ext uri="{BB962C8B-B14F-4D97-AF65-F5344CB8AC3E}">
        <p14:creationId xmlns:p14="http://schemas.microsoft.com/office/powerpoint/2010/main" val="267110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8454B-FAF1-40A8-A5CE-31A5A2F61C94}" type="datetimeFigureOut">
              <a:rPr lang="de-CH" smtClean="0"/>
              <a:t>15.03.2016</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1C8F7-5485-42A2-A689-8DF1284F883A}" type="slidenum">
              <a:rPr lang="de-CH" smtClean="0"/>
              <a:t>‹Nr.›</a:t>
            </a:fld>
            <a:endParaRPr lang="de-CH"/>
          </a:p>
        </p:txBody>
      </p:sp>
    </p:spTree>
    <p:extLst>
      <p:ext uri="{BB962C8B-B14F-4D97-AF65-F5344CB8AC3E}">
        <p14:creationId xmlns:p14="http://schemas.microsoft.com/office/powerpoint/2010/main" val="9315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Fallstudie</a:t>
            </a:r>
            <a:br>
              <a:rPr lang="de-CH" dirty="0"/>
            </a:br>
            <a:r>
              <a:rPr lang="de-CH" dirty="0"/>
              <a:t>Produktionsverlagerung</a:t>
            </a:r>
          </a:p>
        </p:txBody>
      </p:sp>
      <p:sp>
        <p:nvSpPr>
          <p:cNvPr id="3" name="Untertitel 2"/>
          <p:cNvSpPr>
            <a:spLocks noGrp="1"/>
          </p:cNvSpPr>
          <p:nvPr>
            <p:ph type="subTitle" idx="1"/>
          </p:nvPr>
        </p:nvSpPr>
        <p:spPr/>
        <p:txBody>
          <a:bodyPr/>
          <a:lstStyle/>
          <a:p>
            <a:endParaRPr lang="de-CH" dirty="0"/>
          </a:p>
          <a:p>
            <a:endParaRPr lang="de-CH" dirty="0"/>
          </a:p>
          <a:p>
            <a:r>
              <a:rPr lang="de-CH" dirty="0"/>
              <a:t>Mia Ahmad, Severin Jörg, Kevin Stadelmann</a:t>
            </a:r>
          </a:p>
        </p:txBody>
      </p:sp>
    </p:spTree>
    <p:extLst>
      <p:ext uri="{BB962C8B-B14F-4D97-AF65-F5344CB8AC3E}">
        <p14:creationId xmlns:p14="http://schemas.microsoft.com/office/powerpoint/2010/main" val="314451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2.1 Internationale Wettbewerbsfähigkeit durch Produktverlagerung</a:t>
            </a:r>
          </a:p>
        </p:txBody>
      </p:sp>
      <p:sp>
        <p:nvSpPr>
          <p:cNvPr id="3" name="Inhaltsplatzhalter 2"/>
          <p:cNvSpPr>
            <a:spLocks noGrp="1"/>
          </p:cNvSpPr>
          <p:nvPr>
            <p:ph idx="1"/>
          </p:nvPr>
        </p:nvSpPr>
        <p:spPr>
          <a:xfrm>
            <a:off x="838200" y="2066257"/>
            <a:ext cx="5441950" cy="3629444"/>
          </a:xfrm>
        </p:spPr>
        <p:txBody>
          <a:bodyPr vert="horz" lIns="91440" tIns="45720" rIns="91440" bIns="45720" rtlCol="0" anchor="t">
            <a:normAutofit/>
          </a:bodyPr>
          <a:lstStyle/>
          <a:p>
            <a:r>
              <a:rPr lang="de-DE" dirty="0"/>
              <a:t>CH stark vom </a:t>
            </a:r>
            <a:r>
              <a:rPr lang="de-DE" dirty="0" err="1"/>
              <a:t>Aussenhandel</a:t>
            </a:r>
            <a:r>
              <a:rPr lang="de-DE" dirty="0"/>
              <a:t> abhängig</a:t>
            </a:r>
          </a:p>
          <a:p>
            <a:r>
              <a:rPr lang="de-DE" dirty="0"/>
              <a:t>Internationalisierungsformen Schweizer Produktions-Unternehmen</a:t>
            </a:r>
          </a:p>
          <a:p>
            <a:r>
              <a:rPr lang="de-DE" dirty="0"/>
              <a:t>Langfristige Sicherung Wettbewerbsfähigkeit</a:t>
            </a:r>
          </a:p>
        </p:txBody>
      </p:sp>
      <p:pic>
        <p:nvPicPr>
          <p:cNvPr id="6" name="Grafik 5"/>
          <p:cNvPicPr>
            <a:picLocks noChangeAspect="1"/>
          </p:cNvPicPr>
          <p:nvPr/>
        </p:nvPicPr>
        <p:blipFill>
          <a:blip r:embed="rId3"/>
          <a:stretch>
            <a:fillRect/>
          </a:stretch>
        </p:blipFill>
        <p:spPr>
          <a:xfrm>
            <a:off x="5780088" y="1825625"/>
            <a:ext cx="6031831" cy="4112794"/>
          </a:xfrm>
          <a:prstGeom prst="rect">
            <a:avLst/>
          </a:prstGeom>
        </p:spPr>
      </p:pic>
    </p:spTree>
    <p:extLst>
      <p:ext uri="{BB962C8B-B14F-4D97-AF65-F5344CB8AC3E}">
        <p14:creationId xmlns:p14="http://schemas.microsoft.com/office/powerpoint/2010/main" val="306863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2.2 Auswirkung aus betriebswirtschaftlicher Sicht</a:t>
            </a:r>
          </a:p>
        </p:txBody>
      </p:sp>
      <p:sp>
        <p:nvSpPr>
          <p:cNvPr id="3" name="Inhaltsplatzhalter 2"/>
          <p:cNvSpPr>
            <a:spLocks noGrp="1"/>
          </p:cNvSpPr>
          <p:nvPr>
            <p:ph idx="1"/>
          </p:nvPr>
        </p:nvSpPr>
        <p:spPr>
          <a:xfrm>
            <a:off x="838200" y="2227263"/>
            <a:ext cx="10515600" cy="3428332"/>
          </a:xfrm>
        </p:spPr>
        <p:txBody>
          <a:bodyPr vert="horz" lIns="91440" tIns="45720" rIns="91440" bIns="45720" rtlCol="0" anchor="t">
            <a:normAutofit/>
          </a:bodyPr>
          <a:lstStyle/>
          <a:p>
            <a:r>
              <a:rPr lang="de-DE" dirty="0">
                <a:latin typeface="Calibri" charset="0"/>
              </a:rPr>
              <a:t>Logistik</a:t>
            </a:r>
          </a:p>
          <a:p>
            <a:r>
              <a:rPr lang="de-DE" dirty="0">
                <a:latin typeface="Calibri" charset="0"/>
              </a:rPr>
              <a:t>Kostenstruktur</a:t>
            </a:r>
          </a:p>
          <a:p>
            <a:r>
              <a:rPr lang="de-DE" dirty="0" err="1">
                <a:latin typeface="Calibri" charset="0"/>
              </a:rPr>
              <a:t>Process</a:t>
            </a:r>
            <a:r>
              <a:rPr lang="de-DE" dirty="0">
                <a:latin typeface="Calibri" charset="0"/>
              </a:rPr>
              <a:t> </a:t>
            </a:r>
            <a:r>
              <a:rPr lang="de-DE" dirty="0" err="1">
                <a:latin typeface="Calibri" charset="0"/>
              </a:rPr>
              <a:t>follows</a:t>
            </a:r>
            <a:r>
              <a:rPr lang="de-DE" dirty="0">
                <a:latin typeface="Calibri" charset="0"/>
              </a:rPr>
              <a:t> </a:t>
            </a:r>
            <a:r>
              <a:rPr lang="de-DE" dirty="0" err="1">
                <a:latin typeface="Calibri" charset="0"/>
              </a:rPr>
              <a:t>Strategy</a:t>
            </a:r>
            <a:endParaRPr lang="de-DE" dirty="0">
              <a:latin typeface="Calibri" charset="0"/>
            </a:endParaRPr>
          </a:p>
          <a:p>
            <a:r>
              <a:rPr lang="de-DE" dirty="0" err="1">
                <a:latin typeface="Calibri" charset="0"/>
              </a:rPr>
              <a:t>Structure</a:t>
            </a:r>
            <a:r>
              <a:rPr lang="de-DE" dirty="0">
                <a:latin typeface="Calibri" charset="0"/>
              </a:rPr>
              <a:t> </a:t>
            </a:r>
            <a:r>
              <a:rPr lang="de-DE" dirty="0" err="1">
                <a:latin typeface="Calibri" charset="0"/>
              </a:rPr>
              <a:t>follows</a:t>
            </a:r>
            <a:r>
              <a:rPr lang="de-DE" dirty="0">
                <a:latin typeface="Calibri" charset="0"/>
              </a:rPr>
              <a:t> </a:t>
            </a:r>
            <a:r>
              <a:rPr lang="de-DE" dirty="0" err="1">
                <a:latin typeface="Calibri" charset="0"/>
              </a:rPr>
              <a:t>Process</a:t>
            </a:r>
            <a:endParaRPr lang="de-DE" dirty="0">
              <a:latin typeface="Calibri" charset="0"/>
            </a:endParaRPr>
          </a:p>
          <a:p>
            <a:endParaRPr lang="de-DE" dirty="0"/>
          </a:p>
        </p:txBody>
      </p:sp>
    </p:spTree>
    <p:extLst>
      <p:ext uri="{BB962C8B-B14F-4D97-AF65-F5344CB8AC3E}">
        <p14:creationId xmlns:p14="http://schemas.microsoft.com/office/powerpoint/2010/main" val="349588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3. Rückverlagerung der Produktion</a:t>
            </a:r>
            <a:endParaRPr lang="de-DE" dirty="0"/>
          </a:p>
        </p:txBody>
      </p:sp>
      <p:sp>
        <p:nvSpPr>
          <p:cNvPr id="3" name="Inhaltsplatzhalter 2"/>
          <p:cNvSpPr>
            <a:spLocks noGrp="1"/>
          </p:cNvSpPr>
          <p:nvPr>
            <p:ph idx="1"/>
          </p:nvPr>
        </p:nvSpPr>
        <p:spPr/>
        <p:txBody>
          <a:bodyPr/>
          <a:lstStyle/>
          <a:p>
            <a:pPr marL="0" indent="0">
              <a:buNone/>
            </a:pPr>
            <a:r>
              <a:rPr lang="de-CH" dirty="0"/>
              <a:t>Auf jeden dritten resp. vierten Betrieb, welcher Teile der Produktion ins Ausland verlagert, verlegt ein Betrieb Teile der Produktion wieder zurück in die Schweiz. Welche Schlüsse lassen sich aus diesem relevanten Anteil rückverlagernder Unternehmen, bezüglich firmeninternem Entscheidungsprozess zur Auslagerung, ziehen?</a:t>
            </a:r>
          </a:p>
          <a:p>
            <a:endParaRPr lang="de-CH" dirty="0"/>
          </a:p>
        </p:txBody>
      </p:sp>
    </p:spTree>
    <p:extLst>
      <p:ext uri="{BB962C8B-B14F-4D97-AF65-F5344CB8AC3E}">
        <p14:creationId xmlns:p14="http://schemas.microsoft.com/office/powerpoint/2010/main" val="320051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Gründe für Rückverlagerung</a:t>
            </a:r>
          </a:p>
        </p:txBody>
      </p:sp>
      <p:pic>
        <p:nvPicPr>
          <p:cNvPr id="4" name="Grafik 3"/>
          <p:cNvPicPr>
            <a:picLocks noChangeAspect="1"/>
          </p:cNvPicPr>
          <p:nvPr/>
        </p:nvPicPr>
        <p:blipFill>
          <a:blip r:embed="rId3"/>
          <a:stretch>
            <a:fillRect/>
          </a:stretch>
        </p:blipFill>
        <p:spPr>
          <a:xfrm>
            <a:off x="1035050" y="1582738"/>
            <a:ext cx="8505992" cy="4683251"/>
          </a:xfrm>
          <a:prstGeom prst="rect">
            <a:avLst/>
          </a:prstGeom>
        </p:spPr>
      </p:pic>
    </p:spTree>
    <p:extLst>
      <p:ext uri="{BB962C8B-B14F-4D97-AF65-F5344CB8AC3E}">
        <p14:creationId xmlns:p14="http://schemas.microsoft.com/office/powerpoint/2010/main" val="185869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Schlussfolgerung</a:t>
            </a:r>
          </a:p>
        </p:txBody>
      </p:sp>
      <p:sp>
        <p:nvSpPr>
          <p:cNvPr id="3" name="Inhaltsplatzhalter 2"/>
          <p:cNvSpPr>
            <a:spLocks noGrp="1"/>
          </p:cNvSpPr>
          <p:nvPr>
            <p:ph idx="1"/>
          </p:nvPr>
        </p:nvSpPr>
        <p:spPr/>
        <p:txBody>
          <a:bodyPr/>
          <a:lstStyle/>
          <a:p>
            <a:pPr marL="0" indent="0">
              <a:buNone/>
            </a:pPr>
            <a:r>
              <a:rPr lang="de-CH" dirty="0"/>
              <a:t>Reflektieren Sie die Ergebnisse der Fallanalyse und fassen Sie die Erkenntnisse, mit Fokussierung auf begründete Empfehlungen z.H. anderer Unternehmen, wie folgt zusammen:</a:t>
            </a:r>
          </a:p>
        </p:txBody>
      </p:sp>
    </p:spTree>
    <p:extLst>
      <p:ext uri="{BB962C8B-B14F-4D97-AF65-F5344CB8AC3E}">
        <p14:creationId xmlns:p14="http://schemas.microsoft.com/office/powerpoint/2010/main" val="311006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1. Gestaltung Zuliefererbeziehungen</a:t>
            </a:r>
          </a:p>
        </p:txBody>
      </p:sp>
      <p:sp>
        <p:nvSpPr>
          <p:cNvPr id="3" name="Inhaltsplatzhalter 2"/>
          <p:cNvSpPr>
            <a:spLocks noGrp="1"/>
          </p:cNvSpPr>
          <p:nvPr>
            <p:ph idx="1"/>
          </p:nvPr>
        </p:nvSpPr>
        <p:spPr/>
        <p:txBody>
          <a:bodyPr/>
          <a:lstStyle/>
          <a:p>
            <a:pPr marL="0" indent="0">
              <a:buNone/>
            </a:pPr>
            <a:r>
              <a:rPr lang="de-CH" dirty="0"/>
              <a:t>Welche Empfehlungen bezüglich Gestaltung der Zulieferbeziehungen, unter Einhaltung von Nachhaltigkeits-Standards, geben Sie einem Unternehmen, das beabsichtigt Vorleistungen bspw. in Osteuropa oder Asien zu beziehen?</a:t>
            </a:r>
          </a:p>
          <a:p>
            <a:endParaRPr lang="de-CH" dirty="0"/>
          </a:p>
        </p:txBody>
      </p:sp>
    </p:spTree>
    <p:extLst>
      <p:ext uri="{BB962C8B-B14F-4D97-AF65-F5344CB8AC3E}">
        <p14:creationId xmlns:p14="http://schemas.microsoft.com/office/powerpoint/2010/main" val="170913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Empfehlungen: Anforderungen an die Verlagerung stellen</a:t>
            </a:r>
            <a:endParaRPr lang="de-DE" dirty="0"/>
          </a:p>
        </p:txBody>
      </p:sp>
      <p:sp>
        <p:nvSpPr>
          <p:cNvPr id="3" name="Inhaltsplatzhalter 2"/>
          <p:cNvSpPr>
            <a:spLocks noGrp="1"/>
          </p:cNvSpPr>
          <p:nvPr>
            <p:ph idx="1"/>
          </p:nvPr>
        </p:nvSpPr>
        <p:spPr/>
        <p:txBody>
          <a:bodyPr vert="horz" lIns="91440" tIns="45720" rIns="91440" bIns="45720" rtlCol="0" anchor="t">
            <a:normAutofit fontScale="92500" lnSpcReduction="10000"/>
          </a:bodyPr>
          <a:lstStyle/>
          <a:p>
            <a:pPr marL="0" indent="0" fontAlgn="t">
              <a:buNone/>
            </a:pPr>
            <a:r>
              <a:rPr lang="de-CH" dirty="0"/>
              <a:t>1. Es sollte mehr Konzentration auf die </a:t>
            </a:r>
            <a:r>
              <a:rPr lang="de-CH" i="1" dirty="0"/>
              <a:t>Kernkompetenzen, in denen die spezifischen strategischen Wettbewerbsvorteile sind, gestatten.</a:t>
            </a:r>
            <a:endParaRPr lang="de-DE" i="1" dirty="0"/>
          </a:p>
          <a:p>
            <a:pPr marL="0" indent="0" fontAlgn="t">
              <a:buNone/>
            </a:pPr>
            <a:endParaRPr lang="de-CH" dirty="0"/>
          </a:p>
          <a:p>
            <a:pPr marL="0" indent="0" fontAlgn="t">
              <a:buNone/>
            </a:pPr>
            <a:r>
              <a:rPr lang="de-CH" dirty="0"/>
              <a:t>2. Anforderungen der Endproduktmärkte sollen in qualitativer, quantitativer und zeitlicher Hinsicht besser erfüllt werden können.</a:t>
            </a:r>
          </a:p>
          <a:p>
            <a:pPr marL="0" indent="0" fontAlgn="t">
              <a:buNone/>
            </a:pPr>
            <a:endParaRPr lang="de-CH" dirty="0"/>
          </a:p>
          <a:p>
            <a:pPr marL="0" indent="0" fontAlgn="t">
              <a:buNone/>
            </a:pPr>
            <a:r>
              <a:rPr lang="de-CH" dirty="0"/>
              <a:t>3. Flexibilität bei Änderungen des Marktumfeldes soll gesteigert werden und der Leistungserstellungsprozess wirtschaftlicher gestaltet sein</a:t>
            </a:r>
          </a:p>
          <a:p>
            <a:pPr marL="0" indent="0" fontAlgn="t">
              <a:buNone/>
            </a:pPr>
            <a:endParaRPr lang="de-CH" dirty="0"/>
          </a:p>
          <a:p>
            <a:pPr marL="0" indent="0" fontAlgn="t">
              <a:buNone/>
            </a:pPr>
            <a:r>
              <a:rPr lang="de-CH" dirty="0"/>
              <a:t>4. Es sollte durch gemeinsame Produkt- und Verfahrensentwicklungen für beide Partner vorteilhafte Innovationen generieren.</a:t>
            </a:r>
          </a:p>
          <a:p>
            <a:pPr marL="0" indent="0">
              <a:buNone/>
            </a:pPr>
            <a:endParaRPr lang="de-CH" dirty="0"/>
          </a:p>
        </p:txBody>
      </p:sp>
    </p:spTree>
    <p:extLst>
      <p:ext uri="{BB962C8B-B14F-4D97-AF65-F5344CB8AC3E}">
        <p14:creationId xmlns:p14="http://schemas.microsoft.com/office/powerpoint/2010/main" val="330999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 Verhalten bei Verlagerung</a:t>
            </a:r>
          </a:p>
        </p:txBody>
      </p:sp>
      <p:sp>
        <p:nvSpPr>
          <p:cNvPr id="3" name="Inhaltsplatzhalter 2"/>
          <p:cNvSpPr>
            <a:spLocks noGrp="1"/>
          </p:cNvSpPr>
          <p:nvPr>
            <p:ph idx="1"/>
          </p:nvPr>
        </p:nvSpPr>
        <p:spPr/>
        <p:txBody>
          <a:bodyPr/>
          <a:lstStyle/>
          <a:p>
            <a:pPr marL="0" indent="0">
              <a:buNone/>
            </a:pPr>
            <a:r>
              <a:rPr lang="de-CH" dirty="0"/>
              <a:t>Wie verhalten sich Unternehmen des Dienstleistungs-Sektors bezüglich Verlagerung einzelner Unternehmensbereiche oder Geschäftsprozesse?</a:t>
            </a:r>
          </a:p>
          <a:p>
            <a:endParaRPr lang="de-CH" dirty="0"/>
          </a:p>
        </p:txBody>
      </p:sp>
    </p:spTree>
    <p:extLst>
      <p:ext uri="{BB962C8B-B14F-4D97-AF65-F5344CB8AC3E}">
        <p14:creationId xmlns:p14="http://schemas.microsoft.com/office/powerpoint/2010/main" val="148863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Vorgehen Verlagerung</a:t>
            </a:r>
          </a:p>
        </p:txBody>
      </p:sp>
      <p:sp>
        <p:nvSpPr>
          <p:cNvPr id="3" name="Inhaltsplatzhalter 2"/>
          <p:cNvSpPr>
            <a:spLocks noGrp="1"/>
          </p:cNvSpPr>
          <p:nvPr>
            <p:ph idx="1"/>
          </p:nvPr>
        </p:nvSpPr>
        <p:spPr/>
        <p:txBody>
          <a:bodyPr/>
          <a:lstStyle/>
          <a:p>
            <a:r>
              <a:rPr lang="de-CH" dirty="0"/>
              <a:t>Uppsala Modell:</a:t>
            </a:r>
          </a:p>
          <a:p>
            <a:pPr marL="0" indent="0">
              <a:buNone/>
            </a:pPr>
            <a:r>
              <a:rPr lang="de-CH" dirty="0"/>
              <a:t>langsames stetige Verlagerung um Risiko zu minimieren</a:t>
            </a:r>
          </a:p>
        </p:txBody>
      </p:sp>
      <p:graphicFrame>
        <p:nvGraphicFramePr>
          <p:cNvPr id="4" name="Diagramm 3"/>
          <p:cNvGraphicFramePr/>
          <p:nvPr>
            <p:extLst>
              <p:ext uri="{D42A27DB-BD31-4B8C-83A1-F6EECF244321}">
                <p14:modId xmlns:p14="http://schemas.microsoft.com/office/powerpoint/2010/main" val="4193249427"/>
              </p:ext>
            </p:extLst>
          </p:nvPr>
        </p:nvGraphicFramePr>
        <p:xfrm>
          <a:off x="383177" y="2299063"/>
          <a:ext cx="11390812" cy="4012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441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Ende</a:t>
            </a:r>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377515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Verlagerungsdruck in vielen westlichen Industrieländern ist nach wie vor </a:t>
            </a:r>
            <a:r>
              <a:rPr lang="de-DE" dirty="0" err="1"/>
              <a:t>gross</a:t>
            </a:r>
            <a:r>
              <a:rPr lang="de-DE" dirty="0"/>
              <a:t>, ...</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09342183"/>
              </p:ext>
            </p:extLst>
          </p:nvPr>
        </p:nvGraphicFramePr>
        <p:xfrm>
          <a:off x="838200" y="1690688"/>
          <a:ext cx="10515600" cy="155448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20000"/>
                    </a:ext>
                  </a:extLst>
                </a:gridCol>
              </a:tblGrid>
              <a:tr h="370840">
                <a:tc>
                  <a:txBody>
                    <a:bodyPr/>
                    <a:lstStyle/>
                    <a:p>
                      <a:r>
                        <a:rPr lang="de-DE" sz="2400" i="1" dirty="0"/>
                        <a:t>Die Schweizer Industrie steht vor einer Welle von Produktionsverlagerungen</a:t>
                      </a:r>
                    </a:p>
                    <a:p>
                      <a:r>
                        <a:rPr lang="de-DE" i="1" dirty="0"/>
                        <a:t>Immer mehr Schweizer Unternehmen verlagern ihre Produktion ins Ausland.</a:t>
                      </a:r>
                      <a:r>
                        <a:rPr lang="de-DE" i="1" baseline="0" dirty="0"/>
                        <a:t> Im Moment stehen osteuropäische EU – Länder und Asien im Fokus für neue Firmenstandorte.</a:t>
                      </a:r>
                    </a:p>
                    <a:p>
                      <a:endParaRPr lang="de-DE" baseline="0" dirty="0"/>
                    </a:p>
                    <a:p>
                      <a:r>
                        <a:rPr lang="de-DE" baseline="0" dirty="0"/>
                        <a:t>Neue Zürcher Zeitung, 08. März 2015</a:t>
                      </a:r>
                      <a:endParaRPr lang="de-DE"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34680321"/>
              </p:ext>
            </p:extLst>
          </p:nvPr>
        </p:nvGraphicFramePr>
        <p:xfrm>
          <a:off x="838200" y="3346567"/>
          <a:ext cx="10515600" cy="155448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20000"/>
                    </a:ext>
                  </a:extLst>
                </a:gridCol>
              </a:tblGrid>
              <a:tr h="383920">
                <a:tc>
                  <a:txBody>
                    <a:bodyPr/>
                    <a:lstStyle/>
                    <a:p>
                      <a:r>
                        <a:rPr lang="de-DE" sz="2400" i="1" dirty="0"/>
                        <a:t>Der</a:t>
                      </a:r>
                      <a:r>
                        <a:rPr lang="de-DE" sz="2400" i="1" baseline="0" dirty="0"/>
                        <a:t> starke Franken gefährdet zehnzausenden Stellen</a:t>
                      </a:r>
                    </a:p>
                    <a:p>
                      <a:r>
                        <a:rPr lang="de-DE" i="1" baseline="0" dirty="0"/>
                        <a:t>Der Kurswechsel der Schweizer Währungshüter könnte die Verlagerung Zehntausender Stellen von der Schweiz ins Ausland nach sich ziehen.</a:t>
                      </a:r>
                    </a:p>
                    <a:p>
                      <a:endParaRPr lang="de-DE" baseline="0" dirty="0"/>
                    </a:p>
                    <a:p>
                      <a:r>
                        <a:rPr lang="de-DE" baseline="0" dirty="0"/>
                        <a:t>Handelsblatt, 16. März 2015</a:t>
                      </a:r>
                      <a:endParaRPr lang="de-DE"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645367802"/>
              </p:ext>
            </p:extLst>
          </p:nvPr>
        </p:nvGraphicFramePr>
        <p:xfrm>
          <a:off x="838200" y="5002446"/>
          <a:ext cx="10515600" cy="155448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20000"/>
                    </a:ext>
                  </a:extLst>
                </a:gridCol>
              </a:tblGrid>
              <a:tr h="382526">
                <a:tc>
                  <a:txBody>
                    <a:bodyPr/>
                    <a:lstStyle/>
                    <a:p>
                      <a:r>
                        <a:rPr lang="de-DE" sz="2400" i="1" dirty="0"/>
                        <a:t>Fluchtpunkt Osteuropa</a:t>
                      </a:r>
                    </a:p>
                    <a:p>
                      <a:r>
                        <a:rPr lang="de-DE" i="1" dirty="0"/>
                        <a:t>Immer mehr Schweizer Unternehmen nehmen den Frankenschock</a:t>
                      </a:r>
                      <a:r>
                        <a:rPr lang="de-DE" i="1" baseline="0" dirty="0"/>
                        <a:t> zum Anlass, Teile ihrer Produktion in andere Länder zu verschieben. Zu den beliebtesten Standorte gehören die EU – Staaten in Osteuropa.</a:t>
                      </a:r>
                    </a:p>
                    <a:p>
                      <a:endParaRPr lang="de-DE" baseline="0" dirty="0"/>
                    </a:p>
                    <a:p>
                      <a:r>
                        <a:rPr lang="de-DE" baseline="0" dirty="0"/>
                        <a:t>Basler Zeitung, 09. März 2015</a:t>
                      </a:r>
                      <a:endParaRPr lang="de-DE"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90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Gründe für die Auslagerung</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053774154"/>
              </p:ext>
            </p:extLst>
          </p:nvPr>
        </p:nvGraphicFramePr>
        <p:xfrm>
          <a:off x="838200" y="1825625"/>
          <a:ext cx="10515600" cy="393836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feld 4"/>
          <p:cNvSpPr txBox="1"/>
          <p:nvPr/>
        </p:nvSpPr>
        <p:spPr>
          <a:xfrm>
            <a:off x="4416886" y="5898923"/>
            <a:ext cx="3358227" cy="276999"/>
          </a:xfrm>
          <a:prstGeom prst="rect">
            <a:avLst/>
          </a:prstGeom>
          <a:noFill/>
        </p:spPr>
        <p:txBody>
          <a:bodyPr wrap="none" rtlCol="0">
            <a:spAutoFit/>
          </a:bodyPr>
          <a:lstStyle/>
          <a:p>
            <a:r>
              <a:rPr lang="de-DE" sz="1200" dirty="0"/>
              <a:t>Quelle: European Manufacturing Survey – Schweiz </a:t>
            </a:r>
          </a:p>
        </p:txBody>
      </p:sp>
    </p:spTree>
    <p:extLst>
      <p:ext uri="{BB962C8B-B14F-4D97-AF65-F5344CB8AC3E}">
        <p14:creationId xmlns:p14="http://schemas.microsoft.com/office/powerpoint/2010/main" val="17892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Ausländische Produktionsstandorte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98849661"/>
              </p:ext>
            </p:extLst>
          </p:nvPr>
        </p:nvGraphicFramePr>
        <p:xfrm>
          <a:off x="838200" y="1825625"/>
          <a:ext cx="10515600" cy="393836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feld 5"/>
          <p:cNvSpPr txBox="1"/>
          <p:nvPr/>
        </p:nvSpPr>
        <p:spPr>
          <a:xfrm>
            <a:off x="3199469" y="5870719"/>
            <a:ext cx="5793061" cy="276999"/>
          </a:xfrm>
          <a:prstGeom prst="rect">
            <a:avLst/>
          </a:prstGeom>
          <a:noFill/>
        </p:spPr>
        <p:txBody>
          <a:bodyPr wrap="none" rtlCol="0">
            <a:spAutoFit/>
          </a:bodyPr>
          <a:lstStyle/>
          <a:p>
            <a:r>
              <a:rPr lang="de-DE" sz="1200" dirty="0"/>
              <a:t>Quelle: Institut für Betriebs- und Regionalökonomie der Hochschule für Wirtschaft Luzern </a:t>
            </a:r>
          </a:p>
        </p:txBody>
      </p:sp>
    </p:spTree>
    <p:extLst>
      <p:ext uri="{BB962C8B-B14F-4D97-AF65-F5344CB8AC3E}">
        <p14:creationId xmlns:p14="http://schemas.microsoft.com/office/powerpoint/2010/main" val="199490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Internationalisierungskompetenz</a:t>
            </a:r>
          </a:p>
        </p:txBody>
      </p:sp>
      <p:sp>
        <p:nvSpPr>
          <p:cNvPr id="3" name="Inhaltsplatzhalter 2"/>
          <p:cNvSpPr>
            <a:spLocks noGrp="1"/>
          </p:cNvSpPr>
          <p:nvPr>
            <p:ph idx="1"/>
          </p:nvPr>
        </p:nvSpPr>
        <p:spPr/>
        <p:txBody>
          <a:bodyPr/>
          <a:lstStyle/>
          <a:p>
            <a:pPr marL="0" indent="0">
              <a:buNone/>
            </a:pPr>
            <a:r>
              <a:rPr lang="de-DE" dirty="0"/>
              <a:t>Um langfristig wettbewerbsfähig zu bleiben, müssen Schweizer Industrieunternehmen daher ihre globale </a:t>
            </a:r>
            <a:r>
              <a:rPr lang="de-DE" b="1" dirty="0" err="1"/>
              <a:t>Wertschöpfungskette</a:t>
            </a:r>
            <a:r>
              <a:rPr lang="de-DE" b="1" dirty="0"/>
              <a:t> </a:t>
            </a:r>
            <a:r>
              <a:rPr lang="de-DE" dirty="0" err="1"/>
              <a:t>regelmässig</a:t>
            </a:r>
            <a:r>
              <a:rPr lang="de-DE" dirty="0"/>
              <a:t> </a:t>
            </a:r>
            <a:r>
              <a:rPr lang="de-DE" b="1" dirty="0"/>
              <a:t>neu definieren</a:t>
            </a:r>
            <a:r>
              <a:rPr lang="de-DE" dirty="0"/>
              <a:t>.</a:t>
            </a:r>
          </a:p>
          <a:p>
            <a:pPr marL="0" indent="0">
              <a:buNone/>
            </a:pPr>
            <a:endParaRPr lang="de-DE" dirty="0"/>
          </a:p>
          <a:p>
            <a:pPr marL="0" indent="0">
              <a:buNone/>
            </a:pPr>
            <a:r>
              <a:rPr lang="de-DE" dirty="0"/>
              <a:t>Dabei spielt die </a:t>
            </a:r>
            <a:r>
              <a:rPr lang="de-DE" b="1" dirty="0"/>
              <a:t>Internationalisierungskompetenz</a:t>
            </a:r>
            <a:r>
              <a:rPr lang="de-DE" dirty="0"/>
              <a:t> eine wichtige Rolle. Sie umfasst die Fähigkeiten, die es einem Unternehmen ermöglichen, seine gesamte </a:t>
            </a:r>
            <a:r>
              <a:rPr lang="de-DE" dirty="0" err="1"/>
              <a:t>Wertschöpfungskette</a:t>
            </a:r>
            <a:r>
              <a:rPr lang="de-DE" dirty="0"/>
              <a:t> in einem </a:t>
            </a:r>
            <a:r>
              <a:rPr lang="de-DE" b="1" dirty="0"/>
              <a:t>weltweiten Netzwerk </a:t>
            </a:r>
            <a:r>
              <a:rPr lang="de-DE" dirty="0"/>
              <a:t>zu optimieren. </a:t>
            </a:r>
          </a:p>
          <a:p>
            <a:pPr marL="0" indent="0">
              <a:buNone/>
            </a:pPr>
            <a:endParaRPr lang="de-DE" dirty="0"/>
          </a:p>
        </p:txBody>
      </p:sp>
    </p:spTree>
    <p:extLst>
      <p:ext uri="{BB962C8B-B14F-4D97-AF65-F5344CB8AC3E}">
        <p14:creationId xmlns:p14="http://schemas.microsoft.com/office/powerpoint/2010/main" val="106730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nSpc>
                <a:spcPct val="70000"/>
              </a:lnSpc>
              <a:spcBef>
                <a:spcPts val="0"/>
              </a:spcBef>
            </a:pPr>
            <a:r>
              <a:rPr lang="de-DE" dirty="0"/>
              <a:t>Internationalisierung beginnt mit dem Import von Vorleistungen, gefolgt vom Absatz eigener Produkte im Ausland</a:t>
            </a:r>
          </a:p>
        </p:txBody>
      </p:sp>
      <p:sp>
        <p:nvSpPr>
          <p:cNvPr id="3" name="Inhaltsplatzhalter 2"/>
          <p:cNvSpPr>
            <a:spLocks noGrp="1"/>
          </p:cNvSpPr>
          <p:nvPr>
            <p:ph idx="1"/>
          </p:nvPr>
        </p:nvSpPr>
        <p:spPr/>
        <p:txBody>
          <a:bodyPr>
            <a:normAutofit/>
          </a:bodyPr>
          <a:lstStyle/>
          <a:p>
            <a:pPr>
              <a:lnSpc>
                <a:spcPct val="70000"/>
              </a:lnSpc>
              <a:spcBef>
                <a:spcPts val="0"/>
              </a:spcBef>
            </a:pPr>
            <a:endParaRPr lang="de-DE" dirty="0"/>
          </a:p>
          <a:p>
            <a:pPr>
              <a:lnSpc>
                <a:spcPct val="70000"/>
              </a:lnSpc>
              <a:spcBef>
                <a:spcPts val="0"/>
              </a:spcBef>
            </a:pPr>
            <a:r>
              <a:rPr lang="de-DE" dirty="0"/>
              <a:t>Knapp die Hälfte der exportierenden Unternehmen kooperiert mit ausländischen Partnern</a:t>
            </a:r>
          </a:p>
          <a:p>
            <a:pPr lvl="1">
              <a:lnSpc>
                <a:spcPct val="70000"/>
              </a:lnSpc>
              <a:spcBef>
                <a:spcPts val="0"/>
              </a:spcBef>
            </a:pPr>
            <a:endParaRPr lang="de-DE" dirty="0"/>
          </a:p>
          <a:p>
            <a:pPr lvl="1">
              <a:lnSpc>
                <a:spcPct val="70000"/>
              </a:lnSpc>
              <a:spcBef>
                <a:spcPts val="0"/>
              </a:spcBef>
            </a:pPr>
            <a:r>
              <a:rPr lang="de-DE" dirty="0"/>
              <a:t>89 % Europa</a:t>
            </a:r>
          </a:p>
          <a:p>
            <a:pPr lvl="1">
              <a:lnSpc>
                <a:spcPct val="70000"/>
              </a:lnSpc>
              <a:spcBef>
                <a:spcPts val="0"/>
              </a:spcBef>
            </a:pPr>
            <a:r>
              <a:rPr lang="de-DE" dirty="0"/>
              <a:t>54 % Asien / Pazifik </a:t>
            </a:r>
          </a:p>
          <a:p>
            <a:pPr lvl="1">
              <a:lnSpc>
                <a:spcPct val="70000"/>
              </a:lnSpc>
              <a:spcBef>
                <a:spcPts val="0"/>
              </a:spcBef>
            </a:pPr>
            <a:r>
              <a:rPr lang="de-DE" dirty="0"/>
              <a:t>35 % Nordamerika</a:t>
            </a:r>
          </a:p>
          <a:p>
            <a:pPr lvl="1">
              <a:lnSpc>
                <a:spcPct val="70000"/>
              </a:lnSpc>
              <a:spcBef>
                <a:spcPts val="0"/>
              </a:spcBef>
            </a:pPr>
            <a:endParaRPr lang="de-DE" dirty="0"/>
          </a:p>
          <a:p>
            <a:pPr>
              <a:lnSpc>
                <a:spcPct val="70000"/>
              </a:lnSpc>
              <a:spcBef>
                <a:spcPts val="0"/>
              </a:spcBef>
            </a:pPr>
            <a:r>
              <a:rPr lang="de-DE" dirty="0"/>
              <a:t>40 % haben eigenen Standort im Ausland</a:t>
            </a:r>
          </a:p>
        </p:txBody>
      </p:sp>
    </p:spTree>
    <p:extLst>
      <p:ext uri="{BB962C8B-B14F-4D97-AF65-F5344CB8AC3E}">
        <p14:creationId xmlns:p14="http://schemas.microsoft.com/office/powerpoint/2010/main" val="204911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Anteil der Vorleistungen bzw. Absatz ausserhalb der Schweiz </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19416"/>
              </p:ext>
            </p:extLst>
          </p:nvPr>
        </p:nvGraphicFramePr>
        <p:xfrm>
          <a:off x="838200" y="1825625"/>
          <a:ext cx="10515600" cy="391015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3199469" y="5870719"/>
            <a:ext cx="5793061" cy="276999"/>
          </a:xfrm>
          <a:prstGeom prst="rect">
            <a:avLst/>
          </a:prstGeom>
          <a:noFill/>
        </p:spPr>
        <p:txBody>
          <a:bodyPr wrap="none" rtlCol="0">
            <a:spAutoFit/>
          </a:bodyPr>
          <a:lstStyle/>
          <a:p>
            <a:r>
              <a:rPr lang="de-DE" sz="1200" dirty="0"/>
              <a:t>Quelle: Institut für Betriebs- und Regionalökonomie der Hochschule für Wirtschaft Luzern </a:t>
            </a:r>
          </a:p>
        </p:txBody>
      </p:sp>
    </p:spTree>
    <p:extLst>
      <p:ext uri="{BB962C8B-B14F-4D97-AF65-F5344CB8AC3E}">
        <p14:creationId xmlns:p14="http://schemas.microsoft.com/office/powerpoint/2010/main" val="18695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Anteil der Vorleistungen bzw. Absatz ausserhalb der Schweiz </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97687370"/>
              </p:ext>
            </p:extLst>
          </p:nvPr>
        </p:nvGraphicFramePr>
        <p:xfrm>
          <a:off x="838200" y="1825625"/>
          <a:ext cx="10515600" cy="391015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3199469" y="5870719"/>
            <a:ext cx="5793061" cy="276999"/>
          </a:xfrm>
          <a:prstGeom prst="rect">
            <a:avLst/>
          </a:prstGeom>
          <a:noFill/>
        </p:spPr>
        <p:txBody>
          <a:bodyPr wrap="none" rtlCol="0">
            <a:spAutoFit/>
          </a:bodyPr>
          <a:lstStyle/>
          <a:p>
            <a:r>
              <a:rPr lang="de-DE" sz="1200" dirty="0"/>
              <a:t>Quelle: Institut für Betriebs- und Regionalökonomie der Hochschule </a:t>
            </a:r>
            <a:r>
              <a:rPr lang="de-DE" sz="1200"/>
              <a:t>für Wirtschaft Luzern </a:t>
            </a:r>
            <a:endParaRPr lang="de-DE" sz="1200" dirty="0"/>
          </a:p>
        </p:txBody>
      </p:sp>
    </p:spTree>
    <p:extLst>
      <p:ext uri="{BB962C8B-B14F-4D97-AF65-F5344CB8AC3E}">
        <p14:creationId xmlns:p14="http://schemas.microsoft.com/office/powerpoint/2010/main" val="183239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 Produktionsverlagerungen wegen hohen Produktionskosten im Inland</a:t>
            </a:r>
            <a:endParaRPr lang="de-DE" dirty="0"/>
          </a:p>
        </p:txBody>
      </p:sp>
      <p:sp>
        <p:nvSpPr>
          <p:cNvPr id="3" name="Inhaltsplatzhalter 2"/>
          <p:cNvSpPr>
            <a:spLocks noGrp="1"/>
          </p:cNvSpPr>
          <p:nvPr>
            <p:ph idx="1"/>
          </p:nvPr>
        </p:nvSpPr>
        <p:spPr>
          <a:xfrm>
            <a:off x="838200" y="2078047"/>
            <a:ext cx="10515600" cy="4098916"/>
          </a:xfrm>
        </p:spPr>
        <p:txBody>
          <a:bodyPr vert="horz" lIns="91440" tIns="45720" rIns="91440" bIns="45720" rtlCol="0" anchor="t">
            <a:normAutofit/>
          </a:bodyPr>
          <a:lstStyle/>
          <a:p>
            <a:pPr marL="0" indent="0">
              <a:buNone/>
            </a:pPr>
            <a:r>
              <a:rPr lang="de-CH" dirty="0"/>
              <a:t>2.1 Nehmen Sie Stellung zu der Aussage „Produktionsverlagerungen sind notwendig, um international wettbewerbsfähig zu bleiben und das Überleben von Schweizer Unternehmen zu sichern“.</a:t>
            </a:r>
            <a:endParaRPr lang="de-DE" dirty="0"/>
          </a:p>
          <a:p>
            <a:pPr marL="0" indent="0">
              <a:buNone/>
            </a:pPr>
            <a:br>
              <a:rPr lang="de-CH" dirty="0"/>
            </a:br>
            <a:r>
              <a:rPr lang="de-CH" dirty="0">
                <a:solidFill>
                  <a:srgbClr val="000000"/>
                </a:solidFill>
                <a:latin typeface="Calibri"/>
              </a:rPr>
              <a:t>2.2 Wie </a:t>
            </a:r>
            <a:r>
              <a:rPr lang="de-CH" dirty="0"/>
              <a:t>können sich Produktionsverlagerungen ins Ausland aus betriebswirtschaftlicher Sicht auf das Unternehmen auswirken?</a:t>
            </a:r>
          </a:p>
          <a:p>
            <a:pPr marL="0" indent="0">
              <a:buNone/>
            </a:pPr>
            <a:endParaRPr lang="de-CH" dirty="0"/>
          </a:p>
        </p:txBody>
      </p:sp>
    </p:spTree>
    <p:extLst>
      <p:ext uri="{BB962C8B-B14F-4D97-AF65-F5344CB8AC3E}">
        <p14:creationId xmlns:p14="http://schemas.microsoft.com/office/powerpoint/2010/main" val="1456083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Breitbild</PresentationFormat>
  <Paragraphs>77</Paragraphs>
  <Slides>19</Slides>
  <Notes>6</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Office Theme</vt:lpstr>
      <vt:lpstr>Fallstudie Produktionsverlagerung</vt:lpstr>
      <vt:lpstr>Der Verlagerungsdruck in vielen westlichen Industrieländern ist nach wie vor gross, ...</vt:lpstr>
      <vt:lpstr>Gründe für die Auslagerung</vt:lpstr>
      <vt:lpstr>Ausländische Produktionsstandorte</vt:lpstr>
      <vt:lpstr>Internationalisierungskompetenz</vt:lpstr>
      <vt:lpstr>Internationalisierung beginnt mit dem Import von Vorleistungen, gefolgt vom Absatz eigener Produkte im Ausland</vt:lpstr>
      <vt:lpstr>Anteil der Vorleistungen bzw. Absatz ausserhalb der Schweiz </vt:lpstr>
      <vt:lpstr>Anteil der Vorleistungen bzw. Absatz ausserhalb der Schweiz </vt:lpstr>
      <vt:lpstr>2. Produktionsverlagerungen wegen hohen Produktionskosten im Inland</vt:lpstr>
      <vt:lpstr>2.1 Internationale Wettbewerbsfähigkeit durch Produktverlagerung</vt:lpstr>
      <vt:lpstr>2.2 Auswirkung aus betriebswirtschaftlicher Sicht</vt:lpstr>
      <vt:lpstr>3. Rückverlagerung der Produktion</vt:lpstr>
      <vt:lpstr>Gründe für Rückverlagerung</vt:lpstr>
      <vt:lpstr>Schlussfolgerung</vt:lpstr>
      <vt:lpstr>1. Gestaltung Zuliefererbeziehungen</vt:lpstr>
      <vt:lpstr>Empfehlungen: Anforderungen an die Verlagerung stellen</vt:lpstr>
      <vt:lpstr>2. Verhalten bei Verlagerung</vt:lpstr>
      <vt:lpstr>Vorgehen Verlagerung</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Produktionverlagerung</dc:title>
  <dc:creator>Kevin Stadelmann</dc:creator>
  <cp:lastModifiedBy>Kevin Stadelmann</cp:lastModifiedBy>
  <cp:revision>24</cp:revision>
  <dcterms:created xsi:type="dcterms:W3CDTF">2016-03-13T16:22:10Z</dcterms:created>
  <dcterms:modified xsi:type="dcterms:W3CDTF">2016-03-15T19:27:46Z</dcterms:modified>
</cp:coreProperties>
</file>