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3" r:id="rId1"/>
  </p:sldMasterIdLst>
  <p:notesMasterIdLst>
    <p:notesMasterId r:id="rId13"/>
  </p:notesMasterIdLst>
  <p:sldIdLst>
    <p:sldId id="256" r:id="rId2"/>
    <p:sldId id="257" r:id="rId3"/>
    <p:sldId id="258" r:id="rId4"/>
    <p:sldId id="259" r:id="rId5"/>
    <p:sldId id="262" r:id="rId6"/>
    <p:sldId id="263" r:id="rId7"/>
    <p:sldId id="264" r:id="rId8"/>
    <p:sldId id="265" r:id="rId9"/>
    <p:sldId id="260"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A97"/>
    <a:srgbClr val="272838"/>
    <a:srgbClr val="EB9486"/>
    <a:srgbClr val="2C3233"/>
    <a:srgbClr val="F1E9DB"/>
    <a:srgbClr val="C5DECD"/>
    <a:srgbClr val="E5D4C0"/>
    <a:srgbClr val="CBCAFE"/>
    <a:srgbClr val="F7D08A"/>
    <a:srgbClr val="C1A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51885" autoAdjust="0"/>
  </p:normalViewPr>
  <p:slideViewPr>
    <p:cSldViewPr snapToGrid="0">
      <p:cViewPr varScale="1">
        <p:scale>
          <a:sx n="38" d="100"/>
          <a:sy n="38" d="100"/>
        </p:scale>
        <p:origin x="1818" y="60"/>
      </p:cViewPr>
      <p:guideLst/>
    </p:cSldViewPr>
  </p:slideViewPr>
  <p:notesTextViewPr>
    <p:cViewPr>
      <p:scale>
        <a:sx n="3" d="2"/>
        <a:sy n="3" d="2"/>
      </p:scale>
      <p:origin x="0" y="-144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CD76B-72F8-4EDD-AAB4-57B6B3CC0B15}" type="datetimeFigureOut">
              <a:rPr lang="de-DE"/>
              <a:t>18.05.2016</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30715-4AD4-4193-AAE8-F1E87F57DAD1}" type="slidenum">
              <a:rPr lang="de-DE"/>
              <a:t>‹Nr.›</a:t>
            </a:fld>
            <a:endParaRPr lang="de-DE"/>
          </a:p>
        </p:txBody>
      </p:sp>
    </p:spTree>
    <p:extLst>
      <p:ext uri="{BB962C8B-B14F-4D97-AF65-F5344CB8AC3E}">
        <p14:creationId xmlns:p14="http://schemas.microsoft.com/office/powerpoint/2010/main" val="319129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2D30715-4AD4-4193-AAE8-F1E87F57DAD1}" type="slidenum">
              <a:rPr lang="de-DE"/>
              <a:t>1</a:t>
            </a:fld>
            <a:endParaRPr lang="de-DE"/>
          </a:p>
        </p:txBody>
      </p:sp>
    </p:spTree>
    <p:extLst>
      <p:ext uri="{BB962C8B-B14F-4D97-AF65-F5344CB8AC3E}">
        <p14:creationId xmlns:p14="http://schemas.microsoft.com/office/powerpoint/2010/main" val="1862367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2D30715-4AD4-4193-AAE8-F1E87F57DAD1}" type="slidenum">
              <a:rPr lang="de-DE"/>
              <a:t>10</a:t>
            </a:fld>
            <a:endParaRPr lang="de-DE"/>
          </a:p>
        </p:txBody>
      </p:sp>
    </p:spTree>
    <p:extLst>
      <p:ext uri="{BB962C8B-B14F-4D97-AF65-F5344CB8AC3E}">
        <p14:creationId xmlns:p14="http://schemas.microsoft.com/office/powerpoint/2010/main" val="3405236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Die</a:t>
            </a:r>
            <a:r>
              <a:rPr lang="de-CH"/>
              <a:t> Kriterien für die Gesellschaftsbezogenen Ergebnisse des EFQM (European Forum for Qualitiy Management) sind einerseits die Indikatoren, wie Sponsoring von sozialen oder ökologischen Projekten und andererseits die Wahrnehmung in der Bevölkerung, dazu gehört das Image als Arbeitgeber und die Transparenz der Unternehmung.</a:t>
            </a:r>
            <a:endParaRPr lang="de-CH" dirty="0"/>
          </a:p>
          <a:p>
            <a:endParaRPr lang="de-CH" dirty="0"/>
          </a:p>
          <a:p>
            <a:r>
              <a:rPr lang="de-CH"/>
              <a:t>Um diesen Anforderungen gerecht zu werden, können sich unternehmen an die ISOs 14001 und 9001 halten. </a:t>
            </a:r>
            <a:endParaRPr lang="de-CH"/>
          </a:p>
        </p:txBody>
      </p:sp>
      <p:sp>
        <p:nvSpPr>
          <p:cNvPr id="4" name="Foliennummernplatzhalter 3"/>
          <p:cNvSpPr>
            <a:spLocks noGrp="1"/>
          </p:cNvSpPr>
          <p:nvPr>
            <p:ph type="sldNum" sz="quarter" idx="10"/>
          </p:nvPr>
        </p:nvSpPr>
        <p:spPr/>
        <p:txBody>
          <a:bodyPr/>
          <a:lstStyle/>
          <a:p>
            <a:fld id="{82D30715-4AD4-4193-AAE8-F1E87F57DAD1}" type="slidenum">
              <a:rPr lang="de-DE" smtClean="0"/>
              <a:t>11</a:t>
            </a:fld>
            <a:endParaRPr lang="de-DE"/>
          </a:p>
        </p:txBody>
      </p:sp>
    </p:spTree>
    <p:extLst>
      <p:ext uri="{BB962C8B-B14F-4D97-AF65-F5344CB8AC3E}">
        <p14:creationId xmlns:p14="http://schemas.microsoft.com/office/powerpoint/2010/main" val="2471951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2D30715-4AD4-4193-AAE8-F1E87F57DAD1}" type="slidenum">
              <a:rPr lang="de-DE"/>
              <a:t>2</a:t>
            </a:fld>
            <a:endParaRPr lang="de-DE"/>
          </a:p>
        </p:txBody>
      </p:sp>
    </p:spTree>
    <p:extLst>
      <p:ext uri="{BB962C8B-B14F-4D97-AF65-F5344CB8AC3E}">
        <p14:creationId xmlns:p14="http://schemas.microsoft.com/office/powerpoint/2010/main" val="393422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Konzept und die Philosophie von Total Quality Management (TQM) wurde vom </a:t>
            </a:r>
            <a:r>
              <a:rPr lang="de-DE" dirty="0" err="1"/>
              <a:t>USAmerikaner</a:t>
            </a:r>
            <a:r>
              <a:rPr lang="de-DE" dirty="0"/>
              <a:t> William Edward </a:t>
            </a:r>
            <a:r>
              <a:rPr lang="de-DE" dirty="0" err="1"/>
              <a:t>Deming</a:t>
            </a:r>
            <a:r>
              <a:rPr lang="de-DE" dirty="0"/>
              <a:t> in den 1940er Jahren entwickelt. </a:t>
            </a:r>
            <a:r>
              <a:rPr lang="de-DE" dirty="0" err="1"/>
              <a:t>Deming</a:t>
            </a:r>
            <a:r>
              <a:rPr lang="de-DE" dirty="0"/>
              <a:t> lehrte, dass die Produktion ein System (Ganzes, das aus verschiedenen Elementen besteht von denen jedes das Verhalten des Ganzen beeinflussen kann) darstellt. Zugleich zeigte er auf, dass Qualitätsverbesserungen zu Kosteneinsparungen, erhöhter Produktivität und dadurch zu Marktzuwachs führt. Doch in den USA schenkte ihm nach Beendigung des Zweiten Weltkriegs niemand Beachtung, da die Maximierung des Produktionsvolumens angesichts der nach dem Krieg weltweit insgesamt reduzierten Produktionskapazitäten im Vordergrund stand. Im kriegszerstörten Japan hatten seine Arbeiten dagegen mehr Erfolg. Das Total Quality Management wurde hier schnell zu einer viel beachteten Management-Philosophie; bereits 1950 wurde zum ersten Mal ein japanisches Unternehmen mit dem so genannten </a:t>
            </a:r>
            <a:r>
              <a:rPr lang="de-DE" dirty="0" err="1"/>
              <a:t>Deming</a:t>
            </a:r>
            <a:r>
              <a:rPr lang="de-DE" dirty="0"/>
              <a:t>-Preis für besonders hohe Qualitätsanforderungen ausgezeichnet. Die Japaner eroberten in den folgenden Jahrzehnten mit qualitativ hochstehenden und doch preisgünstigen Produkten Marktanteile auf der ganzen Welt. Dies ging so weit, dass selbst die stolzen US-Unternehmen einen Blick nach Japan warfen und dabei auf die </a:t>
            </a:r>
            <a:r>
              <a:rPr lang="de-DE" dirty="0" err="1"/>
              <a:t>Demingsche</a:t>
            </a:r>
            <a:r>
              <a:rPr lang="de-DE" dirty="0"/>
              <a:t> Qualitätsphilosophie </a:t>
            </a:r>
            <a:r>
              <a:rPr lang="de-DE" dirty="0" err="1"/>
              <a:t>stiessen</a:t>
            </a:r>
            <a:r>
              <a:rPr lang="de-DE" dirty="0"/>
              <a:t>. In den siebziger und achtziger Jahren kam diese </a:t>
            </a:r>
            <a:r>
              <a:rPr lang="de-DE" dirty="0" err="1"/>
              <a:t>schliesslich</a:t>
            </a:r>
            <a:r>
              <a:rPr lang="de-DE" dirty="0"/>
              <a:t> auch bei namhaften </a:t>
            </a:r>
            <a:r>
              <a:rPr lang="de-DE" dirty="0" err="1"/>
              <a:t>USamerikanischen</a:t>
            </a:r>
            <a:r>
              <a:rPr lang="de-DE" dirty="0"/>
              <a:t> Unternehmen zur Anwendung. Von staatlicher Seite setzte sich vor allem Malcolm </a:t>
            </a:r>
            <a:r>
              <a:rPr lang="de-DE" dirty="0" err="1"/>
              <a:t>Baldrige</a:t>
            </a:r>
            <a:r>
              <a:rPr lang="de-DE" dirty="0"/>
              <a:t>, der von 1981 bis 1987 als </a:t>
            </a:r>
            <a:r>
              <a:rPr lang="de-DE" dirty="0" err="1"/>
              <a:t>Secretary</a:t>
            </a:r>
            <a:r>
              <a:rPr lang="de-DE" dirty="0"/>
              <a:t> </a:t>
            </a:r>
            <a:r>
              <a:rPr lang="de-DE" dirty="0" err="1"/>
              <a:t>of</a:t>
            </a:r>
            <a:r>
              <a:rPr lang="de-DE" dirty="0"/>
              <a:t> Commerce agierte, für Qualität in den Unternehmen ein. Der US-Kongress rief 1987 ein Belohnungsprogramm für Organisationen mit hohen Anforderungen an Qualität und Leistung ins Leben. Der </a:t>
            </a:r>
            <a:r>
              <a:rPr lang="de-DE" dirty="0" err="1"/>
              <a:t>Baldrige</a:t>
            </a:r>
            <a:r>
              <a:rPr lang="de-DE" dirty="0"/>
              <a:t> Award wird bis heute jährlich verliehen. Er basiert auf einem Qualitätsmodell, das auf den Ideen von </a:t>
            </a:r>
            <a:r>
              <a:rPr lang="de-DE" dirty="0" err="1"/>
              <a:t>Deming</a:t>
            </a:r>
            <a:r>
              <a:rPr lang="de-DE" dirty="0"/>
              <a:t> beruht und durch die Befragung von zahlreichen Unternehmen stetig weiterentwickelt wird. In Zusammenhang mit der Umsetzung von TQM wurden verschiedene Modelle entwickelt, welche eine Bewertung und Vergleich mit andern Unternehmen ermöglichen. Die verbreitetsten TQM-Modelle liegen den </a:t>
            </a:r>
            <a:r>
              <a:rPr lang="de-DE" dirty="0" err="1"/>
              <a:t>grossen</a:t>
            </a:r>
            <a:r>
              <a:rPr lang="de-DE" dirty="0"/>
              <a:t> Qualitätspreisen zugrunde, in Japan dem </a:t>
            </a:r>
            <a:r>
              <a:rPr lang="de-DE" dirty="0" err="1"/>
              <a:t>Deming</a:t>
            </a:r>
            <a:r>
              <a:rPr lang="de-DE" dirty="0"/>
              <a:t> </a:t>
            </a:r>
            <a:r>
              <a:rPr lang="de-DE" dirty="0" err="1"/>
              <a:t>Prize</a:t>
            </a:r>
            <a:r>
              <a:rPr lang="de-DE" dirty="0"/>
              <a:t>, in USA dem Malcolm </a:t>
            </a:r>
            <a:r>
              <a:rPr lang="de-DE" dirty="0" err="1"/>
              <a:t>Baldrige</a:t>
            </a:r>
            <a:r>
              <a:rPr lang="de-DE" dirty="0"/>
              <a:t> National Quality Award und in Europa dem European Quality oder Excellence Award (EQA/EEA). Aufgrund des Exporterfolges der japanischen Automobilindustrie, gründeten 1988 14 führende europäischen Unternehmen (u.a. Nestlé, Ciba) die European </a:t>
            </a:r>
            <a:r>
              <a:rPr lang="de-DE" dirty="0" err="1"/>
              <a:t>Foundation</a:t>
            </a:r>
            <a:r>
              <a:rPr lang="de-DE" dirty="0"/>
              <a:t> </a:t>
            </a:r>
            <a:r>
              <a:rPr lang="de-DE" dirty="0" err="1"/>
              <a:t>for</a:t>
            </a:r>
            <a:r>
              <a:rPr lang="de-DE" dirty="0"/>
              <a:t> Quality Management (EFQM), um den Einsatz von TQM in Europa zu fördern. In der Folge wurde 1992 das EFQM-Modell veröffentlicht, welches als Grundstruktur zur Bewertung und Verbesserung von Organisationen dienen soll. </a:t>
            </a:r>
          </a:p>
        </p:txBody>
      </p:sp>
      <p:sp>
        <p:nvSpPr>
          <p:cNvPr id="4" name="Foliennummernplatzhalter 3"/>
          <p:cNvSpPr>
            <a:spLocks noGrp="1"/>
          </p:cNvSpPr>
          <p:nvPr>
            <p:ph type="sldNum" sz="quarter" idx="10"/>
          </p:nvPr>
        </p:nvSpPr>
        <p:spPr/>
        <p:txBody>
          <a:bodyPr/>
          <a:lstStyle/>
          <a:p>
            <a:fld id="{82D30715-4AD4-4193-AAE8-F1E87F57DAD1}" type="slidenum">
              <a:rPr lang="de-DE"/>
              <a:t>3</a:t>
            </a:fld>
            <a:endParaRPr lang="de-DE"/>
          </a:p>
        </p:txBody>
      </p:sp>
    </p:spTree>
    <p:extLst>
      <p:ext uri="{BB962C8B-B14F-4D97-AF65-F5344CB8AC3E}">
        <p14:creationId xmlns:p14="http://schemas.microsoft.com/office/powerpoint/2010/main" val="2632318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TQM ist als umfassendes Führungssystem konzipiert, stellt Kunden und Mitarbeitende in den Mittelpunkt und will ihre Leistungen laufend verbessern. Es enthält jedoch auch Aspekte der Struktur, des systematischen Vorgehens und der Absicherung. Deshalb kann TQM auch </a:t>
            </a:r>
            <a:r>
              <a:rPr lang="de-DE" dirty="0" err="1"/>
              <a:t>QMSysteme</a:t>
            </a:r>
            <a:r>
              <a:rPr lang="de-DE" dirty="0"/>
              <a:t> nach ISO 9001 beinhalten, geht aber weit darüber hinaus. </a:t>
            </a:r>
          </a:p>
        </p:txBody>
      </p:sp>
      <p:sp>
        <p:nvSpPr>
          <p:cNvPr id="4" name="Foliennummernplatzhalter 3"/>
          <p:cNvSpPr>
            <a:spLocks noGrp="1"/>
          </p:cNvSpPr>
          <p:nvPr>
            <p:ph type="sldNum" sz="quarter" idx="10"/>
          </p:nvPr>
        </p:nvSpPr>
        <p:spPr/>
        <p:txBody>
          <a:bodyPr/>
          <a:lstStyle/>
          <a:p>
            <a:fld id="{82D30715-4AD4-4193-AAE8-F1E87F57DAD1}" type="slidenum">
              <a:rPr lang="de-DE"/>
              <a:t>4</a:t>
            </a:fld>
            <a:endParaRPr lang="de-DE"/>
          </a:p>
        </p:txBody>
      </p:sp>
    </p:spTree>
    <p:extLst>
      <p:ext uri="{BB962C8B-B14F-4D97-AF65-F5344CB8AC3E}">
        <p14:creationId xmlns:p14="http://schemas.microsoft.com/office/powerpoint/2010/main" val="3664539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Vorrangig sollen die Bedürfnisse aller Anspruchsgruppen erfüllt werden, insbesondere diejenigen der Kunden. Kundenorientierung ist das oberste Ziel des Unternehmens – damit soll Kundenloyalität gefördert werden. Aber nicht nur die Kunden, auch Mitarbeiter, Öffentlichkeit und Eigentümer sind eine Anspruchsgruppe.</a:t>
            </a:r>
          </a:p>
          <a:p>
            <a:r>
              <a:rPr lang="de-DE" dirty="0"/>
              <a:t/>
            </a:r>
            <a:br>
              <a:rPr lang="de-DE" dirty="0"/>
            </a:br>
            <a:endParaRPr lang="de-DE" dirty="0"/>
          </a:p>
          <a:p>
            <a:r>
              <a:rPr lang="de-DE" dirty="0"/>
              <a:t> Die Organisation muss laufend hinzulernen. Für den Lernprozess sind Fehler besonders geeignet. Fehlerursachen müssen beseitigt, mögliche Fehlerquellen schon im Voraus eliminiert werden. Bei repetitiven Tätigkeiten sollen alle Fehler vermieden werden (Nullfehlerprinzip). </a:t>
            </a:r>
          </a:p>
          <a:p>
            <a:r>
              <a:rPr lang="de-DE" dirty="0"/>
              <a:t/>
            </a:r>
            <a:br>
              <a:rPr lang="de-DE" dirty="0"/>
            </a:br>
            <a:endParaRPr lang="de-DE" dirty="0"/>
          </a:p>
          <a:p>
            <a:r>
              <a:rPr lang="de-DE" dirty="0"/>
              <a:t>. «Ständig besser werden» ist ein sehr wichtiges Motto. Man sollte immer alle Mitarbeiter in kontinuierliche Verbesserungsaktivitäten einbeziehen. Dadurch verändert sich ihre Haltung. Die Japaner nennen dieses Vorgehen Kaizen, im deutschsprachigen Raum hat sich der Begriff KVP (Kontinuierlicher Verbesserungsprozess) eingebürgert. </a:t>
            </a:r>
          </a:p>
          <a:p>
            <a:r>
              <a:rPr lang="de-DE" dirty="0"/>
              <a:t/>
            </a:r>
            <a:br>
              <a:rPr lang="de-DE" dirty="0"/>
            </a:br>
            <a:endParaRPr lang="de-DE" dirty="0"/>
          </a:p>
          <a:p>
            <a:r>
              <a:rPr lang="de-DE" dirty="0"/>
              <a:t>Jeder Mitarbeiter hat Qualitätsverantwortung. Deshalb müssen Prozesse beherrscht und durch ständiges Messen von Ergebnissen und Prozessparametern kontrolliert werden. </a:t>
            </a:r>
          </a:p>
          <a:p>
            <a:r>
              <a:rPr lang="de-DE" dirty="0"/>
              <a:t/>
            </a:r>
            <a:br>
              <a:rPr lang="de-DE" dirty="0"/>
            </a:br>
            <a:endParaRPr lang="de-DE" dirty="0"/>
          </a:p>
          <a:p>
            <a:r>
              <a:rPr lang="de-DE" dirty="0"/>
              <a:t>Unternehmen sollen TQM nicht als Ersatz für bisherige Stärken verwenden, sondern es als Führungssystem betrachten, das auf den Stärken des Unternehmens aufbaut. </a:t>
            </a:r>
          </a:p>
          <a:p>
            <a:r>
              <a:rPr lang="de-DE" dirty="0"/>
              <a:t/>
            </a:r>
            <a:br>
              <a:rPr lang="de-DE" dirty="0"/>
            </a:br>
            <a:endParaRPr lang="de-DE" dirty="0"/>
          </a:p>
          <a:p>
            <a:r>
              <a:rPr lang="de-DE" dirty="0"/>
              <a:t>TQM stellt den Menschen in den Mittelpunkt. Damit der Mensch aber gute Ergebnisse erzielen kann und gleichzeitig Befriedigung bei seiner Arbeit empfindet, sind funktionierende Systeme, Strukturen und Abläufe wichtig. Ebenso eine passende Firmenkultur, ein guter Führungsstil und ein allgemeines Qualitätsbewusstsein. Dies lässt sich nur erreichen, wenn die Geschäftsleitung voll hinter Total Quality Management steht. </a:t>
            </a:r>
          </a:p>
        </p:txBody>
      </p:sp>
      <p:sp>
        <p:nvSpPr>
          <p:cNvPr id="4" name="Foliennummernplatzhalter 3"/>
          <p:cNvSpPr>
            <a:spLocks noGrp="1"/>
          </p:cNvSpPr>
          <p:nvPr>
            <p:ph type="sldNum" sz="quarter" idx="10"/>
          </p:nvPr>
        </p:nvSpPr>
        <p:spPr/>
        <p:txBody>
          <a:bodyPr/>
          <a:lstStyle/>
          <a:p>
            <a:fld id="{82D30715-4AD4-4193-AAE8-F1E87F57DAD1}" type="slidenum">
              <a:rPr lang="de-DE"/>
              <a:t>5</a:t>
            </a:fld>
            <a:endParaRPr lang="de-DE"/>
          </a:p>
        </p:txBody>
      </p:sp>
    </p:spTree>
    <p:extLst>
      <p:ext uri="{BB962C8B-B14F-4D97-AF65-F5344CB8AC3E}">
        <p14:creationId xmlns:p14="http://schemas.microsoft.com/office/powerpoint/2010/main" val="3618145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solidFill>
                  <a:srgbClr val="666666"/>
                </a:solidFill>
                <a:latin typeface="Helvetica Neue"/>
              </a:rPr>
              <a:t>Das Top Management ordnet oft genug QM- Maßnahmen für ihre Mitarbeiter ein, vergisst aber gelegentlich die eigene Vorbildfunktion!</a:t>
            </a:r>
          </a:p>
          <a:p>
            <a:r>
              <a:rPr lang="de-DE" dirty="0">
                <a:solidFill>
                  <a:srgbClr val="666666"/>
                </a:solidFill>
                <a:latin typeface="Helvetica Neue"/>
              </a:rPr>
              <a:t/>
            </a:r>
            <a:br>
              <a:rPr lang="de-DE" dirty="0">
                <a:solidFill>
                  <a:srgbClr val="666666"/>
                </a:solidFill>
                <a:latin typeface="Helvetica Neue"/>
              </a:rPr>
            </a:br>
            <a:endParaRPr lang="de-DE" dirty="0">
              <a:solidFill>
                <a:srgbClr val="666666"/>
              </a:solidFill>
              <a:latin typeface="Helvetica Neue"/>
            </a:endParaRPr>
          </a:p>
          <a:p>
            <a:r>
              <a:rPr lang="de-DE" dirty="0">
                <a:solidFill>
                  <a:srgbClr val="666666"/>
                </a:solidFill>
                <a:latin typeface="Helvetica Neue"/>
              </a:rPr>
              <a:t>Klare und für die Mitarbeiter nachvollziehbare Ziele können erst nach einer umfassenden Diagnosephase des Unternehmens (Stärken/Schwächen) formuliert werden. So wird für die Mitarbeiter ihr konkreter Beitrag zum Erreichen dieses Ziels deutlich und sie übernehmen Verantwortung (</a:t>
            </a:r>
            <a:r>
              <a:rPr lang="de-DE" dirty="0" err="1">
                <a:solidFill>
                  <a:srgbClr val="666666"/>
                </a:solidFill>
                <a:latin typeface="Helvetica Neue"/>
              </a:rPr>
              <a:t>Commitment</a:t>
            </a:r>
            <a:r>
              <a:rPr lang="de-DE" dirty="0">
                <a:solidFill>
                  <a:srgbClr val="666666"/>
                </a:solidFill>
                <a:latin typeface="Helvetica Neue"/>
              </a:rPr>
              <a:t>).</a:t>
            </a:r>
          </a:p>
          <a:p>
            <a:r>
              <a:rPr lang="de-DE" dirty="0">
                <a:solidFill>
                  <a:srgbClr val="666666"/>
                </a:solidFill>
                <a:latin typeface="Helvetica Neue"/>
              </a:rPr>
              <a:t/>
            </a:r>
            <a:br>
              <a:rPr lang="de-DE" dirty="0">
                <a:solidFill>
                  <a:srgbClr val="666666"/>
                </a:solidFill>
                <a:latin typeface="Helvetica Neue"/>
              </a:rPr>
            </a:br>
            <a:endParaRPr lang="de-DE" dirty="0">
              <a:solidFill>
                <a:srgbClr val="666666"/>
              </a:solidFill>
              <a:latin typeface="Helvetica Neue"/>
            </a:endParaRPr>
          </a:p>
          <a:p>
            <a:r>
              <a:rPr lang="de-DE" dirty="0">
                <a:solidFill>
                  <a:srgbClr val="666666"/>
                </a:solidFill>
                <a:latin typeface="Helvetica Neue"/>
              </a:rPr>
              <a:t>TQM betrifft alle Bereiche und Mitarbeiter und kann nicht an die Mitglieder eines Qualitätszirkels delegiert werden.</a:t>
            </a:r>
          </a:p>
          <a:p>
            <a:r>
              <a:rPr lang="de-DE" dirty="0">
                <a:solidFill>
                  <a:srgbClr val="666666"/>
                </a:solidFill>
                <a:latin typeface="Helvetica Neue"/>
              </a:rPr>
              <a:t/>
            </a:r>
            <a:br>
              <a:rPr lang="de-DE" dirty="0">
                <a:solidFill>
                  <a:srgbClr val="666666"/>
                </a:solidFill>
                <a:latin typeface="Helvetica Neue"/>
              </a:rPr>
            </a:br>
            <a:endParaRPr lang="de-DE" dirty="0">
              <a:solidFill>
                <a:srgbClr val="666666"/>
              </a:solidFill>
              <a:latin typeface="Helvetica Neue"/>
            </a:endParaRPr>
          </a:p>
          <a:p>
            <a:r>
              <a:rPr lang="de-DE" dirty="0">
                <a:solidFill>
                  <a:srgbClr val="666666"/>
                </a:solidFill>
                <a:latin typeface="Helvetica Neue"/>
              </a:rPr>
              <a:t>TQM ist ein abteilungs- und bereichsübergreifendes Konzept, das erreichen will, dass interne und externe Kundenanforderungen optimal erfüllt werden können (</a:t>
            </a:r>
            <a:r>
              <a:rPr lang="de-DE" dirty="0" err="1">
                <a:solidFill>
                  <a:srgbClr val="666666"/>
                </a:solidFill>
                <a:latin typeface="Helvetica Neue"/>
              </a:rPr>
              <a:t>kein"Abteilungsdenken</a:t>
            </a:r>
            <a:r>
              <a:rPr lang="de-DE" dirty="0">
                <a:solidFill>
                  <a:srgbClr val="666666"/>
                </a:solidFill>
                <a:latin typeface="Helvetica Neue"/>
              </a:rPr>
              <a:t>").</a:t>
            </a:r>
          </a:p>
          <a:p>
            <a:r>
              <a:rPr lang="de-DE" dirty="0">
                <a:solidFill>
                  <a:srgbClr val="666666"/>
                </a:solidFill>
                <a:latin typeface="Helvetica Neue"/>
              </a:rPr>
              <a:t/>
            </a:r>
            <a:br>
              <a:rPr lang="de-DE" dirty="0">
                <a:solidFill>
                  <a:srgbClr val="666666"/>
                </a:solidFill>
                <a:latin typeface="Helvetica Neue"/>
              </a:rPr>
            </a:br>
            <a:endParaRPr lang="de-DE" dirty="0">
              <a:solidFill>
                <a:srgbClr val="666666"/>
              </a:solidFill>
              <a:latin typeface="Helvetica Neue"/>
            </a:endParaRPr>
          </a:p>
          <a:p>
            <a:r>
              <a:rPr lang="de-DE" dirty="0">
                <a:solidFill>
                  <a:srgbClr val="666666"/>
                </a:solidFill>
                <a:latin typeface="Helvetica Neue"/>
              </a:rPr>
              <a:t>Die erfolgreiche Einführung von </a:t>
            </a:r>
            <a:r>
              <a:rPr lang="de-DE">
                <a:solidFill>
                  <a:srgbClr val="666666"/>
                </a:solidFill>
                <a:latin typeface="Helvetica Neue"/>
              </a:rPr>
              <a:t>TQM </a:t>
            </a:r>
            <a:r>
              <a:rPr lang="de-DE" smtClean="0">
                <a:solidFill>
                  <a:srgbClr val="666666"/>
                </a:solidFill>
                <a:latin typeface="Helvetica Neue"/>
              </a:rPr>
              <a:t>erfordert </a:t>
            </a:r>
            <a:r>
              <a:rPr lang="de-DE" dirty="0">
                <a:solidFill>
                  <a:srgbClr val="666666"/>
                </a:solidFill>
                <a:latin typeface="Helvetica Neue"/>
              </a:rPr>
              <a:t>ein klares Vorgehen, das Schritt für Schritt aufeinander aufbaut.</a:t>
            </a:r>
          </a:p>
          <a:p>
            <a:r>
              <a:rPr lang="de-DE" dirty="0">
                <a:solidFill>
                  <a:srgbClr val="666666"/>
                </a:solidFill>
                <a:latin typeface="Helvetica Neue"/>
              </a:rPr>
              <a:t/>
            </a:r>
            <a:br>
              <a:rPr lang="de-DE" dirty="0">
                <a:solidFill>
                  <a:srgbClr val="666666"/>
                </a:solidFill>
                <a:latin typeface="Helvetica Neue"/>
              </a:rPr>
            </a:br>
            <a:endParaRPr lang="de-DE" dirty="0">
              <a:solidFill>
                <a:srgbClr val="666666"/>
              </a:solidFill>
              <a:latin typeface="Helvetica Neue"/>
            </a:endParaRPr>
          </a:p>
          <a:p>
            <a:r>
              <a:rPr lang="de-DE" dirty="0">
                <a:solidFill>
                  <a:srgbClr val="666666"/>
                </a:solidFill>
                <a:latin typeface="Helvetica Neue"/>
              </a:rPr>
              <a:t>Um als Steuerungsgremium erfolgreich und Impulse für den TQM- Prozess gebend zu sein, umfasst das Selbstverständnis "Helfer, Unterstützer, Ratgeber und/oder Katalysator."</a:t>
            </a:r>
          </a:p>
          <a:p>
            <a:r>
              <a:rPr lang="de-DE" dirty="0">
                <a:solidFill>
                  <a:srgbClr val="666666"/>
                </a:solidFill>
                <a:latin typeface="Helvetica Neue"/>
              </a:rPr>
              <a:t/>
            </a:r>
            <a:br>
              <a:rPr lang="de-DE" dirty="0">
                <a:solidFill>
                  <a:srgbClr val="666666"/>
                </a:solidFill>
                <a:latin typeface="Helvetica Neue"/>
              </a:rPr>
            </a:br>
            <a:endParaRPr lang="de-DE" dirty="0">
              <a:solidFill>
                <a:srgbClr val="666666"/>
              </a:solidFill>
              <a:latin typeface="Helvetica Neue"/>
            </a:endParaRPr>
          </a:p>
          <a:p>
            <a:r>
              <a:rPr lang="de-DE" dirty="0">
                <a:solidFill>
                  <a:srgbClr val="666666"/>
                </a:solidFill>
                <a:latin typeface="Helvetica Neue"/>
              </a:rPr>
              <a:t>Auswirkungen eines tiefgreifenden TQM- Prozesses zeigen sich nicht schon nach einigen Monaten- vielmehr ist hier mit sichtbaren Ergebnissen in Zeitspannen von ein bis zwei Jahren zu rechnen.</a:t>
            </a:r>
          </a:p>
          <a:p>
            <a:r>
              <a:rPr lang="de-DE" dirty="0">
                <a:solidFill>
                  <a:srgbClr val="666666"/>
                </a:solidFill>
                <a:latin typeface="Helvetica Neue"/>
              </a:rPr>
              <a:t/>
            </a:r>
            <a:br>
              <a:rPr lang="de-DE" dirty="0">
                <a:solidFill>
                  <a:srgbClr val="666666"/>
                </a:solidFill>
                <a:latin typeface="Helvetica Neue"/>
              </a:rPr>
            </a:br>
            <a:endParaRPr lang="de-DE" dirty="0">
              <a:solidFill>
                <a:srgbClr val="666666"/>
              </a:solidFill>
              <a:latin typeface="Helvetica Neue"/>
            </a:endParaRPr>
          </a:p>
          <a:p>
            <a:r>
              <a:rPr lang="de-DE" dirty="0">
                <a:solidFill>
                  <a:srgbClr val="666666"/>
                </a:solidFill>
                <a:latin typeface="Helvetica Neue"/>
              </a:rPr>
              <a:t>In Unternehmen gibt es auch Modewellen und aktuelle Trends, die heute wichtig und bahnbrechend sind und in ein paar Wochen und Monaten wieder in der Schublade und damit in Vergessenheit geraten. Damit TQM nicht ebenfalls ein Schubladen- Projekt wird, sollte schon in der Ankündigung des TQM- Programms für die Mitarbeiter deutlich werden, dass etwas qualitativ anderes sich ankündigt.</a:t>
            </a:r>
          </a:p>
        </p:txBody>
      </p:sp>
      <p:sp>
        <p:nvSpPr>
          <p:cNvPr id="4" name="Foliennummernplatzhalter 3"/>
          <p:cNvSpPr>
            <a:spLocks noGrp="1"/>
          </p:cNvSpPr>
          <p:nvPr>
            <p:ph type="sldNum" sz="quarter" idx="10"/>
          </p:nvPr>
        </p:nvSpPr>
        <p:spPr/>
        <p:txBody>
          <a:bodyPr/>
          <a:lstStyle/>
          <a:p>
            <a:fld id="{82D30715-4AD4-4193-AAE8-F1E87F57DAD1}" type="slidenum">
              <a:rPr lang="de-DE"/>
              <a:t>6</a:t>
            </a:fld>
            <a:endParaRPr lang="de-DE"/>
          </a:p>
        </p:txBody>
      </p:sp>
    </p:spTree>
    <p:extLst>
      <p:ext uri="{BB962C8B-B14F-4D97-AF65-F5344CB8AC3E}">
        <p14:creationId xmlns:p14="http://schemas.microsoft.com/office/powerpoint/2010/main" val="4062923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TQM</a:t>
            </a:r>
            <a:r>
              <a:rPr lang="de-CH"/>
              <a:t> ist ein Kunden- und Mitarbeiterorientiertes Modell. Daher funktioniert TQM gut für die Dienstleistungsbranche, bei der der Kunde sehr Zentral ist. </a:t>
            </a:r>
            <a:endParaRPr lang="de-CH" dirty="0"/>
          </a:p>
          <a:p>
            <a:r>
              <a:rPr lang="de-CH"/>
              <a:t>TQM hilft die Kundenbindung zu entwickeln und zu festigen. Die neuen Massnahmen helfen sich von der Konkurrenz zu differenzieren.</a:t>
            </a:r>
            <a:endParaRPr lang="de-CH"/>
          </a:p>
        </p:txBody>
      </p:sp>
      <p:sp>
        <p:nvSpPr>
          <p:cNvPr id="4" name="Foliennummernplatzhalter 3"/>
          <p:cNvSpPr>
            <a:spLocks noGrp="1"/>
          </p:cNvSpPr>
          <p:nvPr>
            <p:ph type="sldNum" sz="quarter" idx="10"/>
          </p:nvPr>
        </p:nvSpPr>
        <p:spPr/>
        <p:txBody>
          <a:bodyPr/>
          <a:lstStyle/>
          <a:p>
            <a:fld id="{82D30715-4AD4-4193-AAE8-F1E87F57DAD1}" type="slidenum">
              <a:rPr lang="de-DE" smtClean="0"/>
              <a:t>7</a:t>
            </a:fld>
            <a:endParaRPr lang="de-DE"/>
          </a:p>
        </p:txBody>
      </p:sp>
    </p:spTree>
    <p:extLst>
      <p:ext uri="{BB962C8B-B14F-4D97-AF65-F5344CB8AC3E}">
        <p14:creationId xmlns:p14="http://schemas.microsoft.com/office/powerpoint/2010/main" val="384847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Nach</a:t>
            </a:r>
            <a:r>
              <a:rPr lang="de-CH"/>
              <a:t> der Wirtschaftskriese wurde der Franken sehr stark. Dies beeinflusste die Exporte von Schweizer Unternehmen. Um sich den neuen Gegebenheiten anzupassen, ist TQM eine gute Lösung. Mit TQM Kosten gespart und die Qualität gesteigert werden kann. Die gesteigerte Qualität machen Produkte im Ausland attraktiver und so bleiben die Unternehmen konkurrenzfähig.</a:t>
            </a:r>
            <a:endParaRPr lang="de-CH"/>
          </a:p>
        </p:txBody>
      </p:sp>
      <p:sp>
        <p:nvSpPr>
          <p:cNvPr id="4" name="Foliennummernplatzhalter 3"/>
          <p:cNvSpPr>
            <a:spLocks noGrp="1"/>
          </p:cNvSpPr>
          <p:nvPr>
            <p:ph type="sldNum" sz="quarter" idx="10"/>
          </p:nvPr>
        </p:nvSpPr>
        <p:spPr/>
        <p:txBody>
          <a:bodyPr/>
          <a:lstStyle/>
          <a:p>
            <a:fld id="{82D30715-4AD4-4193-AAE8-F1E87F57DAD1}" type="slidenum">
              <a:rPr lang="de-DE" smtClean="0"/>
              <a:t>8</a:t>
            </a:fld>
            <a:endParaRPr lang="de-DE"/>
          </a:p>
        </p:txBody>
      </p:sp>
    </p:spTree>
    <p:extLst>
      <p:ext uri="{BB962C8B-B14F-4D97-AF65-F5344CB8AC3E}">
        <p14:creationId xmlns:p14="http://schemas.microsoft.com/office/powerpoint/2010/main" val="1925808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2D30715-4AD4-4193-AAE8-F1E87F57DAD1}" type="slidenum">
              <a:rPr lang="de-DE"/>
              <a:t>9</a:t>
            </a:fld>
            <a:endParaRPr lang="de-DE"/>
          </a:p>
        </p:txBody>
      </p:sp>
    </p:spTree>
    <p:extLst>
      <p:ext uri="{BB962C8B-B14F-4D97-AF65-F5344CB8AC3E}">
        <p14:creationId xmlns:p14="http://schemas.microsoft.com/office/powerpoint/2010/main" val="119972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rgbClr val="EB9486"/>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de-DE" dirty="0"/>
              <a:t>Titelmasterformat durch Klicken bearbeiten</a:t>
            </a:r>
            <a:endParaRPr lang="en-US" dirty="0"/>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en-US" dirty="0"/>
          </a:p>
        </p:txBody>
      </p:sp>
      <p:sp>
        <p:nvSpPr>
          <p:cNvPr id="4" name="Datumsplatzhalter 3"/>
          <p:cNvSpPr>
            <a:spLocks noGrp="1"/>
          </p:cNvSpPr>
          <p:nvPr>
            <p:ph type="dt" sz="half" idx="10"/>
          </p:nvPr>
        </p:nvSpPr>
        <p:spPr/>
        <p:txBody>
          <a:bodyPr/>
          <a:lstStyle/>
          <a:p>
            <a:fld id="{D3EB3054-B75A-4BD7-8B3E-8DC0F614FAF3}" type="datetimeFigureOut">
              <a:rPr lang="de-DE" smtClean="0"/>
              <a:t>18.05.2016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0311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3EB3054-B75A-4BD7-8B3E-8DC0F614FAF3}" type="datetimeFigureOut">
              <a:rPr lang="de-DE" smtClean="0"/>
              <a:t>18.05.2016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77821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3EB3054-B75A-4BD7-8B3E-8DC0F614FAF3}" type="datetimeFigureOut">
              <a:rPr lang="de-DE" smtClean="0"/>
              <a:t>18.05.2016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65864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EB9486"/>
                </a:solidFill>
              </a:defRPr>
            </a:lvl1pPr>
          </a:lstStyle>
          <a:p>
            <a:r>
              <a:rPr lang="de-DE" dirty="0"/>
              <a:t>Titelmasterformat durch Klicken bearbeiten</a:t>
            </a:r>
            <a:endParaRPr lang="en-US" dirty="0"/>
          </a:p>
        </p:txBody>
      </p:sp>
      <p:sp>
        <p:nvSpPr>
          <p:cNvPr id="3" name="Inhaltsplatzhalter 2"/>
          <p:cNvSpPr>
            <a:spLocks noGrp="1"/>
          </p:cNvSpPr>
          <p:nvPr>
            <p:ph idx="1"/>
          </p:nvPr>
        </p:nvSpPr>
        <p:spPr/>
        <p:txBody>
          <a:bodyPr/>
          <a:lstStyle>
            <a:lvl1pPr>
              <a:defRPr>
                <a:solidFill>
                  <a:srgbClr val="969A97"/>
                </a:solidFill>
              </a:defRPr>
            </a:lvl1pPr>
            <a:lvl2pPr>
              <a:defRPr>
                <a:solidFill>
                  <a:srgbClr val="272838"/>
                </a:solidFill>
              </a:defRPr>
            </a:lvl2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p:cNvSpPr>
            <a:spLocks noGrp="1"/>
          </p:cNvSpPr>
          <p:nvPr>
            <p:ph type="dt" sz="half" idx="10"/>
          </p:nvPr>
        </p:nvSpPr>
        <p:spPr/>
        <p:txBody>
          <a:bodyPr/>
          <a:lstStyle/>
          <a:p>
            <a:fld id="{D3EB3054-B75A-4BD7-8B3E-8DC0F614FAF3}" type="datetimeFigureOut">
              <a:rPr lang="de-DE" smtClean="0"/>
              <a:t>18.05.2016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37191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18.05.2016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15641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D3EB3054-B75A-4BD7-8B3E-8DC0F614FAF3}" type="datetimeFigureOut">
              <a:rPr lang="de-DE" smtClean="0"/>
              <a:t>18.05.2016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55973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D3EB3054-B75A-4BD7-8B3E-8DC0F614FAF3}" type="datetimeFigureOut">
              <a:rPr lang="de-DE" smtClean="0"/>
              <a:t>18.05.2016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84694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D3EB3054-B75A-4BD7-8B3E-8DC0F614FAF3}" type="datetimeFigureOut">
              <a:rPr lang="de-DE" smtClean="0"/>
              <a:t>18.05.2016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08937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18.05.2016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32179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18.05.2016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27903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18.05.2016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1094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18.05.2016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‹Nr.›</a:t>
            </a:fld>
            <a:endParaRPr lang="de-DE"/>
          </a:p>
        </p:txBody>
      </p:sp>
    </p:spTree>
    <p:extLst>
      <p:ext uri="{BB962C8B-B14F-4D97-AF65-F5344CB8AC3E}">
        <p14:creationId xmlns:p14="http://schemas.microsoft.com/office/powerpoint/2010/main" val="1283776354"/>
      </p:ext>
    </p:extLst>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9486"/>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err="1"/>
              <a:t>Fallstudie</a:t>
            </a:r>
            <a:r>
              <a:rPr lang="en-US" dirty="0"/>
              <a:t> Total Quality Management</a:t>
            </a:r>
          </a:p>
        </p:txBody>
      </p:sp>
      <p:sp>
        <p:nvSpPr>
          <p:cNvPr id="3" name="Untertitel 2"/>
          <p:cNvSpPr>
            <a:spLocks noGrp="1"/>
          </p:cNvSpPr>
          <p:nvPr>
            <p:ph type="subTitle" idx="1"/>
          </p:nvPr>
        </p:nvSpPr>
        <p:spPr/>
        <p:txBody>
          <a:bodyPr/>
          <a:lstStyle/>
          <a:p>
            <a:r>
              <a:rPr lang="en-US" dirty="0"/>
              <a:t>Stephan Beeler, Luca Kündig, Mike Monticoli</a:t>
            </a:r>
          </a:p>
        </p:txBody>
      </p:sp>
    </p:spTree>
    <p:extLst>
      <p:ext uri="{BB962C8B-B14F-4D97-AF65-F5344CB8AC3E}">
        <p14:creationId xmlns:p14="http://schemas.microsoft.com/office/powerpoint/2010/main" val="1244844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Erfolgsfaktoren</a:t>
            </a:r>
            <a:r>
              <a:rPr lang="en-US" dirty="0"/>
              <a:t> </a:t>
            </a:r>
            <a:r>
              <a:rPr lang="en-US" dirty="0" err="1"/>
              <a:t>für</a:t>
            </a:r>
            <a:r>
              <a:rPr lang="en-US" dirty="0"/>
              <a:t> TQM</a:t>
            </a:r>
          </a:p>
        </p:txBody>
      </p:sp>
      <p:sp>
        <p:nvSpPr>
          <p:cNvPr id="3" name="Inhaltsplatzhalter 2"/>
          <p:cNvSpPr>
            <a:spLocks noGrp="1"/>
          </p:cNvSpPr>
          <p:nvPr>
            <p:ph idx="1"/>
          </p:nvPr>
        </p:nvSpPr>
        <p:spPr/>
        <p:txBody>
          <a:bodyPr/>
          <a:lstStyle/>
          <a:p>
            <a:r>
              <a:rPr lang="en-US" dirty="0">
                <a:solidFill>
                  <a:schemeClr val="tx1"/>
                </a:solidFill>
              </a:rPr>
              <a:t>Top-Management </a:t>
            </a:r>
            <a:r>
              <a:rPr lang="en-US" dirty="0" err="1">
                <a:solidFill>
                  <a:schemeClr val="tx1"/>
                </a:solidFill>
              </a:rPr>
              <a:t>Verpflichtung</a:t>
            </a:r>
            <a:endParaRPr lang="en-US" dirty="0">
              <a:solidFill>
                <a:schemeClr val="tx1"/>
              </a:solidFill>
            </a:endParaRPr>
          </a:p>
          <a:p>
            <a:r>
              <a:rPr lang="en-US" dirty="0" err="1">
                <a:solidFill>
                  <a:schemeClr val="tx1"/>
                </a:solidFill>
              </a:rPr>
              <a:t>Ausbildung</a:t>
            </a:r>
            <a:r>
              <a:rPr lang="en-US" dirty="0">
                <a:solidFill>
                  <a:schemeClr val="tx1"/>
                </a:solidFill>
              </a:rPr>
              <a:t> und Training</a:t>
            </a:r>
          </a:p>
          <a:p>
            <a:r>
              <a:rPr lang="en-US" dirty="0" err="1">
                <a:solidFill>
                  <a:schemeClr val="tx1"/>
                </a:solidFill>
              </a:rPr>
              <a:t>Klare</a:t>
            </a:r>
            <a:r>
              <a:rPr lang="en-US" dirty="0">
                <a:solidFill>
                  <a:schemeClr val="tx1"/>
                </a:solidFill>
              </a:rPr>
              <a:t> </a:t>
            </a:r>
            <a:r>
              <a:rPr lang="en-US" dirty="0" err="1">
                <a:solidFill>
                  <a:schemeClr val="tx1"/>
                </a:solidFill>
              </a:rPr>
              <a:t>Aussage</a:t>
            </a:r>
            <a:r>
              <a:rPr lang="en-US" dirty="0">
                <a:solidFill>
                  <a:schemeClr val="tx1"/>
                </a:solidFill>
              </a:rPr>
              <a:t> </a:t>
            </a:r>
            <a:r>
              <a:rPr lang="en-US" dirty="0" err="1">
                <a:solidFill>
                  <a:schemeClr val="tx1"/>
                </a:solidFill>
              </a:rPr>
              <a:t>zur</a:t>
            </a:r>
            <a:r>
              <a:rPr lang="en-US" dirty="0">
                <a:solidFill>
                  <a:schemeClr val="tx1"/>
                </a:solidFill>
              </a:rPr>
              <a:t> Vision und Plan</a:t>
            </a:r>
          </a:p>
          <a:p>
            <a:r>
              <a:rPr lang="en-US" dirty="0" err="1">
                <a:solidFill>
                  <a:schemeClr val="tx1"/>
                </a:solidFill>
              </a:rPr>
              <a:t>Erhöhte</a:t>
            </a:r>
            <a:r>
              <a:rPr lang="en-US" dirty="0">
                <a:solidFill>
                  <a:schemeClr val="tx1"/>
                </a:solidFill>
              </a:rPr>
              <a:t> </a:t>
            </a:r>
            <a:r>
              <a:rPr lang="en-US" dirty="0" err="1">
                <a:solidFill>
                  <a:schemeClr val="tx1"/>
                </a:solidFill>
              </a:rPr>
              <a:t>Entscheidungsverantwortung</a:t>
            </a:r>
            <a:r>
              <a:rPr lang="en-US" dirty="0">
                <a:solidFill>
                  <a:schemeClr val="tx1"/>
                </a:solidFill>
              </a:rPr>
              <a:t> der </a:t>
            </a:r>
            <a:r>
              <a:rPr lang="en-US" dirty="0" err="1">
                <a:solidFill>
                  <a:schemeClr val="tx1"/>
                </a:solidFill>
              </a:rPr>
              <a:t>Mitarbeiter</a:t>
            </a:r>
            <a:endParaRPr lang="en-US" dirty="0">
              <a:solidFill>
                <a:schemeClr val="tx1"/>
              </a:solidFill>
            </a:endParaRPr>
          </a:p>
          <a:p>
            <a:r>
              <a:rPr lang="en-US" dirty="0" err="1">
                <a:solidFill>
                  <a:schemeClr val="tx1"/>
                </a:solidFill>
              </a:rPr>
              <a:t>Kundenfokus</a:t>
            </a:r>
            <a:endParaRPr lang="en-US" dirty="0">
              <a:solidFill>
                <a:schemeClr val="tx1"/>
              </a:solidFill>
            </a:endParaRPr>
          </a:p>
          <a:p>
            <a:r>
              <a:rPr lang="en-US" dirty="0" err="1">
                <a:solidFill>
                  <a:schemeClr val="tx1"/>
                </a:solidFill>
              </a:rPr>
              <a:t>Anerkennung</a:t>
            </a:r>
            <a:r>
              <a:rPr lang="en-US" dirty="0">
                <a:solidFill>
                  <a:schemeClr val="tx1"/>
                </a:solidFill>
              </a:rPr>
              <a:t> und </a:t>
            </a:r>
            <a:r>
              <a:rPr lang="en-US" dirty="0" err="1">
                <a:solidFill>
                  <a:schemeClr val="tx1"/>
                </a:solidFill>
              </a:rPr>
              <a:t>Auszeichnungen</a:t>
            </a:r>
            <a:endParaRPr lang="en-US" dirty="0">
              <a:solidFill>
                <a:schemeClr val="tx1"/>
              </a:solidFill>
            </a:endParaRPr>
          </a:p>
          <a:p>
            <a:r>
              <a:rPr lang="en-US" dirty="0" err="1">
                <a:solidFill>
                  <a:schemeClr val="tx1"/>
                </a:solidFill>
              </a:rPr>
              <a:t>Lieferantenqualität</a:t>
            </a:r>
            <a:endParaRPr lang="en-US" dirty="0">
              <a:solidFill>
                <a:schemeClr val="tx1"/>
              </a:solidFill>
            </a:endParaRPr>
          </a:p>
        </p:txBody>
      </p:sp>
    </p:spTree>
    <p:extLst>
      <p:ext uri="{BB962C8B-B14F-4D97-AF65-F5344CB8AC3E}">
        <p14:creationId xmlns:p14="http://schemas.microsoft.com/office/powerpoint/2010/main" val="385555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EFQM Kriterien «Gesellschaftsbezogene Ergebnisse»</a:t>
            </a:r>
          </a:p>
        </p:txBody>
      </p:sp>
      <p:sp>
        <p:nvSpPr>
          <p:cNvPr id="3" name="Inhaltsplatzhalter 2"/>
          <p:cNvSpPr>
            <a:spLocks noGrp="1"/>
          </p:cNvSpPr>
          <p:nvPr>
            <p:ph idx="1"/>
          </p:nvPr>
        </p:nvSpPr>
        <p:spPr/>
        <p:txBody>
          <a:bodyPr/>
          <a:lstStyle/>
          <a:p>
            <a:r>
              <a:rPr lang="de-CH" dirty="0">
                <a:solidFill>
                  <a:schemeClr val="tx1"/>
                </a:solidFill>
              </a:rPr>
              <a:t>Indikatoren</a:t>
            </a:r>
          </a:p>
          <a:p>
            <a:pPr lvl="1"/>
            <a:r>
              <a:rPr lang="de-CH" dirty="0">
                <a:solidFill>
                  <a:schemeClr val="tx1"/>
                </a:solidFill>
              </a:rPr>
              <a:t>Sponsoring sozialer oder ökologischer Projekte</a:t>
            </a:r>
          </a:p>
          <a:p>
            <a:pPr lvl="1"/>
            <a:r>
              <a:rPr lang="de-CH" dirty="0">
                <a:solidFill>
                  <a:schemeClr val="tx1"/>
                </a:solidFill>
              </a:rPr>
              <a:t>Auszeichnungen </a:t>
            </a:r>
          </a:p>
          <a:p>
            <a:r>
              <a:rPr lang="de-CH" dirty="0">
                <a:solidFill>
                  <a:schemeClr val="tx1"/>
                </a:solidFill>
              </a:rPr>
              <a:t>Wahrnehmung</a:t>
            </a:r>
          </a:p>
          <a:p>
            <a:pPr lvl="1"/>
            <a:r>
              <a:rPr lang="de-CH" dirty="0">
                <a:solidFill>
                  <a:schemeClr val="tx1"/>
                </a:solidFill>
              </a:rPr>
              <a:t>Image als Arbeitgeber</a:t>
            </a:r>
          </a:p>
          <a:p>
            <a:pPr lvl="1"/>
            <a:r>
              <a:rPr lang="de-CH" dirty="0">
                <a:solidFill>
                  <a:schemeClr val="tx1"/>
                </a:solidFill>
              </a:rPr>
              <a:t>Transparenz</a:t>
            </a:r>
          </a:p>
          <a:p>
            <a:r>
              <a:rPr lang="de-CH" dirty="0">
                <a:solidFill>
                  <a:schemeClr val="tx1"/>
                </a:solidFill>
              </a:rPr>
              <a:t>ISO 14001 - Anforderung an Umweltmanagementsystem </a:t>
            </a:r>
          </a:p>
          <a:p>
            <a:r>
              <a:rPr lang="de-CH" dirty="0">
                <a:solidFill>
                  <a:schemeClr val="tx1"/>
                </a:solidFill>
              </a:rPr>
              <a:t>ISO 9001 - Qualitätsmanagement</a:t>
            </a:r>
          </a:p>
          <a:p>
            <a:endParaRPr lang="de-CH" dirty="0"/>
          </a:p>
          <a:p>
            <a:endParaRPr lang="de-CH" dirty="0"/>
          </a:p>
        </p:txBody>
      </p:sp>
    </p:spTree>
    <p:extLst>
      <p:ext uri="{BB962C8B-B14F-4D97-AF65-F5344CB8AC3E}">
        <p14:creationId xmlns:p14="http://schemas.microsoft.com/office/powerpoint/2010/main" val="182925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solidFill>
                  <a:srgbClr val="EB9486"/>
                </a:solidFill>
              </a:rPr>
              <a:t>Fallanalyse</a:t>
            </a:r>
            <a:r>
              <a:rPr lang="en-US" dirty="0">
                <a:solidFill>
                  <a:srgbClr val="EB9486"/>
                </a:solidFill>
              </a:rPr>
              <a:t> - </a:t>
            </a:r>
            <a:r>
              <a:rPr lang="en-US" dirty="0" err="1">
                <a:solidFill>
                  <a:srgbClr val="EB9486"/>
                </a:solidFill>
              </a:rPr>
              <a:t>Aufgabe</a:t>
            </a:r>
            <a:endParaRPr lang="en-US" dirty="0">
              <a:solidFill>
                <a:srgbClr val="EB9486"/>
              </a:solidFill>
            </a:endParaRPr>
          </a:p>
        </p:txBody>
      </p:sp>
      <p:sp>
        <p:nvSpPr>
          <p:cNvPr id="3" name="Inhaltsplatzhalter 2"/>
          <p:cNvSpPr>
            <a:spLocks noGrp="1"/>
          </p:cNvSpPr>
          <p:nvPr>
            <p:ph idx="1"/>
          </p:nvPr>
        </p:nvSpPr>
        <p:spPr>
          <a:xfrm>
            <a:off x="838200" y="1599482"/>
            <a:ext cx="10515600" cy="4722659"/>
          </a:xfrm>
        </p:spPr>
        <p:txBody>
          <a:bodyPr>
            <a:normAutofit fontScale="92500" lnSpcReduction="10000"/>
          </a:bodyPr>
          <a:lstStyle/>
          <a:p>
            <a:pPr marL="0" indent="0">
              <a:buNone/>
            </a:pPr>
            <a:r>
              <a:rPr lang="de-DE" dirty="0">
                <a:solidFill>
                  <a:srgbClr val="969A97"/>
                </a:solidFill>
              </a:rPr>
              <a:t>Erfolgreiche Unternehmen führen ihr Unternehmen nach TQM</a:t>
            </a:r>
          </a:p>
          <a:p>
            <a:pPr marL="344488" lvl="1" indent="-344488"/>
            <a:r>
              <a:rPr lang="de-DE" dirty="0"/>
              <a:t>Welche Beobachtungen lassen sich aus den Studien bezüglich Unternehmenserfolg und TQM feststellen?</a:t>
            </a:r>
          </a:p>
          <a:p>
            <a:pPr marL="344488" lvl="1" indent="-344488"/>
            <a:r>
              <a:rPr lang="de-DE" dirty="0"/>
              <a:t>Beschreiben Sie die betrieblichen Erfordernisse, damit TQM „funktioniert“.</a:t>
            </a:r>
          </a:p>
          <a:p>
            <a:pPr lvl="1"/>
            <a:endParaRPr lang="de-DE" dirty="0">
              <a:solidFill>
                <a:srgbClr val="272838"/>
              </a:solidFill>
            </a:endParaRPr>
          </a:p>
          <a:p>
            <a:pPr marL="0" indent="0">
              <a:buNone/>
            </a:pPr>
            <a:r>
              <a:rPr lang="de-DE" dirty="0">
                <a:solidFill>
                  <a:srgbClr val="969A97"/>
                </a:solidFill>
              </a:rPr>
              <a:t>TQM als ganzheitliches Managementsystem</a:t>
            </a:r>
          </a:p>
          <a:p>
            <a:pPr marL="344488" lvl="1" indent="-344488">
              <a:lnSpc>
                <a:spcPct val="100000"/>
              </a:lnSpc>
            </a:pPr>
            <a:r>
              <a:rPr lang="de-DE" dirty="0">
                <a:solidFill>
                  <a:srgbClr val="272838"/>
                </a:solidFill>
              </a:rPr>
              <a:t>Auf welchen Überlegungen (Philosophie) basiert das TQM-Konzept? </a:t>
            </a:r>
          </a:p>
          <a:p>
            <a:pPr marL="344488" lvl="1" indent="-344488">
              <a:lnSpc>
                <a:spcPct val="100000"/>
              </a:lnSpc>
            </a:pPr>
            <a:r>
              <a:rPr lang="de-DE" dirty="0">
                <a:solidFill>
                  <a:srgbClr val="272838"/>
                </a:solidFill>
              </a:rPr>
              <a:t>Welche Hindernisse können in einem Unternehmen bei der Einführung von TQM auftreten?</a:t>
            </a:r>
          </a:p>
          <a:p>
            <a:pPr lvl="1">
              <a:lnSpc>
                <a:spcPct val="100000"/>
              </a:lnSpc>
            </a:pPr>
            <a:endParaRPr lang="de-DE" dirty="0">
              <a:solidFill>
                <a:srgbClr val="272838"/>
              </a:solidFill>
            </a:endParaRPr>
          </a:p>
          <a:p>
            <a:pPr marL="0" indent="0">
              <a:buNone/>
            </a:pPr>
            <a:r>
              <a:rPr lang="de-DE" dirty="0">
                <a:solidFill>
                  <a:srgbClr val="969A97"/>
                </a:solidFill>
              </a:rPr>
              <a:t>Umsetzung von TQM in Schweizer Produktionsunternehmen</a:t>
            </a:r>
          </a:p>
          <a:p>
            <a:pPr marL="344488" lvl="1" indent="-344488">
              <a:lnSpc>
                <a:spcPct val="100000"/>
              </a:lnSpc>
            </a:pPr>
            <a:r>
              <a:rPr lang="de-DE" dirty="0">
                <a:solidFill>
                  <a:srgbClr val="272838"/>
                </a:solidFill>
              </a:rPr>
              <a:t>Welchen Stellenwert hat TQM für Dienstleistungsunternehmen?</a:t>
            </a:r>
          </a:p>
          <a:p>
            <a:pPr marL="344488" lvl="1" indent="-344488">
              <a:lnSpc>
                <a:spcPct val="100000"/>
              </a:lnSpc>
            </a:pPr>
            <a:r>
              <a:rPr lang="de-DE" dirty="0">
                <a:solidFill>
                  <a:srgbClr val="272838"/>
                </a:solidFill>
              </a:rPr>
              <a:t>Warum ist TQM gerade für exportorientierte </a:t>
            </a:r>
            <a:r>
              <a:rPr lang="de-DE" dirty="0">
                <a:solidFill>
                  <a:srgbClr val="2C3233"/>
                </a:solidFill>
              </a:rPr>
              <a:t>Unternehmen wichtig?</a:t>
            </a:r>
          </a:p>
          <a:p>
            <a:pPr marL="0" indent="0">
              <a:buNone/>
            </a:pPr>
            <a:endParaRPr lang="en-US" dirty="0"/>
          </a:p>
        </p:txBody>
      </p:sp>
    </p:spTree>
    <p:extLst>
      <p:ext uri="{BB962C8B-B14F-4D97-AF65-F5344CB8AC3E}">
        <p14:creationId xmlns:p14="http://schemas.microsoft.com/office/powerpoint/2010/main" val="32641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Beobachtungen</a:t>
            </a:r>
            <a:r>
              <a:rPr lang="en-US" dirty="0"/>
              <a:t> </a:t>
            </a:r>
            <a:r>
              <a:rPr lang="en-US" dirty="0" err="1"/>
              <a:t>zum</a:t>
            </a:r>
            <a:r>
              <a:rPr lang="en-US" dirty="0"/>
              <a:t> </a:t>
            </a:r>
            <a:r>
              <a:rPr lang="en-US" dirty="0" err="1"/>
              <a:t>Unternehmenserfolg</a:t>
            </a:r>
            <a:endParaRPr lang="en-US" dirty="0"/>
          </a:p>
        </p:txBody>
      </p:sp>
      <p:sp>
        <p:nvSpPr>
          <p:cNvPr id="3" name="Inhaltsplatzhalter 2"/>
          <p:cNvSpPr>
            <a:spLocks noGrp="1"/>
          </p:cNvSpPr>
          <p:nvPr>
            <p:ph idx="1"/>
          </p:nvPr>
        </p:nvSpPr>
        <p:spPr/>
        <p:txBody>
          <a:bodyPr>
            <a:normAutofit fontScale="85000" lnSpcReduction="20000"/>
          </a:bodyPr>
          <a:lstStyle/>
          <a:p>
            <a:pPr marL="0" indent="0">
              <a:buNone/>
            </a:pPr>
            <a:r>
              <a:rPr lang="en-US" dirty="0"/>
              <a:t>William Edward Deming</a:t>
            </a:r>
          </a:p>
          <a:p>
            <a:pPr marL="344488" lvl="1" indent="-344488"/>
            <a:r>
              <a:rPr lang="en-US" dirty="0" err="1"/>
              <a:t>Produktion</a:t>
            </a:r>
            <a:r>
              <a:rPr lang="en-US" dirty="0"/>
              <a:t> </a:t>
            </a:r>
            <a:r>
              <a:rPr lang="en-US" dirty="0" err="1"/>
              <a:t>ist</a:t>
            </a:r>
            <a:r>
              <a:rPr lang="en-US" dirty="0"/>
              <a:t> </a:t>
            </a:r>
            <a:r>
              <a:rPr lang="en-US" dirty="0" err="1"/>
              <a:t>ein</a:t>
            </a:r>
            <a:r>
              <a:rPr lang="en-US" dirty="0"/>
              <a:t> System</a:t>
            </a:r>
          </a:p>
          <a:p>
            <a:pPr marL="344488" lvl="1" indent="-344488"/>
            <a:r>
              <a:rPr lang="en-US" dirty="0" err="1"/>
              <a:t>Qualitätsverbesserung</a:t>
            </a:r>
            <a:r>
              <a:rPr lang="en-US" dirty="0"/>
              <a:t> </a:t>
            </a:r>
            <a:r>
              <a:rPr lang="en-US" dirty="0" err="1"/>
              <a:t>führt</a:t>
            </a:r>
            <a:r>
              <a:rPr lang="en-US" dirty="0"/>
              <a:t> </a:t>
            </a:r>
            <a:r>
              <a:rPr lang="en-US" dirty="0" err="1"/>
              <a:t>zu</a:t>
            </a:r>
            <a:r>
              <a:rPr lang="en-US" dirty="0"/>
              <a:t> </a:t>
            </a:r>
            <a:r>
              <a:rPr lang="en-US" dirty="0" err="1"/>
              <a:t>Kosteneinsparungen</a:t>
            </a:r>
            <a:r>
              <a:rPr lang="en-US" dirty="0"/>
              <a:t> und </a:t>
            </a:r>
            <a:r>
              <a:rPr lang="en-US" dirty="0" err="1"/>
              <a:t>erhöhter</a:t>
            </a:r>
            <a:r>
              <a:rPr lang="en-US" dirty="0"/>
              <a:t> </a:t>
            </a:r>
            <a:r>
              <a:rPr lang="en-US" dirty="0" err="1"/>
              <a:t>Produktivität</a:t>
            </a:r>
            <a:endParaRPr lang="en-US" dirty="0"/>
          </a:p>
          <a:p>
            <a:pPr lvl="1"/>
            <a:endParaRPr lang="en-US" dirty="0"/>
          </a:p>
          <a:p>
            <a:pPr marL="0" indent="0">
              <a:buNone/>
            </a:pPr>
            <a:r>
              <a:rPr lang="en-US" dirty="0"/>
              <a:t>Japan</a:t>
            </a:r>
          </a:p>
          <a:p>
            <a:pPr marL="344488" lvl="1" indent="-344488"/>
            <a:r>
              <a:rPr lang="en-US" dirty="0"/>
              <a:t>1950 Deming </a:t>
            </a:r>
            <a:r>
              <a:rPr lang="en-US" dirty="0" err="1"/>
              <a:t>Preis</a:t>
            </a:r>
            <a:endParaRPr lang="en-US" dirty="0"/>
          </a:p>
          <a:p>
            <a:pPr marL="344488" lvl="1" indent="-344488"/>
            <a:r>
              <a:rPr lang="en-US" dirty="0" err="1"/>
              <a:t>Hohe</a:t>
            </a:r>
            <a:r>
              <a:rPr lang="en-US" dirty="0"/>
              <a:t> </a:t>
            </a:r>
            <a:r>
              <a:rPr lang="en-US" dirty="0" err="1"/>
              <a:t>Marktanteile</a:t>
            </a:r>
            <a:r>
              <a:rPr lang="en-US" dirty="0"/>
              <a:t> </a:t>
            </a:r>
            <a:r>
              <a:rPr lang="en-US" dirty="0" err="1"/>
              <a:t>durch</a:t>
            </a:r>
            <a:r>
              <a:rPr lang="en-US" dirty="0"/>
              <a:t> </a:t>
            </a:r>
            <a:r>
              <a:rPr lang="de-DE" dirty="0"/>
              <a:t>qualitativ hochstehenden, preisgünstigen Produkte</a:t>
            </a:r>
          </a:p>
          <a:p>
            <a:pPr lvl="1"/>
            <a:endParaRPr lang="en-US" dirty="0"/>
          </a:p>
          <a:p>
            <a:pPr marL="0" indent="0">
              <a:buNone/>
            </a:pPr>
            <a:r>
              <a:rPr lang="en-US" dirty="0"/>
              <a:t>USA</a:t>
            </a:r>
            <a:endParaRPr lang="de-DE" dirty="0"/>
          </a:p>
          <a:p>
            <a:pPr marL="344488" lvl="1" indent="-344488"/>
            <a:r>
              <a:rPr lang="de-DE" dirty="0"/>
              <a:t>Adaption Qualitätsphilosophie in den 70er-, 80er-Jahren</a:t>
            </a:r>
          </a:p>
          <a:p>
            <a:pPr marL="344488" lvl="1" indent="-344488"/>
            <a:r>
              <a:rPr lang="en-US" dirty="0"/>
              <a:t>Baldridge Award</a:t>
            </a:r>
          </a:p>
          <a:p>
            <a:pPr lvl="1"/>
            <a:endParaRPr lang="en-US" dirty="0"/>
          </a:p>
          <a:p>
            <a:pPr marL="0" indent="0">
              <a:buNone/>
            </a:pPr>
            <a:r>
              <a:rPr lang="en-US" dirty="0"/>
              <a:t>Europa</a:t>
            </a:r>
          </a:p>
          <a:p>
            <a:pPr marL="344488" lvl="1" indent="-344488"/>
            <a:r>
              <a:rPr lang="en-US" dirty="0"/>
              <a:t>1988 </a:t>
            </a:r>
            <a:r>
              <a:rPr lang="en-US" dirty="0" err="1"/>
              <a:t>Einführung</a:t>
            </a:r>
            <a:r>
              <a:rPr lang="en-US" dirty="0"/>
              <a:t> EFQM </a:t>
            </a:r>
            <a:r>
              <a:rPr lang="en-US" dirty="0" err="1"/>
              <a:t>durch</a:t>
            </a:r>
            <a:r>
              <a:rPr lang="en-US" dirty="0"/>
              <a:t> 14 </a:t>
            </a:r>
            <a:r>
              <a:rPr lang="en-US" dirty="0" err="1"/>
              <a:t>führende</a:t>
            </a:r>
            <a:r>
              <a:rPr lang="en-US" dirty="0"/>
              <a:t> </a:t>
            </a:r>
            <a:r>
              <a:rPr lang="en-US" dirty="0" err="1"/>
              <a:t>europäische</a:t>
            </a:r>
            <a:r>
              <a:rPr lang="en-US" dirty="0"/>
              <a:t> </a:t>
            </a:r>
            <a:r>
              <a:rPr lang="en-US" dirty="0" err="1"/>
              <a:t>Unternehmen</a:t>
            </a:r>
            <a:endParaRPr lang="en-US" dirty="0"/>
          </a:p>
        </p:txBody>
      </p:sp>
    </p:spTree>
    <p:extLst>
      <p:ext uri="{BB962C8B-B14F-4D97-AF65-F5344CB8AC3E}">
        <p14:creationId xmlns:p14="http://schemas.microsoft.com/office/powerpoint/2010/main" val="177620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Erfordernisse</a:t>
            </a:r>
            <a:r>
              <a:rPr lang="en-US" dirty="0"/>
              <a:t> </a:t>
            </a:r>
            <a:r>
              <a:rPr lang="en-US" dirty="0" err="1"/>
              <a:t>für</a:t>
            </a:r>
            <a:r>
              <a:rPr lang="en-US" dirty="0"/>
              <a:t> TQM</a:t>
            </a:r>
          </a:p>
        </p:txBody>
      </p:sp>
      <p:sp>
        <p:nvSpPr>
          <p:cNvPr id="3" name="Inhaltsplatzhalter 2"/>
          <p:cNvSpPr>
            <a:spLocks noGrp="1"/>
          </p:cNvSpPr>
          <p:nvPr>
            <p:ph idx="1"/>
          </p:nvPr>
        </p:nvSpPr>
        <p:spPr/>
        <p:txBody>
          <a:bodyPr vert="horz" lIns="91440" tIns="45720" rIns="91440" bIns="45720" rtlCol="0" anchor="t">
            <a:normAutofit/>
          </a:bodyPr>
          <a:lstStyle/>
          <a:p>
            <a:r>
              <a:rPr lang="de-CH" dirty="0">
                <a:solidFill>
                  <a:srgbClr val="000000"/>
                </a:solidFill>
              </a:rPr>
              <a:t>Umfassendes Führungssystem</a:t>
            </a:r>
          </a:p>
          <a:p>
            <a:r>
              <a:rPr lang="de-CH" dirty="0">
                <a:solidFill>
                  <a:srgbClr val="000000"/>
                </a:solidFill>
              </a:rPr>
              <a:t>Kunden &amp; Mitarbeitende in den Mittelpunkt</a:t>
            </a:r>
          </a:p>
          <a:p>
            <a:r>
              <a:rPr lang="de-CH" dirty="0">
                <a:solidFill>
                  <a:srgbClr val="000000"/>
                </a:solidFill>
              </a:rPr>
              <a:t>Überarbeitete Struktur</a:t>
            </a:r>
          </a:p>
          <a:p>
            <a:r>
              <a:rPr lang="de-CH" dirty="0">
                <a:solidFill>
                  <a:srgbClr val="000000"/>
                </a:solidFill>
              </a:rPr>
              <a:t>Systematisches Vorgehen</a:t>
            </a:r>
          </a:p>
          <a:p>
            <a:r>
              <a:rPr lang="de-CH" dirty="0">
                <a:solidFill>
                  <a:srgbClr val="000000"/>
                </a:solidFill>
              </a:rPr>
              <a:t>Absicherung</a:t>
            </a:r>
          </a:p>
        </p:txBody>
      </p:sp>
    </p:spTree>
    <p:extLst>
      <p:ext uri="{BB962C8B-B14F-4D97-AF65-F5344CB8AC3E}">
        <p14:creationId xmlns:p14="http://schemas.microsoft.com/office/powerpoint/2010/main" val="355392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Philosophie des TQM</a:t>
            </a:r>
            <a:endParaRPr lang="de-DE" dirty="0"/>
          </a:p>
        </p:txBody>
      </p:sp>
      <p:sp>
        <p:nvSpPr>
          <p:cNvPr id="3" name="Inhaltsplatzhalter 2"/>
          <p:cNvSpPr>
            <a:spLocks noGrp="1"/>
          </p:cNvSpPr>
          <p:nvPr>
            <p:ph idx="1"/>
          </p:nvPr>
        </p:nvSpPr>
        <p:spPr/>
        <p:txBody>
          <a:bodyPr vert="horz" lIns="91440" tIns="45720" rIns="91440" bIns="45720" rtlCol="0" anchor="t">
            <a:normAutofit/>
          </a:bodyPr>
          <a:lstStyle/>
          <a:p>
            <a:r>
              <a:rPr lang="de-CH" dirty="0">
                <a:solidFill>
                  <a:srgbClr val="000000"/>
                </a:solidFill>
              </a:rPr>
              <a:t>Bedürfnisse aller Anspruchsgruppen</a:t>
            </a:r>
            <a:endParaRPr lang="de-DE" dirty="0">
              <a:solidFill>
                <a:srgbClr val="000000"/>
              </a:solidFill>
            </a:endParaRPr>
          </a:p>
          <a:p>
            <a:r>
              <a:rPr lang="de-CH" dirty="0">
                <a:solidFill>
                  <a:srgbClr val="000000"/>
                </a:solidFill>
              </a:rPr>
              <a:t>Nullfehlerprinzip</a:t>
            </a:r>
          </a:p>
          <a:p>
            <a:r>
              <a:rPr lang="de-CH" dirty="0">
                <a:solidFill>
                  <a:srgbClr val="000000"/>
                </a:solidFill>
              </a:rPr>
              <a:t>Kontinuierliche Verbesserungsaktivitäten</a:t>
            </a:r>
          </a:p>
          <a:p>
            <a:r>
              <a:rPr lang="de-CH" dirty="0">
                <a:solidFill>
                  <a:srgbClr val="000000"/>
                </a:solidFill>
              </a:rPr>
              <a:t>Mitarbeiter</a:t>
            </a:r>
          </a:p>
          <a:p>
            <a:r>
              <a:rPr lang="de-CH" dirty="0">
                <a:solidFill>
                  <a:srgbClr val="000000"/>
                </a:solidFill>
              </a:rPr>
              <a:t>Führungssystem</a:t>
            </a:r>
          </a:p>
          <a:p>
            <a:r>
              <a:rPr lang="de-CH" dirty="0">
                <a:solidFill>
                  <a:srgbClr val="000000"/>
                </a:solidFill>
              </a:rPr>
              <a:t>Menschen in den Mittelpunkt</a:t>
            </a:r>
          </a:p>
        </p:txBody>
      </p:sp>
    </p:spTree>
    <p:extLst>
      <p:ext uri="{BB962C8B-B14F-4D97-AF65-F5344CB8AC3E}">
        <p14:creationId xmlns:p14="http://schemas.microsoft.com/office/powerpoint/2010/main" val="164671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Hindernisse von TQM</a:t>
            </a:r>
          </a:p>
        </p:txBody>
      </p:sp>
      <p:sp>
        <p:nvSpPr>
          <p:cNvPr id="3" name="Inhaltsplatzhalter 2"/>
          <p:cNvSpPr>
            <a:spLocks noGrp="1"/>
          </p:cNvSpPr>
          <p:nvPr>
            <p:ph idx="1"/>
          </p:nvPr>
        </p:nvSpPr>
        <p:spPr/>
        <p:txBody>
          <a:bodyPr vert="horz" lIns="91440" tIns="45720" rIns="91440" bIns="45720" rtlCol="0" anchor="t">
            <a:normAutofit/>
          </a:bodyPr>
          <a:lstStyle/>
          <a:p>
            <a:r>
              <a:rPr lang="de-CH" dirty="0">
                <a:solidFill>
                  <a:srgbClr val="000000"/>
                </a:solidFill>
              </a:rPr>
              <a:t>Geringes Engagement des Managements</a:t>
            </a:r>
          </a:p>
          <a:p>
            <a:r>
              <a:rPr lang="de-CH" dirty="0">
                <a:solidFill>
                  <a:srgbClr val="000000"/>
                </a:solidFill>
              </a:rPr>
              <a:t>Unklare Ziele</a:t>
            </a:r>
          </a:p>
          <a:p>
            <a:r>
              <a:rPr lang="de-CH" dirty="0">
                <a:solidFill>
                  <a:srgbClr val="000000"/>
                </a:solidFill>
              </a:rPr>
              <a:t>Falsche Interpretation von TQM</a:t>
            </a:r>
          </a:p>
          <a:p>
            <a:r>
              <a:rPr lang="de-CH" dirty="0">
                <a:solidFill>
                  <a:srgbClr val="000000"/>
                </a:solidFill>
              </a:rPr>
              <a:t>Unklarheiten über die Reichweite</a:t>
            </a:r>
          </a:p>
          <a:p>
            <a:r>
              <a:rPr lang="de-CH" dirty="0">
                <a:solidFill>
                  <a:srgbClr val="000000"/>
                </a:solidFill>
              </a:rPr>
              <a:t>Mangel eines klaren Konzepts</a:t>
            </a:r>
          </a:p>
          <a:p>
            <a:r>
              <a:rPr lang="de-CH" dirty="0">
                <a:solidFill>
                  <a:srgbClr val="000000"/>
                </a:solidFill>
              </a:rPr>
              <a:t>Irreale Zeitvorstellungen</a:t>
            </a:r>
          </a:p>
          <a:p>
            <a:r>
              <a:rPr lang="de-CH" dirty="0">
                <a:solidFill>
                  <a:srgbClr val="000000"/>
                </a:solidFill>
              </a:rPr>
              <a:t>"Nur ein </a:t>
            </a:r>
            <a:r>
              <a:rPr lang="de-CH" dirty="0" err="1">
                <a:solidFill>
                  <a:srgbClr val="000000"/>
                </a:solidFill>
              </a:rPr>
              <a:t>weiters</a:t>
            </a:r>
            <a:r>
              <a:rPr lang="de-CH" dirty="0">
                <a:solidFill>
                  <a:srgbClr val="000000"/>
                </a:solidFill>
              </a:rPr>
              <a:t> Projekt"</a:t>
            </a:r>
            <a:endParaRPr lang="de-DE" dirty="0">
              <a:solidFill>
                <a:srgbClr val="000000"/>
              </a:solidFill>
            </a:endParaRPr>
          </a:p>
          <a:p>
            <a:endParaRPr lang="de-CH" dirty="0"/>
          </a:p>
          <a:p>
            <a:endParaRPr lang="de-CH" dirty="0"/>
          </a:p>
        </p:txBody>
      </p:sp>
    </p:spTree>
    <p:extLst>
      <p:ext uri="{BB962C8B-B14F-4D97-AF65-F5344CB8AC3E}">
        <p14:creationId xmlns:p14="http://schemas.microsoft.com/office/powerpoint/2010/main" val="2620124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Stellenwert von TQM für Dienstleistungsunternehmen</a:t>
            </a:r>
          </a:p>
        </p:txBody>
      </p:sp>
      <p:sp>
        <p:nvSpPr>
          <p:cNvPr id="3" name="Inhaltsplatzhalter 2"/>
          <p:cNvSpPr>
            <a:spLocks noGrp="1"/>
          </p:cNvSpPr>
          <p:nvPr>
            <p:ph idx="1"/>
          </p:nvPr>
        </p:nvSpPr>
        <p:spPr/>
        <p:txBody>
          <a:bodyPr/>
          <a:lstStyle/>
          <a:p>
            <a:r>
              <a:rPr lang="de-CH" dirty="0">
                <a:solidFill>
                  <a:schemeClr val="tx1"/>
                </a:solidFill>
              </a:rPr>
              <a:t>TQM ist kundenorientiert</a:t>
            </a:r>
          </a:p>
          <a:p>
            <a:r>
              <a:rPr lang="de-CH" dirty="0">
                <a:solidFill>
                  <a:schemeClr val="tx1"/>
                </a:solidFill>
              </a:rPr>
              <a:t>Kunde ist zentral bei Dienstleistungsunternehmen</a:t>
            </a:r>
          </a:p>
          <a:p>
            <a:r>
              <a:rPr lang="de-CH" dirty="0">
                <a:solidFill>
                  <a:schemeClr val="tx1"/>
                </a:solidFill>
              </a:rPr>
              <a:t>Kundenbindung festigen</a:t>
            </a:r>
          </a:p>
          <a:p>
            <a:r>
              <a:rPr lang="de-CH" dirty="0">
                <a:solidFill>
                  <a:schemeClr val="tx1"/>
                </a:solidFill>
              </a:rPr>
              <a:t>Differenzierung am Markt</a:t>
            </a:r>
          </a:p>
          <a:p>
            <a:endParaRPr lang="de-CH" dirty="0"/>
          </a:p>
        </p:txBody>
      </p:sp>
    </p:spTree>
    <p:extLst>
      <p:ext uri="{BB962C8B-B14F-4D97-AF65-F5344CB8AC3E}">
        <p14:creationId xmlns:p14="http://schemas.microsoft.com/office/powerpoint/2010/main" val="96001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a:t>TQM in exportorientierten Unternehmen</a:t>
            </a:r>
          </a:p>
        </p:txBody>
      </p:sp>
      <p:sp>
        <p:nvSpPr>
          <p:cNvPr id="3" name="Inhaltsplatzhalter 2"/>
          <p:cNvSpPr>
            <a:spLocks noGrp="1"/>
          </p:cNvSpPr>
          <p:nvPr>
            <p:ph idx="1"/>
          </p:nvPr>
        </p:nvSpPr>
        <p:spPr/>
        <p:txBody>
          <a:bodyPr/>
          <a:lstStyle/>
          <a:p>
            <a:r>
              <a:rPr lang="de-CH" dirty="0">
                <a:solidFill>
                  <a:schemeClr val="tx1"/>
                </a:solidFill>
              </a:rPr>
              <a:t>Hoher Frankenkurs</a:t>
            </a:r>
          </a:p>
          <a:p>
            <a:r>
              <a:rPr lang="de-CH" dirty="0">
                <a:solidFill>
                  <a:schemeClr val="tx1"/>
                </a:solidFill>
              </a:rPr>
              <a:t>Export sinkt</a:t>
            </a:r>
          </a:p>
          <a:p>
            <a:r>
              <a:rPr lang="de-CH" dirty="0">
                <a:solidFill>
                  <a:schemeClr val="tx1"/>
                </a:solidFill>
              </a:rPr>
              <a:t>Kostenersparnisse </a:t>
            </a:r>
          </a:p>
          <a:p>
            <a:r>
              <a:rPr lang="de-CH" dirty="0">
                <a:solidFill>
                  <a:schemeClr val="tx1"/>
                </a:solidFill>
              </a:rPr>
              <a:t>Verbesserte Qualität</a:t>
            </a:r>
          </a:p>
          <a:p>
            <a:r>
              <a:rPr lang="de-CH" dirty="0">
                <a:solidFill>
                  <a:schemeClr val="tx1"/>
                </a:solidFill>
              </a:rPr>
              <a:t>Attraktiver im Ausland</a:t>
            </a:r>
          </a:p>
          <a:p>
            <a:endParaRPr lang="de-CH" dirty="0"/>
          </a:p>
        </p:txBody>
      </p:sp>
    </p:spTree>
    <p:extLst>
      <p:ext uri="{BB962C8B-B14F-4D97-AF65-F5344CB8AC3E}">
        <p14:creationId xmlns:p14="http://schemas.microsoft.com/office/powerpoint/2010/main" val="163807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solidFill>
                  <a:srgbClr val="EB9486"/>
                </a:solidFill>
              </a:rPr>
              <a:t>Schlussfolgerung</a:t>
            </a:r>
            <a:r>
              <a:rPr lang="en-US" dirty="0">
                <a:solidFill>
                  <a:srgbClr val="EB9486"/>
                </a:solidFill>
              </a:rPr>
              <a:t> - </a:t>
            </a:r>
            <a:r>
              <a:rPr lang="en-US" dirty="0" err="1">
                <a:solidFill>
                  <a:srgbClr val="EB9486"/>
                </a:solidFill>
              </a:rPr>
              <a:t>Aufgabe</a:t>
            </a:r>
            <a:endParaRPr lang="en-US" dirty="0">
              <a:solidFill>
                <a:srgbClr val="EB9486"/>
              </a:solidFill>
            </a:endParaRPr>
          </a:p>
        </p:txBody>
      </p:sp>
      <p:sp>
        <p:nvSpPr>
          <p:cNvPr id="3" name="Inhaltsplatzhalter 2"/>
          <p:cNvSpPr>
            <a:spLocks noGrp="1"/>
          </p:cNvSpPr>
          <p:nvPr>
            <p:ph idx="1"/>
          </p:nvPr>
        </p:nvSpPr>
        <p:spPr>
          <a:xfrm>
            <a:off x="739877" y="1599482"/>
            <a:ext cx="10515600" cy="4722659"/>
          </a:xfrm>
        </p:spPr>
        <p:txBody>
          <a:bodyPr>
            <a:normAutofit/>
          </a:bodyPr>
          <a:lstStyle/>
          <a:p>
            <a:r>
              <a:rPr lang="de-DE" dirty="0"/>
              <a:t>Was sind die Erfolgsfaktoren zur Einführung eines ganzheitlichen Managementsystems nach TQM in einem Unternehmen?</a:t>
            </a:r>
          </a:p>
          <a:p>
            <a:r>
              <a:rPr lang="de-DE" dirty="0"/>
              <a:t>Welche internationale Standards und Normen sind für Unternehmen, die sich zu den Grundsätzen der Nachhaltigkeit verpflichtet haben, in Zusammenhang mit dem EFQM-Kriterium "Gesellschaftsbezogene Ergebnisse" relevant?</a:t>
            </a:r>
          </a:p>
        </p:txBody>
      </p:sp>
    </p:spTree>
    <p:extLst>
      <p:ext uri="{BB962C8B-B14F-4D97-AF65-F5344CB8AC3E}">
        <p14:creationId xmlns:p14="http://schemas.microsoft.com/office/powerpoint/2010/main" val="381574417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993</Words>
  <Application>Microsoft Office PowerPoint</Application>
  <PresentationFormat>Breitbild</PresentationFormat>
  <Paragraphs>126</Paragraphs>
  <Slides>11</Slides>
  <Notes>11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Helvetica Neue</vt:lpstr>
      <vt:lpstr>Office</vt:lpstr>
      <vt:lpstr>Fallstudie Total Quality Management</vt:lpstr>
      <vt:lpstr>Fallanalyse - Aufgabe</vt:lpstr>
      <vt:lpstr>Beobachtungen zum Unternehmenserfolg</vt:lpstr>
      <vt:lpstr>Erfordernisse für TQM</vt:lpstr>
      <vt:lpstr>Philosophie des TQM</vt:lpstr>
      <vt:lpstr>Hindernisse von TQM</vt:lpstr>
      <vt:lpstr>Stellenwert von TQM für Dienstleistungsunternehmen</vt:lpstr>
      <vt:lpstr>TQM in exportorientierten Unternehmen</vt:lpstr>
      <vt:lpstr>Schlussfolgerung - Aufgabe</vt:lpstr>
      <vt:lpstr>Erfolgsfaktoren für TQM</vt:lpstr>
      <vt:lpstr>EFQM Kriterien «Gesellschaftsbezogene Ergebnisse»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 Total Quality Management</dc:title>
  <dc:creator/>
  <cp:lastModifiedBy/>
  <cp:revision>4</cp:revision>
  <dcterms:created xsi:type="dcterms:W3CDTF">2012-07-30T21:06:50Z</dcterms:created>
  <dcterms:modified xsi:type="dcterms:W3CDTF">2016-05-18T06:29:54Z</dcterms:modified>
</cp:coreProperties>
</file>