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92" r:id="rId3"/>
    <p:sldId id="294" r:id="rId4"/>
    <p:sldId id="295" r:id="rId5"/>
    <p:sldId id="302" r:id="rId6"/>
    <p:sldId id="297" r:id="rId7"/>
    <p:sldId id="298" r:id="rId8"/>
    <p:sldId id="299" r:id="rId9"/>
    <p:sldId id="300" r:id="rId10"/>
    <p:sldId id="301" r:id="rId11"/>
    <p:sldId id="305" r:id="rId12"/>
    <p:sldId id="313" r:id="rId13"/>
    <p:sldId id="314" r:id="rId14"/>
    <p:sldId id="315" r:id="rId15"/>
    <p:sldId id="308" r:id="rId16"/>
    <p:sldId id="328" r:id="rId17"/>
    <p:sldId id="316" r:id="rId18"/>
    <p:sldId id="317" r:id="rId19"/>
    <p:sldId id="318" r:id="rId20"/>
    <p:sldId id="320" r:id="rId21"/>
    <p:sldId id="321" r:id="rId22"/>
    <p:sldId id="322" r:id="rId23"/>
    <p:sldId id="310" r:id="rId24"/>
    <p:sldId id="325" r:id="rId25"/>
    <p:sldId id="326" r:id="rId26"/>
    <p:sldId id="329" r:id="rId27"/>
    <p:sldId id="331" r:id="rId28"/>
    <p:sldId id="330" r:id="rId29"/>
    <p:sldId id="323" r:id="rId30"/>
    <p:sldId id="324" r:id="rId31"/>
    <p:sldId id="327" r:id="rId3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272" autoAdjust="0"/>
    <p:restoredTop sz="76102" autoAdjust="0"/>
  </p:normalViewPr>
  <p:slideViewPr>
    <p:cSldViewPr>
      <p:cViewPr>
        <p:scale>
          <a:sx n="75" d="100"/>
          <a:sy n="75" d="100"/>
        </p:scale>
        <p:origin x="-798" y="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98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2E215A-7F85-41FA-BB79-4E34A43FD686}" type="doc">
      <dgm:prSet loTypeId="urn:microsoft.com/office/officeart/2005/8/layout/chevron2" loCatId="process" qsTypeId="urn:microsoft.com/office/officeart/2005/8/quickstyle/3d8" qsCatId="3D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06C426D-0692-46B4-859D-A7CC314D27A9}">
      <dgm:prSet phldrT="[Text]" phldr="1"/>
      <dgm:spPr/>
      <dgm:t>
        <a:bodyPr/>
        <a:lstStyle/>
        <a:p>
          <a:endParaRPr lang="id-ID"/>
        </a:p>
      </dgm:t>
    </dgm:pt>
    <dgm:pt modelId="{F4D96138-BB0A-4DF4-8412-A43FD737CFC3}" type="parTrans" cxnId="{1E6854E2-F923-4F1A-B3DE-24260DD7693E}">
      <dgm:prSet/>
      <dgm:spPr/>
      <dgm:t>
        <a:bodyPr/>
        <a:lstStyle/>
        <a:p>
          <a:endParaRPr lang="id-ID"/>
        </a:p>
      </dgm:t>
    </dgm:pt>
    <dgm:pt modelId="{F37082AD-28D5-469A-B300-F3760CE2FA00}" type="sibTrans" cxnId="{1E6854E2-F923-4F1A-B3DE-24260DD7693E}">
      <dgm:prSet/>
      <dgm:spPr/>
      <dgm:t>
        <a:bodyPr/>
        <a:lstStyle/>
        <a:p>
          <a:endParaRPr lang="id-ID"/>
        </a:p>
      </dgm:t>
    </dgm:pt>
    <dgm:pt modelId="{CF838919-EBEC-4DDE-8531-4D5A1FD6C212}">
      <dgm:prSet phldrT="[Text]"/>
      <dgm:spPr/>
      <dgm:t>
        <a:bodyPr/>
        <a:lstStyle/>
        <a:p>
          <a:r>
            <a:rPr lang="id-ID" smtClean="0"/>
            <a:t>INPUT</a:t>
          </a:r>
          <a:endParaRPr lang="id-ID"/>
        </a:p>
      </dgm:t>
    </dgm:pt>
    <dgm:pt modelId="{DBC1BEEB-1E41-4503-A586-82B6BA92F65B}" type="parTrans" cxnId="{83CCC2F6-5B56-4BBD-B31C-21BF3F16330F}">
      <dgm:prSet/>
      <dgm:spPr/>
      <dgm:t>
        <a:bodyPr/>
        <a:lstStyle/>
        <a:p>
          <a:endParaRPr lang="id-ID"/>
        </a:p>
      </dgm:t>
    </dgm:pt>
    <dgm:pt modelId="{959E8516-A63D-4CF1-968D-A6115DDF2812}" type="sibTrans" cxnId="{83CCC2F6-5B56-4BBD-B31C-21BF3F16330F}">
      <dgm:prSet/>
      <dgm:spPr/>
      <dgm:t>
        <a:bodyPr/>
        <a:lstStyle/>
        <a:p>
          <a:endParaRPr lang="id-ID"/>
        </a:p>
      </dgm:t>
    </dgm:pt>
    <dgm:pt modelId="{16D334F4-6137-44F0-BA80-62BBBA5F243B}">
      <dgm:prSet phldrT="[Text]" phldr="1"/>
      <dgm:spPr/>
      <dgm:t>
        <a:bodyPr/>
        <a:lstStyle/>
        <a:p>
          <a:endParaRPr lang="id-ID"/>
        </a:p>
      </dgm:t>
    </dgm:pt>
    <dgm:pt modelId="{5158015F-2FE7-47A3-AB7B-CC8CD2FAEC23}" type="parTrans" cxnId="{1AA0DEBC-8FF8-4D68-8F0D-6F13D5190141}">
      <dgm:prSet/>
      <dgm:spPr/>
      <dgm:t>
        <a:bodyPr/>
        <a:lstStyle/>
        <a:p>
          <a:endParaRPr lang="id-ID"/>
        </a:p>
      </dgm:t>
    </dgm:pt>
    <dgm:pt modelId="{8C233449-EFC3-4706-B0FE-4480DE0DB9B8}" type="sibTrans" cxnId="{1AA0DEBC-8FF8-4D68-8F0D-6F13D5190141}">
      <dgm:prSet/>
      <dgm:spPr/>
      <dgm:t>
        <a:bodyPr/>
        <a:lstStyle/>
        <a:p>
          <a:endParaRPr lang="id-ID"/>
        </a:p>
      </dgm:t>
    </dgm:pt>
    <dgm:pt modelId="{B8893A64-B5D2-4DDE-AB60-9D6CD0D8E7F0}">
      <dgm:prSet phldrT="[Text]"/>
      <dgm:spPr/>
      <dgm:t>
        <a:bodyPr/>
        <a:lstStyle/>
        <a:p>
          <a:r>
            <a:rPr lang="id-ID" smtClean="0"/>
            <a:t>PROSES</a:t>
          </a:r>
          <a:endParaRPr lang="id-ID"/>
        </a:p>
      </dgm:t>
    </dgm:pt>
    <dgm:pt modelId="{D4F1C0E8-17F3-45F9-814F-196FF2E848BF}" type="parTrans" cxnId="{89323953-5EF5-4E99-91F5-A703F7870FEA}">
      <dgm:prSet/>
      <dgm:spPr/>
      <dgm:t>
        <a:bodyPr/>
        <a:lstStyle/>
        <a:p>
          <a:endParaRPr lang="id-ID"/>
        </a:p>
      </dgm:t>
    </dgm:pt>
    <dgm:pt modelId="{E443A93F-458B-441A-9397-CD4860BC655C}" type="sibTrans" cxnId="{89323953-5EF5-4E99-91F5-A703F7870FEA}">
      <dgm:prSet/>
      <dgm:spPr/>
      <dgm:t>
        <a:bodyPr/>
        <a:lstStyle/>
        <a:p>
          <a:endParaRPr lang="id-ID"/>
        </a:p>
      </dgm:t>
    </dgm:pt>
    <dgm:pt modelId="{957397C6-21B9-4024-B5E3-C450089478F4}">
      <dgm:prSet phldrT="[Text]" phldr="1"/>
      <dgm:spPr/>
      <dgm:t>
        <a:bodyPr/>
        <a:lstStyle/>
        <a:p>
          <a:endParaRPr lang="id-ID"/>
        </a:p>
      </dgm:t>
    </dgm:pt>
    <dgm:pt modelId="{DD7B48C4-548B-4B9F-84A6-2F12CF2ADF6C}" type="parTrans" cxnId="{535DFE24-CB14-4E77-AEA0-475E2C99657E}">
      <dgm:prSet/>
      <dgm:spPr/>
      <dgm:t>
        <a:bodyPr/>
        <a:lstStyle/>
        <a:p>
          <a:endParaRPr lang="id-ID"/>
        </a:p>
      </dgm:t>
    </dgm:pt>
    <dgm:pt modelId="{73DDCC34-24AD-4F62-8634-FB18C8593508}" type="sibTrans" cxnId="{535DFE24-CB14-4E77-AEA0-475E2C99657E}">
      <dgm:prSet/>
      <dgm:spPr/>
      <dgm:t>
        <a:bodyPr/>
        <a:lstStyle/>
        <a:p>
          <a:endParaRPr lang="id-ID"/>
        </a:p>
      </dgm:t>
    </dgm:pt>
    <dgm:pt modelId="{E7A31D9A-BE2C-45BC-9E92-B9D63CFE4BC0}">
      <dgm:prSet phldrT="[Text]"/>
      <dgm:spPr/>
      <dgm:t>
        <a:bodyPr/>
        <a:lstStyle/>
        <a:p>
          <a:r>
            <a:rPr lang="id-ID" smtClean="0"/>
            <a:t>OUTPUT</a:t>
          </a:r>
          <a:endParaRPr lang="id-ID"/>
        </a:p>
      </dgm:t>
    </dgm:pt>
    <dgm:pt modelId="{1DE1A28D-C71C-44E7-8754-04EBE8F3F854}" type="parTrans" cxnId="{762B1B52-7987-4722-8AA9-8CD924D94F3C}">
      <dgm:prSet/>
      <dgm:spPr/>
      <dgm:t>
        <a:bodyPr/>
        <a:lstStyle/>
        <a:p>
          <a:endParaRPr lang="id-ID"/>
        </a:p>
      </dgm:t>
    </dgm:pt>
    <dgm:pt modelId="{EC00E223-744D-4DA4-90DF-C65C52CEE937}" type="sibTrans" cxnId="{762B1B52-7987-4722-8AA9-8CD924D94F3C}">
      <dgm:prSet/>
      <dgm:spPr/>
      <dgm:t>
        <a:bodyPr/>
        <a:lstStyle/>
        <a:p>
          <a:endParaRPr lang="id-ID"/>
        </a:p>
      </dgm:t>
    </dgm:pt>
    <dgm:pt modelId="{2F77F6FE-38D7-4C2B-A8C5-BC11D3A82888}" type="pres">
      <dgm:prSet presAssocID="{FB2E215A-7F85-41FA-BB79-4E34A43FD68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12CAA12A-8C33-4DF8-A15A-7CE42CE4A6B3}" type="pres">
      <dgm:prSet presAssocID="{E06C426D-0692-46B4-859D-A7CC314D27A9}" presName="composite" presStyleCnt="0"/>
      <dgm:spPr/>
    </dgm:pt>
    <dgm:pt modelId="{233D6B79-D047-4B29-B341-B7F499ECD095}" type="pres">
      <dgm:prSet presAssocID="{E06C426D-0692-46B4-859D-A7CC314D27A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8E46865-81C5-40BF-A8DE-88D50BA3C041}" type="pres">
      <dgm:prSet presAssocID="{E06C426D-0692-46B4-859D-A7CC314D27A9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DB24AFF-752F-40DA-B4AC-AE8F2E195E90}" type="pres">
      <dgm:prSet presAssocID="{F37082AD-28D5-469A-B300-F3760CE2FA00}" presName="sp" presStyleCnt="0"/>
      <dgm:spPr/>
    </dgm:pt>
    <dgm:pt modelId="{91DB4191-14B9-44EB-8CC0-1B1AE6091C39}" type="pres">
      <dgm:prSet presAssocID="{16D334F4-6137-44F0-BA80-62BBBA5F243B}" presName="composite" presStyleCnt="0"/>
      <dgm:spPr/>
    </dgm:pt>
    <dgm:pt modelId="{0BE5CD04-029F-4A6C-A0FB-B1346BDE3314}" type="pres">
      <dgm:prSet presAssocID="{16D334F4-6137-44F0-BA80-62BBBA5F243B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008D5CC-3FFD-48AC-9FFB-209F74600CB4}" type="pres">
      <dgm:prSet presAssocID="{16D334F4-6137-44F0-BA80-62BBBA5F243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AE7D2ED-86BE-4875-8027-DF0D7DE38688}" type="pres">
      <dgm:prSet presAssocID="{8C233449-EFC3-4706-B0FE-4480DE0DB9B8}" presName="sp" presStyleCnt="0"/>
      <dgm:spPr/>
    </dgm:pt>
    <dgm:pt modelId="{D60C2FED-5387-481F-8DFA-86BA4F225A82}" type="pres">
      <dgm:prSet presAssocID="{957397C6-21B9-4024-B5E3-C450089478F4}" presName="composite" presStyleCnt="0"/>
      <dgm:spPr/>
    </dgm:pt>
    <dgm:pt modelId="{1C033DFB-11EB-42E4-8FD7-E8A01D0375E5}" type="pres">
      <dgm:prSet presAssocID="{957397C6-21B9-4024-B5E3-C450089478F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C824A84-D91E-428E-9D70-D9819BF03FC2}" type="pres">
      <dgm:prSet presAssocID="{957397C6-21B9-4024-B5E3-C450089478F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B56DC54B-77A8-4B7A-AEDD-F6411917B66F}" type="presOf" srcId="{B8893A64-B5D2-4DDE-AB60-9D6CD0D8E7F0}" destId="{0008D5CC-3FFD-48AC-9FFB-209F74600CB4}" srcOrd="0" destOrd="0" presId="urn:microsoft.com/office/officeart/2005/8/layout/chevron2"/>
    <dgm:cxn modelId="{1AA0DEBC-8FF8-4D68-8F0D-6F13D5190141}" srcId="{FB2E215A-7F85-41FA-BB79-4E34A43FD686}" destId="{16D334F4-6137-44F0-BA80-62BBBA5F243B}" srcOrd="1" destOrd="0" parTransId="{5158015F-2FE7-47A3-AB7B-CC8CD2FAEC23}" sibTransId="{8C233449-EFC3-4706-B0FE-4480DE0DB9B8}"/>
    <dgm:cxn modelId="{EFF5E79D-E2F3-475A-ADE6-DD765FF7906C}" type="presOf" srcId="{E06C426D-0692-46B4-859D-A7CC314D27A9}" destId="{233D6B79-D047-4B29-B341-B7F499ECD095}" srcOrd="0" destOrd="0" presId="urn:microsoft.com/office/officeart/2005/8/layout/chevron2"/>
    <dgm:cxn modelId="{762B1B52-7987-4722-8AA9-8CD924D94F3C}" srcId="{957397C6-21B9-4024-B5E3-C450089478F4}" destId="{E7A31D9A-BE2C-45BC-9E92-B9D63CFE4BC0}" srcOrd="0" destOrd="0" parTransId="{1DE1A28D-C71C-44E7-8754-04EBE8F3F854}" sibTransId="{EC00E223-744D-4DA4-90DF-C65C52CEE937}"/>
    <dgm:cxn modelId="{4B194EAB-9A2D-4D9C-9862-E5E599FD42C3}" type="presOf" srcId="{CF838919-EBEC-4DDE-8531-4D5A1FD6C212}" destId="{C8E46865-81C5-40BF-A8DE-88D50BA3C041}" srcOrd="0" destOrd="0" presId="urn:microsoft.com/office/officeart/2005/8/layout/chevron2"/>
    <dgm:cxn modelId="{89323953-5EF5-4E99-91F5-A703F7870FEA}" srcId="{16D334F4-6137-44F0-BA80-62BBBA5F243B}" destId="{B8893A64-B5D2-4DDE-AB60-9D6CD0D8E7F0}" srcOrd="0" destOrd="0" parTransId="{D4F1C0E8-17F3-45F9-814F-196FF2E848BF}" sibTransId="{E443A93F-458B-441A-9397-CD4860BC655C}"/>
    <dgm:cxn modelId="{FAC04EB1-3819-43ED-AEDB-EE3FCCBBF402}" type="presOf" srcId="{FB2E215A-7F85-41FA-BB79-4E34A43FD686}" destId="{2F77F6FE-38D7-4C2B-A8C5-BC11D3A82888}" srcOrd="0" destOrd="0" presId="urn:microsoft.com/office/officeart/2005/8/layout/chevron2"/>
    <dgm:cxn modelId="{8DEA2216-34CB-40B4-980C-3FC6E73A01C3}" type="presOf" srcId="{E7A31D9A-BE2C-45BC-9E92-B9D63CFE4BC0}" destId="{3C824A84-D91E-428E-9D70-D9819BF03FC2}" srcOrd="0" destOrd="0" presId="urn:microsoft.com/office/officeart/2005/8/layout/chevron2"/>
    <dgm:cxn modelId="{535DFE24-CB14-4E77-AEA0-475E2C99657E}" srcId="{FB2E215A-7F85-41FA-BB79-4E34A43FD686}" destId="{957397C6-21B9-4024-B5E3-C450089478F4}" srcOrd="2" destOrd="0" parTransId="{DD7B48C4-548B-4B9F-84A6-2F12CF2ADF6C}" sibTransId="{73DDCC34-24AD-4F62-8634-FB18C8593508}"/>
    <dgm:cxn modelId="{83CCC2F6-5B56-4BBD-B31C-21BF3F16330F}" srcId="{E06C426D-0692-46B4-859D-A7CC314D27A9}" destId="{CF838919-EBEC-4DDE-8531-4D5A1FD6C212}" srcOrd="0" destOrd="0" parTransId="{DBC1BEEB-1E41-4503-A586-82B6BA92F65B}" sibTransId="{959E8516-A63D-4CF1-968D-A6115DDF2812}"/>
    <dgm:cxn modelId="{81BFF98A-AE81-4322-AAA8-B91279647308}" type="presOf" srcId="{957397C6-21B9-4024-B5E3-C450089478F4}" destId="{1C033DFB-11EB-42E4-8FD7-E8A01D0375E5}" srcOrd="0" destOrd="0" presId="urn:microsoft.com/office/officeart/2005/8/layout/chevron2"/>
    <dgm:cxn modelId="{1E6854E2-F923-4F1A-B3DE-24260DD7693E}" srcId="{FB2E215A-7F85-41FA-BB79-4E34A43FD686}" destId="{E06C426D-0692-46B4-859D-A7CC314D27A9}" srcOrd="0" destOrd="0" parTransId="{F4D96138-BB0A-4DF4-8412-A43FD737CFC3}" sibTransId="{F37082AD-28D5-469A-B300-F3760CE2FA00}"/>
    <dgm:cxn modelId="{6DA6F753-B4F5-4355-9AE5-0EF521D3EBF9}" type="presOf" srcId="{16D334F4-6137-44F0-BA80-62BBBA5F243B}" destId="{0BE5CD04-029F-4A6C-A0FB-B1346BDE3314}" srcOrd="0" destOrd="0" presId="urn:microsoft.com/office/officeart/2005/8/layout/chevron2"/>
    <dgm:cxn modelId="{3241401C-F874-4EC5-8B0B-412F76F48366}" type="presParOf" srcId="{2F77F6FE-38D7-4C2B-A8C5-BC11D3A82888}" destId="{12CAA12A-8C33-4DF8-A15A-7CE42CE4A6B3}" srcOrd="0" destOrd="0" presId="urn:microsoft.com/office/officeart/2005/8/layout/chevron2"/>
    <dgm:cxn modelId="{51F23FC1-98C4-4AB5-987D-6F8136823178}" type="presParOf" srcId="{12CAA12A-8C33-4DF8-A15A-7CE42CE4A6B3}" destId="{233D6B79-D047-4B29-B341-B7F499ECD095}" srcOrd="0" destOrd="0" presId="urn:microsoft.com/office/officeart/2005/8/layout/chevron2"/>
    <dgm:cxn modelId="{B49AB76C-CD57-420E-A9A7-7EF2FA5F00D1}" type="presParOf" srcId="{12CAA12A-8C33-4DF8-A15A-7CE42CE4A6B3}" destId="{C8E46865-81C5-40BF-A8DE-88D50BA3C041}" srcOrd="1" destOrd="0" presId="urn:microsoft.com/office/officeart/2005/8/layout/chevron2"/>
    <dgm:cxn modelId="{7910FDB2-E162-4A30-9FF4-8B5ED548A9B9}" type="presParOf" srcId="{2F77F6FE-38D7-4C2B-A8C5-BC11D3A82888}" destId="{EDB24AFF-752F-40DA-B4AC-AE8F2E195E90}" srcOrd="1" destOrd="0" presId="urn:microsoft.com/office/officeart/2005/8/layout/chevron2"/>
    <dgm:cxn modelId="{309C1468-2329-4A1F-B6E4-D95D601FD261}" type="presParOf" srcId="{2F77F6FE-38D7-4C2B-A8C5-BC11D3A82888}" destId="{91DB4191-14B9-44EB-8CC0-1B1AE6091C39}" srcOrd="2" destOrd="0" presId="urn:microsoft.com/office/officeart/2005/8/layout/chevron2"/>
    <dgm:cxn modelId="{99FDAE25-BB9E-4A89-8BF1-7F9698D2FCF1}" type="presParOf" srcId="{91DB4191-14B9-44EB-8CC0-1B1AE6091C39}" destId="{0BE5CD04-029F-4A6C-A0FB-B1346BDE3314}" srcOrd="0" destOrd="0" presId="urn:microsoft.com/office/officeart/2005/8/layout/chevron2"/>
    <dgm:cxn modelId="{5DC7F7F4-9615-4B91-A835-AEC486B3A473}" type="presParOf" srcId="{91DB4191-14B9-44EB-8CC0-1B1AE6091C39}" destId="{0008D5CC-3FFD-48AC-9FFB-209F74600CB4}" srcOrd="1" destOrd="0" presId="urn:microsoft.com/office/officeart/2005/8/layout/chevron2"/>
    <dgm:cxn modelId="{E98D968F-9541-4BA9-B3DB-8C6E8AE33E4A}" type="presParOf" srcId="{2F77F6FE-38D7-4C2B-A8C5-BC11D3A82888}" destId="{FAE7D2ED-86BE-4875-8027-DF0D7DE38688}" srcOrd="3" destOrd="0" presId="urn:microsoft.com/office/officeart/2005/8/layout/chevron2"/>
    <dgm:cxn modelId="{FD01CD4F-79C4-4F7E-825D-066B4EE4FE7D}" type="presParOf" srcId="{2F77F6FE-38D7-4C2B-A8C5-BC11D3A82888}" destId="{D60C2FED-5387-481F-8DFA-86BA4F225A82}" srcOrd="4" destOrd="0" presId="urn:microsoft.com/office/officeart/2005/8/layout/chevron2"/>
    <dgm:cxn modelId="{251B9458-3DAA-408C-9096-D87D28D53007}" type="presParOf" srcId="{D60C2FED-5387-481F-8DFA-86BA4F225A82}" destId="{1C033DFB-11EB-42E4-8FD7-E8A01D0375E5}" srcOrd="0" destOrd="0" presId="urn:microsoft.com/office/officeart/2005/8/layout/chevron2"/>
    <dgm:cxn modelId="{6D4C4178-7445-40EF-953E-423DDEA5CEEE}" type="presParOf" srcId="{D60C2FED-5387-481F-8DFA-86BA4F225A82}" destId="{3C824A84-D91E-428E-9D70-D9819BF03FC2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F413C-F42A-4503-9253-83800F056F65}" type="datetimeFigureOut">
              <a:rPr lang="id-ID" smtClean="0"/>
              <a:pPr/>
              <a:t>01/09/2014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61E7F-7AC7-46DF-B899-FB3793C68EF4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61E7F-7AC7-46DF-B899-FB3793C68EF4}" type="slidenum">
              <a:rPr lang="id-ID" smtClean="0"/>
              <a:pPr/>
              <a:t>27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01/09/2014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01/09/2014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01/09/2014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01/09/2014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01/09/2014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01/09/2014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01/09/2014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01/09/2014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01/09/2014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01/09/2014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7818-48BE-4108-840E-3B8BFE735C18}" type="datetimeFigureOut">
              <a:rPr lang="id-ID" smtClean="0"/>
              <a:pPr/>
              <a:t>01/09/2014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37818-48BE-4108-840E-3B8BFE735C18}" type="datetimeFigureOut">
              <a:rPr lang="id-ID" smtClean="0"/>
              <a:pPr/>
              <a:t>01/09/2014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9061A-DEAC-4F25-8AA0-D915741C46ED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Pengenalan </a:t>
            </a:r>
            <a:br>
              <a:rPr lang="id-ID" smtClean="0">
                <a:latin typeface="Times New Roman" pitchFamily="18" charset="0"/>
                <a:cs typeface="Times New Roman" pitchFamily="18" charset="0"/>
              </a:rPr>
            </a:br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Pertemuan 2  : 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Review &amp; Agenda</a:t>
            </a: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Perlu Diingat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Dalam sebuah algoritma bisa terdapat Runtunan, Percabangan dan Perulangan secara terpisah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Dalam sebuah algoritma bisa terdapat sequence, selection, dan Perulangan dalam berbagai kombinasi yang berbeda. 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Perulangan bersarang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Percabangan bersarang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Percabangan dalam Percabangan 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Repetition dalam Percabangan 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Percabangan dalam Perulangan 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Perulangan dalam Selection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Perulangan dalam Perulangan dengan Selection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dst</a:t>
            </a:r>
          </a:p>
          <a:p>
            <a:pPr lvl="1"/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Pengenalan </a:t>
            </a:r>
            <a:br>
              <a:rPr lang="id-ID" smtClean="0">
                <a:latin typeface="Times New Roman" pitchFamily="18" charset="0"/>
                <a:cs typeface="Times New Roman" pitchFamily="18" charset="0"/>
              </a:rPr>
            </a:br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Pertemuan 2 :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Variable,  Tipe Data, &amp;  Operator</a:t>
            </a: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Tipe Data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Dalam algoritma, kita akan berurusan dengan berbagai jenis tipe data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Butuh sebuah cara untuk merepresentasikan / mewakili informasi dari masalah dunia nyata menjadi informasi algoritma yang dimengerti oleh program komputer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Berbagai tipe data dasar antara lain : 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Bilangan Bulat: Integer, Long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Bilangan Riil: Float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Logika : Boolean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Karakter  : Char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Kumpulan Karakter : String</a:t>
            </a:r>
          </a:p>
          <a:p>
            <a:pPr>
              <a:buNone/>
            </a:pPr>
            <a:r>
              <a:rPr lang="id-ID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id-ID" smtClean="0">
                <a:latin typeface="Times New Roman" pitchFamily="18" charset="0"/>
                <a:cs typeface="Times New Roman" pitchFamily="18" charset="0"/>
              </a:rPr>
            </a:br>
            <a:r>
              <a:rPr lang="id-ID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Variable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Dalam algoritma, sering kali kita akan memberi nilai, merubah nilai, dan menggunakan nilai  pada data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Variable digunakan untuk menampung data yang nilainya akan diubah kembali atau akan dipakai kembali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Setiap variable memiliki tipe data tertentu 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Setiap variabel harus diberi nama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Variabel dapat dioutput atau diinput nilainya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Variable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Penamaan variabel sebaiknya eksplisit sesuai dengan tujuan dari pembuatan variabel tersebut. 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Penamaan variabel tidak boleh melibatkan spasi !</a:t>
            </a:r>
          </a:p>
          <a:p>
            <a:pPr>
              <a:buNone/>
            </a:pPr>
            <a:r>
              <a:rPr lang="id-ID" smtClean="0">
                <a:latin typeface="Times New Roman" pitchFamily="18" charset="0"/>
                <a:cs typeface="Times New Roman" pitchFamily="18" charset="0"/>
              </a:rPr>
              <a:t>	Misalnya : GelasA daripada A, GelasB daripada B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Penamaan variabel sebaiknya dimulai dengan huruf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bahasa pemrograman tertentu, penamaan variabel biasanya case-sensitive. </a:t>
            </a:r>
          </a:p>
          <a:p>
            <a:pPr>
              <a:buNone/>
            </a:pPr>
            <a:r>
              <a:rPr lang="id-ID" smtClean="0">
                <a:latin typeface="Times New Roman" pitchFamily="18" charset="0"/>
                <a:cs typeface="Times New Roman" pitchFamily="18" charset="0"/>
              </a:rPr>
              <a:t>	Contoh : nama berbeda dengan Nama berbeda dengan NAMA berbeda dengan namA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Penamaan variabel jangan bertabrakan dengan reserved-word pada bahasa pemrograman tertentu !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Variable &amp; Tipe Data pada Python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Python, tipe data dari variabel tidak perlu dideklarasikan secara spesifik. 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python, penamaan variable bersifat case-sensitive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Jangan menamai variabel dengan kata – kata dibawah ini</a:t>
            </a: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953000"/>
            <a:ext cx="7580114" cy="1669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mtClean="0"/>
              <a:t>Pemberian Nilai Variable Pada Python</a:t>
            </a:r>
            <a:br>
              <a:rPr lang="id-ID" smtClean="0"/>
            </a:br>
            <a:r>
              <a:rPr lang="id-ID" smtClean="0"/>
              <a:t>(Assignment)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id-ID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209800"/>
            <a:ext cx="3314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200400"/>
            <a:ext cx="6583363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Variable &amp; Tipe Data pada Python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Python, tipe data dari variabel tidak perlu dideklarasikan secara spesifik. (Dynamic-Type Language)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python, penamaan variable bersifat case-sensitive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python, Jangan menamai variabel dengan kata – kata dibawah ini : </a:t>
            </a: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5334000"/>
            <a:ext cx="55340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Operator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Operator akan digunakan untuk menghubungkan dua variabel, dua konstanta ataupun variabel dengan konstanta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Penggunaan operator akan menghasilkan nilai baru dengan tipe data yang bisa sama atau berbeda dengan sebelumnya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Untuk tipe data yang berbeda, terdapat operator yang berbeda pula. 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Operator Dasar Aritmatika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71600" y="1981200"/>
          <a:ext cx="6172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Operasi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Simbol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Python</a:t>
                      </a:r>
                      <a:endParaRPr lang="id-ID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Penambahan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+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+</a:t>
                      </a:r>
                      <a:endParaRPr lang="id-ID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Pengurangan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-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-</a:t>
                      </a:r>
                      <a:endParaRPr lang="id-ID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Perkalian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x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*</a:t>
                      </a:r>
                      <a:endParaRPr lang="id-ID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Pembagian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: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/ dan //</a:t>
                      </a:r>
                      <a:endParaRPr lang="id-ID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Perpangkatan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^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**</a:t>
                      </a:r>
                      <a:endParaRPr lang="id-ID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Hasil</a:t>
                      </a:r>
                      <a:r>
                        <a:rPr lang="id-ID" baseline="0" smtClean="0"/>
                        <a:t> Sisa Bagi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%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%</a:t>
                      </a:r>
                      <a:endParaRPr lang="id-ID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 rot="20596736">
            <a:off x="3152282" y="5016370"/>
            <a:ext cx="29718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Pertemuan 2+ !</a:t>
            </a:r>
            <a:endParaRPr kumimoji="0" lang="id-ID" sz="4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Review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 harus berhenti setelah sejumlah langkah terbatas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Setiap langkah harus terdefenisi tepat dan terurut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 boleh memiliki nol atau lebih input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 boleh memiliki nol atau lebih output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 harus efektif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Operator Dasar Logika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71600" y="1981200"/>
          <a:ext cx="6172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Operasi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Simbol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Python</a:t>
                      </a:r>
                      <a:endParaRPr lang="id-ID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DAN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&amp;&amp;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AND</a:t>
                      </a:r>
                      <a:endParaRPr lang="id-ID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ATAU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||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OR</a:t>
                      </a:r>
                      <a:endParaRPr lang="id-ID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BUKAN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!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NOT</a:t>
                      </a:r>
                      <a:endParaRPr lang="id-ID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 rot="21193301">
            <a:off x="3157661" y="4516181"/>
            <a:ext cx="2971800" cy="742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Pertemuan 3+</a:t>
            </a:r>
            <a:r>
              <a:rPr kumimoji="0" lang="id-ID" sz="4400" b="0" i="1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!</a:t>
            </a:r>
            <a:endParaRPr kumimoji="0" lang="id-ID" sz="4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Operator Dasar Perbandingan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71600" y="1981200"/>
          <a:ext cx="6172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Operasi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Simbol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Python</a:t>
                      </a:r>
                      <a:endParaRPr lang="id-ID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Sama</a:t>
                      </a:r>
                      <a:r>
                        <a:rPr lang="id-ID" baseline="0" smtClean="0"/>
                        <a:t> Dengan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=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==</a:t>
                      </a:r>
                      <a:endParaRPr lang="id-ID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Tidak Sama</a:t>
                      </a:r>
                      <a:r>
                        <a:rPr lang="id-ID" baseline="0" smtClean="0"/>
                        <a:t> Dengan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≠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!=</a:t>
                      </a:r>
                      <a:endParaRPr lang="id-ID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Lebih Besar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˃, ≥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&gt;,</a:t>
                      </a:r>
                      <a:r>
                        <a:rPr lang="id-ID" baseline="0" smtClean="0"/>
                        <a:t> &gt;=</a:t>
                      </a:r>
                      <a:endParaRPr lang="id-ID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Lebih Kecil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&lt;, ≤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/>
                        <a:t>&lt;, &lt;=</a:t>
                      </a:r>
                      <a:endParaRPr lang="id-ID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 rot="21193301">
            <a:off x="3081461" y="4820981"/>
            <a:ext cx="2971800" cy="742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Pertemuan 3+</a:t>
            </a:r>
            <a:r>
              <a:rPr kumimoji="0" lang="id-ID" sz="4400" b="0" i="1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!</a:t>
            </a:r>
            <a:endParaRPr kumimoji="0" lang="id-ID" sz="4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Kekuatan Operator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19200"/>
            <a:ext cx="6496050" cy="504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Pengenalan </a:t>
            </a:r>
            <a:br>
              <a:rPr lang="id-ID" smtClean="0">
                <a:latin typeface="Times New Roman" pitchFamily="18" charset="0"/>
                <a:cs typeface="Times New Roman" pitchFamily="18" charset="0"/>
              </a:rPr>
            </a:br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Pertemuan 2 :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Input &amp; Output Pada Python</a:t>
            </a: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Input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python, input akan digunakan untuk menerima nilai sesuai dengan masukkan pengguna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Pada python, pemberian nilai pada variabel yang dapat menyesuaikan tipe data. Namun, pemberian nilai pada variabel melalui input akan selalui bertipe data String harus melalui konversi.</a:t>
            </a:r>
          </a:p>
          <a:p>
            <a:pPr>
              <a:buNone/>
            </a:pP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Output pada prakteknya tidak selalu berupa keluaran variabel tunggal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Sering kali output harus digabungkan dengan variabel atau konstanta lain</a:t>
            </a: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Demo : “Hello, NamaAnda”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Demo : var1 + var2 = (var1+var2)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 : Masalah </a:t>
            </a:r>
            <a:r>
              <a:rPr lang="id-ID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id-ID" smtClean="0">
                <a:latin typeface="Times New Roman" pitchFamily="18" charset="0"/>
                <a:cs typeface="Times New Roman" pitchFamily="18" charset="0"/>
              </a:rPr>
              <a:t>Input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057400" y="1752600"/>
            <a:ext cx="5067300" cy="4762500"/>
            <a:chOff x="2057400" y="1752600"/>
            <a:chExt cx="5067300" cy="4762500"/>
          </a:xfrm>
        </p:grpSpPr>
        <p:pic>
          <p:nvPicPr>
            <p:cNvPr id="4" name="Picture 8" descr="D:\Users\GrandCross\Desktop\Transparant Bahan Ajar\gela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05400" y="3124200"/>
              <a:ext cx="2019300" cy="3390900"/>
            </a:xfrm>
            <a:prstGeom prst="rect">
              <a:avLst/>
            </a:prstGeom>
            <a:noFill/>
          </p:spPr>
        </p:pic>
        <p:pic>
          <p:nvPicPr>
            <p:cNvPr id="5" name="Picture 8" descr="D:\Users\GrandCross\Desktop\Transparant Bahan Ajar\gelas.png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bg1">
                  <a:lumMod val="95000"/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057400" y="3048000"/>
              <a:ext cx="2019300" cy="3390900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>
            <a:xfrm>
              <a:off x="2514600" y="1752600"/>
              <a:ext cx="1074333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960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</a:t>
              </a:r>
              <a:endParaRPr lang="id-ID" sz="96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38800" y="1752600"/>
              <a:ext cx="1005403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960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B</a:t>
              </a:r>
              <a:endParaRPr lang="id-ID" sz="9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 : Algoritma </a:t>
            </a:r>
            <a:r>
              <a:rPr lang="id-ID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id-ID" smtClean="0">
                <a:latin typeface="Times New Roman" pitchFamily="18" charset="0"/>
                <a:cs typeface="Times New Roman" pitchFamily="18" charset="0"/>
              </a:rPr>
              <a:t>Proses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19"/>
          <p:cNvGrpSpPr/>
          <p:nvPr/>
        </p:nvGrpSpPr>
        <p:grpSpPr>
          <a:xfrm>
            <a:off x="152400" y="1600200"/>
            <a:ext cx="5029200" cy="3048000"/>
            <a:chOff x="152400" y="1600200"/>
            <a:chExt cx="5029200" cy="3048000"/>
          </a:xfrm>
        </p:grpSpPr>
        <p:pic>
          <p:nvPicPr>
            <p:cNvPr id="1032" name="Picture 8" descr="D:\Users\GrandCross\Desktop\Transparant Bahan Ajar\gela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2400" y="2497615"/>
              <a:ext cx="1169068" cy="2149652"/>
            </a:xfrm>
            <a:prstGeom prst="rect">
              <a:avLst/>
            </a:prstGeom>
            <a:noFill/>
          </p:spPr>
        </p:pic>
        <p:pic>
          <p:nvPicPr>
            <p:cNvPr id="14" name="Picture 8" descr="D:\Users\GrandCross\Desktop\Transparant Bahan Ajar\gelas.png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bg1">
                  <a:lumMod val="95000"/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872916" y="2497615"/>
              <a:ext cx="1169068" cy="2149652"/>
            </a:xfrm>
            <a:prstGeom prst="rect">
              <a:avLst/>
            </a:prstGeom>
            <a:noFill/>
          </p:spPr>
        </p:pic>
        <p:sp>
          <p:nvSpPr>
            <p:cNvPr id="15" name="Rectangle 14"/>
            <p:cNvSpPr/>
            <p:nvPr/>
          </p:nvSpPr>
          <p:spPr>
            <a:xfrm>
              <a:off x="417095" y="1676400"/>
              <a:ext cx="591829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440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</a:t>
              </a:r>
              <a:endParaRPr lang="id-ID" sz="44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25842" y="1676400"/>
              <a:ext cx="56137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440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B</a:t>
              </a:r>
              <a:endParaRPr lang="id-ID" sz="4400"/>
            </a:p>
          </p:txBody>
        </p:sp>
        <p:pic>
          <p:nvPicPr>
            <p:cNvPr id="1033" name="Picture 9" descr="D:\Users\GrandCross\Desktop\Transparant Bahan Ajar\gelaskosong.png"/>
            <p:cNvPicPr>
              <a:picLocks noChangeAspect="1" noChangeArrowheads="1"/>
            </p:cNvPicPr>
            <p:nvPr/>
          </p:nvPicPr>
          <p:blipFill>
            <a:blip r:embed="rId4" cstate="print"/>
            <a:srcRect t="6529"/>
            <a:stretch>
              <a:fillRect/>
            </a:stretch>
          </p:blipFill>
          <p:spPr bwMode="auto">
            <a:xfrm>
              <a:off x="3461084" y="2256081"/>
              <a:ext cx="1720516" cy="2392119"/>
            </a:xfrm>
            <a:prstGeom prst="rect">
              <a:avLst/>
            </a:prstGeom>
            <a:noFill/>
          </p:spPr>
        </p:pic>
        <p:sp>
          <p:nvSpPr>
            <p:cNvPr id="18" name="Rectangle 17"/>
            <p:cNvSpPr/>
            <p:nvPr/>
          </p:nvSpPr>
          <p:spPr>
            <a:xfrm>
              <a:off x="4114800" y="1600200"/>
              <a:ext cx="56137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440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</a:t>
              </a:r>
              <a:endParaRPr lang="id-ID" sz="440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5029200" y="2895600"/>
            <a:ext cx="38044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/>
            <a:r>
              <a:rPr lang="id-ID" sz="24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Algoritma  </a:t>
            </a:r>
            <a:r>
              <a:rPr lang="id-ID" sz="24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914400" indent="-914400" algn="ctr">
              <a:buFont typeface="+mj-lt"/>
              <a:buAutoNum type="arabicPeriod"/>
            </a:pPr>
            <a:r>
              <a:rPr lang="id-ID" sz="2400" smtClean="0">
                <a:latin typeface="Times New Roman" pitchFamily="18" charset="0"/>
                <a:cs typeface="Times New Roman" pitchFamily="18" charset="0"/>
              </a:rPr>
              <a:t>Pindahkan isi B ke C</a:t>
            </a:r>
          </a:p>
          <a:p>
            <a:pPr marL="914400" indent="-914400" algn="ctr">
              <a:buFont typeface="+mj-lt"/>
              <a:buAutoNum type="arabicPeriod"/>
            </a:pPr>
            <a:r>
              <a:rPr lang="id-ID" sz="2400" smtClean="0">
                <a:latin typeface="Times New Roman" pitchFamily="18" charset="0"/>
                <a:cs typeface="Times New Roman" pitchFamily="18" charset="0"/>
              </a:rPr>
              <a:t>Pindahkan isi A ke B</a:t>
            </a:r>
          </a:p>
          <a:p>
            <a:pPr marL="914400" indent="-914400" algn="ctr">
              <a:buFont typeface="+mj-lt"/>
              <a:buAutoNum type="arabicPeriod"/>
            </a:pPr>
            <a:r>
              <a:rPr lang="id-ID" sz="2400" smtClean="0">
                <a:latin typeface="Times New Roman" pitchFamily="18" charset="0"/>
                <a:cs typeface="Times New Roman" pitchFamily="18" charset="0"/>
              </a:rPr>
              <a:t>Pindahkan isi C ke A</a:t>
            </a:r>
            <a:endParaRPr lang="id-ID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 : Solusi </a:t>
            </a:r>
            <a:r>
              <a:rPr lang="id-ID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id-ID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057400" y="1752600"/>
            <a:ext cx="5067300" cy="4762500"/>
            <a:chOff x="2057400" y="1752600"/>
            <a:chExt cx="5067300" cy="4762500"/>
          </a:xfrm>
        </p:grpSpPr>
        <p:pic>
          <p:nvPicPr>
            <p:cNvPr id="5" name="Picture 8" descr="D:\Users\GrandCross\Desktop\Transparant Bahan Ajar\gelas.png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bg1">
                  <a:lumMod val="95000"/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5105400" y="3124200"/>
              <a:ext cx="2019300" cy="3390900"/>
            </a:xfrm>
            <a:prstGeom prst="rect">
              <a:avLst/>
            </a:prstGeom>
            <a:noFill/>
          </p:spPr>
        </p:pic>
        <p:pic>
          <p:nvPicPr>
            <p:cNvPr id="4" name="Picture 8" descr="D:\Users\GrandCross\Desktop\Transparant Bahan Ajar\gela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57400" y="3048000"/>
              <a:ext cx="2019300" cy="3390900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>
            <a:xfrm>
              <a:off x="2514600" y="1752600"/>
              <a:ext cx="1074333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960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</a:t>
              </a:r>
              <a:endParaRPr lang="id-ID" sz="96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38800" y="1752600"/>
              <a:ext cx="1005403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960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B</a:t>
              </a:r>
              <a:endParaRPr lang="id-ID" sz="9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Gaya Input pada Pemrograman Normal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Menghitung Luas Persegi Panjang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Menghitung Luas Lingkaran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Konversi Suhu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Mencari titik tengah dari 2 buah titik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Detik ke Menit</a:t>
            </a: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://www.abc.net.au/tv/lawrence/cube/img/Rubiks-Cube3-STEP4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11140" y="3583578"/>
            <a:ext cx="4242060" cy="2743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1470025"/>
          </a:xfrm>
        </p:spPr>
        <p:txBody>
          <a:bodyPr/>
          <a:lstStyle/>
          <a:p>
            <a:r>
              <a:rPr lang="id-ID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ALGORITMA</a:t>
            </a:r>
            <a:br>
              <a:rPr lang="id-ID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id-ID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d-ID" i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PROSES</a:t>
            </a:r>
            <a:r>
              <a:rPr lang="id-ID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endParaRPr lang="id-ID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http://sburke.eu/blog/wp-content/uploads/2010/08/rubiks-cube-puzzle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8FAF9"/>
              </a:clrFrom>
              <a:clrTo>
                <a:srgbClr val="F8FAF9">
                  <a:alpha val="0"/>
                </a:srgbClr>
              </a:clrTo>
            </a:clrChange>
          </a:blip>
          <a:srcRect l="13675" t="3333" r="17949" b="6667"/>
          <a:stretch>
            <a:fillRect/>
          </a:stretch>
        </p:blipFill>
        <p:spPr bwMode="auto">
          <a:xfrm>
            <a:off x="6858000" y="2209800"/>
            <a:ext cx="1905000" cy="2057400"/>
          </a:xfrm>
          <a:prstGeom prst="rect">
            <a:avLst/>
          </a:prstGeom>
          <a:noFill/>
        </p:spPr>
      </p:pic>
      <p:pic>
        <p:nvPicPr>
          <p:cNvPr id="5" name="Picture 10" descr="http://upload.wikimedia.org/wikipedia/commons/thumb/a/ae/Rubik%27s_cube_scrambled.svg/500px-Rubik%27s_cube_scrambled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286000"/>
            <a:ext cx="1981200" cy="1981200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33400" y="4419600"/>
            <a:ext cx="1592580" cy="542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Masalah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(</a:t>
            </a:r>
            <a:r>
              <a:rPr kumimoji="0" lang="id-ID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Input</a:t>
            </a: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010400" y="4495800"/>
            <a:ext cx="1592580" cy="542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Solusi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(</a:t>
            </a:r>
            <a:r>
              <a:rPr kumimoji="0" lang="id-ID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Output</a:t>
            </a: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362200" y="2957069"/>
            <a:ext cx="4419600" cy="615315"/>
          </a:xfrm>
          <a:prstGeom prst="rightArrow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1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Review</a:t>
            </a:r>
            <a:endParaRPr kumimoji="0" lang="id-ID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Gaya Input pada Kontes Pemrograman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Menghitung Luas Persegi Panjang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Menghitung Luas Lingkaran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Konversi Suhu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Mencari titik tengah dari 2 buah titik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Detik ke Menit</a:t>
            </a: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Kesimpulan</a:t>
            </a:r>
            <a:endParaRPr lang="id-ID"/>
          </a:p>
        </p:txBody>
      </p:sp>
      <p:graphicFrame>
        <p:nvGraphicFramePr>
          <p:cNvPr id="4" name="Diagram 3"/>
          <p:cNvGraphicFramePr/>
          <p:nvPr/>
        </p:nvGraphicFramePr>
        <p:xfrm>
          <a:off x="16764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id-ID" smtClean="0">
                <a:latin typeface="Times New Roman" pitchFamily="18" charset="0"/>
                <a:cs typeface="Times New Roman" pitchFamily="18" charset="0"/>
              </a:rPr>
              <a:t>Review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Apa peran programming pada Algoritma ? 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Mengubah algoritma menjadi bahasa yang dimengerti komputer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 Memanfaatkan kekuatan komputational untuk menyelesaikan masalah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Pengenalan </a:t>
            </a:r>
            <a:br>
              <a:rPr lang="id-ID" smtClean="0">
                <a:latin typeface="Times New Roman" pitchFamily="18" charset="0"/>
                <a:cs typeface="Times New Roman" pitchFamily="18" charset="0"/>
              </a:rPr>
            </a:br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Pertemuan 2 :</a:t>
            </a:r>
          </a:p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Struktur Dasar Algoritma </a:t>
            </a: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Struktur Dasar Algoritma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Algoritma dapat terdiri dari kumpulan – kumpulan struktur dasar sebagai berikut : 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Sequence  (Runtunan)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Selection / Branching (Pemilihan / Percabangan)</a:t>
            </a:r>
          </a:p>
          <a:p>
            <a:pPr lvl="1"/>
            <a:r>
              <a:rPr lang="id-ID" smtClean="0">
                <a:latin typeface="Times New Roman" pitchFamily="18" charset="0"/>
                <a:cs typeface="Times New Roman" pitchFamily="18" charset="0"/>
              </a:rPr>
              <a:t>Repetition / Looping (Pengulangan)</a:t>
            </a: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 smtClean="0">
              <a:latin typeface="Times New Roman" pitchFamily="18" charset="0"/>
              <a:cs typeface="Times New Roman" pitchFamily="18" charset="0"/>
            </a:endParaRPr>
          </a:p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Sequence (Runtunan)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514600" y="1752600"/>
            <a:ext cx="5029200" cy="4617660"/>
            <a:chOff x="2514600" y="1752600"/>
            <a:chExt cx="5029200" cy="4617660"/>
          </a:xfrm>
        </p:grpSpPr>
        <p:sp>
          <p:nvSpPr>
            <p:cNvPr id="10" name="Rectangle 9"/>
            <p:cNvSpPr/>
            <p:nvPr/>
          </p:nvSpPr>
          <p:spPr>
            <a:xfrm>
              <a:off x="6324600" y="1752600"/>
              <a:ext cx="56137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440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</a:t>
              </a:r>
              <a:endParaRPr lang="id-ID" sz="44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514600" y="1752600"/>
              <a:ext cx="5029200" cy="4617660"/>
              <a:chOff x="2514600" y="1752600"/>
              <a:chExt cx="5029200" cy="461766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514600" y="1752600"/>
                <a:ext cx="5029200" cy="2971800"/>
                <a:chOff x="228600" y="1600200"/>
                <a:chExt cx="8686800" cy="4687771"/>
              </a:xfrm>
            </p:grpSpPr>
            <p:pic>
              <p:nvPicPr>
                <p:cNvPr id="5" name="Picture 8" descr="D:\Users\GrandCross\Desktop\Transparant Bahan Ajar\gelas.png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228600" y="2895600"/>
                  <a:ext cx="2019300" cy="33909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6" name="Picture 8" descr="D:\Users\GrandCross\Desktop\Transparant Bahan Ajar\gelas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prstClr val="black"/>
                    <a:schemeClr val="bg1">
                      <a:lumMod val="95000"/>
                      <a:tint val="45000"/>
                      <a:satMod val="400000"/>
                    </a:scheme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3200400" y="2895600"/>
                  <a:ext cx="2019300" cy="3390900"/>
                </a:xfrm>
                <a:prstGeom prst="rect">
                  <a:avLst/>
                </a:prstGeom>
                <a:noFill/>
              </p:spPr>
            </p:pic>
            <p:sp>
              <p:nvSpPr>
                <p:cNvPr id="7" name="Rectangle 6"/>
                <p:cNvSpPr/>
                <p:nvPr/>
              </p:nvSpPr>
              <p:spPr>
                <a:xfrm>
                  <a:off x="685800" y="1600200"/>
                  <a:ext cx="1022250" cy="12137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id-ID" sz="4400" smtClean="0">
                      <a:solidFill>
                        <a:schemeClr val="tx2">
                          <a:lumMod val="7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endParaRPr lang="id-ID" sz="4400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3810000" y="1600200"/>
                  <a:ext cx="969643" cy="12137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id-ID" sz="4400" smtClean="0">
                      <a:solidFill>
                        <a:schemeClr val="tx2">
                          <a:lumMod val="7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id-ID" sz="4400"/>
                </a:p>
              </p:txBody>
            </p:sp>
            <p:pic>
              <p:nvPicPr>
                <p:cNvPr id="9" name="Picture 9" descr="D:\Users\GrandCross\Desktop\Transparant Bahan Ajar\gelaskosong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t="6529"/>
                <a:stretch>
                  <a:fillRect/>
                </a:stretch>
              </p:blipFill>
              <p:spPr bwMode="auto">
                <a:xfrm>
                  <a:off x="5943600" y="2514600"/>
                  <a:ext cx="2971800" cy="377337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Rectangle 10"/>
              <p:cNvSpPr/>
              <p:nvPr/>
            </p:nvSpPr>
            <p:spPr>
              <a:xfrm>
                <a:off x="2743200" y="4800600"/>
                <a:ext cx="3804439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14400" indent="-914400"/>
                <a:r>
                  <a:rPr lang="id-ID" sz="2400" smtClean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Algoritma  </a:t>
                </a:r>
                <a:r>
                  <a:rPr lang="id-ID" sz="240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</a:p>
              <a:p>
                <a:pPr marL="914400" indent="-914400" algn="ctr">
                  <a:buFont typeface="+mj-lt"/>
                  <a:buAutoNum type="arabicPeriod"/>
                </a:pPr>
                <a:r>
                  <a:rPr lang="id-ID" sz="2400" smtClean="0">
                    <a:latin typeface="Times New Roman" pitchFamily="18" charset="0"/>
                    <a:cs typeface="Times New Roman" pitchFamily="18" charset="0"/>
                  </a:rPr>
                  <a:t>Pindahkan isi B ke C</a:t>
                </a:r>
              </a:p>
              <a:p>
                <a:pPr marL="914400" indent="-914400" algn="ctr">
                  <a:buFont typeface="+mj-lt"/>
                  <a:buAutoNum type="arabicPeriod"/>
                </a:pPr>
                <a:r>
                  <a:rPr lang="id-ID" sz="2400" smtClean="0">
                    <a:latin typeface="Times New Roman" pitchFamily="18" charset="0"/>
                    <a:cs typeface="Times New Roman" pitchFamily="18" charset="0"/>
                  </a:rPr>
                  <a:t>Pindahkan isi A ke B</a:t>
                </a:r>
              </a:p>
              <a:p>
                <a:pPr marL="914400" indent="-914400" algn="ctr">
                  <a:buFont typeface="+mj-lt"/>
                  <a:buAutoNum type="arabicPeriod"/>
                </a:pPr>
                <a:r>
                  <a:rPr lang="id-ID" sz="2400" smtClean="0">
                    <a:latin typeface="Times New Roman" pitchFamily="18" charset="0"/>
                    <a:cs typeface="Times New Roman" pitchFamily="18" charset="0"/>
                  </a:rPr>
                  <a:t>Pindahkan isi C ke A</a:t>
                </a:r>
                <a:endParaRPr lang="id-ID" sz="24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23" name="Title 1"/>
          <p:cNvSpPr txBox="1">
            <a:spLocks/>
          </p:cNvSpPr>
          <p:nvPr/>
        </p:nvSpPr>
        <p:spPr>
          <a:xfrm rot="19427160">
            <a:off x="-124317" y="2908429"/>
            <a:ext cx="29718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Pertemuan 2+ !</a:t>
            </a:r>
            <a:endParaRPr kumimoji="0" lang="id-ID" sz="4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id-ID" sz="4400" smtClean="0">
                <a:latin typeface="Times New Roman" pitchFamily="18" charset="0"/>
                <a:cs typeface="Times New Roman" pitchFamily="18" charset="0"/>
              </a:rPr>
              <a:t>Selection / Branching (Pemilihan / Percabangan)</a:t>
            </a:r>
            <a:endParaRPr lang="id-ID" sz="44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14400" y="1828800"/>
            <a:ext cx="7696200" cy="4166652"/>
            <a:chOff x="914400" y="1828800"/>
            <a:chExt cx="7696200" cy="4166652"/>
          </a:xfrm>
        </p:grpSpPr>
        <p:sp>
          <p:nvSpPr>
            <p:cNvPr id="9" name="Rectangle 8"/>
            <p:cNvSpPr/>
            <p:nvPr/>
          </p:nvSpPr>
          <p:spPr>
            <a:xfrm>
              <a:off x="914400" y="2209800"/>
              <a:ext cx="6019800" cy="3785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14400" indent="-914400"/>
              <a:r>
                <a:rPr lang="id-ID" sz="240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Algoritma  </a:t>
              </a:r>
              <a:r>
                <a:rPr lang="id-ID" sz="240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: </a:t>
              </a:r>
            </a:p>
            <a:p>
              <a:pPr marL="914400" indent="-914400"/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Jika kertas, </a:t>
              </a:r>
            </a:p>
            <a:p>
              <a:pPr marL="914400" indent="-914400"/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	masukkan ke tong biru</a:t>
              </a:r>
            </a:p>
            <a:p>
              <a:pPr marL="914400" indent="-914400"/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Jika plastik</a:t>
              </a:r>
            </a:p>
            <a:p>
              <a:pPr marL="914400" indent="-914400"/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	masukkan ke tong hijau</a:t>
              </a:r>
            </a:p>
            <a:p>
              <a:pPr marL="914400" indent="-914400"/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Jika kaleng </a:t>
              </a:r>
            </a:p>
            <a:p>
              <a:pPr marL="914400" indent="-914400"/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	masukkan ke tong kuning</a:t>
              </a:r>
            </a:p>
            <a:p>
              <a:pPr marL="914400" indent="-914400"/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Jika gelas,</a:t>
              </a:r>
            </a:p>
            <a:p>
              <a:pPr marL="914400" indent="-914400"/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	masukkan ke tong merah </a:t>
              </a:r>
            </a:p>
            <a:p>
              <a:pPr marL="914400" indent="-914400" algn="ctr"/>
              <a:endParaRPr lang="id-ID" sz="240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715000" y="1828800"/>
              <a:ext cx="2895600" cy="4152900"/>
              <a:chOff x="6248400" y="1828800"/>
              <a:chExt cx="2895600" cy="4152900"/>
            </a:xfrm>
          </p:grpSpPr>
          <p:pic>
            <p:nvPicPr>
              <p:cNvPr id="1029" name="Picture 5" descr="D:\Users\GrandCross\Desktop\Transparant Bahan Ajar\Bins.png"/>
              <p:cNvPicPr>
                <a:picLocks noChangeAspect="1" noChangeArrowheads="1"/>
              </p:cNvPicPr>
              <p:nvPr/>
            </p:nvPicPr>
            <p:blipFill>
              <a:blip r:embed="rId2"/>
              <a:srcRect r="49347"/>
              <a:stretch>
                <a:fillRect/>
              </a:stretch>
            </p:blipFill>
            <p:spPr bwMode="auto">
              <a:xfrm>
                <a:off x="6248400" y="1828800"/>
                <a:ext cx="2895600" cy="2095500"/>
              </a:xfrm>
              <a:prstGeom prst="rect">
                <a:avLst/>
              </a:prstGeom>
              <a:noFill/>
            </p:spPr>
          </p:pic>
          <p:pic>
            <p:nvPicPr>
              <p:cNvPr id="10" name="Picture 5" descr="D:\Users\GrandCross\Desktop\Transparant Bahan Ajar\Bins.png"/>
              <p:cNvPicPr>
                <a:picLocks noChangeAspect="1" noChangeArrowheads="1"/>
              </p:cNvPicPr>
              <p:nvPr/>
            </p:nvPicPr>
            <p:blipFill>
              <a:blip r:embed="rId2"/>
              <a:srcRect l="51986"/>
              <a:stretch>
                <a:fillRect/>
              </a:stretch>
            </p:blipFill>
            <p:spPr bwMode="auto">
              <a:xfrm>
                <a:off x="6248400" y="3886200"/>
                <a:ext cx="2744788" cy="2095500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1" name="Title 1"/>
          <p:cNvSpPr txBox="1">
            <a:spLocks/>
          </p:cNvSpPr>
          <p:nvPr/>
        </p:nvSpPr>
        <p:spPr>
          <a:xfrm rot="21193301">
            <a:off x="3119678" y="5942223"/>
            <a:ext cx="2971800" cy="742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Pertemuan 3+</a:t>
            </a:r>
            <a:r>
              <a:rPr kumimoji="0" lang="id-ID" sz="4400" b="0" i="1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!</a:t>
            </a:r>
            <a:endParaRPr kumimoji="0" lang="id-ID" sz="4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/>
            <a:r>
              <a:rPr lang="id-ID" sz="4400" smtClean="0">
                <a:latin typeface="Times New Roman" pitchFamily="18" charset="0"/>
                <a:cs typeface="Times New Roman" pitchFamily="18" charset="0"/>
              </a:rPr>
              <a:t>Repetition / Looping (Pengulangan)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228600" y="1828800"/>
            <a:ext cx="9601200" cy="3810000"/>
            <a:chOff x="-228600" y="1828800"/>
            <a:chExt cx="9601200" cy="3810000"/>
          </a:xfrm>
        </p:grpSpPr>
        <p:pic>
          <p:nvPicPr>
            <p:cNvPr id="4" name="Picture 2" descr="D:\Users\GrandCross\Desktop\Transparant Bahan Ajar\JarOfCandy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-228600" y="1828800"/>
              <a:ext cx="3810000" cy="3810000"/>
            </a:xfrm>
            <a:prstGeom prst="rect">
              <a:avLst/>
            </a:prstGeom>
            <a:noFill/>
          </p:spPr>
        </p:pic>
        <p:sp>
          <p:nvSpPr>
            <p:cNvPr id="5" name="Rectangle 4"/>
            <p:cNvSpPr/>
            <p:nvPr/>
          </p:nvSpPr>
          <p:spPr>
            <a:xfrm>
              <a:off x="3352800" y="2819400"/>
              <a:ext cx="6019800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14400" indent="-914400"/>
              <a:r>
                <a:rPr lang="id-ID" sz="240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Algoritma  </a:t>
              </a:r>
              <a:r>
                <a:rPr lang="id-ID" sz="2400" smtClean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: </a:t>
              </a:r>
            </a:p>
            <a:p>
              <a:pPr marL="914400" indent="-914400"/>
              <a:r>
                <a:rPr lang="id-ID" sz="2400" b="1" smtClean="0">
                  <a:latin typeface="Times New Roman" pitchFamily="18" charset="0"/>
                  <a:cs typeface="Times New Roman" pitchFamily="18" charset="0"/>
                </a:rPr>
                <a:t>Lakukan</a:t>
              </a:r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 : </a:t>
              </a:r>
            </a:p>
            <a:p>
              <a:pPr marL="914400" indent="-914400"/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Berikan Satu Permen Kepada Anak Pertama</a:t>
              </a:r>
            </a:p>
            <a:p>
              <a:pPr marL="914400" indent="-914400"/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Berikan Satu Permen Kepada Anak Kedua</a:t>
              </a:r>
            </a:p>
            <a:p>
              <a:pPr marL="914400" indent="-914400"/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Berikan Satu Permen Kepada Anak Ketiga</a:t>
              </a:r>
            </a:p>
            <a:p>
              <a:pPr marL="914400" indent="-914400"/>
              <a:r>
                <a:rPr lang="id-ID" sz="2400" b="1" smtClean="0">
                  <a:latin typeface="Times New Roman" pitchFamily="18" charset="0"/>
                  <a:cs typeface="Times New Roman" pitchFamily="18" charset="0"/>
                </a:rPr>
                <a:t>Sampai</a:t>
              </a:r>
              <a:r>
                <a:rPr lang="id-ID" sz="2400" smtClean="0">
                  <a:latin typeface="Times New Roman" pitchFamily="18" charset="0"/>
                  <a:cs typeface="Times New Roman" pitchFamily="18" charset="0"/>
                </a:rPr>
                <a:t> Permen Habis</a:t>
              </a:r>
            </a:p>
            <a:p>
              <a:pPr marL="914400" indent="-914400" algn="ctr"/>
              <a:endParaRPr lang="id-ID" sz="24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" name="Title 1"/>
          <p:cNvSpPr txBox="1">
            <a:spLocks/>
          </p:cNvSpPr>
          <p:nvPr/>
        </p:nvSpPr>
        <p:spPr>
          <a:xfrm rot="21193301">
            <a:off x="3119678" y="5942223"/>
            <a:ext cx="2971800" cy="742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Pertemuan 4+</a:t>
            </a:r>
            <a:r>
              <a:rPr kumimoji="0" lang="id-ID" sz="4400" b="0" i="1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!</a:t>
            </a:r>
            <a:endParaRPr kumimoji="0" lang="id-ID" sz="4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776</Words>
  <Application>Microsoft Office PowerPoint</Application>
  <PresentationFormat>On-screen Show (4:3)</PresentationFormat>
  <Paragraphs>207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Pengenalan  Algoritma</vt:lpstr>
      <vt:lpstr>Review</vt:lpstr>
      <vt:lpstr>ALGORITMA (PROSES)</vt:lpstr>
      <vt:lpstr>Review</vt:lpstr>
      <vt:lpstr>Pengenalan  Algoritma</vt:lpstr>
      <vt:lpstr>Struktur Dasar Algoritma</vt:lpstr>
      <vt:lpstr>Sequence (Runtunan)</vt:lpstr>
      <vt:lpstr>Selection / Branching (Pemilihan / Percabangan)</vt:lpstr>
      <vt:lpstr>Repetition / Looping (Pengulangan)</vt:lpstr>
      <vt:lpstr>Perlu Diingat</vt:lpstr>
      <vt:lpstr>Pengenalan  Algoritma</vt:lpstr>
      <vt:lpstr>Tipe Data</vt:lpstr>
      <vt:lpstr>Variable</vt:lpstr>
      <vt:lpstr>Variable</vt:lpstr>
      <vt:lpstr>Variable &amp; Tipe Data pada Python</vt:lpstr>
      <vt:lpstr>Pemberian Nilai Variable Pada Python (Assignment)</vt:lpstr>
      <vt:lpstr>Variable &amp; Tipe Data pada Python</vt:lpstr>
      <vt:lpstr>Operator</vt:lpstr>
      <vt:lpstr>Operator Dasar Aritmatika</vt:lpstr>
      <vt:lpstr>Operator Dasar Logika</vt:lpstr>
      <vt:lpstr>Operator Dasar Perbandingan</vt:lpstr>
      <vt:lpstr>Kekuatan Operator</vt:lpstr>
      <vt:lpstr>Pengenalan  Algoritma</vt:lpstr>
      <vt:lpstr>Input</vt:lpstr>
      <vt:lpstr>Output</vt:lpstr>
      <vt:lpstr>Algoritma : Masalah  Input</vt:lpstr>
      <vt:lpstr>Algoritma : Algoritma  Proses</vt:lpstr>
      <vt:lpstr>Algoritma : Solusi  Output</vt:lpstr>
      <vt:lpstr>Gaya Input pada Pemrograman Normal</vt:lpstr>
      <vt:lpstr>Gaya Input pada Kontes Pemrograman</vt:lpstr>
      <vt:lpstr>Kesimpulan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 Algoritma</dc:title>
  <dc:creator>GrandCross</dc:creator>
  <cp:lastModifiedBy>GrandCross</cp:lastModifiedBy>
  <cp:revision>153</cp:revision>
  <dcterms:created xsi:type="dcterms:W3CDTF">2014-08-25T10:15:03Z</dcterms:created>
  <dcterms:modified xsi:type="dcterms:W3CDTF">2014-09-01T09:08:11Z</dcterms:modified>
</cp:coreProperties>
</file>