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94" r:id="rId4"/>
    <p:sldId id="295" r:id="rId5"/>
    <p:sldId id="302" r:id="rId6"/>
    <p:sldId id="297" r:id="rId7"/>
    <p:sldId id="298" r:id="rId8"/>
    <p:sldId id="299" r:id="rId9"/>
    <p:sldId id="300" r:id="rId10"/>
    <p:sldId id="301" r:id="rId11"/>
    <p:sldId id="305" r:id="rId12"/>
    <p:sldId id="313" r:id="rId13"/>
    <p:sldId id="314" r:id="rId14"/>
    <p:sldId id="315" r:id="rId15"/>
    <p:sldId id="308" r:id="rId16"/>
    <p:sldId id="328" r:id="rId17"/>
    <p:sldId id="316" r:id="rId18"/>
    <p:sldId id="317" r:id="rId19"/>
    <p:sldId id="318" r:id="rId20"/>
    <p:sldId id="320" r:id="rId21"/>
    <p:sldId id="321" r:id="rId22"/>
    <p:sldId id="322" r:id="rId23"/>
    <p:sldId id="310" r:id="rId24"/>
    <p:sldId id="325" r:id="rId25"/>
    <p:sldId id="326" r:id="rId26"/>
    <p:sldId id="329" r:id="rId27"/>
    <p:sldId id="331" r:id="rId28"/>
    <p:sldId id="330" r:id="rId29"/>
    <p:sldId id="332" r:id="rId30"/>
    <p:sldId id="333" r:id="rId31"/>
    <p:sldId id="334" r:id="rId32"/>
    <p:sldId id="323" r:id="rId33"/>
    <p:sldId id="324" r:id="rId34"/>
    <p:sldId id="327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272" autoAdjust="0"/>
    <p:restoredTop sz="89153" autoAdjust="0"/>
  </p:normalViewPr>
  <p:slideViewPr>
    <p:cSldViewPr>
      <p:cViewPr varScale="1">
        <p:scale>
          <a:sx n="69" d="100"/>
          <a:sy n="69" d="100"/>
        </p:scale>
        <p:origin x="-9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E215A-7F85-41FA-BB79-4E34A43FD686}" type="doc">
      <dgm:prSet loTypeId="urn:microsoft.com/office/officeart/2005/8/layout/chevron2" loCatId="process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06C426D-0692-46B4-859D-A7CC314D27A9}">
      <dgm:prSet phldrT="[Text]" phldr="1"/>
      <dgm:spPr/>
      <dgm:t>
        <a:bodyPr/>
        <a:lstStyle/>
        <a:p>
          <a:endParaRPr lang="id-ID"/>
        </a:p>
      </dgm:t>
    </dgm:pt>
    <dgm:pt modelId="{F4D96138-BB0A-4DF4-8412-A43FD737CFC3}" type="parTrans" cxnId="{1E6854E2-F923-4F1A-B3DE-24260DD7693E}">
      <dgm:prSet/>
      <dgm:spPr/>
      <dgm:t>
        <a:bodyPr/>
        <a:lstStyle/>
        <a:p>
          <a:endParaRPr lang="id-ID"/>
        </a:p>
      </dgm:t>
    </dgm:pt>
    <dgm:pt modelId="{F37082AD-28D5-469A-B300-F3760CE2FA00}" type="sibTrans" cxnId="{1E6854E2-F923-4F1A-B3DE-24260DD7693E}">
      <dgm:prSet/>
      <dgm:spPr/>
      <dgm:t>
        <a:bodyPr/>
        <a:lstStyle/>
        <a:p>
          <a:endParaRPr lang="id-ID"/>
        </a:p>
      </dgm:t>
    </dgm:pt>
    <dgm:pt modelId="{CF838919-EBEC-4DDE-8531-4D5A1FD6C212}">
      <dgm:prSet phldrT="[Text]"/>
      <dgm:spPr/>
      <dgm:t>
        <a:bodyPr/>
        <a:lstStyle/>
        <a:p>
          <a:r>
            <a:rPr lang="id-ID" smtClean="0"/>
            <a:t>INPUT</a:t>
          </a:r>
          <a:endParaRPr lang="id-ID"/>
        </a:p>
      </dgm:t>
    </dgm:pt>
    <dgm:pt modelId="{DBC1BEEB-1E41-4503-A586-82B6BA92F65B}" type="parTrans" cxnId="{83CCC2F6-5B56-4BBD-B31C-21BF3F16330F}">
      <dgm:prSet/>
      <dgm:spPr/>
      <dgm:t>
        <a:bodyPr/>
        <a:lstStyle/>
        <a:p>
          <a:endParaRPr lang="id-ID"/>
        </a:p>
      </dgm:t>
    </dgm:pt>
    <dgm:pt modelId="{959E8516-A63D-4CF1-968D-A6115DDF2812}" type="sibTrans" cxnId="{83CCC2F6-5B56-4BBD-B31C-21BF3F16330F}">
      <dgm:prSet/>
      <dgm:spPr/>
      <dgm:t>
        <a:bodyPr/>
        <a:lstStyle/>
        <a:p>
          <a:endParaRPr lang="id-ID"/>
        </a:p>
      </dgm:t>
    </dgm:pt>
    <dgm:pt modelId="{16D334F4-6137-44F0-BA80-62BBBA5F243B}">
      <dgm:prSet phldrT="[Text]" phldr="1"/>
      <dgm:spPr/>
      <dgm:t>
        <a:bodyPr/>
        <a:lstStyle/>
        <a:p>
          <a:endParaRPr lang="id-ID"/>
        </a:p>
      </dgm:t>
    </dgm:pt>
    <dgm:pt modelId="{5158015F-2FE7-47A3-AB7B-CC8CD2FAEC23}" type="parTrans" cxnId="{1AA0DEBC-8FF8-4D68-8F0D-6F13D5190141}">
      <dgm:prSet/>
      <dgm:spPr/>
      <dgm:t>
        <a:bodyPr/>
        <a:lstStyle/>
        <a:p>
          <a:endParaRPr lang="id-ID"/>
        </a:p>
      </dgm:t>
    </dgm:pt>
    <dgm:pt modelId="{8C233449-EFC3-4706-B0FE-4480DE0DB9B8}" type="sibTrans" cxnId="{1AA0DEBC-8FF8-4D68-8F0D-6F13D5190141}">
      <dgm:prSet/>
      <dgm:spPr/>
      <dgm:t>
        <a:bodyPr/>
        <a:lstStyle/>
        <a:p>
          <a:endParaRPr lang="id-ID"/>
        </a:p>
      </dgm:t>
    </dgm:pt>
    <dgm:pt modelId="{B8893A64-B5D2-4DDE-AB60-9D6CD0D8E7F0}">
      <dgm:prSet phldrT="[Text]"/>
      <dgm:spPr/>
      <dgm:t>
        <a:bodyPr/>
        <a:lstStyle/>
        <a:p>
          <a:r>
            <a:rPr lang="id-ID" smtClean="0"/>
            <a:t>PROSES</a:t>
          </a:r>
          <a:endParaRPr lang="id-ID"/>
        </a:p>
      </dgm:t>
    </dgm:pt>
    <dgm:pt modelId="{D4F1C0E8-17F3-45F9-814F-196FF2E848BF}" type="parTrans" cxnId="{89323953-5EF5-4E99-91F5-A703F7870FEA}">
      <dgm:prSet/>
      <dgm:spPr/>
      <dgm:t>
        <a:bodyPr/>
        <a:lstStyle/>
        <a:p>
          <a:endParaRPr lang="id-ID"/>
        </a:p>
      </dgm:t>
    </dgm:pt>
    <dgm:pt modelId="{E443A93F-458B-441A-9397-CD4860BC655C}" type="sibTrans" cxnId="{89323953-5EF5-4E99-91F5-A703F7870FEA}">
      <dgm:prSet/>
      <dgm:spPr/>
      <dgm:t>
        <a:bodyPr/>
        <a:lstStyle/>
        <a:p>
          <a:endParaRPr lang="id-ID"/>
        </a:p>
      </dgm:t>
    </dgm:pt>
    <dgm:pt modelId="{957397C6-21B9-4024-B5E3-C450089478F4}">
      <dgm:prSet phldrT="[Text]" phldr="1"/>
      <dgm:spPr/>
      <dgm:t>
        <a:bodyPr/>
        <a:lstStyle/>
        <a:p>
          <a:endParaRPr lang="id-ID"/>
        </a:p>
      </dgm:t>
    </dgm:pt>
    <dgm:pt modelId="{DD7B48C4-548B-4B9F-84A6-2F12CF2ADF6C}" type="parTrans" cxnId="{535DFE24-CB14-4E77-AEA0-475E2C99657E}">
      <dgm:prSet/>
      <dgm:spPr/>
      <dgm:t>
        <a:bodyPr/>
        <a:lstStyle/>
        <a:p>
          <a:endParaRPr lang="id-ID"/>
        </a:p>
      </dgm:t>
    </dgm:pt>
    <dgm:pt modelId="{73DDCC34-24AD-4F62-8634-FB18C8593508}" type="sibTrans" cxnId="{535DFE24-CB14-4E77-AEA0-475E2C99657E}">
      <dgm:prSet/>
      <dgm:spPr/>
      <dgm:t>
        <a:bodyPr/>
        <a:lstStyle/>
        <a:p>
          <a:endParaRPr lang="id-ID"/>
        </a:p>
      </dgm:t>
    </dgm:pt>
    <dgm:pt modelId="{E7A31D9A-BE2C-45BC-9E92-B9D63CFE4BC0}">
      <dgm:prSet phldrT="[Text]"/>
      <dgm:spPr/>
      <dgm:t>
        <a:bodyPr/>
        <a:lstStyle/>
        <a:p>
          <a:r>
            <a:rPr lang="id-ID" smtClean="0"/>
            <a:t>OUTPUT</a:t>
          </a:r>
          <a:endParaRPr lang="id-ID"/>
        </a:p>
      </dgm:t>
    </dgm:pt>
    <dgm:pt modelId="{1DE1A28D-C71C-44E7-8754-04EBE8F3F854}" type="parTrans" cxnId="{762B1B52-7987-4722-8AA9-8CD924D94F3C}">
      <dgm:prSet/>
      <dgm:spPr/>
      <dgm:t>
        <a:bodyPr/>
        <a:lstStyle/>
        <a:p>
          <a:endParaRPr lang="id-ID"/>
        </a:p>
      </dgm:t>
    </dgm:pt>
    <dgm:pt modelId="{EC00E223-744D-4DA4-90DF-C65C52CEE937}" type="sibTrans" cxnId="{762B1B52-7987-4722-8AA9-8CD924D94F3C}">
      <dgm:prSet/>
      <dgm:spPr/>
      <dgm:t>
        <a:bodyPr/>
        <a:lstStyle/>
        <a:p>
          <a:endParaRPr lang="id-ID"/>
        </a:p>
      </dgm:t>
    </dgm:pt>
    <dgm:pt modelId="{2F77F6FE-38D7-4C2B-A8C5-BC11D3A82888}" type="pres">
      <dgm:prSet presAssocID="{FB2E215A-7F85-41FA-BB79-4E34A43FD6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2CAA12A-8C33-4DF8-A15A-7CE42CE4A6B3}" type="pres">
      <dgm:prSet presAssocID="{E06C426D-0692-46B4-859D-A7CC314D27A9}" presName="composite" presStyleCnt="0"/>
      <dgm:spPr/>
    </dgm:pt>
    <dgm:pt modelId="{233D6B79-D047-4B29-B341-B7F499ECD095}" type="pres">
      <dgm:prSet presAssocID="{E06C426D-0692-46B4-859D-A7CC314D27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46865-81C5-40BF-A8DE-88D50BA3C041}" type="pres">
      <dgm:prSet presAssocID="{E06C426D-0692-46B4-859D-A7CC314D27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B24AFF-752F-40DA-B4AC-AE8F2E195E90}" type="pres">
      <dgm:prSet presAssocID="{F37082AD-28D5-469A-B300-F3760CE2FA00}" presName="sp" presStyleCnt="0"/>
      <dgm:spPr/>
    </dgm:pt>
    <dgm:pt modelId="{91DB4191-14B9-44EB-8CC0-1B1AE6091C39}" type="pres">
      <dgm:prSet presAssocID="{16D334F4-6137-44F0-BA80-62BBBA5F243B}" presName="composite" presStyleCnt="0"/>
      <dgm:spPr/>
    </dgm:pt>
    <dgm:pt modelId="{0BE5CD04-029F-4A6C-A0FB-B1346BDE3314}" type="pres">
      <dgm:prSet presAssocID="{16D334F4-6137-44F0-BA80-62BBBA5F243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08D5CC-3FFD-48AC-9FFB-209F74600CB4}" type="pres">
      <dgm:prSet presAssocID="{16D334F4-6137-44F0-BA80-62BBBA5F243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7D2ED-86BE-4875-8027-DF0D7DE38688}" type="pres">
      <dgm:prSet presAssocID="{8C233449-EFC3-4706-B0FE-4480DE0DB9B8}" presName="sp" presStyleCnt="0"/>
      <dgm:spPr/>
    </dgm:pt>
    <dgm:pt modelId="{D60C2FED-5387-481F-8DFA-86BA4F225A82}" type="pres">
      <dgm:prSet presAssocID="{957397C6-21B9-4024-B5E3-C450089478F4}" presName="composite" presStyleCnt="0"/>
      <dgm:spPr/>
    </dgm:pt>
    <dgm:pt modelId="{1C033DFB-11EB-42E4-8FD7-E8A01D0375E5}" type="pres">
      <dgm:prSet presAssocID="{957397C6-21B9-4024-B5E3-C450089478F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824A84-D91E-428E-9D70-D9819BF03FC2}" type="pres">
      <dgm:prSet presAssocID="{957397C6-21B9-4024-B5E3-C450089478F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56DC54B-77A8-4B7A-AEDD-F6411917B66F}" type="presOf" srcId="{B8893A64-B5D2-4DDE-AB60-9D6CD0D8E7F0}" destId="{0008D5CC-3FFD-48AC-9FFB-209F74600CB4}" srcOrd="0" destOrd="0" presId="urn:microsoft.com/office/officeart/2005/8/layout/chevron2"/>
    <dgm:cxn modelId="{1AA0DEBC-8FF8-4D68-8F0D-6F13D5190141}" srcId="{FB2E215A-7F85-41FA-BB79-4E34A43FD686}" destId="{16D334F4-6137-44F0-BA80-62BBBA5F243B}" srcOrd="1" destOrd="0" parTransId="{5158015F-2FE7-47A3-AB7B-CC8CD2FAEC23}" sibTransId="{8C233449-EFC3-4706-B0FE-4480DE0DB9B8}"/>
    <dgm:cxn modelId="{EFF5E79D-E2F3-475A-ADE6-DD765FF7906C}" type="presOf" srcId="{E06C426D-0692-46B4-859D-A7CC314D27A9}" destId="{233D6B79-D047-4B29-B341-B7F499ECD095}" srcOrd="0" destOrd="0" presId="urn:microsoft.com/office/officeart/2005/8/layout/chevron2"/>
    <dgm:cxn modelId="{762B1B52-7987-4722-8AA9-8CD924D94F3C}" srcId="{957397C6-21B9-4024-B5E3-C450089478F4}" destId="{E7A31D9A-BE2C-45BC-9E92-B9D63CFE4BC0}" srcOrd="0" destOrd="0" parTransId="{1DE1A28D-C71C-44E7-8754-04EBE8F3F854}" sibTransId="{EC00E223-744D-4DA4-90DF-C65C52CEE937}"/>
    <dgm:cxn modelId="{4B194EAB-9A2D-4D9C-9862-E5E599FD42C3}" type="presOf" srcId="{CF838919-EBEC-4DDE-8531-4D5A1FD6C212}" destId="{C8E46865-81C5-40BF-A8DE-88D50BA3C041}" srcOrd="0" destOrd="0" presId="urn:microsoft.com/office/officeart/2005/8/layout/chevron2"/>
    <dgm:cxn modelId="{89323953-5EF5-4E99-91F5-A703F7870FEA}" srcId="{16D334F4-6137-44F0-BA80-62BBBA5F243B}" destId="{B8893A64-B5D2-4DDE-AB60-9D6CD0D8E7F0}" srcOrd="0" destOrd="0" parTransId="{D4F1C0E8-17F3-45F9-814F-196FF2E848BF}" sibTransId="{E443A93F-458B-441A-9397-CD4860BC655C}"/>
    <dgm:cxn modelId="{FAC04EB1-3819-43ED-AEDB-EE3FCCBBF402}" type="presOf" srcId="{FB2E215A-7F85-41FA-BB79-4E34A43FD686}" destId="{2F77F6FE-38D7-4C2B-A8C5-BC11D3A82888}" srcOrd="0" destOrd="0" presId="urn:microsoft.com/office/officeart/2005/8/layout/chevron2"/>
    <dgm:cxn modelId="{8DEA2216-34CB-40B4-980C-3FC6E73A01C3}" type="presOf" srcId="{E7A31D9A-BE2C-45BC-9E92-B9D63CFE4BC0}" destId="{3C824A84-D91E-428E-9D70-D9819BF03FC2}" srcOrd="0" destOrd="0" presId="urn:microsoft.com/office/officeart/2005/8/layout/chevron2"/>
    <dgm:cxn modelId="{535DFE24-CB14-4E77-AEA0-475E2C99657E}" srcId="{FB2E215A-7F85-41FA-BB79-4E34A43FD686}" destId="{957397C6-21B9-4024-B5E3-C450089478F4}" srcOrd="2" destOrd="0" parTransId="{DD7B48C4-548B-4B9F-84A6-2F12CF2ADF6C}" sibTransId="{73DDCC34-24AD-4F62-8634-FB18C8593508}"/>
    <dgm:cxn modelId="{83CCC2F6-5B56-4BBD-B31C-21BF3F16330F}" srcId="{E06C426D-0692-46B4-859D-A7CC314D27A9}" destId="{CF838919-EBEC-4DDE-8531-4D5A1FD6C212}" srcOrd="0" destOrd="0" parTransId="{DBC1BEEB-1E41-4503-A586-82B6BA92F65B}" sibTransId="{959E8516-A63D-4CF1-968D-A6115DDF2812}"/>
    <dgm:cxn modelId="{81BFF98A-AE81-4322-AAA8-B91279647308}" type="presOf" srcId="{957397C6-21B9-4024-B5E3-C450089478F4}" destId="{1C033DFB-11EB-42E4-8FD7-E8A01D0375E5}" srcOrd="0" destOrd="0" presId="urn:microsoft.com/office/officeart/2005/8/layout/chevron2"/>
    <dgm:cxn modelId="{1E6854E2-F923-4F1A-B3DE-24260DD7693E}" srcId="{FB2E215A-7F85-41FA-BB79-4E34A43FD686}" destId="{E06C426D-0692-46B4-859D-A7CC314D27A9}" srcOrd="0" destOrd="0" parTransId="{F4D96138-BB0A-4DF4-8412-A43FD737CFC3}" sibTransId="{F37082AD-28D5-469A-B300-F3760CE2FA00}"/>
    <dgm:cxn modelId="{6DA6F753-B4F5-4355-9AE5-0EF521D3EBF9}" type="presOf" srcId="{16D334F4-6137-44F0-BA80-62BBBA5F243B}" destId="{0BE5CD04-029F-4A6C-A0FB-B1346BDE3314}" srcOrd="0" destOrd="0" presId="urn:microsoft.com/office/officeart/2005/8/layout/chevron2"/>
    <dgm:cxn modelId="{3241401C-F874-4EC5-8B0B-412F76F48366}" type="presParOf" srcId="{2F77F6FE-38D7-4C2B-A8C5-BC11D3A82888}" destId="{12CAA12A-8C33-4DF8-A15A-7CE42CE4A6B3}" srcOrd="0" destOrd="0" presId="urn:microsoft.com/office/officeart/2005/8/layout/chevron2"/>
    <dgm:cxn modelId="{51F23FC1-98C4-4AB5-987D-6F8136823178}" type="presParOf" srcId="{12CAA12A-8C33-4DF8-A15A-7CE42CE4A6B3}" destId="{233D6B79-D047-4B29-B341-B7F499ECD095}" srcOrd="0" destOrd="0" presId="urn:microsoft.com/office/officeart/2005/8/layout/chevron2"/>
    <dgm:cxn modelId="{B49AB76C-CD57-420E-A9A7-7EF2FA5F00D1}" type="presParOf" srcId="{12CAA12A-8C33-4DF8-A15A-7CE42CE4A6B3}" destId="{C8E46865-81C5-40BF-A8DE-88D50BA3C041}" srcOrd="1" destOrd="0" presId="urn:microsoft.com/office/officeart/2005/8/layout/chevron2"/>
    <dgm:cxn modelId="{7910FDB2-E162-4A30-9FF4-8B5ED548A9B9}" type="presParOf" srcId="{2F77F6FE-38D7-4C2B-A8C5-BC11D3A82888}" destId="{EDB24AFF-752F-40DA-B4AC-AE8F2E195E90}" srcOrd="1" destOrd="0" presId="urn:microsoft.com/office/officeart/2005/8/layout/chevron2"/>
    <dgm:cxn modelId="{309C1468-2329-4A1F-B6E4-D95D601FD261}" type="presParOf" srcId="{2F77F6FE-38D7-4C2B-A8C5-BC11D3A82888}" destId="{91DB4191-14B9-44EB-8CC0-1B1AE6091C39}" srcOrd="2" destOrd="0" presId="urn:microsoft.com/office/officeart/2005/8/layout/chevron2"/>
    <dgm:cxn modelId="{99FDAE25-BB9E-4A89-8BF1-7F9698D2FCF1}" type="presParOf" srcId="{91DB4191-14B9-44EB-8CC0-1B1AE6091C39}" destId="{0BE5CD04-029F-4A6C-A0FB-B1346BDE3314}" srcOrd="0" destOrd="0" presId="urn:microsoft.com/office/officeart/2005/8/layout/chevron2"/>
    <dgm:cxn modelId="{5DC7F7F4-9615-4B91-A835-AEC486B3A473}" type="presParOf" srcId="{91DB4191-14B9-44EB-8CC0-1B1AE6091C39}" destId="{0008D5CC-3FFD-48AC-9FFB-209F74600CB4}" srcOrd="1" destOrd="0" presId="urn:microsoft.com/office/officeart/2005/8/layout/chevron2"/>
    <dgm:cxn modelId="{E98D968F-9541-4BA9-B3DB-8C6E8AE33E4A}" type="presParOf" srcId="{2F77F6FE-38D7-4C2B-A8C5-BC11D3A82888}" destId="{FAE7D2ED-86BE-4875-8027-DF0D7DE38688}" srcOrd="3" destOrd="0" presId="urn:microsoft.com/office/officeart/2005/8/layout/chevron2"/>
    <dgm:cxn modelId="{FD01CD4F-79C4-4F7E-825D-066B4EE4FE7D}" type="presParOf" srcId="{2F77F6FE-38D7-4C2B-A8C5-BC11D3A82888}" destId="{D60C2FED-5387-481F-8DFA-86BA4F225A82}" srcOrd="4" destOrd="0" presId="urn:microsoft.com/office/officeart/2005/8/layout/chevron2"/>
    <dgm:cxn modelId="{251B9458-3DAA-408C-9096-D87D28D53007}" type="presParOf" srcId="{D60C2FED-5387-481F-8DFA-86BA4F225A82}" destId="{1C033DFB-11EB-42E4-8FD7-E8A01D0375E5}" srcOrd="0" destOrd="0" presId="urn:microsoft.com/office/officeart/2005/8/layout/chevron2"/>
    <dgm:cxn modelId="{6D4C4178-7445-40EF-953E-423DDEA5CEEE}" type="presParOf" srcId="{D60C2FED-5387-481F-8DFA-86BA4F225A82}" destId="{3C824A84-D91E-428E-9D70-D9819BF03FC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413C-F42A-4503-9253-83800F056F65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1E7F-7AC7-46DF-B899-FB3793C68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61E7F-7AC7-46DF-B899-FB3793C68EF4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7818-48BE-4108-840E-3B8BFE735C18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 :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 &amp; Agenda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Perlu Diingat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Runtunan, Percabangan dan Perulangan secara terpisah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sequence, selection, dan Perulangan dalam berbagai kombinasi yang berbeda.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Perulangan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Perulangan dengan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dst</a:t>
            </a:r>
          </a:p>
          <a:p>
            <a:pPr lvl="1"/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Variable,  Tipe Data, &amp;  Operator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Tipe Data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kita akan berurusan dengan berbagai jenis tipe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Butuh sebuah cara untuk merepresentasikan / mewakili informasi dari masalah dunia nyata menjadi informasi algoritma yang dimengerti oleh program komputer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Berbagai tipe data dasar antara lain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Bulat: Integer, Long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Riil: Float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Logika : Boolean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Karakter  : Char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Kumpulan Karakter : String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sering kali kita akan memberi nilai, merubah nilai, dan menggunakan nilai  pada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digunakan untuk menampung data yang nilainya akan diubah kembali atau akan dipakai kembali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variable memiliki tipe data tertentu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variabel harus diberi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Variabel dapat dioutput atau diinput nilainya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eksplisit sesuai dengan tujuan dari pembuatan variabel tersebut.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tidak boleh melibatkan spasi !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Misalnya : GelasA daripada A, GelasB daripada B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dimulai dengan huruf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tertentu, penamaan variabel biasanya case-sensitive.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Contoh : nama berbeda dengan Nama berbeda dengan NAMA berbeda dengan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jangan bertabrakan dengan reserved-word pada bahasa pemrograman tertentu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Jangan menamai variabel dengan kata – kata dibawah ini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953000"/>
            <a:ext cx="7580114" cy="166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/>
              <a:t>Definisi Variabel Pada Python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4810125" cy="136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352800"/>
            <a:ext cx="65817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(Dynamic-Type Language)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Jangan menamai variabel dengan kata – kata dibawah ini : 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akan digunakan untuk menghubungkan dua variabel, dua konstanta ataupun variabel dengan konstanta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Penggunaan operator akan menghasilkan nilai baru dengan tipe data yang bisa sama atau berbeda dengan sebelumnya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Untuk tipe data yang berbeda, terdapat operator yang berbeda pula.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Aritmatika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Penambahan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Pengurangan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Perkalian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Pembagian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/ dan //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Perpangkatan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Hasil</a:t>
                      </a:r>
                      <a:r>
                        <a:rPr lang="id-ID" baseline="0" smtClean="0">
                          <a:latin typeface="Times New Roman" pitchFamily="18" charset="0"/>
                          <a:cs typeface="Times New Roman" pitchFamily="18" charset="0"/>
                        </a:rPr>
                        <a:t> Sisa Bagi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0596736">
            <a:off x="3152282" y="501637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berhenti setelah sejumlah langkah terbatas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langkah harus terdefenisi tepat dan terurut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input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output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efektif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BUKAN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Tidak 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≠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Besar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˃, ≥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&gt;,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&gt;=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Kecil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≤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&lt;=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Kekuatan 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496050" cy="50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Mendefenisikan Permasalahan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Output)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input akan digunakan untuk menerima nilai sesuai dengan masukkan pengguna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pemberian nilai pada variabel yang dapat menyesuaikan tipe data. Namun, pemberian nilai pada variabel melalui input akan selalui bertipe data String harus melalui konversi.</a:t>
            </a:r>
          </a:p>
          <a:p>
            <a:pPr>
              <a:buNone/>
            </a:pP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 pada prakteknya tidak selalu berupa keluaran variabel tunggal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output harus digabungkan dengan variabel atau konstanta lain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“Hello, NamaAnda”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var1 + var2 = (var1+var2)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Masalah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Algoritma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52400" y="1600200"/>
            <a:ext cx="5029200" cy="3048000"/>
            <a:chOff x="152400" y="1600200"/>
            <a:chExt cx="5029200" cy="3048000"/>
          </a:xfrm>
        </p:grpSpPr>
        <p:pic>
          <p:nvPicPr>
            <p:cNvPr id="1032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2400" y="2497615"/>
              <a:ext cx="1169068" cy="2149652"/>
            </a:xfrm>
            <a:prstGeom prst="rect">
              <a:avLst/>
            </a:prstGeom>
            <a:noFill/>
          </p:spPr>
        </p:pic>
        <p:pic>
          <p:nvPicPr>
            <p:cNvPr id="1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72916" y="2497615"/>
              <a:ext cx="1169068" cy="2149652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>
              <a:off x="417095" y="1676400"/>
              <a:ext cx="59182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4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5842" y="16764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4400"/>
            </a:p>
          </p:txBody>
        </p:sp>
        <p:pic>
          <p:nvPicPr>
            <p:cNvPr id="1033" name="Picture 9" descr="D:\Users\GrandCross\Desktop\Transparant Bahan Ajar\gelaskosong.png"/>
            <p:cNvPicPr>
              <a:picLocks noChangeAspect="1" noChangeArrowheads="1"/>
            </p:cNvPicPr>
            <p:nvPr/>
          </p:nvPicPr>
          <p:blipFill>
            <a:blip r:embed="rId4" cstate="print"/>
            <a:srcRect t="6529"/>
            <a:stretch>
              <a:fillRect/>
            </a:stretch>
          </p:blipFill>
          <p:spPr bwMode="auto">
            <a:xfrm>
              <a:off x="3461084" y="2256081"/>
              <a:ext cx="1720516" cy="2392119"/>
            </a:xfrm>
            <a:prstGeom prst="rect">
              <a:avLst/>
            </a:prstGeom>
            <a:noFill/>
          </p:spPr>
        </p:pic>
        <p:sp>
          <p:nvSpPr>
            <p:cNvPr id="18" name="Rectangle 17"/>
            <p:cNvSpPr/>
            <p:nvPr/>
          </p:nvSpPr>
          <p:spPr>
            <a:xfrm>
              <a:off x="4114800" y="16002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29200" y="2895600"/>
            <a:ext cx="3804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B ke C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A ke B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C ke A</a:t>
            </a: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Solusi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Notasi Algoritma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7912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bc.net.au/tv/lawrence/cube/img/Rubiks-Cube3-STEP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140" y="3583578"/>
            <a:ext cx="424206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b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id-ID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sburke.eu/blog/wp-content/uploads/2010/08/rubiks-cube-puzz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9"/>
              </a:clrFrom>
              <a:clrTo>
                <a:srgbClr val="F8FAF9">
                  <a:alpha val="0"/>
                </a:srgbClr>
              </a:clrTo>
            </a:clrChange>
          </a:blip>
          <a:srcRect l="13675" t="3333" r="17949" b="6667"/>
          <a:stretch>
            <a:fillRect/>
          </a:stretch>
        </p:blipFill>
        <p:spPr bwMode="auto">
          <a:xfrm>
            <a:off x="6858000" y="2209800"/>
            <a:ext cx="1905000" cy="2057400"/>
          </a:xfrm>
          <a:prstGeom prst="rect">
            <a:avLst/>
          </a:prstGeom>
          <a:noFill/>
        </p:spPr>
      </p:pic>
      <p:pic>
        <p:nvPicPr>
          <p:cNvPr id="5" name="Picture 10" descr="http://upload.wikimedia.org/wikipedia/commons/thumb/a/ae/Rubik%27s_cube_scrambled.svg/500px-Rubik%27s_cube_scrambl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1981200" cy="19812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4196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Masalah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44958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62200" y="2957069"/>
            <a:ext cx="4419600" cy="615315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1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Review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7208"/>
          <a:stretch>
            <a:fillRect/>
          </a:stretch>
        </p:blipFill>
        <p:spPr bwMode="auto">
          <a:xfrm>
            <a:off x="609600" y="457200"/>
            <a:ext cx="800100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51438"/>
          <a:stretch>
            <a:fillRect/>
          </a:stretch>
        </p:blipFill>
        <p:spPr bwMode="auto">
          <a:xfrm>
            <a:off x="609600" y="990600"/>
            <a:ext cx="8001000" cy="546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Pemrograman Normal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Kontes Pemrograman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peran programming pada Algoritma ?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Mengubah algoritma menjadi bahasa yang dimengerti komputer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 Memanfaatkan kekuatan komputational untuk menyelesaikan masalah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dapat terdiri dari kumpulan – kumpulan struktur dasar sebagai berikut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 (Runtunan)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(Runtunan)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600" y="1752600"/>
            <a:ext cx="5029200" cy="4617660"/>
            <a:chOff x="2514600" y="1752600"/>
            <a:chExt cx="5029200" cy="4617660"/>
          </a:xfrm>
        </p:grpSpPr>
        <p:sp>
          <p:nvSpPr>
            <p:cNvPr id="10" name="Rectangle 9"/>
            <p:cNvSpPr/>
            <p:nvPr/>
          </p:nvSpPr>
          <p:spPr>
            <a:xfrm>
              <a:off x="6324600" y="17526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14600" y="1752600"/>
              <a:ext cx="5029200" cy="4617660"/>
              <a:chOff x="2514600" y="1752600"/>
              <a:chExt cx="5029200" cy="46176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14600" y="1752600"/>
                <a:ext cx="5029200" cy="2971800"/>
                <a:chOff x="228600" y="1600200"/>
                <a:chExt cx="8686800" cy="4687771"/>
              </a:xfrm>
            </p:grpSpPr>
            <p:pic>
              <p:nvPicPr>
                <p:cNvPr id="5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286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prstClr val="black"/>
                    <a:schemeClr val="bg1">
                      <a:lumMod val="95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2004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sp>
              <p:nvSpPr>
                <p:cNvPr id="7" name="Rectangle 6"/>
                <p:cNvSpPr/>
                <p:nvPr/>
              </p:nvSpPr>
              <p:spPr>
                <a:xfrm>
                  <a:off x="685800" y="1600200"/>
                  <a:ext cx="1022250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id-ID" sz="44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810000" y="1600200"/>
                  <a:ext cx="969643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id-ID" sz="4400"/>
                </a:p>
              </p:txBody>
            </p:sp>
            <p:pic>
              <p:nvPicPr>
                <p:cNvPr id="9" name="Picture 9" descr="D:\Users\GrandCross\Desktop\Transparant Bahan Ajar\gelaskosong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6529"/>
                <a:stretch>
                  <a:fillRect/>
                </a:stretch>
              </p:blipFill>
              <p:spPr bwMode="auto">
                <a:xfrm>
                  <a:off x="5943600" y="2514600"/>
                  <a:ext cx="2971800" cy="377337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2743200" y="4800600"/>
                <a:ext cx="38044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-914400"/>
                <a:r>
                  <a:rPr lang="id-ID" sz="240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Algoritma  </a:t>
                </a:r>
                <a:r>
                  <a:rPr lang="id-ID" sz="240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B ke C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A ke B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C ke A</a:t>
                </a:r>
                <a:endParaRPr lang="id-ID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3" name="Title 1"/>
          <p:cNvSpPr txBox="1">
            <a:spLocks/>
          </p:cNvSpPr>
          <p:nvPr/>
        </p:nvSpPr>
        <p:spPr>
          <a:xfrm rot="19427160">
            <a:off x="-124317" y="2908429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  <a:endParaRPr lang="id-ID" sz="4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7696200" cy="4166652"/>
            <a:chOff x="914400" y="1828800"/>
            <a:chExt cx="7696200" cy="4166652"/>
          </a:xfrm>
        </p:grpSpPr>
        <p:sp>
          <p:nvSpPr>
            <p:cNvPr id="9" name="Rectangle 8"/>
            <p:cNvSpPr/>
            <p:nvPr/>
          </p:nvSpPr>
          <p:spPr>
            <a:xfrm>
              <a:off x="914400" y="2209800"/>
              <a:ext cx="601980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kertas,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biru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plastik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hijau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kaleng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kuning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gelas,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merah 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15000" y="1828800"/>
              <a:ext cx="2895600" cy="4152900"/>
              <a:chOff x="6248400" y="1828800"/>
              <a:chExt cx="2895600" cy="4152900"/>
            </a:xfrm>
          </p:grpSpPr>
          <p:pic>
            <p:nvPicPr>
              <p:cNvPr id="1029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r="49347"/>
              <a:stretch>
                <a:fillRect/>
              </a:stretch>
            </p:blipFill>
            <p:spPr bwMode="auto">
              <a:xfrm>
                <a:off x="6248400" y="1828800"/>
                <a:ext cx="2895600" cy="2095500"/>
              </a:xfrm>
              <a:prstGeom prst="rect">
                <a:avLst/>
              </a:prstGeom>
              <a:noFill/>
            </p:spPr>
          </p:pic>
          <p:pic>
            <p:nvPicPr>
              <p:cNvPr id="10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l="51986"/>
              <a:stretch>
                <a:fillRect/>
              </a:stretch>
            </p:blipFill>
            <p:spPr bwMode="auto">
              <a:xfrm>
                <a:off x="6248400" y="3886200"/>
                <a:ext cx="2744788" cy="20955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228600" y="1828800"/>
            <a:ext cx="9601200" cy="3810000"/>
            <a:chOff x="-228600" y="1828800"/>
            <a:chExt cx="9601200" cy="3810000"/>
          </a:xfrm>
        </p:grpSpPr>
        <p:pic>
          <p:nvPicPr>
            <p:cNvPr id="4" name="Picture 2" descr="D:\Users\GrandCross\Desktop\Transparant Bahan Ajar\JarOfC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228600" y="1828800"/>
              <a:ext cx="3810000" cy="3810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352800" y="2819400"/>
              <a:ext cx="6019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Lakukan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Pertama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Kedua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Ketiga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Sampai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Permen Habis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4+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781</Words>
  <Application>Microsoft Office PowerPoint</Application>
  <PresentationFormat>On-screen Show (4:3)</PresentationFormat>
  <Paragraphs>209</Paragraphs>
  <Slides>34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Pengenalan  Algoritma</vt:lpstr>
      <vt:lpstr>Review</vt:lpstr>
      <vt:lpstr>ALGORITMA (PROSES)</vt:lpstr>
      <vt:lpstr>Review</vt:lpstr>
      <vt:lpstr>Pengenalan  Algoritma</vt:lpstr>
      <vt:lpstr>Struktur Dasar Algoritma</vt:lpstr>
      <vt:lpstr>Sequence (Runtunan)</vt:lpstr>
      <vt:lpstr>Selection / Branching (Pemilihan / Percabangan)</vt:lpstr>
      <vt:lpstr>Repetition / Looping (Pengulangan)</vt:lpstr>
      <vt:lpstr>Perlu Diingat</vt:lpstr>
      <vt:lpstr>Pengenalan  Algoritma</vt:lpstr>
      <vt:lpstr>Tipe Data</vt:lpstr>
      <vt:lpstr>Variable</vt:lpstr>
      <vt:lpstr>Variable</vt:lpstr>
      <vt:lpstr>Variable &amp; Tipe Data pada Python</vt:lpstr>
      <vt:lpstr>Definisi Variabel Pada Python</vt:lpstr>
      <vt:lpstr>Variable &amp; Tipe Data pada Python</vt:lpstr>
      <vt:lpstr>Operator</vt:lpstr>
      <vt:lpstr>Operator Dasar Aritmatika</vt:lpstr>
      <vt:lpstr>Operator Dasar Logika</vt:lpstr>
      <vt:lpstr>Operator Dasar Perbandingan</vt:lpstr>
      <vt:lpstr>Kekuatan Operator</vt:lpstr>
      <vt:lpstr>Pengenalan  Algoritma</vt:lpstr>
      <vt:lpstr>Input</vt:lpstr>
      <vt:lpstr>Output</vt:lpstr>
      <vt:lpstr>Algoritma : Masalah  Input</vt:lpstr>
      <vt:lpstr>Algoritma : Algoritma  Proses</vt:lpstr>
      <vt:lpstr>Algoritma : Solusi  Output</vt:lpstr>
      <vt:lpstr>Notasi Algoritma</vt:lpstr>
      <vt:lpstr>Slide 30</vt:lpstr>
      <vt:lpstr>Slide 31</vt:lpstr>
      <vt:lpstr>Gaya Input pada Pemrograman Normal</vt:lpstr>
      <vt:lpstr>Gaya Input pada Kontes Pemrograman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Algoritma</dc:title>
  <dc:creator>GrandCross</dc:creator>
  <cp:lastModifiedBy>GrandCross</cp:lastModifiedBy>
  <cp:revision>158</cp:revision>
  <dcterms:created xsi:type="dcterms:W3CDTF">2014-08-25T10:15:03Z</dcterms:created>
  <dcterms:modified xsi:type="dcterms:W3CDTF">2014-09-08T07:50:02Z</dcterms:modified>
</cp:coreProperties>
</file>