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Futura Bold" charset="1" panose="020B0702020204020203"/>
      <p:regular r:id="rId23"/>
    </p:embeddedFont>
    <p:embeddedFont>
      <p:font typeface="Futura Ultra-Bold" charset="1" panose="020B0802020204020204"/>
      <p:regular r:id="rId24"/>
    </p:embeddedFont>
    <p:embeddedFont>
      <p:font typeface="Proxima Nova Bold" charset="1" panose="02000506030000020004"/>
      <p:regular r:id="rId25"/>
    </p:embeddedFont>
    <p:embeddedFont>
      <p:font typeface="Futura" charset="1" panose="020B0502020204020303"/>
      <p:regular r:id="rId26"/>
    </p:embeddedFont>
    <p:embeddedFont>
      <p:font typeface="Canva Sans Bold" charset="1" panose="020B0803030501040103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5504994"/>
            <a:ext cx="18288000" cy="5132469"/>
            <a:chOff x="0" y="0"/>
            <a:chExt cx="24384000" cy="68432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6" cy="6843313"/>
            </a:xfrm>
            <a:custGeom>
              <a:avLst/>
              <a:gdLst/>
              <a:ahLst/>
              <a:cxnLst/>
              <a:rect r="r" b="b" t="t" l="l"/>
              <a:pathLst>
                <a:path h="6843313" w="24384006">
                  <a:moveTo>
                    <a:pt x="0" y="0"/>
                  </a:moveTo>
                  <a:lnTo>
                    <a:pt x="24384006" y="0"/>
                  </a:lnTo>
                  <a:lnTo>
                    <a:pt x="24384006" y="6843313"/>
                  </a:lnTo>
                  <a:lnTo>
                    <a:pt x="0" y="6843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9595"/>
            </a:solidFill>
          </p:spPr>
        </p:sp>
      </p:grpSp>
      <p:grpSp>
        <p:nvGrpSpPr>
          <p:cNvPr name="Group 4" id="4"/>
          <p:cNvGrpSpPr/>
          <p:nvPr/>
        </p:nvGrpSpPr>
        <p:grpSpPr>
          <a:xfrm rot="-2699999">
            <a:off x="9860567" y="-2818322"/>
            <a:ext cx="4565743" cy="7536262"/>
            <a:chOff x="0" y="0"/>
            <a:chExt cx="4163738" cy="68727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163695" cy="6872732"/>
            </a:xfrm>
            <a:custGeom>
              <a:avLst/>
              <a:gdLst/>
              <a:ahLst/>
              <a:cxnLst/>
              <a:rect r="r" b="b" t="t" l="l"/>
              <a:pathLst>
                <a:path h="6872732" w="4163695">
                  <a:moveTo>
                    <a:pt x="4163695" y="6872732"/>
                  </a:moveTo>
                  <a:cubicBezTo>
                    <a:pt x="3960622" y="6872732"/>
                    <a:pt x="3960622" y="6872732"/>
                    <a:pt x="3960622" y="6872732"/>
                  </a:cubicBezTo>
                  <a:cubicBezTo>
                    <a:pt x="3960622" y="4746879"/>
                    <a:pt x="2234184" y="3014345"/>
                    <a:pt x="107950" y="3014345"/>
                  </a:cubicBezTo>
                  <a:cubicBezTo>
                    <a:pt x="6350" y="3014345"/>
                    <a:pt x="6350" y="3014345"/>
                    <a:pt x="6350" y="30143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3073" y="0"/>
                    <a:pt x="203073" y="0"/>
                    <a:pt x="203073" y="0"/>
                  </a:cubicBezTo>
                  <a:cubicBezTo>
                    <a:pt x="209423" y="2817622"/>
                    <a:pt x="209423" y="2817622"/>
                    <a:pt x="209423" y="2817622"/>
                  </a:cubicBezTo>
                  <a:cubicBezTo>
                    <a:pt x="2399157" y="2868422"/>
                    <a:pt x="4163695" y="4670679"/>
                    <a:pt x="4163695" y="6872732"/>
                  </a:cubicBezTo>
                  <a:close/>
                </a:path>
              </a:pathLst>
            </a:custGeom>
            <a:solidFill>
              <a:srgbClr val="EE9595"/>
            </a:solidFill>
          </p:spPr>
        </p:sp>
      </p:grpSp>
      <p:grpSp>
        <p:nvGrpSpPr>
          <p:cNvPr name="Group 6" id="6"/>
          <p:cNvGrpSpPr/>
          <p:nvPr/>
        </p:nvGrpSpPr>
        <p:grpSpPr>
          <a:xfrm rot="-2699999">
            <a:off x="12094709" y="5591409"/>
            <a:ext cx="4580404" cy="7504006"/>
            <a:chOff x="0" y="0"/>
            <a:chExt cx="4177108" cy="68432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77157" cy="6843268"/>
            </a:xfrm>
            <a:custGeom>
              <a:avLst/>
              <a:gdLst/>
              <a:ahLst/>
              <a:cxnLst/>
              <a:rect r="r" b="b" t="t" l="l"/>
              <a:pathLst>
                <a:path h="6843268" w="4177157">
                  <a:moveTo>
                    <a:pt x="3973957" y="6843268"/>
                  </a:moveTo>
                  <a:cubicBezTo>
                    <a:pt x="3961257" y="4062730"/>
                    <a:pt x="3961257" y="4062730"/>
                    <a:pt x="3961257" y="4062730"/>
                  </a:cubicBezTo>
                  <a:cubicBezTo>
                    <a:pt x="1771142" y="4005707"/>
                    <a:pt x="0" y="2209165"/>
                    <a:pt x="0" y="0"/>
                  </a:cubicBezTo>
                  <a:cubicBezTo>
                    <a:pt x="203200" y="0"/>
                    <a:pt x="203200" y="0"/>
                    <a:pt x="203200" y="0"/>
                  </a:cubicBezTo>
                  <a:cubicBezTo>
                    <a:pt x="203200" y="2126615"/>
                    <a:pt x="1936242" y="3859657"/>
                    <a:pt x="4062857" y="3859657"/>
                  </a:cubicBezTo>
                  <a:cubicBezTo>
                    <a:pt x="4164457" y="3859657"/>
                    <a:pt x="4164457" y="3859657"/>
                    <a:pt x="4164457" y="3859657"/>
                  </a:cubicBezTo>
                  <a:cubicBezTo>
                    <a:pt x="4177157" y="6836918"/>
                    <a:pt x="4177157" y="6836918"/>
                    <a:pt x="4177157" y="6836918"/>
                  </a:cubicBezTo>
                  <a:lnTo>
                    <a:pt x="3973957" y="684326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9746131" y="1635611"/>
            <a:ext cx="7019788" cy="7015778"/>
            <a:chOff x="0" y="0"/>
            <a:chExt cx="9359718" cy="935437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359773" cy="9354312"/>
            </a:xfrm>
            <a:custGeom>
              <a:avLst/>
              <a:gdLst/>
              <a:ahLst/>
              <a:cxnLst/>
              <a:rect r="r" b="b" t="t" l="l"/>
              <a:pathLst>
                <a:path h="9354312" w="9359773">
                  <a:moveTo>
                    <a:pt x="0" y="4677156"/>
                  </a:moveTo>
                  <a:cubicBezTo>
                    <a:pt x="0" y="2094103"/>
                    <a:pt x="2095246" y="0"/>
                    <a:pt x="4679823" y="0"/>
                  </a:cubicBezTo>
                  <a:cubicBezTo>
                    <a:pt x="7264400" y="0"/>
                    <a:pt x="9359773" y="2094103"/>
                    <a:pt x="9359773" y="4677156"/>
                  </a:cubicBezTo>
                  <a:cubicBezTo>
                    <a:pt x="9359773" y="7260209"/>
                    <a:pt x="7264527" y="9354312"/>
                    <a:pt x="4679823" y="9354312"/>
                  </a:cubicBezTo>
                  <a:cubicBezTo>
                    <a:pt x="2095119" y="9354312"/>
                    <a:pt x="0" y="7260336"/>
                    <a:pt x="0" y="467715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987429" y="1873554"/>
            <a:ext cx="6537191" cy="6539891"/>
            <a:chOff x="0" y="0"/>
            <a:chExt cx="6476924" cy="64796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477000" cy="6479540"/>
            </a:xfrm>
            <a:custGeom>
              <a:avLst/>
              <a:gdLst/>
              <a:ahLst/>
              <a:cxnLst/>
              <a:rect r="r" b="b" t="t" l="l"/>
              <a:pathLst>
                <a:path h="6479540" w="6477000">
                  <a:moveTo>
                    <a:pt x="0" y="3239770"/>
                  </a:moveTo>
                  <a:cubicBezTo>
                    <a:pt x="0" y="1450467"/>
                    <a:pt x="1449959" y="0"/>
                    <a:pt x="3238500" y="0"/>
                  </a:cubicBezTo>
                  <a:cubicBezTo>
                    <a:pt x="5027041" y="0"/>
                    <a:pt x="6477000" y="1450467"/>
                    <a:pt x="6477000" y="3239770"/>
                  </a:cubicBezTo>
                  <a:cubicBezTo>
                    <a:pt x="6477000" y="5029073"/>
                    <a:pt x="5027041" y="6479540"/>
                    <a:pt x="3238500" y="6479540"/>
                  </a:cubicBezTo>
                  <a:cubicBezTo>
                    <a:pt x="1449959" y="6479540"/>
                    <a:pt x="0" y="5029073"/>
                    <a:pt x="0" y="3239770"/>
                  </a:cubicBezTo>
                  <a:close/>
                </a:path>
              </a:pathLst>
            </a:custGeom>
            <a:blipFill>
              <a:blip r:embed="rId2"/>
              <a:stretch>
                <a:fillRect l="-25029" t="0" r="-25029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688803" y="584817"/>
            <a:ext cx="7484785" cy="1570676"/>
            <a:chOff x="0" y="0"/>
            <a:chExt cx="9979713" cy="209423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277940" cy="2094235"/>
            </a:xfrm>
            <a:custGeom>
              <a:avLst/>
              <a:gdLst/>
              <a:ahLst/>
              <a:cxnLst/>
              <a:rect r="r" b="b" t="t" l="l"/>
              <a:pathLst>
                <a:path h="2094235" w="2277940">
                  <a:moveTo>
                    <a:pt x="0" y="0"/>
                  </a:moveTo>
                  <a:lnTo>
                    <a:pt x="2277940" y="0"/>
                  </a:lnTo>
                  <a:lnTo>
                    <a:pt x="2277940" y="2094235"/>
                  </a:lnTo>
                  <a:lnTo>
                    <a:pt x="0" y="20942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2109536" y="539753"/>
              <a:ext cx="7870177" cy="13100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680"/>
                </a:lnSpc>
              </a:pPr>
              <a:r>
                <a:rPr lang="en-US" sz="2600" spc="-52" b="true">
                  <a:solidFill>
                    <a:srgbClr val="000000"/>
                  </a:solidFill>
                  <a:latin typeface="Futura Bold"/>
                  <a:ea typeface="Futura Bold"/>
                  <a:cs typeface="Futura Bold"/>
                  <a:sym typeface="Futura Bold"/>
                </a:rPr>
                <a:t>Digital Egypt Pioneers Initiative - DEPI </a:t>
              </a:r>
            </a:p>
            <a:p>
              <a:pPr algn="l">
                <a:lnSpc>
                  <a:spcPts val="3240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07158" y="2707699"/>
            <a:ext cx="8236043" cy="703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 b="true">
                <a:solidFill>
                  <a:srgbClr val="EE9595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HUMAN RESOURCES</a:t>
            </a:r>
            <a:r>
              <a:rPr lang="en-US" sz="9000" b="true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 </a:t>
            </a:r>
            <a:r>
              <a:rPr lang="en-US" sz="9000" b="true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DATASET ANALYSIS</a:t>
            </a:r>
          </a:p>
          <a:p>
            <a:pPr algn="l">
              <a:lnSpc>
                <a:spcPts val="10800"/>
              </a:lnSpc>
            </a:pPr>
          </a:p>
        </p:txBody>
      </p:sp>
      <p:grpSp>
        <p:nvGrpSpPr>
          <p:cNvPr name="Group 16" id="16"/>
          <p:cNvGrpSpPr/>
          <p:nvPr/>
        </p:nvGrpSpPr>
        <p:grpSpPr>
          <a:xfrm rot="0">
            <a:off x="909289" y="8651389"/>
            <a:ext cx="8836842" cy="1471102"/>
            <a:chOff x="0" y="0"/>
            <a:chExt cx="11782456" cy="196146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782457" cy="1961469"/>
            </a:xfrm>
            <a:custGeom>
              <a:avLst/>
              <a:gdLst/>
              <a:ahLst/>
              <a:cxnLst/>
              <a:rect r="r" b="b" t="t" l="l"/>
              <a:pathLst>
                <a:path h="1961469" w="11782457">
                  <a:moveTo>
                    <a:pt x="0" y="0"/>
                  </a:moveTo>
                  <a:lnTo>
                    <a:pt x="11782457" y="0"/>
                  </a:lnTo>
                  <a:lnTo>
                    <a:pt x="11782457" y="1961469"/>
                  </a:lnTo>
                  <a:lnTo>
                    <a:pt x="0" y="19614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76200"/>
              <a:ext cx="11782456" cy="188526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302"/>
                </a:lnSpc>
              </a:pPr>
              <a:r>
                <a:rPr lang="en-US" b="true" sz="3440">
                  <a:solidFill>
                    <a:srgbClr val="000000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Behind the Numbers: What HR Data Tells Us About People and Performance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75066"/>
            <a:ext cx="8514087" cy="1246496"/>
            <a:chOff x="0" y="0"/>
            <a:chExt cx="11352116" cy="1661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52149" cy="1662049"/>
            </a:xfrm>
            <a:custGeom>
              <a:avLst/>
              <a:gdLst/>
              <a:ahLst/>
              <a:cxnLst/>
              <a:rect r="r" b="b" t="t" l="l"/>
              <a:pathLst>
                <a:path h="1662049" w="113521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EE959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897504" y="375066"/>
            <a:ext cx="1246496" cy="1246496"/>
            <a:chOff x="0" y="0"/>
            <a:chExt cx="1661994" cy="166199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61922" cy="1661922"/>
            </a:xfrm>
            <a:custGeom>
              <a:avLst/>
              <a:gdLst/>
              <a:ahLst/>
              <a:cxnLst/>
              <a:rect r="r" b="b" t="t" l="l"/>
              <a:pathLst>
                <a:path h="1661922" w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EE9595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979826" y="457388"/>
            <a:ext cx="1081854" cy="1081851"/>
            <a:chOff x="0" y="0"/>
            <a:chExt cx="1442472" cy="14424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466" cy="1442466"/>
            </a:xfrm>
            <a:custGeom>
              <a:avLst/>
              <a:gdLst/>
              <a:ahLst/>
              <a:cxnLst/>
              <a:rect r="r" b="b" t="t" l="l"/>
              <a:pathLst>
                <a:path h="1442466" w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-95250" y="2073298"/>
            <a:ext cx="14358311" cy="7678920"/>
            <a:chOff x="0" y="0"/>
            <a:chExt cx="20068952" cy="1073300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068952" cy="10732984"/>
            </a:xfrm>
            <a:custGeom>
              <a:avLst/>
              <a:gdLst/>
              <a:ahLst/>
              <a:cxnLst/>
              <a:rect r="r" b="b" t="t" l="l"/>
              <a:pathLst>
                <a:path h="10732984" w="20068952">
                  <a:moveTo>
                    <a:pt x="0" y="0"/>
                  </a:moveTo>
                  <a:lnTo>
                    <a:pt x="20068952" y="0"/>
                  </a:lnTo>
                  <a:lnTo>
                    <a:pt x="20068952" y="10732984"/>
                  </a:lnTo>
                  <a:lnTo>
                    <a:pt x="0" y="10732984"/>
                  </a:lnTo>
                  <a:close/>
                </a:path>
              </a:pathLst>
            </a:custGeom>
            <a:blipFill>
              <a:blip r:embed="rId2"/>
              <a:stretch>
                <a:fillRect l="-195" t="0" r="-195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1123878" y="3224908"/>
            <a:ext cx="11365979" cy="4916164"/>
            <a:chOff x="0" y="0"/>
            <a:chExt cx="15154638" cy="655488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154636" cy="6554884"/>
            </a:xfrm>
            <a:custGeom>
              <a:avLst/>
              <a:gdLst/>
              <a:ahLst/>
              <a:cxnLst/>
              <a:rect r="r" b="b" t="t" l="l"/>
              <a:pathLst>
                <a:path h="6554884" w="15154636">
                  <a:moveTo>
                    <a:pt x="0" y="0"/>
                  </a:moveTo>
                  <a:lnTo>
                    <a:pt x="15154636" y="0"/>
                  </a:lnTo>
                  <a:lnTo>
                    <a:pt x="15154636" y="6554884"/>
                  </a:lnTo>
                  <a:lnTo>
                    <a:pt x="0" y="6554884"/>
                  </a:lnTo>
                  <a:close/>
                </a:path>
              </a:pathLst>
            </a:custGeom>
            <a:solidFill>
              <a:srgbClr val="EE9595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88747" y="447675"/>
            <a:ext cx="7808757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0"/>
              </a:lnSpc>
            </a:pPr>
            <a:r>
              <a:rPr lang="en-US" sz="3400" b="true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Satisfaction&amp; performance Dashboard</a:t>
            </a:r>
          </a:p>
          <a:p>
            <a:pPr algn="l">
              <a:lnSpc>
                <a:spcPts val="408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8142413" y="650651"/>
            <a:ext cx="756681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559178" y="19238"/>
            <a:ext cx="3681197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500" b="true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Key visualizations and insights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510711" y="733613"/>
            <a:ext cx="3729664" cy="9152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7"/>
              </a:lnSpc>
            </a:pPr>
            <a:r>
              <a:rPr lang="en-US" sz="2015" b="true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Emp</a:t>
            </a:r>
            <a:r>
              <a:rPr lang="en-US" sz="2015" b="true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loyees largely rate their performance highly ("Above and Beyond" or "Exceeds Exp</a:t>
            </a:r>
            <a:r>
              <a:rPr lang="en-US" sz="2015" b="true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ectat</a:t>
            </a:r>
            <a:r>
              <a:rPr lang="en-US" sz="2015" b="true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ion"). Job satisfaction varies by department, with HR showing higher dissatisfaction. Overall satisfaction is skewed positively, but lack of promotion correlates with</a:t>
            </a:r>
            <a:r>
              <a:rPr lang="en-US" sz="2015" b="true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 dissatisfaction. Retention varies significantly by manager. Younger employees report better work-life balance than older groups. Key takeaways include addressing HR dissatisfaction, focusing on career progression, analyzing manager impact on retention, and understanding work-life balance issues in older employees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75066"/>
            <a:ext cx="8514087" cy="1246496"/>
            <a:chOff x="0" y="0"/>
            <a:chExt cx="11352116" cy="1661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52149" cy="1662049"/>
            </a:xfrm>
            <a:custGeom>
              <a:avLst/>
              <a:gdLst/>
              <a:ahLst/>
              <a:cxnLst/>
              <a:rect r="r" b="b" t="t" l="l"/>
              <a:pathLst>
                <a:path h="1662049" w="113521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EE959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897504" y="375066"/>
            <a:ext cx="1246496" cy="1246496"/>
            <a:chOff x="0" y="0"/>
            <a:chExt cx="1661994" cy="166199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61922" cy="1661922"/>
            </a:xfrm>
            <a:custGeom>
              <a:avLst/>
              <a:gdLst/>
              <a:ahLst/>
              <a:cxnLst/>
              <a:rect r="r" b="b" t="t" l="l"/>
              <a:pathLst>
                <a:path h="1661922" w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EE9595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979826" y="457388"/>
            <a:ext cx="1081854" cy="1081851"/>
            <a:chOff x="0" y="0"/>
            <a:chExt cx="1442472" cy="14424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466" cy="1442466"/>
            </a:xfrm>
            <a:custGeom>
              <a:avLst/>
              <a:gdLst/>
              <a:ahLst/>
              <a:cxnLst/>
              <a:rect r="r" b="b" t="t" l="l"/>
              <a:pathLst>
                <a:path h="1442466" w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240554" y="1781481"/>
            <a:ext cx="17685817" cy="8325704"/>
            <a:chOff x="0" y="0"/>
            <a:chExt cx="4657993" cy="219277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657993" cy="2192778"/>
            </a:xfrm>
            <a:custGeom>
              <a:avLst/>
              <a:gdLst/>
              <a:ahLst/>
              <a:cxnLst/>
              <a:rect r="r" b="b" t="t" l="l"/>
              <a:pathLst>
                <a:path h="2192778" w="4657993">
                  <a:moveTo>
                    <a:pt x="22325" y="0"/>
                  </a:moveTo>
                  <a:lnTo>
                    <a:pt x="4635668" y="0"/>
                  </a:lnTo>
                  <a:cubicBezTo>
                    <a:pt x="4641589" y="0"/>
                    <a:pt x="4647267" y="2352"/>
                    <a:pt x="4651454" y="6539"/>
                  </a:cubicBezTo>
                  <a:cubicBezTo>
                    <a:pt x="4655641" y="10726"/>
                    <a:pt x="4657993" y="16404"/>
                    <a:pt x="4657993" y="22325"/>
                  </a:cubicBezTo>
                  <a:lnTo>
                    <a:pt x="4657993" y="2170453"/>
                  </a:lnTo>
                  <a:cubicBezTo>
                    <a:pt x="4657993" y="2182783"/>
                    <a:pt x="4647998" y="2192778"/>
                    <a:pt x="4635668" y="2192778"/>
                  </a:cubicBezTo>
                  <a:lnTo>
                    <a:pt x="22325" y="2192778"/>
                  </a:lnTo>
                  <a:cubicBezTo>
                    <a:pt x="9995" y="2192778"/>
                    <a:pt x="0" y="2182783"/>
                    <a:pt x="0" y="2170453"/>
                  </a:cubicBezTo>
                  <a:lnTo>
                    <a:pt x="0" y="22325"/>
                  </a:lnTo>
                  <a:cubicBezTo>
                    <a:pt x="0" y="9995"/>
                    <a:pt x="9995" y="0"/>
                    <a:pt x="22325" y="0"/>
                  </a:cubicBezTo>
                  <a:close/>
                </a:path>
              </a:pathLst>
            </a:custGeom>
            <a:solidFill>
              <a:srgbClr val="EE959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657993" cy="22308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40554" y="361950"/>
            <a:ext cx="8032980" cy="125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79"/>
              </a:lnSpc>
            </a:pPr>
            <a:r>
              <a:rPr lang="en-US" sz="3899" b="true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Insights and strategic recommendations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260235" y="650651"/>
            <a:ext cx="521037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6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359202" y="1912656"/>
            <a:ext cx="877868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9"/>
              </a:lnSpc>
            </a:pPr>
            <a:r>
              <a:rPr lang="en-US" b="true" sz="3099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Section 1: Employee Turnover Analysis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10617" y="2379381"/>
            <a:ext cx="17685817" cy="7306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Current Turnover Rate:</a:t>
            </a:r>
          </a:p>
          <a:p>
            <a:pPr algn="l">
              <a:lnSpc>
                <a:spcPts val="3639"/>
              </a:lnSpc>
            </a:pPr>
            <a:r>
              <a:rPr lang="en-US" sz="25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The company’s current turnover rate stands at 16.7%, which is moderate. While not alarming, it highlights significant opportunities for improving talent retention—particularly during the early stages of employment.</a:t>
            </a:r>
          </a:p>
          <a:p>
            <a:pPr algn="l">
              <a:lnSpc>
                <a:spcPts val="3639"/>
              </a:lnSpc>
            </a:pPr>
            <a:r>
              <a:rPr lang="en-US" sz="25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Drivers of Attrition:</a:t>
            </a:r>
          </a:p>
          <a:p>
            <a:pPr algn="l" marL="561339" indent="-280669" lvl="1">
              <a:lnSpc>
                <a:spcPts val="3639"/>
              </a:lnSpc>
              <a:buAutoNum type="arabicPeriod" startAt="1"/>
            </a:pPr>
            <a:r>
              <a:rPr lang="en-US" b="true" sz="25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Length of Tenure: The majority of resignations occur within the first two years, indicating a critical need for more structured onboarding and engagement during this period.</a:t>
            </a:r>
          </a:p>
          <a:p>
            <a:pPr algn="l" marL="561339" indent="-280669" lvl="1">
              <a:lnSpc>
                <a:spcPts val="3639"/>
              </a:lnSpc>
              <a:buAutoNum type="arabicPeriod" startAt="1"/>
            </a:pPr>
            <a:r>
              <a:rPr lang="en-US" b="true" sz="25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Managerial Continuity: Employees with stable reporting lines report higher satisfaction and are more likely to stay. Frequent changes in direct managers are linked to disengagement and exits.</a:t>
            </a:r>
          </a:p>
          <a:p>
            <a:pPr algn="l" marL="561339" indent="-280669" lvl="1">
              <a:lnSpc>
                <a:spcPts val="3639"/>
              </a:lnSpc>
              <a:buAutoNum type="arabicPeriod" startAt="1"/>
            </a:pPr>
            <a:r>
              <a:rPr lang="en-US" b="true" sz="25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Work-Life Balance: Employees citing poor balance between their professional and personal lives are more likely to leave the organization.</a:t>
            </a:r>
          </a:p>
          <a:p>
            <a:pPr algn="l" marL="561339" indent="-280669" lvl="1">
              <a:lnSpc>
                <a:spcPts val="3639"/>
              </a:lnSpc>
              <a:buAutoNum type="arabicPeriod" startAt="1"/>
            </a:pPr>
            <a:r>
              <a:rPr lang="en-US" b="true" sz="25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Business Travel: Roles requiring frequent travel show a strong correlation with higher turnover, particularly in technical or operational positions.</a:t>
            </a:r>
          </a:p>
          <a:p>
            <a:pPr algn="l">
              <a:lnSpc>
                <a:spcPts val="3639"/>
              </a:lnSpc>
            </a:pPr>
            <a:r>
              <a:rPr lang="en-US" sz="25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Departments &amp; Roles Most Affected:</a:t>
            </a:r>
          </a:p>
          <a:p>
            <a:pPr algn="l" marL="561339" indent="-280669" lvl="1">
              <a:lnSpc>
                <a:spcPts val="3639"/>
              </a:lnSpc>
              <a:buAutoNum type="arabicPeriod" startAt="1"/>
            </a:pPr>
            <a:r>
              <a:rPr lang="en-US" b="true" sz="25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Research &amp; Development department, particularly roles like Lab Technicians, show the highest attrition rates.</a:t>
            </a:r>
          </a:p>
          <a:p>
            <a:pPr algn="l" marL="561339" indent="-280669" lvl="1">
              <a:lnSpc>
                <a:spcPts val="3639"/>
              </a:lnSpc>
              <a:buAutoNum type="arabicPeriod" startAt="1"/>
            </a:pPr>
            <a:r>
              <a:rPr lang="en-US" b="true" sz="25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These same areas report low satisfaction levels, as confirmed through Tableau dashboards.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75066"/>
            <a:ext cx="8514087" cy="1246496"/>
            <a:chOff x="0" y="0"/>
            <a:chExt cx="11352116" cy="1661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52149" cy="1662049"/>
            </a:xfrm>
            <a:custGeom>
              <a:avLst/>
              <a:gdLst/>
              <a:ahLst/>
              <a:cxnLst/>
              <a:rect r="r" b="b" t="t" l="l"/>
              <a:pathLst>
                <a:path h="1662049" w="113521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EE959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897504" y="375066"/>
            <a:ext cx="1246496" cy="1246496"/>
            <a:chOff x="0" y="0"/>
            <a:chExt cx="1661994" cy="166199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61922" cy="1661922"/>
            </a:xfrm>
            <a:custGeom>
              <a:avLst/>
              <a:gdLst/>
              <a:ahLst/>
              <a:cxnLst/>
              <a:rect r="r" b="b" t="t" l="l"/>
              <a:pathLst>
                <a:path h="1661922" w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EE9595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979826" y="457388"/>
            <a:ext cx="1081854" cy="1081851"/>
            <a:chOff x="0" y="0"/>
            <a:chExt cx="1442472" cy="14424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466" cy="1442466"/>
            </a:xfrm>
            <a:custGeom>
              <a:avLst/>
              <a:gdLst/>
              <a:ahLst/>
              <a:cxnLst/>
              <a:rect r="r" b="b" t="t" l="l"/>
              <a:pathLst>
                <a:path h="1442466" w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240554" y="1781481"/>
            <a:ext cx="17685817" cy="8325704"/>
            <a:chOff x="0" y="0"/>
            <a:chExt cx="4657993" cy="219277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657993" cy="2192778"/>
            </a:xfrm>
            <a:custGeom>
              <a:avLst/>
              <a:gdLst/>
              <a:ahLst/>
              <a:cxnLst/>
              <a:rect r="r" b="b" t="t" l="l"/>
              <a:pathLst>
                <a:path h="2192778" w="4657993">
                  <a:moveTo>
                    <a:pt x="22325" y="0"/>
                  </a:moveTo>
                  <a:lnTo>
                    <a:pt x="4635668" y="0"/>
                  </a:lnTo>
                  <a:cubicBezTo>
                    <a:pt x="4641589" y="0"/>
                    <a:pt x="4647267" y="2352"/>
                    <a:pt x="4651454" y="6539"/>
                  </a:cubicBezTo>
                  <a:cubicBezTo>
                    <a:pt x="4655641" y="10726"/>
                    <a:pt x="4657993" y="16404"/>
                    <a:pt x="4657993" y="22325"/>
                  </a:cubicBezTo>
                  <a:lnTo>
                    <a:pt x="4657993" y="2170453"/>
                  </a:lnTo>
                  <a:cubicBezTo>
                    <a:pt x="4657993" y="2182783"/>
                    <a:pt x="4647998" y="2192778"/>
                    <a:pt x="4635668" y="2192778"/>
                  </a:cubicBezTo>
                  <a:lnTo>
                    <a:pt x="22325" y="2192778"/>
                  </a:lnTo>
                  <a:cubicBezTo>
                    <a:pt x="9995" y="2192778"/>
                    <a:pt x="0" y="2182783"/>
                    <a:pt x="0" y="2170453"/>
                  </a:cubicBezTo>
                  <a:lnTo>
                    <a:pt x="0" y="22325"/>
                  </a:lnTo>
                  <a:cubicBezTo>
                    <a:pt x="0" y="9995"/>
                    <a:pt x="9995" y="0"/>
                    <a:pt x="22325" y="0"/>
                  </a:cubicBezTo>
                  <a:close/>
                </a:path>
              </a:pathLst>
            </a:custGeom>
            <a:solidFill>
              <a:srgbClr val="EE959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657993" cy="22308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40554" y="361950"/>
            <a:ext cx="8032980" cy="125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79"/>
              </a:lnSpc>
            </a:pPr>
            <a:r>
              <a:rPr lang="en-US" sz="3899" b="true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Insights and strategic recommendations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260235" y="650651"/>
            <a:ext cx="521037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7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508937" y="1819496"/>
            <a:ext cx="1227404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b="true" sz="300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Section 2:  Employee Satisfaction &amp; Performance Alignment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10617" y="2379381"/>
            <a:ext cx="17685817" cy="6938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Observations:</a:t>
            </a:r>
          </a:p>
          <a:p>
            <a:pPr algn="l" marL="604518" indent="-302259" lvl="1">
              <a:lnSpc>
                <a:spcPts val="3919"/>
              </a:lnSpc>
              <a:buAutoNum type="arabicPeriod" startAt="1"/>
            </a:pPr>
            <a:r>
              <a:rPr lang="en-US" b="true" sz="27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</a:t>
            </a:r>
            <a:r>
              <a:rPr lang="en-US" b="true" sz="27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mployees who report higher job satisfaction tend to achieve stronger performance ratings, reinforcing the link between engagement and productivity.</a:t>
            </a:r>
          </a:p>
          <a:p>
            <a:pPr algn="l" marL="604518" indent="-302259" lvl="1">
              <a:lnSpc>
                <a:spcPts val="3919"/>
              </a:lnSpc>
              <a:buAutoNum type="arabicPeriod" startAt="1"/>
            </a:pPr>
            <a:r>
              <a:rPr lang="en-US" b="true" sz="27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Tableau dashboards reveal distinct satisfaction gaps across specific departments, which directly impact overall performance and morale.</a:t>
            </a: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Manager-Employee Dynamics:</a:t>
            </a:r>
          </a:p>
          <a:p>
            <a:pPr algn="l" marL="604518" indent="-302259" lvl="1">
              <a:lnSpc>
                <a:spcPts val="3919"/>
              </a:lnSpc>
              <a:buAutoNum type="arabicPeriod" startAt="1"/>
            </a:pPr>
            <a:r>
              <a:rPr lang="en-US" b="true" sz="27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long-term, positive relationship with a direct manager is a critical driver of employee satisfaction and retention.</a:t>
            </a:r>
          </a:p>
          <a:p>
            <a:pPr algn="l" marL="604518" indent="-302259" lvl="1">
              <a:lnSpc>
                <a:spcPts val="3919"/>
              </a:lnSpc>
              <a:buAutoNum type="arabicPeriod" startAt="1"/>
            </a:pPr>
            <a:r>
              <a:rPr lang="en-US" b="true" sz="27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There is a consistent discrepancy between employee self-assessments and manager evaluations, with managers generally adopting a more conservative stance.</a:t>
            </a: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</a:t>
            </a:r>
            <a:r>
              <a:rPr lang="en-US" sz="27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pact of Training &amp; Development:</a:t>
            </a:r>
          </a:p>
          <a:p>
            <a:pPr algn="l" marL="604518" indent="-302259" lvl="1">
              <a:lnSpc>
                <a:spcPts val="3919"/>
              </a:lnSpc>
              <a:buAutoNum type="arabicPeriod" startAt="1"/>
            </a:pPr>
            <a:r>
              <a:rPr lang="en-US" b="true" sz="27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Employees who received training within t</a:t>
            </a:r>
            <a:r>
              <a:rPr lang="en-US" b="true" sz="27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he past year:</a:t>
            </a:r>
          </a:p>
          <a:p>
            <a:pPr algn="l" marL="1209036" indent="-403012" lvl="2">
              <a:lnSpc>
                <a:spcPts val="3919"/>
              </a:lnSpc>
              <a:buFont typeface="Arial"/>
              <a:buChar char="⚬"/>
            </a:pPr>
            <a:r>
              <a:rPr lang="en-US" b="true" sz="27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Reported higher job satisfaction.</a:t>
            </a:r>
          </a:p>
          <a:p>
            <a:pPr algn="l" marL="1252215" indent="-417405" lvl="2">
              <a:lnSpc>
                <a:spcPts val="4059"/>
              </a:lnSpc>
              <a:buFont typeface="Arial"/>
              <a:buChar char="⚬"/>
            </a:pPr>
            <a:r>
              <a:rPr lang="en-US" b="true" sz="28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Were more likely to be promoted or shifted to more impactful roles.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75066"/>
            <a:ext cx="8514087" cy="1246496"/>
            <a:chOff x="0" y="0"/>
            <a:chExt cx="11352116" cy="1661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52149" cy="1662049"/>
            </a:xfrm>
            <a:custGeom>
              <a:avLst/>
              <a:gdLst/>
              <a:ahLst/>
              <a:cxnLst/>
              <a:rect r="r" b="b" t="t" l="l"/>
              <a:pathLst>
                <a:path h="1662049" w="113521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EE959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897504" y="375066"/>
            <a:ext cx="1246496" cy="1246496"/>
            <a:chOff x="0" y="0"/>
            <a:chExt cx="1661994" cy="166199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61922" cy="1661922"/>
            </a:xfrm>
            <a:custGeom>
              <a:avLst/>
              <a:gdLst/>
              <a:ahLst/>
              <a:cxnLst/>
              <a:rect r="r" b="b" t="t" l="l"/>
              <a:pathLst>
                <a:path h="1661922" w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EE9595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979826" y="457388"/>
            <a:ext cx="1081854" cy="1081851"/>
            <a:chOff x="0" y="0"/>
            <a:chExt cx="1442472" cy="14424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466" cy="1442466"/>
            </a:xfrm>
            <a:custGeom>
              <a:avLst/>
              <a:gdLst/>
              <a:ahLst/>
              <a:cxnLst/>
              <a:rect r="r" b="b" t="t" l="l"/>
              <a:pathLst>
                <a:path h="1442466" w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240554" y="1781481"/>
            <a:ext cx="17685817" cy="8325704"/>
            <a:chOff x="0" y="0"/>
            <a:chExt cx="4657993" cy="219277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657993" cy="2192778"/>
            </a:xfrm>
            <a:custGeom>
              <a:avLst/>
              <a:gdLst/>
              <a:ahLst/>
              <a:cxnLst/>
              <a:rect r="r" b="b" t="t" l="l"/>
              <a:pathLst>
                <a:path h="2192778" w="4657993">
                  <a:moveTo>
                    <a:pt x="22325" y="0"/>
                  </a:moveTo>
                  <a:lnTo>
                    <a:pt x="4635668" y="0"/>
                  </a:lnTo>
                  <a:cubicBezTo>
                    <a:pt x="4641589" y="0"/>
                    <a:pt x="4647267" y="2352"/>
                    <a:pt x="4651454" y="6539"/>
                  </a:cubicBezTo>
                  <a:cubicBezTo>
                    <a:pt x="4655641" y="10726"/>
                    <a:pt x="4657993" y="16404"/>
                    <a:pt x="4657993" y="22325"/>
                  </a:cubicBezTo>
                  <a:lnTo>
                    <a:pt x="4657993" y="2170453"/>
                  </a:lnTo>
                  <a:cubicBezTo>
                    <a:pt x="4657993" y="2182783"/>
                    <a:pt x="4647998" y="2192778"/>
                    <a:pt x="4635668" y="2192778"/>
                  </a:cubicBezTo>
                  <a:lnTo>
                    <a:pt x="22325" y="2192778"/>
                  </a:lnTo>
                  <a:cubicBezTo>
                    <a:pt x="9995" y="2192778"/>
                    <a:pt x="0" y="2182783"/>
                    <a:pt x="0" y="2170453"/>
                  </a:cubicBezTo>
                  <a:lnTo>
                    <a:pt x="0" y="22325"/>
                  </a:lnTo>
                  <a:cubicBezTo>
                    <a:pt x="0" y="9995"/>
                    <a:pt x="9995" y="0"/>
                    <a:pt x="22325" y="0"/>
                  </a:cubicBezTo>
                  <a:close/>
                </a:path>
              </a:pathLst>
            </a:custGeom>
            <a:solidFill>
              <a:srgbClr val="EE959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657993" cy="22308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40554" y="361950"/>
            <a:ext cx="8032980" cy="125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79"/>
              </a:lnSpc>
            </a:pPr>
            <a:r>
              <a:rPr lang="en-US" sz="3899" b="true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Insights and strategic recommendations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222135" y="650651"/>
            <a:ext cx="630954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8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442987" y="1872988"/>
            <a:ext cx="12274042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b="true" sz="280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Section 3: Compensation &amp; Equity Analysis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96342" y="2139688"/>
            <a:ext cx="17685817" cy="3589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Salary Trends:</a:t>
            </a:r>
          </a:p>
          <a:p>
            <a:pPr algn="l" marL="496571" indent="-248285" lvl="1">
              <a:lnSpc>
                <a:spcPts val="3220"/>
              </a:lnSpc>
              <a:buAutoNum type="arabicPeriod" startAt="1"/>
            </a:pPr>
            <a:r>
              <a:rPr lang="en-US" b="true" sz="23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</a:t>
            </a:r>
            <a:r>
              <a:rPr lang="en-US" b="true" sz="23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 current average salary is approximately $61,443.50 per year.</a:t>
            </a:r>
          </a:p>
          <a:p>
            <a:pPr algn="l" marL="496571" indent="-248285" lvl="1">
              <a:lnSpc>
                <a:spcPts val="3220"/>
              </a:lnSpc>
              <a:buAutoNum type="arabicPeriod" startAt="1"/>
            </a:pPr>
            <a:r>
              <a:rPr lang="en-US" b="true" sz="23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It is projected to increase to $62,039.60 next year based on regression modeling.</a:t>
            </a:r>
          </a:p>
          <a:p>
            <a:pPr algn="l" marL="496571" indent="-248285" lvl="1">
              <a:lnSpc>
                <a:spcPts val="3220"/>
              </a:lnSpc>
              <a:buAutoNum type="arabicPeriod" startAt="1"/>
            </a:pPr>
            <a:r>
              <a:rPr lang="en-US" b="true" sz="23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This gradual rise aligns with increased tenure and professional experience.</a:t>
            </a:r>
          </a:p>
          <a:p>
            <a:pPr algn="l">
              <a:lnSpc>
                <a:spcPts val="3220"/>
              </a:lnSpc>
            </a:pPr>
            <a:r>
              <a:rPr lang="en-US" sz="23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Departmental and Demographic Differences:</a:t>
            </a:r>
          </a:p>
          <a:p>
            <a:pPr algn="l" marL="496571" indent="-248285" lvl="1">
              <a:lnSpc>
                <a:spcPts val="3220"/>
              </a:lnSpc>
              <a:buAutoNum type="arabicPeriod" startAt="1"/>
            </a:pPr>
            <a:r>
              <a:rPr lang="en-US" b="true" sz="23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Finance and HR departments show the highest salary averages.</a:t>
            </a:r>
          </a:p>
          <a:p>
            <a:pPr algn="l" marL="496571" indent="-248285" lvl="1">
              <a:lnSpc>
                <a:spcPts val="3220"/>
              </a:lnSpc>
              <a:buAutoNum type="arabicPeriod" startAt="1"/>
            </a:pPr>
            <a:r>
              <a:rPr lang="en-US" b="true" sz="23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There is a strong positive correlation between salary and years of experience.</a:t>
            </a:r>
          </a:p>
          <a:p>
            <a:pPr algn="l" marL="496571" indent="-248285" lvl="1">
              <a:lnSpc>
                <a:spcPts val="3220"/>
              </a:lnSpc>
              <a:buAutoNum type="arabicPeriod" startAt="1"/>
            </a:pPr>
            <a:r>
              <a:rPr lang="en-US" b="true" sz="23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notable gender pay gap exists, with men earning more on averag</a:t>
            </a:r>
            <a:r>
              <a:rPr lang="en-US" b="true" sz="23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e, highlighting a need for equity-focused salary reviews.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221669" y="5481693"/>
            <a:ext cx="12274042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800" b="true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Section 4: Predictive Hiring &amp; Workforce Planning</a:t>
            </a:r>
          </a:p>
          <a:p>
            <a:pPr algn="ctr">
              <a:lnSpc>
                <a:spcPts val="3360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301092" y="5967468"/>
            <a:ext cx="17685817" cy="4410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0"/>
              </a:lnSpc>
            </a:pPr>
            <a:r>
              <a:rPr lang="en-US" sz="2293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Forecasted Hiring Needs (via</a:t>
            </a:r>
            <a:r>
              <a:rPr lang="en-US" sz="2293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predictive modeling):</a:t>
            </a:r>
          </a:p>
          <a:p>
            <a:pPr algn="l" marL="495143" indent="-247572" lvl="1">
              <a:lnSpc>
                <a:spcPts val="3210"/>
              </a:lnSpc>
              <a:buAutoNum type="arabicPeriod" startAt="1"/>
            </a:pPr>
            <a:r>
              <a:rPr lang="en-US" b="true" sz="229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Research &amp; Development (R&amp;D): 12 projected hires</a:t>
            </a:r>
          </a:p>
          <a:p>
            <a:pPr algn="l" marL="495143" indent="-247572" lvl="1">
              <a:lnSpc>
                <a:spcPts val="3210"/>
              </a:lnSpc>
              <a:buAutoNum type="arabicPeriod" startAt="1"/>
            </a:pPr>
            <a:r>
              <a:rPr lang="en-US" b="true" sz="229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Sales Department: 9 projected hires</a:t>
            </a:r>
          </a:p>
          <a:p>
            <a:pPr algn="l" marL="495143" indent="-247572" lvl="1">
              <a:lnSpc>
                <a:spcPts val="3210"/>
              </a:lnSpc>
              <a:buAutoNum type="arabicPeriod" startAt="1"/>
            </a:pPr>
            <a:r>
              <a:rPr lang="en-US" b="true" sz="229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HR Department: 6 projected hires</a:t>
            </a:r>
          </a:p>
          <a:p>
            <a:pPr algn="l">
              <a:lnSpc>
                <a:spcPts val="3210"/>
              </a:lnSpc>
            </a:pPr>
            <a:r>
              <a:rPr lang="en-US" sz="2293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Value of Data-Driven Planning:</a:t>
            </a:r>
          </a:p>
          <a:p>
            <a:pPr algn="l" marL="495143" indent="-247572" lvl="1">
              <a:lnSpc>
                <a:spcPts val="3210"/>
              </a:lnSpc>
              <a:buFont typeface="Arial"/>
              <a:buChar char="•"/>
            </a:pPr>
            <a:r>
              <a:rPr lang="en-US" b="true" sz="229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These projections offer a precise roadmap for HR teams to align hiring strategies with future business needs.</a:t>
            </a:r>
          </a:p>
          <a:p>
            <a:pPr algn="l" marL="495143" indent="-247572" lvl="1">
              <a:lnSpc>
                <a:spcPts val="3210"/>
              </a:lnSpc>
              <a:buFont typeface="Arial"/>
              <a:buChar char="•"/>
            </a:pPr>
            <a:r>
              <a:rPr lang="en-US" b="true" sz="229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Leveraging predictive insights helps:</a:t>
            </a:r>
          </a:p>
          <a:p>
            <a:pPr algn="l" marL="990286" indent="-330095" lvl="2">
              <a:lnSpc>
                <a:spcPts val="3210"/>
              </a:lnSpc>
              <a:buFont typeface="Arial"/>
              <a:buChar char="⚬"/>
            </a:pPr>
            <a:r>
              <a:rPr lang="en-US" b="true" sz="229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Avoid understaffing.</a:t>
            </a:r>
          </a:p>
          <a:p>
            <a:pPr algn="l" marL="990286" indent="-330095" lvl="2">
              <a:lnSpc>
                <a:spcPts val="3210"/>
              </a:lnSpc>
              <a:buFont typeface="Arial"/>
              <a:buChar char="⚬"/>
            </a:pPr>
            <a:r>
              <a:rPr lang="en-US" b="true" sz="229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</a:t>
            </a:r>
            <a:r>
              <a:rPr lang="en-US" b="true" sz="229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event overhiring.</a:t>
            </a:r>
          </a:p>
          <a:p>
            <a:pPr algn="l" marL="990286" indent="-330095" lvl="2">
              <a:lnSpc>
                <a:spcPts val="3210"/>
              </a:lnSpc>
              <a:buFont typeface="Arial"/>
              <a:buChar char="⚬"/>
            </a:pPr>
            <a:r>
              <a:rPr lang="en-US" b="true" sz="229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Enhance ag</a:t>
            </a:r>
            <a:r>
              <a:rPr lang="en-US" b="true" sz="229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ility and team performance.</a:t>
            </a:r>
          </a:p>
          <a:p>
            <a:pPr algn="l" marL="495143" indent="-247572" lvl="1">
              <a:lnSpc>
                <a:spcPts val="3210"/>
              </a:lnSpc>
              <a:buAutoNum type="arabicPeriod" startAt="1"/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75066"/>
            <a:ext cx="8514087" cy="1246496"/>
            <a:chOff x="0" y="0"/>
            <a:chExt cx="11352116" cy="1661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52149" cy="1662049"/>
            </a:xfrm>
            <a:custGeom>
              <a:avLst/>
              <a:gdLst/>
              <a:ahLst/>
              <a:cxnLst/>
              <a:rect r="r" b="b" t="t" l="l"/>
              <a:pathLst>
                <a:path h="1662049" w="113521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EE959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897504" y="375066"/>
            <a:ext cx="1246496" cy="1246496"/>
            <a:chOff x="0" y="0"/>
            <a:chExt cx="1661994" cy="166199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61922" cy="1661922"/>
            </a:xfrm>
            <a:custGeom>
              <a:avLst/>
              <a:gdLst/>
              <a:ahLst/>
              <a:cxnLst/>
              <a:rect r="r" b="b" t="t" l="l"/>
              <a:pathLst>
                <a:path h="1661922" w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EE9595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979826" y="457388"/>
            <a:ext cx="1081854" cy="1081851"/>
            <a:chOff x="0" y="0"/>
            <a:chExt cx="1442472" cy="14424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466" cy="1442466"/>
            </a:xfrm>
            <a:custGeom>
              <a:avLst/>
              <a:gdLst/>
              <a:ahLst/>
              <a:cxnLst/>
              <a:rect r="r" b="b" t="t" l="l"/>
              <a:pathLst>
                <a:path h="1442466" w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240554" y="1781481"/>
            <a:ext cx="17685817" cy="8325704"/>
            <a:chOff x="0" y="0"/>
            <a:chExt cx="4657993" cy="219277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657993" cy="2192778"/>
            </a:xfrm>
            <a:custGeom>
              <a:avLst/>
              <a:gdLst/>
              <a:ahLst/>
              <a:cxnLst/>
              <a:rect r="r" b="b" t="t" l="l"/>
              <a:pathLst>
                <a:path h="2192778" w="4657993">
                  <a:moveTo>
                    <a:pt x="22325" y="0"/>
                  </a:moveTo>
                  <a:lnTo>
                    <a:pt x="4635668" y="0"/>
                  </a:lnTo>
                  <a:cubicBezTo>
                    <a:pt x="4641589" y="0"/>
                    <a:pt x="4647267" y="2352"/>
                    <a:pt x="4651454" y="6539"/>
                  </a:cubicBezTo>
                  <a:cubicBezTo>
                    <a:pt x="4655641" y="10726"/>
                    <a:pt x="4657993" y="16404"/>
                    <a:pt x="4657993" y="22325"/>
                  </a:cubicBezTo>
                  <a:lnTo>
                    <a:pt x="4657993" y="2170453"/>
                  </a:lnTo>
                  <a:cubicBezTo>
                    <a:pt x="4657993" y="2182783"/>
                    <a:pt x="4647998" y="2192778"/>
                    <a:pt x="4635668" y="2192778"/>
                  </a:cubicBezTo>
                  <a:lnTo>
                    <a:pt x="22325" y="2192778"/>
                  </a:lnTo>
                  <a:cubicBezTo>
                    <a:pt x="9995" y="2192778"/>
                    <a:pt x="0" y="2182783"/>
                    <a:pt x="0" y="2170453"/>
                  </a:cubicBezTo>
                  <a:lnTo>
                    <a:pt x="0" y="22325"/>
                  </a:lnTo>
                  <a:cubicBezTo>
                    <a:pt x="0" y="9995"/>
                    <a:pt x="9995" y="0"/>
                    <a:pt x="22325" y="0"/>
                  </a:cubicBezTo>
                  <a:close/>
                </a:path>
              </a:pathLst>
            </a:custGeom>
            <a:solidFill>
              <a:srgbClr val="EE959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657993" cy="22308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40554" y="361950"/>
            <a:ext cx="8032980" cy="125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79"/>
              </a:lnSpc>
            </a:pPr>
            <a:r>
              <a:rPr lang="en-US" sz="3899" b="true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Insights and strategic recommendations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145935" y="650651"/>
            <a:ext cx="801445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9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442987" y="1863463"/>
            <a:ext cx="1227404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b="true" sz="300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Section 5: Promotion, Tenure &amp; Talent Development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01092" y="2644513"/>
            <a:ext cx="17685817" cy="6920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Promotion Indicators:</a:t>
            </a:r>
          </a:p>
          <a:p>
            <a:pPr algn="l" marL="604518" indent="-302259" lvl="1">
              <a:lnSpc>
                <a:spcPts val="3919"/>
              </a:lnSpc>
              <a:buAutoNum type="arabicPeriod" startAt="1"/>
            </a:pPr>
            <a:r>
              <a:rPr lang="en-US" b="true" sz="27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</a:t>
            </a:r>
            <a:r>
              <a:rPr lang="en-US" b="true" sz="27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 most influential factors for promotion include:</a:t>
            </a:r>
          </a:p>
          <a:p>
            <a:pPr algn="l" marL="1209036" indent="-403012" lvl="2">
              <a:lnSpc>
                <a:spcPts val="3919"/>
              </a:lnSpc>
              <a:buFont typeface="Arial"/>
              <a:buChar char="⚬"/>
            </a:pPr>
            <a:r>
              <a:rPr lang="en-US" b="true" sz="27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Years with the company.</a:t>
            </a:r>
          </a:p>
          <a:p>
            <a:pPr algn="l" marL="1209036" indent="-403012" lvl="2">
              <a:lnSpc>
                <a:spcPts val="3919"/>
              </a:lnSpc>
              <a:buFont typeface="Arial"/>
              <a:buChar char="⚬"/>
            </a:pPr>
            <a:r>
              <a:rPr lang="en-US" b="true" sz="27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Time spent in the current role.</a:t>
            </a:r>
          </a:p>
          <a:p>
            <a:pPr algn="l" marL="1209036" indent="-403012" lvl="2">
              <a:lnSpc>
                <a:spcPts val="3919"/>
              </a:lnSpc>
              <a:buFont typeface="Arial"/>
              <a:buChar char="⚬"/>
            </a:pPr>
            <a:r>
              <a:rPr lang="en-US" b="true" sz="27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Length of relationship with the current manager.</a:t>
            </a:r>
          </a:p>
          <a:p>
            <a:pPr algn="l" marL="604518" indent="-302259" lvl="1">
              <a:lnSpc>
                <a:spcPts val="3919"/>
              </a:lnSpc>
              <a:buAutoNum type="arabicPeriod" startAt="1"/>
            </a:pPr>
            <a:r>
              <a:rPr lang="en-US" b="true" sz="27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Interestingly, education level has shown a weak correlation with promotion or salary growth, indicating that tenure and managerial continuity carry more weight in career progression.</a:t>
            </a: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Tenure Insights:</a:t>
            </a:r>
          </a:p>
          <a:p>
            <a:pPr algn="l" marL="604518" indent="-302259" lvl="1">
              <a:lnSpc>
                <a:spcPts val="3919"/>
              </a:lnSpc>
              <a:buAutoNum type="arabicPeriod" startAt="1"/>
            </a:pPr>
            <a:r>
              <a:rPr lang="en-US" b="true" sz="27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Tableau dashboards reveal a significant drop in employee retention within the first 12 to 24 months of employment.</a:t>
            </a:r>
          </a:p>
          <a:p>
            <a:pPr algn="l" marL="604518" indent="-302259" lvl="1">
              <a:lnSpc>
                <a:spcPts val="3919"/>
              </a:lnSpc>
              <a:buAutoNum type="arabicPeriod" startAt="1"/>
            </a:pPr>
            <a:r>
              <a:rPr lang="en-US" b="true" sz="27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This</a:t>
            </a:r>
            <a:r>
              <a:rPr lang="en-US" b="true" sz="27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early stage represents a strategic window for HR to focus on:</a:t>
            </a:r>
          </a:p>
          <a:p>
            <a:pPr algn="l" marL="1209036" indent="-403012" lvl="2">
              <a:lnSpc>
                <a:spcPts val="3919"/>
              </a:lnSpc>
              <a:buFont typeface="Arial"/>
              <a:buChar char="⚬"/>
            </a:pPr>
            <a:r>
              <a:rPr lang="en-US" b="true" sz="27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Strong onboarding programs.</a:t>
            </a:r>
          </a:p>
          <a:p>
            <a:pPr algn="l" marL="1209036" indent="-403012" lvl="2">
              <a:lnSpc>
                <a:spcPts val="3919"/>
              </a:lnSpc>
              <a:buFont typeface="Arial"/>
              <a:buChar char="⚬"/>
            </a:pPr>
            <a:r>
              <a:rPr lang="en-US" b="true" sz="27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Continuous managerial and developm</a:t>
            </a:r>
            <a:r>
              <a:rPr lang="en-US" b="true" sz="27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ental support.</a:t>
            </a:r>
          </a:p>
          <a:p>
            <a:pPr algn="l" marL="1209036" indent="-403012" lvl="2">
              <a:lnSpc>
                <a:spcPts val="3919"/>
              </a:lnSpc>
              <a:buFont typeface="Arial"/>
              <a:buChar char="⚬"/>
            </a:pPr>
            <a:r>
              <a:rPr lang="en-US" b="true" sz="27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Cultivating</a:t>
            </a:r>
            <a:r>
              <a:rPr lang="en-US" b="true" sz="27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organizational belonging from the start.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75066"/>
            <a:ext cx="8514087" cy="1246496"/>
            <a:chOff x="0" y="0"/>
            <a:chExt cx="11352116" cy="1661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52149" cy="1662049"/>
            </a:xfrm>
            <a:custGeom>
              <a:avLst/>
              <a:gdLst/>
              <a:ahLst/>
              <a:cxnLst/>
              <a:rect r="r" b="b" t="t" l="l"/>
              <a:pathLst>
                <a:path h="1662049" w="113521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EE959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897504" y="375066"/>
            <a:ext cx="1246496" cy="1246496"/>
            <a:chOff x="0" y="0"/>
            <a:chExt cx="1661994" cy="166199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61922" cy="1661922"/>
            </a:xfrm>
            <a:custGeom>
              <a:avLst/>
              <a:gdLst/>
              <a:ahLst/>
              <a:cxnLst/>
              <a:rect r="r" b="b" t="t" l="l"/>
              <a:pathLst>
                <a:path h="1661922" w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EE9595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979826" y="457388"/>
            <a:ext cx="1081854" cy="1081851"/>
            <a:chOff x="0" y="0"/>
            <a:chExt cx="1442472" cy="14424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466" cy="1442466"/>
            </a:xfrm>
            <a:custGeom>
              <a:avLst/>
              <a:gdLst/>
              <a:ahLst/>
              <a:cxnLst/>
              <a:rect r="r" b="b" t="t" l="l"/>
              <a:pathLst>
                <a:path h="1442466" w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354933" y="377189"/>
            <a:ext cx="6699093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HR Action Plan &amp; Implementation Roadmap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142413" y="650651"/>
            <a:ext cx="756681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10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5574" y="3563572"/>
            <a:ext cx="581946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Improve new hire retention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67858" y="4269105"/>
            <a:ext cx="6566899" cy="179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8" indent="-287866" lvl="2">
              <a:lnSpc>
                <a:spcPts val="3599"/>
              </a:lnSpc>
              <a:buFont typeface="Arial"/>
              <a:buChar char="⚬"/>
            </a:pPr>
            <a:r>
              <a:rPr lang="en-US" sz="199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Lau</a:t>
            </a:r>
            <a:r>
              <a:rPr lang="en-US" sz="199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nch a comprehensive onboarding and mentorship program covering the first 24 months.</a:t>
            </a:r>
          </a:p>
          <a:p>
            <a:pPr algn="l" marL="863598" indent="-287866" lvl="2">
              <a:lnSpc>
                <a:spcPts val="3599"/>
              </a:lnSpc>
              <a:buFont typeface="Arial"/>
              <a:buChar char="⚬"/>
            </a:pPr>
            <a:r>
              <a:rPr lang="en-US" sz="199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Include regular check-ins and milestone reviews.</a:t>
            </a:r>
          </a:p>
          <a:p>
            <a:pPr algn="l">
              <a:lnSpc>
                <a:spcPts val="359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886844" y="6630463"/>
            <a:ext cx="5641522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800" b="true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Enhance satisfaction in high-risk departments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35518" y="7759176"/>
            <a:ext cx="6031578" cy="2238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8" indent="-287866" lvl="2">
              <a:lnSpc>
                <a:spcPts val="3599"/>
              </a:lnSpc>
              <a:buFont typeface="Arial"/>
              <a:buChar char="⚬"/>
            </a:pPr>
            <a:r>
              <a:rPr lang="en-US" sz="199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TDeploy qua</a:t>
            </a:r>
            <a:r>
              <a:rPr lang="en-US" sz="199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rterly employee satisfaction surveys.</a:t>
            </a:r>
          </a:p>
          <a:p>
            <a:pPr algn="l" marL="863598" indent="-287866" lvl="2">
              <a:lnSpc>
                <a:spcPts val="3599"/>
              </a:lnSpc>
              <a:buFont typeface="Arial"/>
              <a:buChar char="⚬"/>
            </a:pPr>
            <a:r>
              <a:rPr lang="en-US" sz="199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Conduct standardized exit interviews for data-driven insights.</a:t>
            </a:r>
          </a:p>
          <a:p>
            <a:pPr algn="l">
              <a:lnSpc>
                <a:spcPts val="3599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1907741" y="3334972"/>
            <a:ext cx="535155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Link training to promotion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506604" y="3868462"/>
            <a:ext cx="5357811" cy="2238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8" indent="-287866" lvl="2">
              <a:lnSpc>
                <a:spcPts val="3599"/>
              </a:lnSpc>
              <a:buFont typeface="Arial"/>
              <a:buChar char="⚬"/>
            </a:pPr>
            <a:r>
              <a:rPr lang="en-US" sz="199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D</a:t>
            </a:r>
            <a:r>
              <a:rPr lang="en-US" sz="199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esign structured learning paths tied to promotion eligibility.</a:t>
            </a:r>
          </a:p>
          <a:p>
            <a:pPr algn="l" marL="863598" indent="-287866" lvl="2">
              <a:lnSpc>
                <a:spcPts val="3599"/>
              </a:lnSpc>
              <a:buFont typeface="Arial"/>
              <a:buChar char="⚬"/>
            </a:pPr>
            <a:r>
              <a:rPr lang="en-US" sz="199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Communicate how training supports career advancement.</a:t>
            </a:r>
          </a:p>
          <a:p>
            <a:pPr algn="l">
              <a:lnSpc>
                <a:spcPts val="3599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1716154" y="6725713"/>
            <a:ext cx="6274000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800" b="true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Improve performance evaluation systems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687579" y="7792513"/>
            <a:ext cx="5357811" cy="2238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8" indent="-287866" lvl="2">
              <a:lnSpc>
                <a:spcPts val="3599"/>
              </a:lnSpc>
              <a:buFont typeface="Arial"/>
              <a:buChar char="⚬"/>
            </a:pPr>
            <a:r>
              <a:rPr lang="en-US" sz="199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Imp</a:t>
            </a:r>
            <a:r>
              <a:rPr lang="en-US" sz="199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lement 360-degree performance feedback.</a:t>
            </a:r>
          </a:p>
          <a:p>
            <a:pPr algn="l" marL="863598" indent="-287866" lvl="2">
              <a:lnSpc>
                <a:spcPts val="3599"/>
              </a:lnSpc>
              <a:buFont typeface="Arial"/>
              <a:buChar char="⚬"/>
            </a:pPr>
            <a:r>
              <a:rPr lang="en-US" sz="199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Provide training to managers on fair and effective evaluations.</a:t>
            </a:r>
          </a:p>
          <a:p>
            <a:pPr algn="l">
              <a:lnSpc>
                <a:spcPts val="3599"/>
              </a:lnSpc>
            </a:pP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9238489" y="3795845"/>
            <a:ext cx="2382415" cy="2187490"/>
          </a:xfrm>
          <a:custGeom>
            <a:avLst/>
            <a:gdLst/>
            <a:ahLst/>
            <a:cxnLst/>
            <a:rect r="r" b="b" t="t" l="l"/>
            <a:pathLst>
              <a:path h="2187490" w="2382415">
                <a:moveTo>
                  <a:pt x="0" y="0"/>
                </a:moveTo>
                <a:lnTo>
                  <a:pt x="2382415" y="0"/>
                </a:lnTo>
                <a:lnTo>
                  <a:pt x="2382415" y="2187490"/>
                </a:lnTo>
                <a:lnTo>
                  <a:pt x="0" y="21874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true" rot="0">
            <a:off x="9238489" y="6169131"/>
            <a:ext cx="2382415" cy="2187490"/>
          </a:xfrm>
          <a:custGeom>
            <a:avLst/>
            <a:gdLst/>
            <a:ahLst/>
            <a:cxnLst/>
            <a:rect r="r" b="b" t="t" l="l"/>
            <a:pathLst>
              <a:path h="2187490" w="2382415">
                <a:moveTo>
                  <a:pt x="0" y="2187490"/>
                </a:moveTo>
                <a:lnTo>
                  <a:pt x="2382415" y="2187490"/>
                </a:lnTo>
                <a:lnTo>
                  <a:pt x="2382415" y="0"/>
                </a:lnTo>
                <a:lnTo>
                  <a:pt x="0" y="0"/>
                </a:lnTo>
                <a:lnTo>
                  <a:pt x="0" y="218749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0">
            <a:off x="6667096" y="3795845"/>
            <a:ext cx="2382415" cy="2187490"/>
          </a:xfrm>
          <a:custGeom>
            <a:avLst/>
            <a:gdLst/>
            <a:ahLst/>
            <a:cxnLst/>
            <a:rect r="r" b="b" t="t" l="l"/>
            <a:pathLst>
              <a:path h="2187490" w="2382415">
                <a:moveTo>
                  <a:pt x="2382415" y="0"/>
                </a:moveTo>
                <a:lnTo>
                  <a:pt x="0" y="0"/>
                </a:lnTo>
                <a:lnTo>
                  <a:pt x="0" y="2187490"/>
                </a:lnTo>
                <a:lnTo>
                  <a:pt x="2382415" y="2187490"/>
                </a:lnTo>
                <a:lnTo>
                  <a:pt x="238241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true" rot="0">
            <a:off x="6667096" y="6169131"/>
            <a:ext cx="2382415" cy="2187490"/>
          </a:xfrm>
          <a:custGeom>
            <a:avLst/>
            <a:gdLst/>
            <a:ahLst/>
            <a:cxnLst/>
            <a:rect r="r" b="b" t="t" l="l"/>
            <a:pathLst>
              <a:path h="2187490" w="2382415">
                <a:moveTo>
                  <a:pt x="2382415" y="2187490"/>
                </a:moveTo>
                <a:lnTo>
                  <a:pt x="0" y="2187490"/>
                </a:lnTo>
                <a:lnTo>
                  <a:pt x="0" y="0"/>
                </a:lnTo>
                <a:lnTo>
                  <a:pt x="2382415" y="0"/>
                </a:lnTo>
                <a:lnTo>
                  <a:pt x="2382415" y="218749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75066"/>
            <a:ext cx="8514087" cy="1246496"/>
            <a:chOff x="0" y="0"/>
            <a:chExt cx="11352116" cy="1661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52149" cy="1662049"/>
            </a:xfrm>
            <a:custGeom>
              <a:avLst/>
              <a:gdLst/>
              <a:ahLst/>
              <a:cxnLst/>
              <a:rect r="r" b="b" t="t" l="l"/>
              <a:pathLst>
                <a:path h="1662049" w="113521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EE959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897504" y="375066"/>
            <a:ext cx="1246496" cy="1246496"/>
            <a:chOff x="0" y="0"/>
            <a:chExt cx="1661994" cy="166199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61922" cy="1661922"/>
            </a:xfrm>
            <a:custGeom>
              <a:avLst/>
              <a:gdLst/>
              <a:ahLst/>
              <a:cxnLst/>
              <a:rect r="r" b="b" t="t" l="l"/>
              <a:pathLst>
                <a:path h="1661922" w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EE9595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979826" y="457388"/>
            <a:ext cx="1081854" cy="1081851"/>
            <a:chOff x="0" y="0"/>
            <a:chExt cx="1442472" cy="14424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466" cy="1442466"/>
            </a:xfrm>
            <a:custGeom>
              <a:avLst/>
              <a:gdLst/>
              <a:ahLst/>
              <a:cxnLst/>
              <a:rect r="r" b="b" t="t" l="l"/>
              <a:pathLst>
                <a:path h="1442466" w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354933" y="377189"/>
            <a:ext cx="6699093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HR Action Plan &amp; Implementation Roadmap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142413" y="650651"/>
            <a:ext cx="756681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11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35518" y="3937360"/>
            <a:ext cx="620951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Ensure compensation fairness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67858" y="4645214"/>
            <a:ext cx="6566899" cy="179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8" indent="-287866" lvl="2">
              <a:lnSpc>
                <a:spcPts val="3599"/>
              </a:lnSpc>
              <a:buFont typeface="Arial"/>
              <a:buChar char="⚬"/>
            </a:pPr>
            <a:r>
              <a:rPr lang="en-US" sz="199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Condu</a:t>
            </a:r>
            <a:r>
              <a:rPr lang="en-US" sz="199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ct biannual salary audits.</a:t>
            </a:r>
          </a:p>
          <a:p>
            <a:pPr algn="l" marL="863598" indent="-287866" lvl="2">
              <a:lnSpc>
                <a:spcPts val="3599"/>
              </a:lnSpc>
              <a:buFont typeface="Arial"/>
              <a:buChar char="⚬"/>
            </a:pPr>
            <a:r>
              <a:rPr lang="en-US" sz="199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Monitor and address gender or departmental pay gaps.</a:t>
            </a:r>
          </a:p>
          <a:p>
            <a:pPr algn="l">
              <a:lnSpc>
                <a:spcPts val="359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886844" y="7123345"/>
            <a:ext cx="5641522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800" b="true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Promote managerial stability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35518" y="7759176"/>
            <a:ext cx="6031578" cy="2238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8" indent="-287866" lvl="2">
              <a:lnSpc>
                <a:spcPts val="3599"/>
              </a:lnSpc>
              <a:buFont typeface="Arial"/>
              <a:buChar char="⚬"/>
            </a:pPr>
            <a:r>
              <a:rPr lang="en-US" sz="199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Minimize frequent manage</a:t>
            </a:r>
            <a:r>
              <a:rPr lang="en-US" sz="199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r changes for employees.</a:t>
            </a:r>
          </a:p>
          <a:p>
            <a:pPr algn="l" marL="863598" indent="-287866" lvl="2">
              <a:lnSpc>
                <a:spcPts val="3599"/>
              </a:lnSpc>
              <a:buFont typeface="Arial"/>
              <a:buChar char="⚬"/>
            </a:pPr>
            <a:r>
              <a:rPr lang="en-US" sz="199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M</a:t>
            </a:r>
            <a:r>
              <a:rPr lang="en-US" sz="199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onitor the employee-manager relationship as a retention factor.</a:t>
            </a:r>
          </a:p>
          <a:p>
            <a:pPr algn="l">
              <a:lnSpc>
                <a:spcPts val="3599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1907741" y="5511990"/>
            <a:ext cx="5351559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Adopt predict</a:t>
            </a:r>
            <a:r>
              <a:rPr lang="en-US" sz="3000" b="true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ive hiring practices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901489" y="6629400"/>
            <a:ext cx="5357811" cy="2686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8" indent="-287866" lvl="2">
              <a:lnSpc>
                <a:spcPts val="3599"/>
              </a:lnSpc>
              <a:buFont typeface="Arial"/>
              <a:buChar char="⚬"/>
            </a:pPr>
            <a:r>
              <a:rPr lang="en-US" sz="199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U</a:t>
            </a:r>
            <a:r>
              <a:rPr lang="en-US" sz="199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se forecasting models to inform annual hiring plans.</a:t>
            </a:r>
          </a:p>
          <a:p>
            <a:pPr algn="l" marL="863598" indent="-287866" lvl="2">
              <a:lnSpc>
                <a:spcPts val="3599"/>
              </a:lnSpc>
              <a:buFont typeface="Arial"/>
              <a:buChar char="⚬"/>
            </a:pPr>
            <a:r>
              <a:rPr lang="en-US" sz="199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Al</a:t>
            </a:r>
            <a:r>
              <a:rPr lang="en-US" sz="199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ign hiring needs with projected departmental growth.</a:t>
            </a:r>
          </a:p>
          <a:p>
            <a:pPr algn="l">
              <a:lnSpc>
                <a:spcPts val="3599"/>
              </a:lnSpc>
            </a:pPr>
          </a:p>
          <a:p>
            <a:pPr algn="l">
              <a:lnSpc>
                <a:spcPts val="3599"/>
              </a:lnSpc>
            </a:pPr>
          </a:p>
        </p:txBody>
      </p:sp>
      <p:sp>
        <p:nvSpPr>
          <p:cNvPr name="Freeform 16" id="16"/>
          <p:cNvSpPr/>
          <p:nvPr/>
        </p:nvSpPr>
        <p:spPr>
          <a:xfrm flipH="false" flipV="false" rot="1793534">
            <a:off x="9614068" y="4764203"/>
            <a:ext cx="2382415" cy="2187490"/>
          </a:xfrm>
          <a:custGeom>
            <a:avLst/>
            <a:gdLst/>
            <a:ahLst/>
            <a:cxnLst/>
            <a:rect r="r" b="b" t="t" l="l"/>
            <a:pathLst>
              <a:path h="2187490" w="2382415">
                <a:moveTo>
                  <a:pt x="0" y="0"/>
                </a:moveTo>
                <a:lnTo>
                  <a:pt x="2382415" y="0"/>
                </a:lnTo>
                <a:lnTo>
                  <a:pt x="2382415" y="2187490"/>
                </a:lnTo>
                <a:lnTo>
                  <a:pt x="0" y="21874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6845037" y="4146910"/>
            <a:ext cx="2382415" cy="2187490"/>
          </a:xfrm>
          <a:custGeom>
            <a:avLst/>
            <a:gdLst/>
            <a:ahLst/>
            <a:cxnLst/>
            <a:rect r="r" b="b" t="t" l="l"/>
            <a:pathLst>
              <a:path h="2187490" w="2382415">
                <a:moveTo>
                  <a:pt x="2382414" y="0"/>
                </a:moveTo>
                <a:lnTo>
                  <a:pt x="0" y="0"/>
                </a:lnTo>
                <a:lnTo>
                  <a:pt x="0" y="2187490"/>
                </a:lnTo>
                <a:lnTo>
                  <a:pt x="2382414" y="2187490"/>
                </a:lnTo>
                <a:lnTo>
                  <a:pt x="23824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true" rot="0">
            <a:off x="7054026" y="6334400"/>
            <a:ext cx="2382415" cy="2187490"/>
          </a:xfrm>
          <a:custGeom>
            <a:avLst/>
            <a:gdLst/>
            <a:ahLst/>
            <a:cxnLst/>
            <a:rect r="r" b="b" t="t" l="l"/>
            <a:pathLst>
              <a:path h="2187490" w="2382415">
                <a:moveTo>
                  <a:pt x="2382415" y="2187490"/>
                </a:moveTo>
                <a:lnTo>
                  <a:pt x="0" y="2187490"/>
                </a:lnTo>
                <a:lnTo>
                  <a:pt x="0" y="0"/>
                </a:lnTo>
                <a:lnTo>
                  <a:pt x="2382415" y="0"/>
                </a:lnTo>
                <a:lnTo>
                  <a:pt x="2382415" y="218749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5154531"/>
            <a:ext cx="18288000" cy="5132469"/>
            <a:chOff x="0" y="0"/>
            <a:chExt cx="24384000" cy="68432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6" cy="6843313"/>
            </a:xfrm>
            <a:custGeom>
              <a:avLst/>
              <a:gdLst/>
              <a:ahLst/>
              <a:cxnLst/>
              <a:rect r="r" b="b" t="t" l="l"/>
              <a:pathLst>
                <a:path h="6843313" w="24384006">
                  <a:moveTo>
                    <a:pt x="0" y="0"/>
                  </a:moveTo>
                  <a:lnTo>
                    <a:pt x="24384006" y="0"/>
                  </a:lnTo>
                  <a:lnTo>
                    <a:pt x="24384006" y="6843313"/>
                  </a:lnTo>
                  <a:lnTo>
                    <a:pt x="0" y="6843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9595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3610197"/>
            <a:ext cx="8236043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THANK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981797"/>
            <a:ext cx="8236043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b="true" sz="9000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YOU</a:t>
            </a:r>
          </a:p>
        </p:txBody>
      </p:sp>
      <p:grpSp>
        <p:nvGrpSpPr>
          <p:cNvPr name="Group 6" id="6"/>
          <p:cNvGrpSpPr/>
          <p:nvPr/>
        </p:nvGrpSpPr>
        <p:grpSpPr>
          <a:xfrm rot="-2699999">
            <a:off x="9860567" y="-2818322"/>
            <a:ext cx="4565743" cy="7536262"/>
            <a:chOff x="0" y="0"/>
            <a:chExt cx="4163738" cy="687270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63695" cy="6872732"/>
            </a:xfrm>
            <a:custGeom>
              <a:avLst/>
              <a:gdLst/>
              <a:ahLst/>
              <a:cxnLst/>
              <a:rect r="r" b="b" t="t" l="l"/>
              <a:pathLst>
                <a:path h="6872732" w="4163695">
                  <a:moveTo>
                    <a:pt x="4163695" y="6872732"/>
                  </a:moveTo>
                  <a:cubicBezTo>
                    <a:pt x="3960622" y="6872732"/>
                    <a:pt x="3960622" y="6872732"/>
                    <a:pt x="3960622" y="6872732"/>
                  </a:cubicBezTo>
                  <a:cubicBezTo>
                    <a:pt x="3960622" y="4746879"/>
                    <a:pt x="2234184" y="3014345"/>
                    <a:pt x="107950" y="3014345"/>
                  </a:cubicBezTo>
                  <a:cubicBezTo>
                    <a:pt x="6350" y="3014345"/>
                    <a:pt x="6350" y="3014345"/>
                    <a:pt x="6350" y="30143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3073" y="0"/>
                    <a:pt x="203073" y="0"/>
                    <a:pt x="203073" y="0"/>
                  </a:cubicBezTo>
                  <a:cubicBezTo>
                    <a:pt x="209423" y="2817622"/>
                    <a:pt x="209423" y="2817622"/>
                    <a:pt x="209423" y="2817622"/>
                  </a:cubicBezTo>
                  <a:cubicBezTo>
                    <a:pt x="2399157" y="2868422"/>
                    <a:pt x="4163695" y="4670679"/>
                    <a:pt x="4163695" y="6872732"/>
                  </a:cubicBezTo>
                  <a:close/>
                </a:path>
              </a:pathLst>
            </a:custGeom>
            <a:solidFill>
              <a:srgbClr val="EE9595"/>
            </a:solidFill>
          </p:spPr>
        </p:sp>
      </p:grpSp>
      <p:grpSp>
        <p:nvGrpSpPr>
          <p:cNvPr name="Group 8" id="8"/>
          <p:cNvGrpSpPr/>
          <p:nvPr/>
        </p:nvGrpSpPr>
        <p:grpSpPr>
          <a:xfrm rot="-2699999">
            <a:off x="12094709" y="5591409"/>
            <a:ext cx="4580404" cy="7504006"/>
            <a:chOff x="0" y="0"/>
            <a:chExt cx="4177108" cy="684329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177157" cy="6843268"/>
            </a:xfrm>
            <a:custGeom>
              <a:avLst/>
              <a:gdLst/>
              <a:ahLst/>
              <a:cxnLst/>
              <a:rect r="r" b="b" t="t" l="l"/>
              <a:pathLst>
                <a:path h="6843268" w="4177157">
                  <a:moveTo>
                    <a:pt x="3973957" y="6843268"/>
                  </a:moveTo>
                  <a:cubicBezTo>
                    <a:pt x="3961257" y="4062730"/>
                    <a:pt x="3961257" y="4062730"/>
                    <a:pt x="3961257" y="4062730"/>
                  </a:cubicBezTo>
                  <a:cubicBezTo>
                    <a:pt x="1771142" y="4005707"/>
                    <a:pt x="0" y="2209165"/>
                    <a:pt x="0" y="0"/>
                  </a:cubicBezTo>
                  <a:cubicBezTo>
                    <a:pt x="203200" y="0"/>
                    <a:pt x="203200" y="0"/>
                    <a:pt x="203200" y="0"/>
                  </a:cubicBezTo>
                  <a:cubicBezTo>
                    <a:pt x="203200" y="2126615"/>
                    <a:pt x="1936242" y="3859657"/>
                    <a:pt x="4062857" y="3859657"/>
                  </a:cubicBezTo>
                  <a:cubicBezTo>
                    <a:pt x="4164457" y="3859657"/>
                    <a:pt x="4164457" y="3859657"/>
                    <a:pt x="4164457" y="3859657"/>
                  </a:cubicBezTo>
                  <a:cubicBezTo>
                    <a:pt x="4177157" y="6836918"/>
                    <a:pt x="4177157" y="6836918"/>
                    <a:pt x="4177157" y="6836918"/>
                  </a:cubicBezTo>
                  <a:lnTo>
                    <a:pt x="3973957" y="684326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746131" y="1635611"/>
            <a:ext cx="7019788" cy="7015778"/>
            <a:chOff x="0" y="0"/>
            <a:chExt cx="9359718" cy="935437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359773" cy="9354312"/>
            </a:xfrm>
            <a:custGeom>
              <a:avLst/>
              <a:gdLst/>
              <a:ahLst/>
              <a:cxnLst/>
              <a:rect r="r" b="b" t="t" l="l"/>
              <a:pathLst>
                <a:path h="9354312" w="9359773">
                  <a:moveTo>
                    <a:pt x="0" y="4677156"/>
                  </a:moveTo>
                  <a:cubicBezTo>
                    <a:pt x="0" y="2094103"/>
                    <a:pt x="2095246" y="0"/>
                    <a:pt x="4679823" y="0"/>
                  </a:cubicBezTo>
                  <a:cubicBezTo>
                    <a:pt x="7264400" y="0"/>
                    <a:pt x="9359773" y="2094103"/>
                    <a:pt x="9359773" y="4677156"/>
                  </a:cubicBezTo>
                  <a:cubicBezTo>
                    <a:pt x="9359773" y="7260209"/>
                    <a:pt x="7264527" y="9354312"/>
                    <a:pt x="4679823" y="9354312"/>
                  </a:cubicBezTo>
                  <a:cubicBezTo>
                    <a:pt x="2095119" y="9354312"/>
                    <a:pt x="0" y="7260336"/>
                    <a:pt x="0" y="467715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9987429" y="1873554"/>
            <a:ext cx="6537191" cy="6539891"/>
            <a:chOff x="0" y="0"/>
            <a:chExt cx="6476924" cy="64796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477000" cy="6479540"/>
            </a:xfrm>
            <a:custGeom>
              <a:avLst/>
              <a:gdLst/>
              <a:ahLst/>
              <a:cxnLst/>
              <a:rect r="r" b="b" t="t" l="l"/>
              <a:pathLst>
                <a:path h="6479540" w="6477000">
                  <a:moveTo>
                    <a:pt x="0" y="3239770"/>
                  </a:moveTo>
                  <a:cubicBezTo>
                    <a:pt x="0" y="1450467"/>
                    <a:pt x="1449959" y="0"/>
                    <a:pt x="3238500" y="0"/>
                  </a:cubicBezTo>
                  <a:cubicBezTo>
                    <a:pt x="5027041" y="0"/>
                    <a:pt x="6477000" y="1450467"/>
                    <a:pt x="6477000" y="3239770"/>
                  </a:cubicBezTo>
                  <a:cubicBezTo>
                    <a:pt x="6477000" y="5029073"/>
                    <a:pt x="5027041" y="6479540"/>
                    <a:pt x="3238500" y="6479540"/>
                  </a:cubicBezTo>
                  <a:cubicBezTo>
                    <a:pt x="1449959" y="6479540"/>
                    <a:pt x="0" y="5029073"/>
                    <a:pt x="0" y="3239770"/>
                  </a:cubicBezTo>
                  <a:close/>
                </a:path>
              </a:pathLst>
            </a:custGeom>
            <a:blipFill>
              <a:blip r:embed="rId2"/>
              <a:stretch>
                <a:fillRect l="-25029" t="0" r="-25029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688803" y="584817"/>
            <a:ext cx="7484785" cy="1570676"/>
            <a:chOff x="0" y="0"/>
            <a:chExt cx="9979713" cy="209423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277940" cy="2094235"/>
            </a:xfrm>
            <a:custGeom>
              <a:avLst/>
              <a:gdLst/>
              <a:ahLst/>
              <a:cxnLst/>
              <a:rect r="r" b="b" t="t" l="l"/>
              <a:pathLst>
                <a:path h="2094235" w="2277940">
                  <a:moveTo>
                    <a:pt x="0" y="0"/>
                  </a:moveTo>
                  <a:lnTo>
                    <a:pt x="2277940" y="0"/>
                  </a:lnTo>
                  <a:lnTo>
                    <a:pt x="2277940" y="2094235"/>
                  </a:lnTo>
                  <a:lnTo>
                    <a:pt x="0" y="20942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2109536" y="539753"/>
              <a:ext cx="7870177" cy="13100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680"/>
                </a:lnSpc>
              </a:pPr>
              <a:r>
                <a:rPr lang="en-US" sz="2600" spc="-52" b="true">
                  <a:solidFill>
                    <a:srgbClr val="000000"/>
                  </a:solidFill>
                  <a:latin typeface="Futura Bold"/>
                  <a:ea typeface="Futura Bold"/>
                  <a:cs typeface="Futura Bold"/>
                  <a:sym typeface="Futura Bold"/>
                </a:rPr>
                <a:t>Digital Egypt Pioneers Initiative - DEPI </a:t>
              </a:r>
            </a:p>
            <a:p>
              <a:pPr algn="l">
                <a:lnSpc>
                  <a:spcPts val="324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66929" y="7006391"/>
            <a:ext cx="7906659" cy="319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59"/>
              </a:lnSpc>
            </a:pPr>
            <a:r>
              <a:rPr lang="en-US" sz="329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Team members :</a:t>
            </a:r>
          </a:p>
          <a:p>
            <a:pPr algn="l" marL="712468" indent="-356234" lvl="1">
              <a:lnSpc>
                <a:spcPts val="3959"/>
              </a:lnSpc>
              <a:buAutoNum type="arabicPeriod" startAt="1"/>
            </a:pPr>
            <a:r>
              <a:rPr lang="en-US" sz="329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Huda Adel Hassan</a:t>
            </a:r>
          </a:p>
          <a:p>
            <a:pPr algn="l" marL="712468" indent="-356234" lvl="1">
              <a:lnSpc>
                <a:spcPts val="3959"/>
              </a:lnSpc>
              <a:buAutoNum type="arabicPeriod" startAt="1"/>
            </a:pPr>
            <a:r>
              <a:rPr lang="en-US" sz="329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 Myriam Ehab Milad </a:t>
            </a:r>
          </a:p>
          <a:p>
            <a:pPr algn="l" marL="712468" indent="-356234" lvl="1">
              <a:lnSpc>
                <a:spcPts val="3959"/>
              </a:lnSpc>
              <a:buAutoNum type="arabicPeriod" startAt="1"/>
            </a:pPr>
            <a:r>
              <a:rPr lang="en-US" sz="329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Omar Ahmed Abdallah </a:t>
            </a:r>
          </a:p>
          <a:p>
            <a:pPr algn="l" marL="712468" indent="-356234" lvl="1">
              <a:lnSpc>
                <a:spcPts val="3959"/>
              </a:lnSpc>
              <a:buAutoNum type="arabicPeriod" startAt="1"/>
            </a:pPr>
            <a:r>
              <a:rPr lang="en-US" sz="329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Philopateer Wael Bekhit</a:t>
            </a:r>
          </a:p>
          <a:p>
            <a:pPr algn="l">
              <a:lnSpc>
                <a:spcPts val="515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276352"/>
            <a:ext cx="15055544" cy="5599761"/>
            <a:chOff x="0" y="0"/>
            <a:chExt cx="20074059" cy="74663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074105" cy="7466330"/>
            </a:xfrm>
            <a:custGeom>
              <a:avLst/>
              <a:gdLst/>
              <a:ahLst/>
              <a:cxnLst/>
              <a:rect r="r" b="b" t="t" l="l"/>
              <a:pathLst>
                <a:path h="7466330" w="20074105">
                  <a:moveTo>
                    <a:pt x="0" y="0"/>
                  </a:moveTo>
                  <a:lnTo>
                    <a:pt x="20074105" y="0"/>
                  </a:lnTo>
                  <a:lnTo>
                    <a:pt x="20074105" y="7466330"/>
                  </a:lnTo>
                  <a:lnTo>
                    <a:pt x="0" y="7466330"/>
                  </a:lnTo>
                  <a:close/>
                </a:path>
              </a:pathLst>
            </a:custGeom>
            <a:solidFill>
              <a:srgbClr val="EE959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851788" y="3872477"/>
            <a:ext cx="4407512" cy="4407512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012248" y="4026582"/>
            <a:ext cx="4086592" cy="4099302"/>
            <a:chOff x="0" y="0"/>
            <a:chExt cx="3440244" cy="345094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440303" cy="3450971"/>
            </a:xfrm>
            <a:custGeom>
              <a:avLst/>
              <a:gdLst/>
              <a:ahLst/>
              <a:cxnLst/>
              <a:rect r="r" b="b" t="t" l="l"/>
              <a:pathLst>
                <a:path h="3450971" w="3440303">
                  <a:moveTo>
                    <a:pt x="0" y="1725422"/>
                  </a:moveTo>
                  <a:cubicBezTo>
                    <a:pt x="0" y="772541"/>
                    <a:pt x="770128" y="0"/>
                    <a:pt x="1720088" y="0"/>
                  </a:cubicBezTo>
                  <a:cubicBezTo>
                    <a:pt x="2670048" y="0"/>
                    <a:pt x="3440303" y="772541"/>
                    <a:pt x="3440303" y="1725422"/>
                  </a:cubicBezTo>
                  <a:cubicBezTo>
                    <a:pt x="3440303" y="2678303"/>
                    <a:pt x="2670175" y="3450971"/>
                    <a:pt x="1720088" y="3450971"/>
                  </a:cubicBezTo>
                  <a:cubicBezTo>
                    <a:pt x="770001" y="3450971"/>
                    <a:pt x="0" y="2678430"/>
                    <a:pt x="0" y="1725422"/>
                  </a:cubicBezTo>
                  <a:close/>
                </a:path>
              </a:pathLst>
            </a:custGeom>
            <a:blipFill>
              <a:blip r:embed="rId2"/>
              <a:stretch>
                <a:fillRect l="-5301" t="0" r="-45257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0" y="375066"/>
            <a:ext cx="8514087" cy="1246496"/>
            <a:chOff x="0" y="0"/>
            <a:chExt cx="11352116" cy="166199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352149" cy="1662049"/>
            </a:xfrm>
            <a:custGeom>
              <a:avLst/>
              <a:gdLst/>
              <a:ahLst/>
              <a:cxnLst/>
              <a:rect r="r" b="b" t="t" l="l"/>
              <a:pathLst>
                <a:path h="1662049" w="113521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EE9595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897504" y="375066"/>
            <a:ext cx="1246496" cy="1246496"/>
            <a:chOff x="0" y="0"/>
            <a:chExt cx="1661994" cy="166199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61922" cy="1661922"/>
            </a:xfrm>
            <a:custGeom>
              <a:avLst/>
              <a:gdLst/>
              <a:ahLst/>
              <a:cxnLst/>
              <a:rect r="r" b="b" t="t" l="l"/>
              <a:pathLst>
                <a:path h="1661922" w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EE9595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979826" y="457388"/>
            <a:ext cx="1081854" cy="1081851"/>
            <a:chOff x="0" y="0"/>
            <a:chExt cx="1442472" cy="144246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42466" cy="1442466"/>
            </a:xfrm>
            <a:custGeom>
              <a:avLst/>
              <a:gdLst/>
              <a:ahLst/>
              <a:cxnLst/>
              <a:rect r="r" b="b" t="t" l="l"/>
              <a:pathLst>
                <a:path h="1442466" w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430851" y="3502707"/>
            <a:ext cx="890656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Gain insights into: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24696" y="4012882"/>
            <a:ext cx="11396748" cy="5185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88" indent="-226694" lvl="1">
              <a:lnSpc>
                <a:spcPts val="3779"/>
              </a:lnSpc>
              <a:buFont typeface="Arial"/>
              <a:buChar char="•"/>
            </a:pPr>
            <a:r>
              <a:rPr lang="en-US" sz="209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Employee performance</a:t>
            </a:r>
          </a:p>
          <a:p>
            <a:pPr algn="l" marL="453388" indent="-226694" lvl="1">
              <a:lnSpc>
                <a:spcPts val="3779"/>
              </a:lnSpc>
              <a:buFont typeface="Arial"/>
              <a:buChar char="•"/>
            </a:pPr>
            <a:r>
              <a:rPr lang="en-US" sz="209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Employee satisfaction</a:t>
            </a:r>
          </a:p>
          <a:p>
            <a:pPr algn="l" marL="453388" indent="-226694" lvl="1">
              <a:lnSpc>
                <a:spcPts val="3779"/>
              </a:lnSpc>
              <a:buFont typeface="Arial"/>
              <a:buChar char="•"/>
            </a:pPr>
            <a:r>
              <a:rPr lang="en-US" sz="209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Attrition rates</a:t>
            </a:r>
          </a:p>
          <a:p>
            <a:pPr algn="l" marL="453388" indent="-226694" lvl="1">
              <a:lnSpc>
                <a:spcPts val="3779"/>
              </a:lnSpc>
              <a:buFont typeface="Arial"/>
              <a:buChar char="•"/>
            </a:pPr>
            <a:r>
              <a:rPr lang="en-US" sz="209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Identify key factors influencing employee turnover</a:t>
            </a:r>
          </a:p>
          <a:p>
            <a:pPr algn="l" marL="453388" indent="-226694" lvl="1">
              <a:lnSpc>
                <a:spcPts val="3779"/>
              </a:lnSpc>
              <a:buFont typeface="Arial"/>
              <a:buChar char="•"/>
            </a:pPr>
            <a:r>
              <a:rPr lang="en-US" sz="209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Determine which departments and job roles are more affected by turnover</a:t>
            </a:r>
          </a:p>
          <a:p>
            <a:pPr algn="l" marL="453388" indent="-226694" lvl="1">
              <a:lnSpc>
                <a:spcPts val="3779"/>
              </a:lnSpc>
              <a:buFont typeface="Arial"/>
              <a:buChar char="•"/>
            </a:pPr>
            <a:r>
              <a:rPr lang="en-US" sz="209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Asses the impact of : education,financial benefits, managerial level on salaries and promotions </a:t>
            </a:r>
          </a:p>
          <a:p>
            <a:pPr algn="l" marL="453388" indent="-226694" lvl="1">
              <a:lnSpc>
                <a:spcPts val="3779"/>
              </a:lnSpc>
              <a:buFont typeface="Arial"/>
              <a:buChar char="•"/>
            </a:pPr>
            <a:r>
              <a:rPr lang="en-US" sz="209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Investigate the relationship between work-life balance ,travel frequency, employee retention</a:t>
            </a:r>
          </a:p>
          <a:p>
            <a:pPr algn="l" marL="453388" indent="-226694" lvl="1">
              <a:lnSpc>
                <a:spcPts val="3779"/>
              </a:lnSpc>
              <a:buFont typeface="Arial"/>
              <a:buChar char="•"/>
            </a:pPr>
            <a:r>
              <a:rPr lang="en-US" sz="209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Performance gaps assessment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24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650651"/>
            <a:ext cx="6375082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Project Overview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260235" y="650651"/>
            <a:ext cx="521037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75066"/>
            <a:ext cx="8514087" cy="1246496"/>
            <a:chOff x="0" y="0"/>
            <a:chExt cx="11352116" cy="1661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52149" cy="1662049"/>
            </a:xfrm>
            <a:custGeom>
              <a:avLst/>
              <a:gdLst/>
              <a:ahLst/>
              <a:cxnLst/>
              <a:rect r="r" b="b" t="t" l="l"/>
              <a:pathLst>
                <a:path h="1662049" w="113521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EE959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897504" y="375066"/>
            <a:ext cx="1246496" cy="1246496"/>
            <a:chOff x="0" y="0"/>
            <a:chExt cx="1661994" cy="166199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61922" cy="1661922"/>
            </a:xfrm>
            <a:custGeom>
              <a:avLst/>
              <a:gdLst/>
              <a:ahLst/>
              <a:cxnLst/>
              <a:rect r="r" b="b" t="t" l="l"/>
              <a:pathLst>
                <a:path h="1661922" w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EE9595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979826" y="457388"/>
            <a:ext cx="1081854" cy="1081851"/>
            <a:chOff x="0" y="0"/>
            <a:chExt cx="1442472" cy="14424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466" cy="1442466"/>
            </a:xfrm>
            <a:custGeom>
              <a:avLst/>
              <a:gdLst/>
              <a:ahLst/>
              <a:cxnLst/>
              <a:rect r="r" b="b" t="t" l="l"/>
              <a:pathLst>
                <a:path h="1442466" w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7256371" y="3944761"/>
            <a:ext cx="1314003" cy="1314003"/>
            <a:chOff x="0" y="0"/>
            <a:chExt cx="1752004" cy="175200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52092" cy="1752092"/>
            </a:xfrm>
            <a:custGeom>
              <a:avLst/>
              <a:gdLst/>
              <a:ahLst/>
              <a:cxnLst/>
              <a:rect r="r" b="b" t="t" l="l"/>
              <a:pathLst>
                <a:path h="1752092" w="1752092">
                  <a:moveTo>
                    <a:pt x="0" y="876046"/>
                  </a:moveTo>
                  <a:cubicBezTo>
                    <a:pt x="0" y="392176"/>
                    <a:pt x="392176" y="0"/>
                    <a:pt x="876046" y="0"/>
                  </a:cubicBezTo>
                  <a:cubicBezTo>
                    <a:pt x="1359916" y="0"/>
                    <a:pt x="1752092" y="392176"/>
                    <a:pt x="1752092" y="876046"/>
                  </a:cubicBezTo>
                  <a:cubicBezTo>
                    <a:pt x="1752092" y="1359916"/>
                    <a:pt x="1359916" y="1752092"/>
                    <a:pt x="876046" y="1752092"/>
                  </a:cubicBezTo>
                  <a:cubicBezTo>
                    <a:pt x="392176" y="1752092"/>
                    <a:pt x="0" y="1359789"/>
                    <a:pt x="0" y="876046"/>
                  </a:cubicBezTo>
                  <a:close/>
                </a:path>
              </a:pathLst>
            </a:custGeom>
            <a:solidFill>
              <a:srgbClr val="EE9595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717626" y="3944761"/>
            <a:ext cx="1314003" cy="1314003"/>
            <a:chOff x="0" y="0"/>
            <a:chExt cx="1752004" cy="175200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752092" cy="1752092"/>
            </a:xfrm>
            <a:custGeom>
              <a:avLst/>
              <a:gdLst/>
              <a:ahLst/>
              <a:cxnLst/>
              <a:rect r="r" b="b" t="t" l="l"/>
              <a:pathLst>
                <a:path h="1752092" w="1752092">
                  <a:moveTo>
                    <a:pt x="0" y="876046"/>
                  </a:moveTo>
                  <a:cubicBezTo>
                    <a:pt x="0" y="392176"/>
                    <a:pt x="392176" y="0"/>
                    <a:pt x="876046" y="0"/>
                  </a:cubicBezTo>
                  <a:cubicBezTo>
                    <a:pt x="1359916" y="0"/>
                    <a:pt x="1752092" y="392176"/>
                    <a:pt x="1752092" y="876046"/>
                  </a:cubicBezTo>
                  <a:cubicBezTo>
                    <a:pt x="1752092" y="1359916"/>
                    <a:pt x="1359916" y="1752092"/>
                    <a:pt x="876046" y="1752092"/>
                  </a:cubicBezTo>
                  <a:cubicBezTo>
                    <a:pt x="392176" y="1752092"/>
                    <a:pt x="0" y="1359789"/>
                    <a:pt x="0" y="876046"/>
                  </a:cubicBezTo>
                  <a:close/>
                </a:path>
              </a:pathLst>
            </a:custGeom>
            <a:solidFill>
              <a:srgbClr val="EE9595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256371" y="6893702"/>
            <a:ext cx="1314003" cy="1314003"/>
            <a:chOff x="0" y="0"/>
            <a:chExt cx="1752004" cy="175200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52092" cy="1752092"/>
            </a:xfrm>
            <a:custGeom>
              <a:avLst/>
              <a:gdLst/>
              <a:ahLst/>
              <a:cxnLst/>
              <a:rect r="r" b="b" t="t" l="l"/>
              <a:pathLst>
                <a:path h="1752092" w="1752092">
                  <a:moveTo>
                    <a:pt x="0" y="876046"/>
                  </a:moveTo>
                  <a:cubicBezTo>
                    <a:pt x="0" y="392176"/>
                    <a:pt x="392176" y="0"/>
                    <a:pt x="876046" y="0"/>
                  </a:cubicBezTo>
                  <a:cubicBezTo>
                    <a:pt x="1359916" y="0"/>
                    <a:pt x="1752092" y="392176"/>
                    <a:pt x="1752092" y="876046"/>
                  </a:cubicBezTo>
                  <a:cubicBezTo>
                    <a:pt x="1752092" y="1359916"/>
                    <a:pt x="1359916" y="1752092"/>
                    <a:pt x="876046" y="1752092"/>
                  </a:cubicBezTo>
                  <a:cubicBezTo>
                    <a:pt x="392176" y="1752092"/>
                    <a:pt x="0" y="1359789"/>
                    <a:pt x="0" y="876046"/>
                  </a:cubicBezTo>
                  <a:close/>
                </a:path>
              </a:pathLst>
            </a:custGeom>
            <a:solidFill>
              <a:srgbClr val="EE9595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9717626" y="6893702"/>
            <a:ext cx="1314003" cy="1314003"/>
            <a:chOff x="0" y="0"/>
            <a:chExt cx="1752004" cy="175200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52092" cy="1752092"/>
            </a:xfrm>
            <a:custGeom>
              <a:avLst/>
              <a:gdLst/>
              <a:ahLst/>
              <a:cxnLst/>
              <a:rect r="r" b="b" t="t" l="l"/>
              <a:pathLst>
                <a:path h="1752092" w="1752092">
                  <a:moveTo>
                    <a:pt x="0" y="876046"/>
                  </a:moveTo>
                  <a:cubicBezTo>
                    <a:pt x="0" y="392176"/>
                    <a:pt x="392176" y="0"/>
                    <a:pt x="876046" y="0"/>
                  </a:cubicBezTo>
                  <a:cubicBezTo>
                    <a:pt x="1359916" y="0"/>
                    <a:pt x="1752092" y="392176"/>
                    <a:pt x="1752092" y="876046"/>
                  </a:cubicBezTo>
                  <a:cubicBezTo>
                    <a:pt x="1752092" y="1359916"/>
                    <a:pt x="1359916" y="1752092"/>
                    <a:pt x="876046" y="1752092"/>
                  </a:cubicBezTo>
                  <a:cubicBezTo>
                    <a:pt x="392176" y="1752092"/>
                    <a:pt x="0" y="1359789"/>
                    <a:pt x="0" y="876046"/>
                  </a:cubicBezTo>
                  <a:close/>
                </a:path>
              </a:pathLst>
            </a:custGeom>
            <a:solidFill>
              <a:srgbClr val="EE9595"/>
            </a:solidFill>
          </p:spPr>
        </p:sp>
      </p:grpSp>
      <p:sp>
        <p:nvSpPr>
          <p:cNvPr name="AutoShape 16" id="16"/>
          <p:cNvSpPr/>
          <p:nvPr/>
        </p:nvSpPr>
        <p:spPr>
          <a:xfrm>
            <a:off x="6615111" y="6076233"/>
            <a:ext cx="5057778" cy="0"/>
          </a:xfrm>
          <a:prstGeom prst="line">
            <a:avLst/>
          </a:prstGeom>
          <a:ln cap="rnd" w="114300">
            <a:solidFill>
              <a:srgbClr val="EE959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flipV="true">
            <a:off x="9144000" y="3547344"/>
            <a:ext cx="0" cy="5057778"/>
          </a:xfrm>
          <a:prstGeom prst="line">
            <a:avLst/>
          </a:prstGeom>
          <a:ln cap="rnd" w="114300">
            <a:solidFill>
              <a:srgbClr val="EE959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7456341" y="4141799"/>
            <a:ext cx="919928" cy="919928"/>
          </a:xfrm>
          <a:custGeom>
            <a:avLst/>
            <a:gdLst/>
            <a:ahLst/>
            <a:cxnLst/>
            <a:rect r="r" b="b" t="t" l="l"/>
            <a:pathLst>
              <a:path h="919928" w="919928">
                <a:moveTo>
                  <a:pt x="0" y="0"/>
                </a:moveTo>
                <a:lnTo>
                  <a:pt x="919928" y="0"/>
                </a:lnTo>
                <a:lnTo>
                  <a:pt x="919928" y="919928"/>
                </a:lnTo>
                <a:lnTo>
                  <a:pt x="0" y="9199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991725" y="4235286"/>
            <a:ext cx="808671" cy="755097"/>
          </a:xfrm>
          <a:custGeom>
            <a:avLst/>
            <a:gdLst/>
            <a:ahLst/>
            <a:cxnLst/>
            <a:rect r="r" b="b" t="t" l="l"/>
            <a:pathLst>
              <a:path h="755097" w="808671">
                <a:moveTo>
                  <a:pt x="0" y="0"/>
                </a:moveTo>
                <a:lnTo>
                  <a:pt x="808671" y="0"/>
                </a:lnTo>
                <a:lnTo>
                  <a:pt x="808671" y="755097"/>
                </a:lnTo>
                <a:lnTo>
                  <a:pt x="0" y="7550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7517505" y="7095408"/>
            <a:ext cx="924642" cy="924642"/>
          </a:xfrm>
          <a:custGeom>
            <a:avLst/>
            <a:gdLst/>
            <a:ahLst/>
            <a:cxnLst/>
            <a:rect r="r" b="b" t="t" l="l"/>
            <a:pathLst>
              <a:path h="924642" w="924642">
                <a:moveTo>
                  <a:pt x="0" y="0"/>
                </a:moveTo>
                <a:lnTo>
                  <a:pt x="924642" y="0"/>
                </a:lnTo>
                <a:lnTo>
                  <a:pt x="924642" y="924642"/>
                </a:lnTo>
                <a:lnTo>
                  <a:pt x="0" y="9246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9876349" y="7088382"/>
            <a:ext cx="939916" cy="924642"/>
          </a:xfrm>
          <a:custGeom>
            <a:avLst/>
            <a:gdLst/>
            <a:ahLst/>
            <a:cxnLst/>
            <a:rect r="r" b="b" t="t" l="l"/>
            <a:pathLst>
              <a:path h="924642" w="939916">
                <a:moveTo>
                  <a:pt x="0" y="0"/>
                </a:moveTo>
                <a:lnTo>
                  <a:pt x="939915" y="0"/>
                </a:lnTo>
                <a:lnTo>
                  <a:pt x="939915" y="924642"/>
                </a:lnTo>
                <a:lnTo>
                  <a:pt x="0" y="9246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751382" y="585788"/>
            <a:ext cx="6699093" cy="7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19"/>
              </a:lnSpc>
            </a:pPr>
            <a:r>
              <a:rPr lang="en-US" sz="4599" b="true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Tools used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260235" y="650651"/>
            <a:ext cx="521037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8700" y="3689223"/>
            <a:ext cx="558641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3000" b="true">
                <a:solidFill>
                  <a:srgbClr val="EE9595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Python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29608" y="3874053"/>
            <a:ext cx="9345928" cy="2002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40"/>
              </a:lnSpc>
            </a:pPr>
          </a:p>
          <a:p>
            <a:pPr algn="l" marL="302262" indent="-151131" lvl="1">
              <a:lnSpc>
                <a:spcPts val="252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Data </a:t>
            </a:r>
            <a:r>
              <a:rPr lang="en-US" sz="14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Loading – Imported multiple HR-related datasets.</a:t>
            </a:r>
          </a:p>
          <a:p>
            <a:pPr algn="l" marL="302262" indent="-151131" lvl="1">
              <a:lnSpc>
                <a:spcPts val="252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Data Cleaning – Checked for missing values and inconsistencies.</a:t>
            </a:r>
          </a:p>
          <a:p>
            <a:pPr algn="l" marL="302262" indent="-151131" lvl="1">
              <a:lnSpc>
                <a:spcPts val="252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Data Merging – Combined datasets for unified analysis.</a:t>
            </a:r>
          </a:p>
          <a:p>
            <a:pPr algn="l" marL="302262" indent="-151131" lvl="1">
              <a:lnSpc>
                <a:spcPts val="252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Exploratory Analysis – Visualized trends and key metrics.</a:t>
            </a:r>
          </a:p>
          <a:p>
            <a:pPr algn="l" marL="302262" indent="-151131" lvl="1">
              <a:lnSpc>
                <a:spcPts val="252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Insight Generation – Identified patterns in performance and satisfaction.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672889" y="3689223"/>
            <a:ext cx="558641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EE9595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Microsoft Excel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545979" y="4264578"/>
            <a:ext cx="6100555" cy="1811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16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Mic</a:t>
            </a:r>
            <a:r>
              <a:rPr lang="en-US" sz="16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rosoft Excel was employed for preliminary data examination, including filtering and pivot table generation. </a:t>
            </a:r>
          </a:p>
          <a:p>
            <a:pPr algn="l">
              <a:lnSpc>
                <a:spcPts val="2880"/>
              </a:lnSpc>
            </a:pPr>
            <a:r>
              <a:rPr lang="en-US" sz="16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Employed Excel’s filtering and sorting tools to isolate specific employee groups and performance metrics for targeted review</a:t>
            </a:r>
          </a:p>
          <a:p>
            <a:pPr algn="l">
              <a:lnSpc>
                <a:spcPts val="2880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1028700" y="6638163"/>
            <a:ext cx="558641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3000" b="true">
                <a:solidFill>
                  <a:srgbClr val="EE9595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Tableau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29608" y="6818700"/>
            <a:ext cx="5880738" cy="2099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20"/>
              </a:lnSpc>
            </a:pPr>
          </a:p>
          <a:p>
            <a:pPr algn="l">
              <a:lnSpc>
                <a:spcPts val="2194"/>
              </a:lnSpc>
            </a:pPr>
            <a:r>
              <a:rPr lang="en-US" sz="1218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Tabl</a:t>
            </a:r>
            <a:r>
              <a:rPr lang="en-US" sz="1218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eau was subsequently used to develop interactive dashboards and data visualizations, facilitating clear and effective communication of key insights to stakeholders.</a:t>
            </a:r>
          </a:p>
          <a:p>
            <a:pPr algn="l">
              <a:lnSpc>
                <a:spcPts val="2194"/>
              </a:lnSpc>
            </a:pPr>
            <a:r>
              <a:rPr lang="en-US" sz="1218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Built interactive dashboards to visualize trends in employee satisfaction, performance ratings, and demographic distributions.</a:t>
            </a:r>
          </a:p>
          <a:p>
            <a:pPr algn="l">
              <a:lnSpc>
                <a:spcPts val="2820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11672889" y="6638163"/>
            <a:ext cx="558641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EE9595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Google Meet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672889" y="7162128"/>
            <a:ext cx="5586411" cy="1644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W</a:t>
            </a:r>
            <a:r>
              <a:rPr lang="en-US" sz="18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e used Google Meet to discuss the work details and planning. During the meeting, we agreed on the required tasks and assigned roles accordingly.</a:t>
            </a:r>
          </a:p>
          <a:p>
            <a:pPr algn="l">
              <a:lnSpc>
                <a:spcPts val="32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75066"/>
            <a:ext cx="8514087" cy="1246496"/>
            <a:chOff x="0" y="0"/>
            <a:chExt cx="11352116" cy="1661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52149" cy="1662049"/>
            </a:xfrm>
            <a:custGeom>
              <a:avLst/>
              <a:gdLst/>
              <a:ahLst/>
              <a:cxnLst/>
              <a:rect r="r" b="b" t="t" l="l"/>
              <a:pathLst>
                <a:path h="1662049" w="113521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EE959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897504" y="375066"/>
            <a:ext cx="1246496" cy="1246496"/>
            <a:chOff x="0" y="0"/>
            <a:chExt cx="1661994" cy="166199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61922" cy="1661922"/>
            </a:xfrm>
            <a:custGeom>
              <a:avLst/>
              <a:gdLst/>
              <a:ahLst/>
              <a:cxnLst/>
              <a:rect r="r" b="b" t="t" l="l"/>
              <a:pathLst>
                <a:path h="1661922" w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EE9595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979826" y="457388"/>
            <a:ext cx="1081854" cy="1081851"/>
            <a:chOff x="0" y="0"/>
            <a:chExt cx="1442472" cy="14424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466" cy="1442466"/>
            </a:xfrm>
            <a:custGeom>
              <a:avLst/>
              <a:gdLst/>
              <a:ahLst/>
              <a:cxnLst/>
              <a:rect r="r" b="b" t="t" l="l"/>
              <a:pathLst>
                <a:path h="1442466" w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0" y="2073298"/>
            <a:ext cx="14358311" cy="7700991"/>
            <a:chOff x="0" y="0"/>
            <a:chExt cx="20068952" cy="1076385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068952" cy="10763833"/>
            </a:xfrm>
            <a:custGeom>
              <a:avLst/>
              <a:gdLst/>
              <a:ahLst/>
              <a:cxnLst/>
              <a:rect r="r" b="b" t="t" l="l"/>
              <a:pathLst>
                <a:path h="10763833" w="20068952">
                  <a:moveTo>
                    <a:pt x="0" y="0"/>
                  </a:moveTo>
                  <a:lnTo>
                    <a:pt x="20068952" y="0"/>
                  </a:lnTo>
                  <a:lnTo>
                    <a:pt x="20068952" y="10763833"/>
                  </a:lnTo>
                  <a:lnTo>
                    <a:pt x="0" y="10763833"/>
                  </a:lnTo>
                  <a:close/>
                </a:path>
              </a:pathLst>
            </a:custGeom>
            <a:blipFill>
              <a:blip r:embed="rId2"/>
              <a:stretch>
                <a:fillRect l="-242" t="0" r="-242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1247083" y="3348113"/>
            <a:ext cx="11365979" cy="4669753"/>
            <a:chOff x="0" y="0"/>
            <a:chExt cx="15154638" cy="622633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154636" cy="6226337"/>
            </a:xfrm>
            <a:custGeom>
              <a:avLst/>
              <a:gdLst/>
              <a:ahLst/>
              <a:cxnLst/>
              <a:rect r="r" b="b" t="t" l="l"/>
              <a:pathLst>
                <a:path h="6226337" w="15154636">
                  <a:moveTo>
                    <a:pt x="0" y="0"/>
                  </a:moveTo>
                  <a:lnTo>
                    <a:pt x="15154636" y="0"/>
                  </a:lnTo>
                  <a:lnTo>
                    <a:pt x="15154636" y="6226337"/>
                  </a:lnTo>
                  <a:lnTo>
                    <a:pt x="0" y="6226337"/>
                  </a:lnTo>
                  <a:close/>
                </a:path>
              </a:pathLst>
            </a:custGeom>
            <a:solidFill>
              <a:srgbClr val="EE9595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480062" y="650651"/>
            <a:ext cx="6699093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b="true" sz="3799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Attrition&amp; Tenure Insights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142413" y="650651"/>
            <a:ext cx="756681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595196" y="-18862"/>
            <a:ext cx="3387161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 b="true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Key visualizations and insights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358311" y="838200"/>
            <a:ext cx="3692804" cy="9523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6" indent="-269873" lvl="1">
              <a:lnSpc>
                <a:spcPts val="4499"/>
              </a:lnSpc>
              <a:buFont typeface="Arial"/>
              <a:buChar char="•"/>
            </a:pPr>
            <a:r>
              <a:rPr lang="en-US" b="true" sz="2499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Att</a:t>
            </a:r>
            <a:r>
              <a:rPr lang="en-US" b="true" sz="2499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rition peaks</a:t>
            </a:r>
            <a:r>
              <a:rPr lang="en-US" sz="249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 early in the year and varies by hire date.</a:t>
            </a:r>
          </a:p>
          <a:p>
            <a:pPr algn="l" marL="539746" indent="-269873" lvl="1">
              <a:lnSpc>
                <a:spcPts val="4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Longer time since last promotion is linked to higher attrition.</a:t>
            </a:r>
          </a:p>
          <a:p>
            <a:pPr algn="l" marL="539746" indent="-269873" lvl="1">
              <a:lnSpc>
                <a:spcPts val="4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Attrition is higher among employees with neutral or low satisfaction.</a:t>
            </a:r>
          </a:p>
          <a:p>
            <a:pPr algn="l" marL="539746" indent="-269873" lvl="1">
              <a:lnSpc>
                <a:spcPts val="4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Promotion gaps vary by job role, potentially affecting retention.</a:t>
            </a:r>
          </a:p>
          <a:p>
            <a:pPr algn="l" marL="539746" indent="-269873" lvl="1">
              <a:lnSpc>
                <a:spcPts val="4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Female employees show higher attrition in the dataset.</a:t>
            </a:r>
          </a:p>
          <a:p>
            <a:pPr algn="l">
              <a:lnSpc>
                <a:spcPts val="413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75066"/>
            <a:ext cx="8514087" cy="1246496"/>
            <a:chOff x="0" y="0"/>
            <a:chExt cx="11352116" cy="1661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52149" cy="1662049"/>
            </a:xfrm>
            <a:custGeom>
              <a:avLst/>
              <a:gdLst/>
              <a:ahLst/>
              <a:cxnLst/>
              <a:rect r="r" b="b" t="t" l="l"/>
              <a:pathLst>
                <a:path h="1662049" w="113521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EE959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897504" y="375066"/>
            <a:ext cx="1246496" cy="1246496"/>
            <a:chOff x="0" y="0"/>
            <a:chExt cx="1661994" cy="166199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61922" cy="1661922"/>
            </a:xfrm>
            <a:custGeom>
              <a:avLst/>
              <a:gdLst/>
              <a:ahLst/>
              <a:cxnLst/>
              <a:rect r="r" b="b" t="t" l="l"/>
              <a:pathLst>
                <a:path h="1661922" w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EE9595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979826" y="457388"/>
            <a:ext cx="1081854" cy="1081851"/>
            <a:chOff x="0" y="0"/>
            <a:chExt cx="1442472" cy="14424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466" cy="1442466"/>
            </a:xfrm>
            <a:custGeom>
              <a:avLst/>
              <a:gdLst/>
              <a:ahLst/>
              <a:cxnLst/>
              <a:rect r="r" b="b" t="t" l="l"/>
              <a:pathLst>
                <a:path h="1442466" w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-95250" y="2073298"/>
            <a:ext cx="14358311" cy="7678920"/>
            <a:chOff x="0" y="0"/>
            <a:chExt cx="20068952" cy="1073300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068952" cy="10732984"/>
            </a:xfrm>
            <a:custGeom>
              <a:avLst/>
              <a:gdLst/>
              <a:ahLst/>
              <a:cxnLst/>
              <a:rect r="r" b="b" t="t" l="l"/>
              <a:pathLst>
                <a:path h="10732984" w="20068952">
                  <a:moveTo>
                    <a:pt x="0" y="0"/>
                  </a:moveTo>
                  <a:lnTo>
                    <a:pt x="20068952" y="0"/>
                  </a:lnTo>
                  <a:lnTo>
                    <a:pt x="20068952" y="10732984"/>
                  </a:lnTo>
                  <a:lnTo>
                    <a:pt x="0" y="10732984"/>
                  </a:lnTo>
                  <a:close/>
                </a:path>
              </a:pathLst>
            </a:custGeom>
            <a:blipFill>
              <a:blip r:embed="rId2"/>
              <a:stretch>
                <a:fillRect l="-68" t="0" r="-68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1123878" y="3224908"/>
            <a:ext cx="11365979" cy="4916164"/>
            <a:chOff x="0" y="0"/>
            <a:chExt cx="15154638" cy="655488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154636" cy="6554884"/>
            </a:xfrm>
            <a:custGeom>
              <a:avLst/>
              <a:gdLst/>
              <a:ahLst/>
              <a:cxnLst/>
              <a:rect r="r" b="b" t="t" l="l"/>
              <a:pathLst>
                <a:path h="6554884" w="15154636">
                  <a:moveTo>
                    <a:pt x="0" y="0"/>
                  </a:moveTo>
                  <a:lnTo>
                    <a:pt x="15154636" y="0"/>
                  </a:lnTo>
                  <a:lnTo>
                    <a:pt x="15154636" y="6554884"/>
                  </a:lnTo>
                  <a:lnTo>
                    <a:pt x="0" y="6554884"/>
                  </a:lnTo>
                  <a:close/>
                </a:path>
              </a:pathLst>
            </a:custGeom>
            <a:solidFill>
              <a:srgbClr val="EE9595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98272" y="447675"/>
            <a:ext cx="7808757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0"/>
              </a:lnSpc>
            </a:pPr>
            <a:r>
              <a:rPr lang="en-US" b="true" sz="3400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understanding Employee Exit Behavior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142413" y="650651"/>
            <a:ext cx="756681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415461" y="38100"/>
            <a:ext cx="3681197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 b="true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Key visualizations and insights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148339" y="828675"/>
            <a:ext cx="4024939" cy="10633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6" indent="-248283" lvl="1">
              <a:lnSpc>
                <a:spcPts val="4139"/>
              </a:lnSpc>
              <a:buFont typeface="Arial"/>
              <a:buChar char="•"/>
            </a:pPr>
            <a:r>
              <a:rPr lang="en-US" b="true" sz="2299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Job Sat</a:t>
            </a:r>
            <a:r>
              <a:rPr lang="en-US" b="true" sz="2299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isfaction</a:t>
            </a:r>
            <a:r>
              <a:rPr lang="en-US" sz="229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: Employees with lower satisfaction levels show higher attrition rates.</a:t>
            </a:r>
          </a:p>
          <a:p>
            <a:pPr algn="l" marL="496566" indent="-248283" lvl="1">
              <a:lnSpc>
                <a:spcPts val="4139"/>
              </a:lnSpc>
              <a:buFont typeface="Arial"/>
              <a:buChar char="•"/>
            </a:pPr>
            <a:r>
              <a:rPr lang="en-US" b="true" sz="2299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Seas</a:t>
            </a:r>
            <a:r>
              <a:rPr lang="en-US" b="true" sz="2299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onal Turnover Forecast:</a:t>
            </a:r>
            <a:r>
              <a:rPr lang="en-US" sz="229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 Turnover peaks in February and dips in late summer.</a:t>
            </a:r>
          </a:p>
          <a:p>
            <a:pPr algn="l" marL="496566" indent="-248283" lvl="1">
              <a:lnSpc>
                <a:spcPts val="4139"/>
              </a:lnSpc>
              <a:buFont typeface="Arial"/>
              <a:buChar char="•"/>
            </a:pPr>
            <a:r>
              <a:rPr lang="en-US" b="true" sz="2299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Tenure &amp; </a:t>
            </a:r>
            <a:r>
              <a:rPr lang="en-US" b="true" sz="2299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Attrition:</a:t>
            </a:r>
            <a:r>
              <a:rPr lang="en-US" sz="229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 Most exits occur within the first few years of tenure.</a:t>
            </a:r>
          </a:p>
          <a:p>
            <a:pPr algn="l" marL="496566" indent="-248283" lvl="1">
              <a:lnSpc>
                <a:spcPts val="4139"/>
              </a:lnSpc>
              <a:buFont typeface="Arial"/>
              <a:buChar char="•"/>
            </a:pPr>
            <a:r>
              <a:rPr lang="en-US" b="true" sz="2299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Department &amp; Role:</a:t>
            </a:r>
            <a:r>
              <a:rPr lang="en-US" sz="229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 High turnover is concentrated in roles like Software Engineer and Data Scientist, especially in the Technology and Sales departments.</a:t>
            </a:r>
          </a:p>
          <a:p>
            <a:pPr algn="l">
              <a:lnSpc>
                <a:spcPts val="3599"/>
              </a:lnSpc>
            </a:pPr>
          </a:p>
          <a:p>
            <a:pPr algn="l">
              <a:lnSpc>
                <a:spcPts val="2879"/>
              </a:lnSpc>
            </a:pPr>
          </a:p>
          <a:p>
            <a:pPr algn="l">
              <a:lnSpc>
                <a:spcPts val="287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75066"/>
            <a:ext cx="8514087" cy="1246496"/>
            <a:chOff x="0" y="0"/>
            <a:chExt cx="11352116" cy="1661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52149" cy="1662049"/>
            </a:xfrm>
            <a:custGeom>
              <a:avLst/>
              <a:gdLst/>
              <a:ahLst/>
              <a:cxnLst/>
              <a:rect r="r" b="b" t="t" l="l"/>
              <a:pathLst>
                <a:path h="1662049" w="113521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EE959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897504" y="375066"/>
            <a:ext cx="1246496" cy="1246496"/>
            <a:chOff x="0" y="0"/>
            <a:chExt cx="1661994" cy="166199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61922" cy="1661922"/>
            </a:xfrm>
            <a:custGeom>
              <a:avLst/>
              <a:gdLst/>
              <a:ahLst/>
              <a:cxnLst/>
              <a:rect r="r" b="b" t="t" l="l"/>
              <a:pathLst>
                <a:path h="1661922" w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EE9595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979826" y="457388"/>
            <a:ext cx="1081854" cy="1081851"/>
            <a:chOff x="0" y="0"/>
            <a:chExt cx="1442472" cy="14424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466" cy="1442466"/>
            </a:xfrm>
            <a:custGeom>
              <a:avLst/>
              <a:gdLst/>
              <a:ahLst/>
              <a:cxnLst/>
              <a:rect r="r" b="b" t="t" l="l"/>
              <a:pathLst>
                <a:path h="1442466" w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-95250" y="2073298"/>
            <a:ext cx="14358311" cy="7678920"/>
            <a:chOff x="0" y="0"/>
            <a:chExt cx="20068952" cy="1073300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068952" cy="10732984"/>
            </a:xfrm>
            <a:custGeom>
              <a:avLst/>
              <a:gdLst/>
              <a:ahLst/>
              <a:cxnLst/>
              <a:rect r="r" b="b" t="t" l="l"/>
              <a:pathLst>
                <a:path h="10732984" w="20068952">
                  <a:moveTo>
                    <a:pt x="0" y="0"/>
                  </a:moveTo>
                  <a:lnTo>
                    <a:pt x="20068952" y="0"/>
                  </a:lnTo>
                  <a:lnTo>
                    <a:pt x="20068952" y="10732984"/>
                  </a:lnTo>
                  <a:lnTo>
                    <a:pt x="0" y="10732984"/>
                  </a:lnTo>
                  <a:close/>
                </a:path>
              </a:pathLst>
            </a:custGeom>
            <a:blipFill>
              <a:blip r:embed="rId2"/>
              <a:stretch>
                <a:fillRect l="-68" t="0" r="-68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1123878" y="3224908"/>
            <a:ext cx="11365979" cy="4916164"/>
            <a:chOff x="0" y="0"/>
            <a:chExt cx="15154638" cy="655488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154636" cy="6554884"/>
            </a:xfrm>
            <a:custGeom>
              <a:avLst/>
              <a:gdLst/>
              <a:ahLst/>
              <a:cxnLst/>
              <a:rect r="r" b="b" t="t" l="l"/>
              <a:pathLst>
                <a:path h="6554884" w="15154636">
                  <a:moveTo>
                    <a:pt x="0" y="0"/>
                  </a:moveTo>
                  <a:lnTo>
                    <a:pt x="15154636" y="0"/>
                  </a:lnTo>
                  <a:lnTo>
                    <a:pt x="15154636" y="6554884"/>
                  </a:lnTo>
                  <a:lnTo>
                    <a:pt x="0" y="6554884"/>
                  </a:lnTo>
                  <a:close/>
                </a:path>
              </a:pathLst>
            </a:custGeom>
            <a:solidFill>
              <a:srgbClr val="EE9595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88747" y="447675"/>
            <a:ext cx="7808757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0"/>
              </a:lnSpc>
            </a:pPr>
            <a:r>
              <a:rPr lang="en-US" b="true" sz="3400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understanding Employee Exit Behavior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142413" y="650651"/>
            <a:ext cx="756681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348786" y="38100"/>
            <a:ext cx="3681197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 b="true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Key visualizations and insights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263061" y="718184"/>
            <a:ext cx="4024939" cy="9568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</a:p>
          <a:p>
            <a:pPr algn="l" marL="496566" indent="-248283" lvl="1">
              <a:lnSpc>
                <a:spcPts val="4139"/>
              </a:lnSpc>
              <a:buFont typeface="Arial"/>
              <a:buChar char="•"/>
            </a:pPr>
            <a:r>
              <a:rPr lang="en-US" b="true" sz="2299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Business Travel:</a:t>
            </a:r>
            <a:r>
              <a:rPr lang="en-US" sz="229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 Employees who travel occasionally are retained more, while frequent travelers show moderate attrition.</a:t>
            </a:r>
          </a:p>
          <a:p>
            <a:pPr algn="l" marL="496566" indent="-248283" lvl="1">
              <a:lnSpc>
                <a:spcPts val="4139"/>
              </a:lnSpc>
              <a:buFont typeface="Arial"/>
              <a:buChar char="•"/>
            </a:pPr>
            <a:r>
              <a:rPr lang="en-US" b="true" sz="2299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Salary Forecast</a:t>
            </a:r>
            <a:r>
              <a:rPr lang="en-US" sz="229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: Predicted average salaries fluctuate, with a drop in December.</a:t>
            </a:r>
          </a:p>
          <a:p>
            <a:pPr algn="l" marL="496566" indent="-248283" lvl="1">
              <a:lnSpc>
                <a:spcPts val="4139"/>
              </a:lnSpc>
              <a:buFont typeface="Arial"/>
              <a:buChar char="•"/>
            </a:pPr>
            <a:r>
              <a:rPr lang="en-US" b="true" sz="2299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Education &amp; Promotions</a:t>
            </a:r>
            <a:r>
              <a:rPr lang="en-US" sz="229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: Employees in technical or computer science fields tend to have longer gaps since their last promotion.</a:t>
            </a:r>
          </a:p>
          <a:p>
            <a:pPr algn="l" marL="496566" indent="-248283" lvl="1">
              <a:lnSpc>
                <a:spcPts val="4139"/>
              </a:lnSpc>
              <a:buFont typeface="Arial"/>
              <a:buChar char="•"/>
            </a:pPr>
            <a:r>
              <a:rPr lang="en-US" b="true" sz="2299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Turnover by Job Level</a:t>
            </a:r>
            <a:r>
              <a:rPr lang="en-US" sz="229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: Turnover is highest in mid-level technical roles</a:t>
            </a:r>
          </a:p>
          <a:p>
            <a:pPr algn="l">
              <a:lnSpc>
                <a:spcPts val="2879"/>
              </a:lnSpc>
            </a:pPr>
          </a:p>
          <a:p>
            <a:pPr algn="l">
              <a:lnSpc>
                <a:spcPts val="287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75066"/>
            <a:ext cx="8514087" cy="1246496"/>
            <a:chOff x="0" y="0"/>
            <a:chExt cx="11352116" cy="1661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52149" cy="1662049"/>
            </a:xfrm>
            <a:custGeom>
              <a:avLst/>
              <a:gdLst/>
              <a:ahLst/>
              <a:cxnLst/>
              <a:rect r="r" b="b" t="t" l="l"/>
              <a:pathLst>
                <a:path h="1662049" w="113521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EE959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897504" y="375066"/>
            <a:ext cx="1246496" cy="1246496"/>
            <a:chOff x="0" y="0"/>
            <a:chExt cx="1661994" cy="166199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61922" cy="1661922"/>
            </a:xfrm>
            <a:custGeom>
              <a:avLst/>
              <a:gdLst/>
              <a:ahLst/>
              <a:cxnLst/>
              <a:rect r="r" b="b" t="t" l="l"/>
              <a:pathLst>
                <a:path h="1661922" w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EE9595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979826" y="457388"/>
            <a:ext cx="1081854" cy="1081851"/>
            <a:chOff x="0" y="0"/>
            <a:chExt cx="1442472" cy="14424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466" cy="1442466"/>
            </a:xfrm>
            <a:custGeom>
              <a:avLst/>
              <a:gdLst/>
              <a:ahLst/>
              <a:cxnLst/>
              <a:rect r="r" b="b" t="t" l="l"/>
              <a:pathLst>
                <a:path h="1442466" w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-95250" y="2073298"/>
            <a:ext cx="14358311" cy="7678920"/>
            <a:chOff x="0" y="0"/>
            <a:chExt cx="20068952" cy="1073300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068952" cy="10732984"/>
            </a:xfrm>
            <a:custGeom>
              <a:avLst/>
              <a:gdLst/>
              <a:ahLst/>
              <a:cxnLst/>
              <a:rect r="r" b="b" t="t" l="l"/>
              <a:pathLst>
                <a:path h="10732984" w="20068952">
                  <a:moveTo>
                    <a:pt x="0" y="0"/>
                  </a:moveTo>
                  <a:lnTo>
                    <a:pt x="20068952" y="0"/>
                  </a:lnTo>
                  <a:lnTo>
                    <a:pt x="20068952" y="10732984"/>
                  </a:lnTo>
                  <a:lnTo>
                    <a:pt x="0" y="10732984"/>
                  </a:lnTo>
                  <a:close/>
                </a:path>
              </a:pathLst>
            </a:custGeom>
            <a:blipFill>
              <a:blip r:embed="rId2"/>
              <a:stretch>
                <a:fillRect l="-68" t="0" r="-68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1123878" y="3224908"/>
            <a:ext cx="11365979" cy="4916164"/>
            <a:chOff x="0" y="0"/>
            <a:chExt cx="15154638" cy="655488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154636" cy="6554884"/>
            </a:xfrm>
            <a:custGeom>
              <a:avLst/>
              <a:gdLst/>
              <a:ahLst/>
              <a:cxnLst/>
              <a:rect r="r" b="b" t="t" l="l"/>
              <a:pathLst>
                <a:path h="6554884" w="15154636">
                  <a:moveTo>
                    <a:pt x="0" y="0"/>
                  </a:moveTo>
                  <a:lnTo>
                    <a:pt x="15154636" y="0"/>
                  </a:lnTo>
                  <a:lnTo>
                    <a:pt x="15154636" y="6554884"/>
                  </a:lnTo>
                  <a:lnTo>
                    <a:pt x="0" y="6554884"/>
                  </a:lnTo>
                  <a:close/>
                </a:path>
              </a:pathLst>
            </a:custGeom>
            <a:solidFill>
              <a:srgbClr val="EE9595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88747" y="609600"/>
            <a:ext cx="7808757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0"/>
              </a:lnSpc>
            </a:pPr>
            <a:r>
              <a:rPr lang="en-US" b="true" sz="3400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Employee Overview Dashboard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142413" y="650651"/>
            <a:ext cx="756681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424986" y="38100"/>
            <a:ext cx="3681197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 b="true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Key visualizations and insights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263061" y="876300"/>
            <a:ext cx="4024939" cy="10082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6686" indent="-208343" lvl="1">
              <a:lnSpc>
                <a:spcPts val="3473"/>
              </a:lnSpc>
              <a:buFont typeface="Arial"/>
              <a:buChar char="•"/>
            </a:pPr>
            <a:r>
              <a:rPr lang="en-US" b="true" sz="1929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H</a:t>
            </a:r>
            <a:r>
              <a:rPr lang="en-US" b="true" sz="1929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igh Employee Turnover: The most striking insight is the extremely high attrition rate (80%). Thi</a:t>
            </a:r>
            <a:r>
              <a:rPr lang="en-US" b="true" sz="1929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s</a:t>
            </a:r>
            <a:r>
              <a:rPr lang="en-US" b="true" sz="1929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 suggests significant issues with employee retention that need immediate investigation.</a:t>
            </a:r>
          </a:p>
          <a:p>
            <a:pPr algn="l" marL="416686" indent="-208343" lvl="1">
              <a:lnSpc>
                <a:spcPts val="3473"/>
              </a:lnSpc>
              <a:buFont typeface="Arial"/>
              <a:buChar char="•"/>
            </a:pPr>
            <a:r>
              <a:rPr lang="en-US" b="true" sz="1929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Younger Workforce: </a:t>
            </a:r>
            <a:r>
              <a:rPr lang="en-US" b="true" sz="1929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The average age of a</a:t>
            </a:r>
            <a:r>
              <a:rPr lang="en-US" b="true" sz="1929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round 29 indicates a relatively young workforce. This could have implications for career development, benefits expectations, and overall company culture.</a:t>
            </a:r>
          </a:p>
          <a:p>
            <a:pPr algn="l" marL="416686" indent="-208343" lvl="1">
              <a:lnSpc>
                <a:spcPts val="3473"/>
              </a:lnSpc>
              <a:buFont typeface="Arial"/>
              <a:buChar char="•"/>
            </a:pPr>
            <a:r>
              <a:rPr lang="en-US" b="true" sz="1929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Gender Imbalance: There's a noticeable gender imbalance, with more male employees than female or non-binary employees. This might warrant a review of hiring practices and workplace inclusivity.</a:t>
            </a:r>
          </a:p>
          <a:p>
            <a:pPr algn="l">
              <a:lnSpc>
                <a:spcPts val="3473"/>
              </a:lnSpc>
            </a:pPr>
          </a:p>
          <a:p>
            <a:pPr algn="l">
              <a:lnSpc>
                <a:spcPts val="3473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75066"/>
            <a:ext cx="8514087" cy="1246496"/>
            <a:chOff x="0" y="0"/>
            <a:chExt cx="11352116" cy="1661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52149" cy="1662049"/>
            </a:xfrm>
            <a:custGeom>
              <a:avLst/>
              <a:gdLst/>
              <a:ahLst/>
              <a:cxnLst/>
              <a:rect r="r" b="b" t="t" l="l"/>
              <a:pathLst>
                <a:path h="1662049" w="113521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EE959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897504" y="375066"/>
            <a:ext cx="1246496" cy="1246496"/>
            <a:chOff x="0" y="0"/>
            <a:chExt cx="1661994" cy="166199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61922" cy="1661922"/>
            </a:xfrm>
            <a:custGeom>
              <a:avLst/>
              <a:gdLst/>
              <a:ahLst/>
              <a:cxnLst/>
              <a:rect r="r" b="b" t="t" l="l"/>
              <a:pathLst>
                <a:path h="1661922" w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EE9595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979826" y="457388"/>
            <a:ext cx="1081854" cy="1081851"/>
            <a:chOff x="0" y="0"/>
            <a:chExt cx="1442472" cy="14424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466" cy="1442466"/>
            </a:xfrm>
            <a:custGeom>
              <a:avLst/>
              <a:gdLst/>
              <a:ahLst/>
              <a:cxnLst/>
              <a:rect r="r" b="b" t="t" l="l"/>
              <a:pathLst>
                <a:path h="1442466" w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-95250" y="2073298"/>
            <a:ext cx="14358311" cy="7678920"/>
            <a:chOff x="0" y="0"/>
            <a:chExt cx="20068952" cy="1073300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068952" cy="10732984"/>
            </a:xfrm>
            <a:custGeom>
              <a:avLst/>
              <a:gdLst/>
              <a:ahLst/>
              <a:cxnLst/>
              <a:rect r="r" b="b" t="t" l="l"/>
              <a:pathLst>
                <a:path h="10732984" w="20068952">
                  <a:moveTo>
                    <a:pt x="0" y="0"/>
                  </a:moveTo>
                  <a:lnTo>
                    <a:pt x="20068952" y="0"/>
                  </a:lnTo>
                  <a:lnTo>
                    <a:pt x="20068952" y="10732984"/>
                  </a:lnTo>
                  <a:lnTo>
                    <a:pt x="0" y="10732984"/>
                  </a:lnTo>
                  <a:close/>
                </a:path>
              </a:pathLst>
            </a:custGeom>
            <a:blipFill>
              <a:blip r:embed="rId2"/>
              <a:stretch>
                <a:fillRect l="-68" t="0" r="-68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1123878" y="3224908"/>
            <a:ext cx="11365979" cy="4916164"/>
            <a:chOff x="0" y="0"/>
            <a:chExt cx="15154638" cy="655488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154636" cy="6554884"/>
            </a:xfrm>
            <a:custGeom>
              <a:avLst/>
              <a:gdLst/>
              <a:ahLst/>
              <a:cxnLst/>
              <a:rect r="r" b="b" t="t" l="l"/>
              <a:pathLst>
                <a:path h="6554884" w="15154636">
                  <a:moveTo>
                    <a:pt x="0" y="0"/>
                  </a:moveTo>
                  <a:lnTo>
                    <a:pt x="15154636" y="0"/>
                  </a:lnTo>
                  <a:lnTo>
                    <a:pt x="15154636" y="6554884"/>
                  </a:lnTo>
                  <a:lnTo>
                    <a:pt x="0" y="6554884"/>
                  </a:lnTo>
                  <a:close/>
                </a:path>
              </a:pathLst>
            </a:custGeom>
            <a:solidFill>
              <a:srgbClr val="EE9595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88747" y="640487"/>
            <a:ext cx="7808757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0"/>
              </a:lnSpc>
            </a:pPr>
            <a:r>
              <a:rPr lang="en-US" sz="3400" b="true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Employee Overview Dashboard</a:t>
            </a:r>
          </a:p>
          <a:p>
            <a:pPr algn="l">
              <a:lnSpc>
                <a:spcPts val="408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8142413" y="650651"/>
            <a:ext cx="756681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559178" y="19238"/>
            <a:ext cx="3681197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500" b="true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Key visualizations and insights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215436" y="705038"/>
            <a:ext cx="4024939" cy="10008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5705" indent="-197852" lvl="1">
              <a:lnSpc>
                <a:spcPts val="3299"/>
              </a:lnSpc>
              <a:buFont typeface="Arial"/>
              <a:buChar char="•"/>
            </a:pPr>
            <a:r>
              <a:rPr lang="en-US" b="true" sz="1832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Sa</a:t>
            </a:r>
            <a:r>
              <a:rPr lang="en-US" b="true" sz="1832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les Dominance: The Sales department being the largest highlights its importance to the organization's success. Und</a:t>
            </a:r>
            <a:r>
              <a:rPr lang="en-US" b="true" sz="1832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erstanding the </a:t>
            </a:r>
            <a:r>
              <a:rPr lang="en-US" b="true" sz="1832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dynamics and potential attrition within this department is crucial.</a:t>
            </a:r>
          </a:p>
          <a:p>
            <a:pPr algn="l" marL="395705" indent="-197852" lvl="1">
              <a:lnSpc>
                <a:spcPts val="3299"/>
              </a:lnSpc>
              <a:buFont typeface="Arial"/>
              <a:buChar char="•"/>
            </a:pPr>
            <a:r>
              <a:rPr lang="en-US" b="true" sz="1832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Potential Link Between Demographics and Attrition: It would be beneficial to further analyze if there are correlations between demographi</a:t>
            </a:r>
            <a:r>
              <a:rPr lang="en-US" b="true" sz="1832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cs (age, gender, marital status, education level, department) and the high attrition rate.</a:t>
            </a:r>
          </a:p>
          <a:p>
            <a:pPr algn="l" marL="395705" indent="-197852" lvl="1">
              <a:lnSpc>
                <a:spcPts val="3299"/>
              </a:lnSpc>
              <a:buFont typeface="Arial"/>
              <a:buChar char="•"/>
            </a:pPr>
            <a:r>
              <a:rPr lang="en-US" b="true" sz="1832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Focus on Bachelor's Degrees: The prevalence of Bachelor's degrees suggests a workforce that values formal education. The concentration in Human Resources among Bachelor's holders could indicate a strong HR function or a history of hiring for those skills.</a:t>
            </a:r>
          </a:p>
          <a:p>
            <a:pPr algn="l">
              <a:lnSpc>
                <a:spcPts val="4167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75066"/>
            <a:ext cx="8514087" cy="1246496"/>
            <a:chOff x="0" y="0"/>
            <a:chExt cx="11352116" cy="1661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52149" cy="1662049"/>
            </a:xfrm>
            <a:custGeom>
              <a:avLst/>
              <a:gdLst/>
              <a:ahLst/>
              <a:cxnLst/>
              <a:rect r="r" b="b" t="t" l="l"/>
              <a:pathLst>
                <a:path h="1662049" w="113521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EE959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897504" y="375066"/>
            <a:ext cx="1246496" cy="1246496"/>
            <a:chOff x="0" y="0"/>
            <a:chExt cx="1661994" cy="166199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61922" cy="1661922"/>
            </a:xfrm>
            <a:custGeom>
              <a:avLst/>
              <a:gdLst/>
              <a:ahLst/>
              <a:cxnLst/>
              <a:rect r="r" b="b" t="t" l="l"/>
              <a:pathLst>
                <a:path h="1661922" w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EE9595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979826" y="457388"/>
            <a:ext cx="1081854" cy="1081851"/>
            <a:chOff x="0" y="0"/>
            <a:chExt cx="1442472" cy="14424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466" cy="1442466"/>
            </a:xfrm>
            <a:custGeom>
              <a:avLst/>
              <a:gdLst/>
              <a:ahLst/>
              <a:cxnLst/>
              <a:rect r="r" b="b" t="t" l="l"/>
              <a:pathLst>
                <a:path h="1442466" w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-95250" y="2073298"/>
            <a:ext cx="14358311" cy="7678920"/>
            <a:chOff x="0" y="0"/>
            <a:chExt cx="20068952" cy="1073300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068952" cy="10732984"/>
            </a:xfrm>
            <a:custGeom>
              <a:avLst/>
              <a:gdLst/>
              <a:ahLst/>
              <a:cxnLst/>
              <a:rect r="r" b="b" t="t" l="l"/>
              <a:pathLst>
                <a:path h="10732984" w="20068952">
                  <a:moveTo>
                    <a:pt x="0" y="0"/>
                  </a:moveTo>
                  <a:lnTo>
                    <a:pt x="20068952" y="0"/>
                  </a:lnTo>
                  <a:lnTo>
                    <a:pt x="20068952" y="10732984"/>
                  </a:lnTo>
                  <a:lnTo>
                    <a:pt x="0" y="10732984"/>
                  </a:lnTo>
                  <a:close/>
                </a:path>
              </a:pathLst>
            </a:custGeom>
            <a:blipFill>
              <a:blip r:embed="rId2"/>
              <a:stretch>
                <a:fillRect l="-195" t="0" r="-195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1123878" y="3224908"/>
            <a:ext cx="11365979" cy="4916164"/>
            <a:chOff x="0" y="0"/>
            <a:chExt cx="15154638" cy="655488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154636" cy="6554884"/>
            </a:xfrm>
            <a:custGeom>
              <a:avLst/>
              <a:gdLst/>
              <a:ahLst/>
              <a:cxnLst/>
              <a:rect r="r" b="b" t="t" l="l"/>
              <a:pathLst>
                <a:path h="6554884" w="15154636">
                  <a:moveTo>
                    <a:pt x="0" y="0"/>
                  </a:moveTo>
                  <a:lnTo>
                    <a:pt x="15154636" y="0"/>
                  </a:lnTo>
                  <a:lnTo>
                    <a:pt x="15154636" y="6554884"/>
                  </a:lnTo>
                  <a:lnTo>
                    <a:pt x="0" y="6554884"/>
                  </a:lnTo>
                  <a:close/>
                </a:path>
              </a:pathLst>
            </a:custGeom>
            <a:solidFill>
              <a:srgbClr val="EE9595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07797" y="447675"/>
            <a:ext cx="7808757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0"/>
              </a:lnSpc>
            </a:pPr>
            <a:r>
              <a:rPr lang="en-US" b="true" sz="3400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Satisfaction&amp; performance Dashboard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142413" y="650651"/>
            <a:ext cx="756681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559178" y="19238"/>
            <a:ext cx="3681197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500" b="true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Key visualizations and insights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510711" y="733613"/>
            <a:ext cx="3729664" cy="9152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7"/>
              </a:lnSpc>
            </a:pPr>
            <a:r>
              <a:rPr lang="en-US" sz="2015" b="true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Emp</a:t>
            </a:r>
            <a:r>
              <a:rPr lang="en-US" sz="2015" b="true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loyees largely rate their performance highly ("Above and Beyond" or "Exceeds Exp</a:t>
            </a:r>
            <a:r>
              <a:rPr lang="en-US" sz="2015" b="true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ectat</a:t>
            </a:r>
            <a:r>
              <a:rPr lang="en-US" sz="2015" b="true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ion"). Job satisfaction varies by department, with HR showing higher dissatisfaction. Overall satisfaction is skewed positively, but lack of promotion correlates with</a:t>
            </a:r>
            <a:r>
              <a:rPr lang="en-US" sz="2015" b="true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 dissatisfaction. Retention varies significantly by manager. Younger employees report better work-life balance than older groups. Key takeaways include addressing HR dissatisfaction, focusing on career progression, analyzing manager impact on retention, and understanding work-life balance issues in older employees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DAGljGQcrzY</dc:identifier>
  <dcterms:modified xsi:type="dcterms:W3CDTF">2011-08-01T06:04:30Z</dcterms:modified>
  <cp:revision>1</cp:revision>
  <dc:title>Untitled presentation (1).pptx</dc:title>
</cp:coreProperties>
</file>