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7:35.8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03DB97-C789-4EBC-A265-3575ADE658EE}" emma:medium="tactile" emma:mode="ink">
          <msink:context xmlns:msink="http://schemas.microsoft.com/ink/2010/main" type="inkDrawing" rotatedBoundingBox="4393,12461 6572,17108 3024,18771 845,14124" semanticType="verticalRange" shapeName="Other">
            <msink:sourceLink direction="with" ref="{658EBA62-116E-492D-A964-D53277EA8EBE}"/>
          </msink:context>
        </emma:interpretation>
      </emma:emma>
    </inkml:annotationXML>
    <inkml:trace contextRef="#ctx0" brushRef="#br0">0 0 0,'16'0'0,"1"0"16,15 0 0,1 0-1,-17 0-15,17 0 16,-17 0 0,17 0-16,-1 0 15,33 0 1,0 0-1,-16 0-15,16 0 16,0 0 0,-32 0-1,48 0-15,1 0 16,-1 0 0,-16 16-16,17-16 15,16 0 1,-33 0-1,16 0-15,17 0 16,-17 16 0,-48-16-16,48 17 15,-32-1 1,0-16 0,16 16-16,33 0 15,-17 1 1,17-17-16,-17 16 15,-16-16 1,17 16 0,15 1-16,17-17 15,-16 32 1,32 1-16,1-1 16,-17 1-1,-33-33 1,0 32-16,17 1 15,-17-17 1,17 17 0,-16-1-16,-17-15 15,0 15 1,0 17-16,16-16 16,-16 16-1,1-1 1,15 1-16,-32 0 31,0-16-31,-17 15 0,33 18 16,-32-18-1,16 1 1,0 16-16,-17-16 16,1 16-1,16 1 1,-33-1-16,16 0 0,-15 0 31,-1 0-31,0-16 16,1 32-1,-17-32 1,16 0-16,-16 16 16,0 0-1,16 33-15,0-17 16,-16 17-1,17-17 1,-17 1-16,0-17 16,0 0-1,0 17 1,-17-34-16,1 34 16,0-1-1,0 1-15,-1-1 16,-15 17-1,-1-17 1,17 1-16,-17-17 16,-15 0-1,31 0-15,1-16 16,-33 16 0,17-16-1,-1 0-15,-16 16 16,17-33-1,15 1-15,-15-1 16,-17 1 0,33-17-1,-1 17-15,-15-17 16,15 0 0,1 1-16,-16-1 15,-1 0 1,0 0-1,1 1-15,-1 15 16,1-15 0,-1-1-1,-16-16-15,-16 16 16,33-16 0,-17 16-16,16-16 15,1 17 1,15-17-1,-31 16-15,31 0 16,-48-16 0,33 17-16,-50-1 15,33-16 1,1 16 0,-18 0-16,1-16 15,16 0 1,-16 17-1,0-17-15,0 16 16,16-16 0,-16 16-16,16-16 15,0 0 1,1 0 0,-1 17-16,16-17 15,17 0 1,-49 16-16,0-16 15,16 0 1,-16 16 0,-1-16-16,34 0 0,-17 16 31,16-16-31,1 0 16,-17 0-1,17 0 1,-1 0-16,0 17 15,1-17 1,-1 0-16,1 0 16,15 0-1,-15 0 1,-1 0-16,17 0 16,-17 0-1,17 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42.3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13EE48-41D0-4955-B5F7-70518C496C46}" emma:medium="tactile" emma:mode="ink">
          <msink:context xmlns:msink="http://schemas.microsoft.com/ink/2010/main" type="inkDrawing" rotatedBoundingBox="1642,6797 2540,6545 2620,6830 1723,7082" semanticType="callout" shapeName="Other"/>
        </emma:interpretation>
      </emma:emma>
    </inkml:annotationXML>
    <inkml:trace contextRef="#ctx0" brushRef="#br0">863 0 0,'0'16'141,"0"0"-94,0 0-16,0 1 0,0-1-15,16-16-16,-16 16 31,0 1 1,16-17-1,-16 16-16,0 0 1,0 0 15,0 1-15,0-1 15,0 0 47,0 1-31,-16-17-16,16 16 1,-16-16-17,16 16 17,-17-16-32,17 16 31,-16-16-16,0 0 17,16 17-17,-16-17 17,16 16-1,-17-16-31,1 0 47,16 16-32,-16-16 1,0 0 31,16 17-47,-17-17 31,1 0 0,0 16 1,-1-16-32,1 0 31,0 0-16,0 0 1,-1 0 15,1 0-15,0 0 0,-1 0-1,1 0 16,0 0-15,0 0 0,-1 0-1,1 0 1,0 0 15,-1 0-15,1 0-1,0 0 17,16 16-17,-16-16-15,-1 0 16,1 0 15,0 0-15,-1 0-1,1 0 1,0 0 15,0 0-15,-1 0 31,1 0-32,0 0 1,-1 0 0,1 0-1,0 0 17,0 0-32,-1 0 31,1 0-16,0 0 17,0 0-17,-1 0 17,1 0-17,0 0 16,-1 0 32,1 0-32,0 0 63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48.1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398F83-D952-411F-ACC8-16D4AB7DC8C7}" emma:medium="tactile" emma:mode="ink">
          <msink:context xmlns:msink="http://schemas.microsoft.com/ink/2010/main" type="inkDrawing" rotatedBoundingBox="1705,4701 2589,4640 2595,4729 1711,4791" shapeName="Other">
            <msink:destinationLink direction="with" ref="{E6CC5462-BDC7-4B08-A809-CE7AF81FC6D5}"/>
            <msink:destinationLink direction="from" ref="{3E8E8DEC-CD06-406C-AC77-4771AC39A6EC}"/>
          </msink:context>
        </emma:interpretation>
      </emma:emma>
    </inkml:annotationXML>
    <inkml:trace contextRef="#ctx0" brushRef="#br0">880 0 0,'0'16'125,"0"0"-78,0 0-1,-17-16-30,17 17 31,-16-17-31,0 0-1,-1 0 16,17 16-15,-16-16 0,0 0 15,16 16-15,-16-16-1,-1 0 1,1 0 31,0 0-32,0 0 1,-1 0 0,1 0-1,0 0 1,-1 0-16,1 0 15,0 0 1,0 0 0,-1 0 15,1 0-15,0 0-1,-1 0 1,1 0 15,0 0 0,0 17-15,-1-17 15,1 0-31,0 0 47,-1 0-16,1 0-15,0 0 0,0 0-1,-1 0 1,1 0-1,0 0 1,-1 0 15,1 0-31,0 0 47,0 0-16,-1 0 1,1 0-17,0 0 17,-1 0 14,1 0-14,0 0-32,0 0 31,-1 0 0,1 0 0,0 0 1,0 0 15,-1 0-16,1 0 0,0 0 47,-1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52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70A3BD-7E94-41B2-8721-41676E78A56B}" emma:medium="tactile" emma:mode="ink">
          <msink:context xmlns:msink="http://schemas.microsoft.com/ink/2010/main" type="inkDrawing" rotatedBoundingBox="1713,8470 3982,8334 4001,8661 1733,8797" semanticType="callout" shapeName="Other"/>
        </emma:interpretation>
      </emma:emma>
    </inkml:annotationXML>
    <inkml:trace contextRef="#ctx0" brushRef="#br0">2230 0 0,'17'0'31,"-17"16"-15,0 0 15,0 0-15,0 1 15,0-1-15,0 0-1,16 1 1,-16-1 15,0 0 16,0 0-31,0 1 15,0-1-31,0 0 31,0 1-31,0-1 16,0 0 15,0 0 0,-16-16-31,16 17 47,-17-17-47,1 0 32,0 16-17,-1-16 1,1 0-1,0 0-15,16 16 16,-33-16 0,1 0-1,-1 0 17,1 0-32,15 17 15,1-17 1,0 0-1,0 0 1,-1 0 0,1 0-1,0 0 1,-1 0 0,1 0 15,0 0-31,-17 0 15,17 0 1,0 0 0,-17 0-16,1 0 31,15 0-31,1 0 16,0 0-1,-1 0 1,1 0-16,0 0 15,-17 0 1,17 0 0,0 0-16,-1 0 15,1 0 1,0 0-16,-17 0 16,1 0-1,15 0 1,1 0-16,-16 0 15,-1 0 1,17 0-16,0 0 16,-17 0-1,17 0 1,-17 0-16,17 0 16,-17 0-1,17 0-15,0 0 16,-17 0-1,17 0 1,-17 0-16,17 0 16,-17 0-1,17 0-15,-16 0 16,-1 0 0,0 0-1,17 0-15,-16 0 31,-1 0-31,0 0 0,1 0 16,16 0 0,-17 0-1,17 0-15,0 0 16,-17 0 0,0 0-1,1 0-15,-17 0 16,16 0-1,-15 0 1,-18 0-16,34 0 16,-1 0-1,1 0-15,15 0 16,-15 0 0,16 0-1,-1 0-15,1 0 16,0 0-1,-1 0-15,1 0 32,0 0-17,0 0-15,-1 0 16,1 0 0,0 0 15,0 0 0,-1 0-15,1 0-1,0 0 32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56.3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D74B99-1658-4D4E-8B16-90C5393FA945}" emma:medium="tactile" emma:mode="ink">
          <msink:context xmlns:msink="http://schemas.microsoft.com/ink/2010/main" type="inkDrawing" rotatedBoundingBox="1656,10746 2523,10501 2594,10752 1727,10998" semanticType="callout" shapeName="Other">
            <msink:sourceLink direction="with" ref="{62231B63-0A74-4542-BB15-A43A41E2E767}"/>
          </msink:context>
        </emma:interpretation>
      </emma:emma>
    </inkml:annotationXML>
    <inkml:trace contextRef="#ctx0" brushRef="#br0">830 0 0,'0'16'78,"0"1"-62,0 15 15,0 1-15,17-17-1,-17 0 1,0 1 15,16-1-15,-16 0-1,0 1 17,0-1 30,0 0-31,-16 0 1,-1-16 15,17 17-47,-16-17 46,0 16-46,0-16 47,-1 0-47,1 16 16,0-16 0,0 0-1,-1 16 16,1-16-31,0 0 32,-1 0-17,1 0 1,0 0 0,16 17-16,-16-17 15,-1 0 1,1 0-16,0 0 15,-1 16 1,-15-16 0,16 0-16,-1 0 15,-15 0 17,15 16-32,1-16 15,0 0 1,-17 0-1,17 0 17,0 17-32,-1-17 15,1 0 1,0 0 0,0 0-16,-1 0 31,1 0-31,0 0 15,-1 0 1,1 0-16,0 0 31,0 0-15,-1 0-16,1 0 16,0 0 15,0 0-31,-1 0 15,1 0 1,0 0 0,-1 0 46,1 0-31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18.0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8EBA62-116E-492D-A964-D53277EA8EBE}" emma:medium="tactile" emma:mode="ink">
          <msink:context xmlns:msink="http://schemas.microsoft.com/ink/2010/main" type="writingRegion" rotatedBoundingBox="2333,15192 1956,17984 772,17824 1149,15032">
            <msink:destinationLink direction="with" ref="{6603DB97-C789-4EBC-A265-3575ADE658EE}"/>
          </msink:context>
        </emma:interpretation>
      </emma:emma>
    </inkml:annotationXML>
    <inkml:traceGroup>
      <inkml:annotationXML>
        <emma:emma xmlns:emma="http://www.w3.org/2003/04/emma" version="1.0">
          <emma:interpretation id="{80DA2EC8-CBF7-4F37-8BDF-B722738C35C3}" emma:medium="tactile" emma:mode="ink">
            <msink:context xmlns:msink="http://schemas.microsoft.com/ink/2010/main" type="paragraph" rotatedBoundingBox="2333,15192 1956,17984 772,17824 1149,15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5D2646-15A9-4B2E-ACA5-0826C4B1E72E}" emma:medium="tactile" emma:mode="ink">
              <msink:context xmlns:msink="http://schemas.microsoft.com/ink/2010/main" type="line" rotatedBoundingBox="2333,15192 1956,17984 772,17824 1149,15032"/>
            </emma:interpretation>
          </emma:emma>
        </inkml:annotationXML>
        <inkml:traceGroup>
          <inkml:annotationXML>
            <emma:emma xmlns:emma="http://www.w3.org/2003/04/emma" version="1.0">
              <emma:interpretation id="{D4D0065A-1117-4E42-911D-4B4437140C16}" emma:medium="tactile" emma:mode="ink">
                <msink:context xmlns:msink="http://schemas.microsoft.com/ink/2010/main" type="inkWord" rotatedBoundingBox="2332,15192 1955,17984 772,17824 1149,15032"/>
              </emma:interpretation>
            </emma:emma>
          </inkml:annotationXML>
          <inkml:trace contextRef="#ctx0" brushRef="#br0">0 1172 0,'-16'0'47,"0"0"-32,-1 0 16,1 0 1,16 16-17,-16-16 17,16 17-32,0-1 31,-17-16-31,17 16 31,0 1-15,-16-17-16,16 16 15,0 0 1,0 0 0,-16 1-1,0 15 1,-1 1-1,1-17 1,0 0 0,16 1-16,-16 15 15,16-16 1,-17 1-16,17-1 16,-16-16-1,16 16 1,0 17-16,-16-17 31,16 0-31,0 1 16,0 15-1,0-15 1,0 15 0,0-16-1,0 1-15,16-1 16,-16 17-1,0-17 1,16 0-16,1 0 16,-17 1-1,0 15 1,16-15-16,0-1 16,-16 16-1,16-15-15,1-1 16,-1 0-1,0 0 1,0 1-16,-16-1 16,0 0-1,17 1-15,-1-1 16,0 16 0,1-32-1,-17 17-15,16-1 16,0 0-1,-16 1 1</inkml:trace>
          <inkml:trace contextRef="#ctx0" brushRef="#br1" timeOffset="48332.1723">879 1644 0,'0'17'63,"0"-1"-32,0 0 0,0 0 0,17 1-31,-17-1 47,0 0-16,0 1-31,0-1 16,0 0 0,0 0-1,0 1 1,0-1 0,0 0-16,0 1 31,0-1-16,0 0-15,0 0 47,-17-16-15,17 17-32,0-1 15,-16-16 16,16 16-31,-16-16 32,0 0-32,-1 16 15,1-16 1,0 0 0,-1 17-16,1-17 15,-16 0 1,15 0-1,1 0-15,0 0 16,-17 0 0,1 0-1,15 0 1,1 0 0,0 0-16,-1 0 15,1 0 1,0 0-16,0 0 15,-17 0 17,17 0-17,-17 0 1,17 0 0,0 0-1,-1 0 1,1 0-1,0 0 1,0 0 0,-1 0-1,1 0 1,-17 0 0,17 0 15,0 0-16,0 0 1,-1 0 0,1 0-1,0 0 1,-1 0 15,1 0-15,0 0 15</inkml:trace>
          <inkml:trace contextRef="#ctx0" brushRef="#br0" timeOffset="1556.0674">-179 2230 0,'-16'17'31,"0"-1"-15,16 0 15,-17-16-31,1 17 16,16-1-1,0 0 1,-16 0-16,16 1 15,-17-17 1,17 16 0,0 17-16,0-17 15,-16 0-15,16 0 16,0 17 0,-16 0-1,16-17 1,-16 0-16,16 17 15,-17-17 1,17 16-16,0 1 16,0-17-1,0 17 1,0-17-16,0 0 16,0 1-1,0-1-15,0 17 16,0-17-1,0 16-15,0 1 16,0 0 0,-16-1-1,16-16 1,0 17-16,0 0 16,-16-17-1,16 16-15,0-15 16,0 15-1,0 1 1,0-17-16,0 17 16,0-17-1,0 16-15,0-15 16,0-1 0,0 65 15,0-48-31,0 0 15,16-1 1,-16 1-16,16-17 16,-16 17-1,0-17-15,17 0 16,-17 0 0,16 17-1,-16-17-15,16 1 16,-16-1-1,16 0-15,1 0 16,-1 1 0,0-1-1,-16 0-15,17 1 16,-1-1 0,-16 0-16,16 0 15,0 17 16,1-17-31,-1-16 16,0 16 0,0 1-16,1-1 15,-1-16 1,0 16 0,1 1-16,-1-17 15,0 16 1,0 0-1,1-16 1,-1 16 0,0-16-1,1 0 142</inkml:trace>
        </inkml:traceGroup>
        <inkml:traceGroup>
          <inkml:annotationXML>
            <emma:emma xmlns:emma="http://www.w3.org/2003/04/emma" version="1.0">
              <emma:interpretation id="{EB32660B-9CA7-4CB4-A381-C5E86B7430A6}" emma:medium="tactile" emma:mode="ink">
                <msink:context xmlns:msink="http://schemas.microsoft.com/ink/2010/main" type="inkWord" rotatedBoundingBox="2141,16614 2085,17027 1384,16933 1439,16519"/>
              </emma:interpretation>
            </emma:emma>
          </inkml:annotationXML>
          <inkml:trace contextRef="#ctx0" brushRef="#br1" timeOffset="51572.8304">733 2719 0,'0'16'125,"0"0"-109,0 1 15,0-1-31,16 0 16,-16 1-1,0-1-15,0 0 16,0 0 15,16-16-15,-16 17 15,0-1 0,0 0 16,-16 1-16,16-1 1,-16-16-17,16 16-15,-16 0 31,-1 1 16,1-17-15,0 16-17,-1-16 16,1 0-31,0 0 32,0 0-17,-1 0 1,1 16 0,0-16-1,-1 0 1,1 0-1,16 17 1,-16-17 0,0 0-16,-1 0 15,1 0 1,0 0 0,-17 0-16,17 0 15,0 0 1,-1 0-1,1 0-15,0 0 32,0 0-32,-1 0 15,1 0 1,0 0 0,-1 0-16,1 0 31,0 0-16,0 0 1,-1 0 0,-15 0 15,15 0-31,1 0 16,-16 0 15,15 0-16,1 0 17,0 0-1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7:40.9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F5E9B7-4092-4773-B123-AB638AF622ED}" emma:medium="tactile" emma:mode="ink">
          <msink:context xmlns:msink="http://schemas.microsoft.com/ink/2010/main" type="inkDrawing" rotatedBoundingBox="7879,13009 10299,2132 14444,3054 12025,13931" semanticType="callout" shapeName="Other">
            <msink:sourceLink direction="with" ref="{BE3B0A18-4B97-4BCA-A148-F86EC65E5879}"/>
            <msink:sourceLink direction="with" ref="{8C53C28E-5DE1-4EA4-91C3-A6494C419185}"/>
          </msink:context>
        </emma:interpretation>
      </emma:emma>
    </inkml:annotationXML>
    <inkml:trace contextRef="#ctx0" brushRef="#br0">2801 0 0,'32'0'32,"1"0"-17,-17 0-15,33 0 16,0 16 0,-33-16-1,17 17-15,-1-1 16,1-16-1,-17 16-15,33 17 16,-16-17-16,-1 0 31,1 1-31,-1-1 16,1 0 0,16 17-1,-17-17-15,1 17 16,-17-17-1,17 33-15,15-17 16,1 17 0,0 0-1,16 0-15,-16 0 16,-16-33 0,16 33-16,-1 0 15,1 0-15,16 16 31,1 0-31,-18-16 16,1-1 0,33 18-16,-17 15 15,-49-48 1,33 32 0,-17 0-16,1 0 15,0 16 1,-1 17-1,1 16-15,-1-16 16,1-1 0,-1 17-16,1-32 15,-17-1 1,17 17 0,-1-17-16,-15-16 15,15 17 1,-16-1-16,-16-32 15,17 49 1,-17 0 0,0-1-16,16 1 15,0 0 1,1 16-16,-17-49 16,0 16-1,0 17 1,16-17-16,0 17 15,-16-17 1,16 17-16,1 0 16,-1 16-1,0-17 1,1-15-16,15 15 16,1-15-1,-17 16 1,0-33-16,1 32 15,-17 1 1,16-17-16,0 17 16,0-16-1,1-1 1,-1-32-16,-16 32 16,0-16-1,0-16-15,0 49 16,0-17-1,0-16 1,0 1-16,0-1 16,0 0-1,0 16 1,0-16-16,0 1 0,16-1 31,-16-17-31,0 1 16,0 16-1,-16-32 1,16 32-16,-16-32 16,-1-1-1,17 17-15,-16 0 16,16 0 0,0 16-1,0 0-15,0 0 16,0-16-1,0 16-15,0-16 16,0 0-16,0-17 31,-16 34-31,16-18 16,0-15 0,0 32-16,0-32 15,0 16 1,0-1-1,0-15-15,0-1 0,0-15 32,-16 32-17,16-1-15,-17-31 16,17 32 0,-16-17-16,0 17 15,-1-16 1,-15-1-1,-1 33-15,17-32 16,-17 16 0,17-17-16,0 1 15,-33 32 1,16-16 0,-15 16-16,-1-16 15,0 0 1,-16 16-1,0-16-15,0 32 16,16-32 0,0 16-16,16-16 15,-16 16 1,-16 16 0,16 17-16,17 49 15,-33-33 1,16-33-16,-16-48 15,0 15 1,0 1 0,16 0-16,0-16 15,0-1 1,0 1-16,0-1 16,-16 1-1,0-17 1,16 33-16,-16-33 15,0 17 1,16-1 0,-32 1-16,-1 0 15,1-1 1,16 1-16,-33 16 16,17-1-1,16-15 1,-33 16-16,16 0 15,1-33 1,32 33-16,-16-17 16,0-15-1,0 31 1,0-15-16,0 0 16,-1-1-1,-31 1 1,-1-1-16,17 1 15,-1-17 1,1 17-16,-1-17 16,17 0-1,0 1 1,16 15-16,-16-32 16,16 16-16,-16 1 15,0 15 1,0 1-1,-16-17 1,15 0-16,-15 1 16,32-1-1,-16 16-15,-16-15 16,32-1 0,-16 0-1,-1 1-15,1-1 16,33-16-1,-1 16-15,-16 17 16,1-33 0,15 16-1,17-16-15,-1 16 16,1-16 0,0 17-16,0-17 15,-1 0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7:46.1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3B0A18-4B97-4BCA-A148-F86EC65E5879}" emma:medium="tactile" emma:mode="ink">
          <msink:context xmlns:msink="http://schemas.microsoft.com/ink/2010/main" type="inkDrawing" rotatedBoundingBox="4919,2030 10763,2215 10761,2285 4916,2100" shapeName="Other">
            <msink:destinationLink direction="with" ref="{F0F5E9B7-4092-4773-B123-AB638AF622ED}"/>
          </msink:context>
        </emma:interpretation>
      </emma:emma>
    </inkml:annotationXML>
    <inkml:trace contextRef="#ctx0" brushRef="#br0">5845 165 0,'-16'0'79,"0"0"-48,-17 0-16,1 0-15,-17 0 0,0 0 32,-16 0-32,0 0 15,32 0 1,-16 0-16,33 0 16,-17 0-1,1 0 1,-1 0-16,17-16 15,-17 16 1,-16 0 0,17 0-16,-17 0 15,0 0 1,33 0-16,-33 0 16,17 0-1,-34 0 1,50 0-16,-33 0 15,-16 0 1,33 0 0,-17 0-16,0 0 15,16 0 1,1 0-16,-17-16 16,33 16-1,-33 0 1,0-16-16,0 16 15,0 0 1,0 0-16,1 0 16,-1 0-1,0 0 1,0 0-16,-32 0 16,32 0-1,-33-17-15,1 17 16,0-16-1,15 16 1,-15-16-16,16 16 16,-17-17-1,17 17 1,-16 0-16,0-16 16,15 16-1,-15 0-15,16 0 16,16 0-1,-16 0 1,16 0-16,16 0 16,-32 0-1,16 0-15,1 0 16,-1 0 0,0 0-1,-16 0-15,16 0 16,0 0-1,-16 0 1,0 0-16,16 0 16,0 0-1,0 0-15,17 0 16,-17 0 0,16 0-16,-15 0 15,-1 0 1,0 0-1,0 0-15,0 0 16,0 0 0,-16 0-1,0-16-15,0 16 16,0 0 0,0 0-16,16 0 15,0 0 1,0 0-16,17 0 15,-17 0 1,16 0 0,-16 0-16,33-16 15,-49 16 1,32 0 0,1 0-16,-1 0 15,1 0 1,-17 0-16,32 0 15,-15 0 1,-17 0 0,17 0-16,-17 0 15,32 0 1,-15 0 0,-1 0-16,17 0 15,-17 0 1,17 0-16,-16 0 15,15 0 1,1 0 0,-17 0-1,17 0-15,-33 0 0,17 0 32,-1 0-32,1 0 15,15 0 1,-15 0-16,15 0 15,-15 0 1,-1 0 0,17 0-16,-16 0 15,15 0 1,1 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7:50.4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C53C28E-5DE1-4EA4-91C3-A6494C419185}" emma:medium="tactile" emma:mode="ink">
          <msink:context xmlns:msink="http://schemas.microsoft.com/ink/2010/main" type="inkDrawing" rotatedBoundingBox="1464,12797 7879,12771 7880,13240 1466,13266" shapeName="Other">
            <msink:destinationLink direction="with" ref="{F0F5E9B7-4092-4773-B123-AB638AF622ED}"/>
          </msink:context>
        </emma:interpretation>
      </emma:emma>
    </inkml:annotationXML>
    <inkml:trace contextRef="#ctx0" brushRef="#br0">6415 212 0,'-16'0'16,"0"0"0,-17 0-1,17 0 1,0 0-1,-17 0 1,17 0 0,-17 0-16,1 0 15,-17 0 1,0 0-16,16 0 16,-32 0-1,16 0 1,1 0-16,-1 0 15,0 16 1,0-16 0,16 0-16,-15 16 15,15-16 1,0 0-16,17 16 16,-33-16-1,17 0 1,-1 0-16,-16 0 15,1 17 1,-1-17-16,16 0 16,-16 0-1,17 16 1,-17-16-16,-16 0 16,0 0-1,16 16-15,-16 1 16,-33-17-1,33 0 1,-33 0-16,33 0 16,-16 16-1,15-16 1,-15 16-16,0 0 16,15-16-16,-15 17 15,0-1 1,16-16-1,-17 16 1,1-16-16,-17 17 16,33-17-1,-17 0-15,-31 0 16,31 0 0,1 16-1,-17-16-15,17 0 16,15 0-1,-31 0 1,-17 0-16,49 0 16,-33 0-1,0 0-15,33 0 16,-16 0 0,-1 0-1,1 0-15,32 0 16,-16 0-1,-33 0-15,33 0 16,-16 0 0,-1 0-1,-15 0-15,31 0 16,-15 0 0,0 0-16,16 0 15,-17 0 1,1 0-1,-17 0-15,33 0 16,-17-16 0,17 16-1,0-17-15,16 17 16,1-16 0,15 16-16,-32-16 15,32-1 1,1 1-1,-17 0-15,0 0 16,0-17 0,17 17-16,-1-1 15,0-15 1,1 16 0,-1 16-16,1-17 15,-1 1 1,1 0-16,-1-17 15,1 17 1,-1-17 0,0 17-16,1 16 15,-1-16 1,17-1-16,0 1 16,-1 0-1,1 16 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09.36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231B63-0A74-4542-BB15-A43A41E2E767}" emma:medium="tactile" emma:mode="ink">
          <msink:context xmlns:msink="http://schemas.microsoft.com/ink/2010/main" type="inkDrawing" rotatedBoundingBox="1675,10002 1929,12655 1368,12708 1114,10055" shapeName="Other">
            <msink:destinationLink direction="with" ref="{6FF478D3-800B-47AD-9229-78830A712F5C}"/>
            <msink:destinationLink direction="with" ref="{05D74B99-1658-4D4E-8B16-90C5393FA945}"/>
          </msink:context>
        </emma:interpretation>
      </emma:emma>
    </inkml:annotationXML>
    <inkml:trace contextRef="#ctx0" brushRef="#br0">457 0 0,'-16'0'141,"-1"0"-126,1 0 1,0 0-16,-1 0 16,1 0-1,0 0 32,16 16-31,-16-16-1,-1 0 1,1 16 15,0-16 0,16 17-15,-17-17 0,1 16 15,0-16-15,16 16-1,-16-16 1,16 16-1,-17 1-15,1-17 16,16 16 0,-16 0-1,16 0 1,-17 1 0,1-17-16,16 32 15,-16-15 1,0-1-1,16 0-15,-17 17 16,17-17 0,-16 0-16,16 1 31,-16-1-15,16 0-16,-17 0 15,17 1 1,0-1-1,-16 17-15,16-17 16,0 16 0,0-15-16,0 15 15,0-15 1,0-1 0,0 16-16,0 17 15,0-32 1,0 15-16,0 1 15,0-1 1,0-16 0,0 17-16,0-17 15,0 17 1,0-17-16,0 17 16,0-1-1,0 1 1,0-1-16,0 1 15,0 0 1,0-17-16,0 33 16,0-17-1,0-15 1,0 31-16,0-15 16,0 0-1,16-17 1,-16 33-16,0-17 15,17 1 1,-17-1-16,16 1 16,-16-17-1,16 17 1,-16-1-16,0-15 16,17 15-1,-17-16-15,0 17 16,0-17-1,16 17 1,-16-17-16,0 17 16,16-17-1,-16 0 1,16 17-16,1-1 31,-17 1-31,16-17 16,-16 17-1,0-17 1,16 0-16,-16 17 16,17-17-1,-1 0-15,-16 17 16,16-17 0,0 1-1,-16-1-15,17 16 16,-1-15-1,0 15-15,-16-15 16,17-17 0,-1 32-1,-16-16-15,16 1 16,-16-1 0,16 0-16,-16 1 15,17-1 1,-1 0-1,-16 0-15,16 1 16,1-1 0,-1 0-1,0 1-15,-16-1 16,16 0 0,-16 0-16,17 1 15,-17-1 1,16 0-1,0 1-15,17-1 16,-33 0 0,0 0-16,16-16 31,-16 17-15,0-34 77,0 1-77,16-16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11.2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478D3-800B-47AD-9229-78830A712F5C}" emma:medium="tactile" emma:mode="ink">
          <msink:context xmlns:msink="http://schemas.microsoft.com/ink/2010/main" type="inkDrawing" rotatedBoundingBox="1660,7858 1757,9857 1143,9887 1047,7887" semanticType="callout" shapeName="Other">
            <msink:sourceLink direction="with" ref="{62231B63-0A74-4542-BB15-A43A41E2E767}"/>
          </msink:context>
        </emma:interpretation>
      </emma:emma>
    </inkml:annotationXML>
    <inkml:trace contextRef="#ctx0" brushRef="#br0">573 18 0,'0'-17'15,"-33"17"32,17 0-31,-1 0 0,1 0-1,0 0 16,0 17-31,-1-17 16,-15 16 0,15 0-16,1 1 15,-16-1 1,15 0 0,1 17-16,-17-17 15,17 0 1,-16-16-16,32 17 15,-17-1 1,1-16 0,16 32-16,-33 1 15,17-17 1,16 1-16,-32 15 16,15 1-1,1-1 1,16-16-16,-16 17 15,0 16 1,16-17 0,-17-15-16,17 32 15,-16-1 1,0 1-16,16 0 16,0-16-1,0-1 1,0 1-16,0 32 15,0-32 1,16 32-16,17-17 16,-17 34-1,16-33 1,-15 0-16,-1-1 16,0-15-1,17 16-15,-17 0 16,0-17-1,1 1 1,-1-1-16,16 17 16,-15-16-1,15 16 1,-15-17-16,-1 1 16,0-1-1,17 1-15,-17-1 16,-16-15-1,16 15 1,-16-15-16,0-1 16,0 0-1,17 17-15,-17-17 16,0 0 0,16 1-1,0 15-15,-16-48 141,0 0-126,16-17-15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12.7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D49012-F427-4C0F-917F-65DAC714A993}" emma:medium="tactile" emma:mode="ink">
          <msink:context xmlns:msink="http://schemas.microsoft.com/ink/2010/main" type="inkDrawing" rotatedBoundingBox="1220,7700 1221,6039 1530,6040 1528,7701" semanticType="callout" shapeName="Other"/>
        </emma:interpretation>
      </emma:emma>
    </inkml:annotationXML>
    <inkml:trace contextRef="#ctx0" brushRef="#br0">327 0 0,'-16'16'31,"0"0"-31,-1 17 16,1-17-1,0 1-15,0-1 16,-1 0-1,1 0 1,16 17-16,-33-17 16,17 17-1,0-1-15,0 1 16,-1-1 0,1 1-1,16-17-15,0 1 16,-16 15-1,16-16 1,0 33-16,-17-16 16,17-1-1,-16 1-15,16 0 16,-16-1 0,16 1-1,0 16 1,0-17-1,0 1-15,0-1 16,0 1 0,0 16-1,0-17-15,0 1 16,0-1 0,0 17-1,0-33-15,0 17 16,16 0-1,0-1-15,-16 1 16,0-1 0,17 17-1,-1-33-15,0 17 16,-16 16 0,17-33-16,-1 33 15,-16-33 1,16 1-1,0-1-15,1 0 16,-1 0 0,-16 17-16,16-17 15,1 0 1,-1 17 0,-16-17-1,0 1 1,16-17-1,-16-17 79,0 1-78,0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14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8E8DEC-CD06-406C-AC77-4771AC39A6EC}" emma:medium="tactile" emma:mode="ink">
          <msink:context xmlns:msink="http://schemas.microsoft.com/ink/2010/main" type="inkDrawing" rotatedBoundingBox="1017,5715 1136,3786 1758,3824 1639,5753" semanticType="callout" shapeName="Other">
            <msink:sourceLink direction="from" ref="{8F398F83-D952-411F-ACC8-16D4AB7DC8C7}"/>
          </msink:context>
        </emma:interpretation>
      </emma:emma>
    </inkml:annotationXML>
    <inkml:trace contextRef="#ctx0" brushRef="#br0">684 0 0,'-16'17'16,"0"-1"0,-17 0-1,-16 17-15,33-17 16,-17 0 0,1 1-1,-1-17-15,17 0 16,0 16-1,-1 0-15,1 1 16,-16-1 0,15 0-1,-32 17-15,17-17 16,-1 0 0,17 1-16,0 15 15,-1 1 1,1-17-1,0 17-15,16-1 16,-33 17 0,17 0-16,16-33 15,-32 33 1,-1 65 15,33-65-15,0 0-16,-16-17 15,16 17 1,0-16 0,-17 15-16,17-15 15,0 16 1,0-17 0,0 1-16,0 16 15,0-33 1,17 17-16,-17-1 15,16 17 1,0-16 0,-16-1-16,17 1 47,-1-17-47,-16 0 0,16 17 0,17-1 15,-17 1 1,0 0-1,0-17-15,1 0 16,-17 0 0,16 1-1,0-17-15,-16 16 0,17 0 16,-1 1 0,0-1 15,-16 0-16,33 0 1,-17 17-16,0-17 0,1-16 0,-17 17 16,16-1-1,0 0 1,0 0 0,1-16-1,-17 17-15,0-1 16,16 0 15,-16 0 32,16-16-48,-16 17 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8-31T02:38:36.1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CC5462-BDC7-4B08-A809-CE7AF81FC6D5}" emma:medium="tactile" emma:mode="ink">
          <msink:context xmlns:msink="http://schemas.microsoft.com/ink/2010/main" type="inkDrawing" rotatedBoundingBox="2578,4378 2602,4720 2585,4721 2561,4379" semanticType="callout" shapeName="Other">
            <msink:sourceLink direction="with" ref="{8F398F83-D952-411F-ACC8-16D4AB7DC8C7}"/>
          </msink:context>
        </emma:interpretation>
      </emma:emma>
    </inkml:annotationXML>
    <inkml:trace contextRef="#ctx0" brushRef="#br0">0 0 0,'0'16'156,"0"1"-109,0-1-16,0 0 1,0 0 15,0 1-1,0-1 1,0 0 0,0 1-16,17-17 1,-17 16-17,0 0 32,0 0-31,0 1 31,0-1-16,0 0 16,0 1 0,0-1-16,0 0 31,0 0 1,0 1-1,0-1 48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563D-55ED-4185-828E-FC406DADD15F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D3398-8AE3-4C1D-B221-AAEDBFC6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4343-E797-4D1A-A681-B3D1B9343EF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BA30-D71B-47C3-A95A-E082F798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7.png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259" y="1338729"/>
            <a:ext cx="9144000" cy="993869"/>
          </a:xfrm>
        </p:spPr>
        <p:txBody>
          <a:bodyPr/>
          <a:lstStyle/>
          <a:p>
            <a:r>
              <a:rPr lang="en-US" dirty="0" smtClean="0"/>
              <a:t>Ansible Course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1-3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3 – انواع ست کردن متغیر های مربوط به کانفیگ انسیبل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235" y="1354337"/>
            <a:ext cx="111699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به چند روش میتونیم تنظیمات انسیبل رو دستکاری کنیم </a:t>
            </a:r>
          </a:p>
          <a:p>
            <a:pPr lvl="0" algn="r" rtl="1">
              <a:lnSpc>
                <a:spcPct val="150000"/>
              </a:lnSpc>
            </a:pP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میتونیم مستقیما تنظیم دلخواه رو به </a:t>
            </a:r>
            <a:r>
              <a:rPr lang="en-US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cli </a:t>
            </a:r>
            <a:r>
              <a:rPr lang="fa-IR" altLang="en-US" sz="1600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مورد نظر پاس بدیم </a:t>
            </a:r>
          </a:p>
          <a:p>
            <a:pPr lvl="0" algn="l">
              <a:lnSpc>
                <a:spcPct val="150000"/>
              </a:lnSpc>
            </a:pPr>
            <a:r>
              <a:rPr lang="en-US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ANSIBLE_HOST_KEY_CHECKING=false ansible –</a:t>
            </a:r>
            <a:r>
              <a:rPr lang="en-US" altLang="en-US" sz="16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i</a:t>
            </a:r>
            <a:r>
              <a:rPr lang="en-US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1.2.3.4, -m ping </a:t>
            </a:r>
            <a:endParaRPr lang="fa-IR" altLang="en-US" sz="16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l">
              <a:lnSpc>
                <a:spcPct val="150000"/>
              </a:lnSpc>
            </a:pPr>
            <a:endParaRPr lang="en-US" altLang="en-US" sz="16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l">
              <a:lnSpc>
                <a:spcPct val="150000"/>
              </a:lnSpc>
            </a:pPr>
            <a:endParaRPr lang="en-US" altLang="en-US" sz="16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r" rtl="1">
              <a:lnSpc>
                <a:spcPct val="150000"/>
              </a:lnSpc>
            </a:pP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میتونیم یک متغییر محیطی ست کنیم . انسیبل متغییر های محیطی رو بررسی میکنه و اگه تنظیمی مربوط به انسیبل اونجا پیدا کنه اعمال ش میکنه 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export ANSIBLE_HOST_KEY_CHECKING=false</a:t>
            </a:r>
          </a:p>
          <a:p>
            <a:pPr lvl="0">
              <a:lnSpc>
                <a:spcPct val="150000"/>
              </a:lnSpc>
            </a:pPr>
            <a:endParaRPr lang="fa-IR" altLang="en-US" sz="16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>
              <a:lnSpc>
                <a:spcPct val="150000"/>
              </a:lnSpc>
            </a:pPr>
            <a:endParaRPr lang="en-US" altLang="en-US" sz="1600" dirty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r" rtl="1">
              <a:lnSpc>
                <a:spcPct val="150000"/>
              </a:lnSpc>
            </a:pP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ولی بهترین آپشن اینه که از یک کانفیگ فایل استفاده کنیم . یک فایل به اسم </a:t>
            </a:r>
            <a:r>
              <a:rPr lang="en-US" altLang="en-US" sz="16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ansible.cfg</a:t>
            </a:r>
            <a:r>
              <a:rPr lang="en-US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6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ایجاد میکنیم و تو مسیری که انسیبل رو داریم اجرا میکنیم، انسیبل چک میکنه اگه همچین فایلی بود تنظیمات نوشته شده داخل فایل رو اعمال میکنه </a:t>
            </a:r>
            <a:endParaRPr lang="en-US" altLang="en-US" sz="1600" dirty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l">
              <a:lnSpc>
                <a:spcPct val="1500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4 – ارائه ی مثال های بیشتر از </a:t>
            </a:r>
            <a:r>
              <a:rPr lang="en-US" sz="1400" dirty="0">
                <a:cs typeface="2  Compset" panose="00000400000000000000" pitchFamily="2" charset="-78"/>
              </a:rPr>
              <a:t>Ad-Hoc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235" y="1240037"/>
            <a:ext cx="1116990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ایجاد یک پوشه در مسیر مشخص با استفاده از ماژول </a:t>
            </a:r>
            <a:r>
              <a:rPr lang="en-US" dirty="0" smtClean="0">
                <a:cs typeface="2  Compset" panose="00000400000000000000" pitchFamily="2" charset="-78"/>
              </a:rPr>
              <a:t>file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ansible all –</a:t>
            </a:r>
            <a:r>
              <a:rPr lang="en-US" dirty="0" err="1" smtClean="0"/>
              <a:t>i</a:t>
            </a:r>
            <a:r>
              <a:rPr lang="en-US" dirty="0" smtClean="0"/>
              <a:t> 1.2.3.4, -u </a:t>
            </a:r>
            <a:r>
              <a:rPr lang="en-US" dirty="0" err="1" smtClean="0"/>
              <a:t>someuser</a:t>
            </a:r>
            <a:r>
              <a:rPr lang="en-US" dirty="0" smtClean="0"/>
              <a:t> –</a:t>
            </a:r>
            <a:r>
              <a:rPr lang="fa-IR" dirty="0" smtClean="0"/>
              <a:t>-</a:t>
            </a:r>
            <a:r>
              <a:rPr lang="en-US" dirty="0" smtClean="0"/>
              <a:t>ask-pass –m file</a:t>
            </a:r>
            <a:r>
              <a:rPr lang="fa-IR" dirty="0" smtClean="0"/>
              <a:t> </a:t>
            </a:r>
            <a:r>
              <a:rPr lang="en-US" dirty="0" smtClean="0"/>
              <a:t>–a “path=/home/</a:t>
            </a:r>
            <a:r>
              <a:rPr lang="en-US" dirty="0" err="1" smtClean="0"/>
              <a:t>ubuntu</a:t>
            </a:r>
            <a:r>
              <a:rPr lang="en-US" dirty="0" smtClean="0"/>
              <a:t>/</a:t>
            </a:r>
            <a:r>
              <a:rPr lang="en-US" dirty="0" err="1" smtClean="0"/>
              <a:t>myDir</a:t>
            </a:r>
            <a:r>
              <a:rPr lang="en-US" dirty="0" smtClean="0"/>
              <a:t> state=directory”</a:t>
            </a:r>
            <a:endParaRPr lang="fa-IR" dirty="0" smtClean="0"/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ایجاد یک </a:t>
            </a:r>
            <a:r>
              <a:rPr lang="fa-IR" dirty="0">
                <a:cs typeface="2  Compset" panose="00000400000000000000" pitchFamily="2" charset="-78"/>
              </a:rPr>
              <a:t> </a:t>
            </a:r>
            <a:r>
              <a:rPr lang="fa-IR" dirty="0" smtClean="0">
                <a:cs typeface="2  Compset" panose="00000400000000000000" pitchFamily="2" charset="-78"/>
              </a:rPr>
              <a:t>فایل در مسیر مشخص با استفاده از ماژول </a:t>
            </a:r>
            <a:r>
              <a:rPr lang="en-US" dirty="0" smtClean="0">
                <a:cs typeface="2  Compset" panose="00000400000000000000" pitchFamily="2" charset="-78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dirty="0"/>
              <a:t>ansible all –</a:t>
            </a:r>
            <a:r>
              <a:rPr lang="en-US" dirty="0" err="1"/>
              <a:t>i</a:t>
            </a:r>
            <a:r>
              <a:rPr lang="en-US" dirty="0"/>
              <a:t> 1.2.3.4, -u </a:t>
            </a:r>
            <a:r>
              <a:rPr lang="en-US" dirty="0" err="1"/>
              <a:t>someuser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fa-IR" dirty="0" smtClean="0"/>
              <a:t>-</a:t>
            </a:r>
            <a:r>
              <a:rPr lang="en-US" dirty="0" smtClean="0"/>
              <a:t>ask-pass </a:t>
            </a:r>
            <a:r>
              <a:rPr lang="en-US" dirty="0"/>
              <a:t>–m </a:t>
            </a:r>
            <a:r>
              <a:rPr lang="en-US" dirty="0" smtClean="0"/>
              <a:t>file “path=/home/</a:t>
            </a:r>
            <a:r>
              <a:rPr lang="en-US" dirty="0" err="1" smtClean="0"/>
              <a:t>someuser</a:t>
            </a:r>
            <a:r>
              <a:rPr lang="en-US" dirty="0" smtClean="0"/>
              <a:t>/</a:t>
            </a:r>
            <a:r>
              <a:rPr lang="en-US" dirty="0" err="1" smtClean="0"/>
              <a:t>myfile</a:t>
            </a:r>
            <a:r>
              <a:rPr lang="en-US" dirty="0" smtClean="0"/>
              <a:t> state=touch”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ری استارت کردن یک سرویس دلخواه با استفاده از ماژول </a:t>
            </a:r>
            <a:r>
              <a:rPr lang="en-US" dirty="0" err="1" smtClean="0">
                <a:cs typeface="2  Compset" panose="00000400000000000000" pitchFamily="2" charset="-78"/>
              </a:rPr>
              <a:t>systemd</a:t>
            </a:r>
            <a:endParaRPr lang="en-US" dirty="0" smtClean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dirty="0"/>
              <a:t>ansible all –</a:t>
            </a:r>
            <a:r>
              <a:rPr lang="en-US" dirty="0" err="1"/>
              <a:t>i</a:t>
            </a:r>
            <a:r>
              <a:rPr lang="en-US" dirty="0"/>
              <a:t> 1.2.3.4, -u </a:t>
            </a:r>
            <a:r>
              <a:rPr lang="en-US" dirty="0" err="1"/>
              <a:t>someuser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fa-IR" dirty="0" smtClean="0"/>
              <a:t>-</a:t>
            </a:r>
            <a:r>
              <a:rPr lang="en-US" dirty="0" smtClean="0"/>
              <a:t>ask-pass </a:t>
            </a:r>
            <a:r>
              <a:rPr lang="en-US" dirty="0"/>
              <a:t>–m </a:t>
            </a:r>
            <a:r>
              <a:rPr lang="en-US" dirty="0" err="1" smtClean="0"/>
              <a:t>systemd</a:t>
            </a:r>
            <a:r>
              <a:rPr lang="en-US" dirty="0" smtClean="0"/>
              <a:t> “name=</a:t>
            </a:r>
            <a:r>
              <a:rPr lang="en-US" dirty="0" err="1" smtClean="0"/>
              <a:t>cron</a:t>
            </a:r>
            <a:r>
              <a:rPr lang="en-US" dirty="0" smtClean="0"/>
              <a:t> state=restarted”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آپدیت کردن </a:t>
            </a:r>
            <a:r>
              <a:rPr lang="en-US" dirty="0" smtClean="0">
                <a:cs typeface="2  Compset" panose="00000400000000000000" pitchFamily="2" charset="-78"/>
              </a:rPr>
              <a:t>repository index </a:t>
            </a:r>
            <a:r>
              <a:rPr lang="fa-IR" dirty="0">
                <a:cs typeface="2  Compset" panose="00000400000000000000" pitchFamily="2" charset="-78"/>
              </a:rPr>
              <a:t> </a:t>
            </a:r>
            <a:r>
              <a:rPr lang="fa-IR" dirty="0" smtClean="0">
                <a:cs typeface="2  Compset" panose="00000400000000000000" pitchFamily="2" charset="-78"/>
              </a:rPr>
              <a:t>با استفاده از ماژول </a:t>
            </a:r>
            <a:r>
              <a:rPr lang="en-US" dirty="0" smtClean="0">
                <a:cs typeface="2  Compset" panose="00000400000000000000" pitchFamily="2" charset="-78"/>
              </a:rPr>
              <a:t>apt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ansible</a:t>
            </a:r>
            <a:r>
              <a:rPr lang="en-US" dirty="0" smtClean="0"/>
              <a:t> all –</a:t>
            </a:r>
            <a:r>
              <a:rPr lang="en-US" dirty="0" err="1" smtClean="0"/>
              <a:t>i</a:t>
            </a:r>
            <a:r>
              <a:rPr lang="en-US" dirty="0" smtClean="0"/>
              <a:t> 1.2.3.4, -u </a:t>
            </a:r>
            <a:r>
              <a:rPr lang="en-US" dirty="0" err="1" smtClean="0"/>
              <a:t>someuser</a:t>
            </a:r>
            <a:r>
              <a:rPr lang="en-US" dirty="0" smtClean="0"/>
              <a:t> –</a:t>
            </a:r>
            <a:r>
              <a:rPr lang="fa-IR" dirty="0" smtClean="0"/>
              <a:t>-</a:t>
            </a:r>
            <a:r>
              <a:rPr lang="en-US" dirty="0" smtClean="0"/>
              <a:t>ask-pass –m apt “</a:t>
            </a:r>
            <a:r>
              <a:rPr lang="en-US" dirty="0" err="1" smtClean="0"/>
              <a:t>update_cache</a:t>
            </a:r>
            <a:r>
              <a:rPr lang="en-US" dirty="0" smtClean="0"/>
              <a:t>=true”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نصب </a:t>
            </a:r>
            <a:r>
              <a:rPr lang="fa-IR" dirty="0">
                <a:cs typeface="2  Compset" panose="00000400000000000000" pitchFamily="2" charset="-78"/>
              </a:rPr>
              <a:t>یک برنامه ی دلخواه با استفاده از ماژول </a:t>
            </a:r>
            <a:r>
              <a:rPr lang="en-US" dirty="0" smtClean="0">
                <a:cs typeface="2  Compset" panose="00000400000000000000" pitchFamily="2" charset="-78"/>
              </a:rPr>
              <a:t>apt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ansible</a:t>
            </a:r>
            <a:r>
              <a:rPr lang="en-US" dirty="0"/>
              <a:t> all –</a:t>
            </a:r>
            <a:r>
              <a:rPr lang="en-US" dirty="0" err="1"/>
              <a:t>i</a:t>
            </a:r>
            <a:r>
              <a:rPr lang="en-US" dirty="0"/>
              <a:t> 1.2.3.4, -u </a:t>
            </a:r>
            <a:r>
              <a:rPr lang="en-US" dirty="0" err="1"/>
              <a:t>someuser</a:t>
            </a:r>
            <a:r>
              <a:rPr lang="en-US" dirty="0"/>
              <a:t> –</a:t>
            </a:r>
            <a:r>
              <a:rPr lang="fa-IR" dirty="0"/>
              <a:t>-</a:t>
            </a:r>
            <a:r>
              <a:rPr lang="en-US" dirty="0"/>
              <a:t>ask-pass –m apt “</a:t>
            </a:r>
            <a:r>
              <a:rPr lang="en-US" dirty="0" err="1" smtClean="0"/>
              <a:t>update_cache</a:t>
            </a:r>
            <a:r>
              <a:rPr lang="en-US" dirty="0" smtClean="0"/>
              <a:t>=true name=ranger state=present”</a:t>
            </a:r>
            <a:endParaRPr lang="en-US" dirty="0"/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کلون کردن یک ریپازیتوری عمومی از گیتهاب </a:t>
            </a:r>
            <a:endParaRPr lang="en-US" dirty="0" smtClean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dirty="0"/>
              <a:t>ansible all –</a:t>
            </a:r>
            <a:r>
              <a:rPr lang="en-US" dirty="0" err="1"/>
              <a:t>i</a:t>
            </a:r>
            <a:r>
              <a:rPr lang="en-US" dirty="0"/>
              <a:t> 1.2.3.4, -u </a:t>
            </a:r>
            <a:r>
              <a:rPr lang="en-US" dirty="0" err="1"/>
              <a:t>someuser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fa-IR" dirty="0" smtClean="0"/>
              <a:t>-</a:t>
            </a:r>
            <a:r>
              <a:rPr lang="en-US" dirty="0" smtClean="0"/>
              <a:t>ask-pass </a:t>
            </a:r>
            <a:r>
              <a:rPr lang="en-US" dirty="0"/>
              <a:t>–m </a:t>
            </a:r>
            <a:r>
              <a:rPr lang="en-US" dirty="0" err="1" smtClean="0"/>
              <a:t>git</a:t>
            </a:r>
            <a:r>
              <a:rPr lang="en-US" dirty="0"/>
              <a:t> “repo=https://</a:t>
            </a:r>
            <a:r>
              <a:rPr lang="en-US" dirty="0" smtClean="0"/>
              <a:t>github.com/neomn/Ansible_Course.git  </a:t>
            </a:r>
            <a:r>
              <a:rPr lang="en-US" dirty="0" err="1" smtClean="0"/>
              <a:t>dest</a:t>
            </a:r>
            <a:r>
              <a:rPr lang="en-US" dirty="0" smtClean="0"/>
              <a:t>=/home/Ubuntu/</a:t>
            </a:r>
            <a:r>
              <a:rPr lang="en-US" dirty="0" err="1" smtClean="0"/>
              <a:t>ansible_course</a:t>
            </a:r>
            <a:r>
              <a:rPr lang="en-US" dirty="0" smtClean="0"/>
              <a:t> clone=yes”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5 –</a:t>
            </a:r>
            <a:r>
              <a:rPr lang="en-US" sz="1400" dirty="0">
                <a:cs typeface="2  Compset" panose="00000400000000000000" pitchFamily="2" charset="-78"/>
              </a:rPr>
              <a:t> </a:t>
            </a:r>
            <a:r>
              <a:rPr lang="fa-IR" sz="1400" dirty="0">
                <a:cs typeface="2  Compset" panose="00000400000000000000" pitchFamily="2" charset="-78"/>
              </a:rPr>
              <a:t>توضیح وایجاد </a:t>
            </a:r>
            <a:r>
              <a:rPr lang="en-US" sz="1400" dirty="0">
                <a:cs typeface="2  Compset" panose="00000400000000000000" pitchFamily="2" charset="-78"/>
              </a:rPr>
              <a:t>inventory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98829" y="985005"/>
            <a:ext cx="6657332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en-US" dirty="0">
                <a:latin typeface="Arial" panose="020B0604020202020204" pitchFamily="34" charset="0"/>
                <a:cs typeface="2  Compset" panose="00000400000000000000" pitchFamily="2" charset="-78"/>
              </a:rPr>
              <a:t>در انسیبل، اینونتوری 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یعنی </a:t>
            </a:r>
            <a:r>
              <a:rPr lang="fa-IR" altLang="en-US" dirty="0">
                <a:latin typeface="Arial" panose="020B0604020202020204" pitchFamily="34" charset="0"/>
                <a:cs typeface="2  Compset" panose="00000400000000000000" pitchFamily="2" charset="-78"/>
              </a:rPr>
              <a:t>فهرست سرورها/دستگاه‌هایی که انسیبل می‌تونه مدیریت کنه.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Inventory </a:t>
            </a:r>
            <a:r>
              <a:rPr kumimoji="0" lang="fa-I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kumimoji="0" lang="ar-SA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مشخص می‌کنه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kumimoji="0" lang="ar-SA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انسیبل به چه هاست‌هایی وصل بشه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، </a:t>
            </a:r>
            <a:r>
              <a:rPr kumimoji="0" lang="ar-SA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با چه یوزر/آدرس/پورت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.</a:t>
            </a:r>
            <a:endParaRPr kumimoji="0" lang="fa-IR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a-IR" altLang="en-US" dirty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به اولین خط توی تصویر دقت کنید 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stockholm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ansible_host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=77.110.97.3    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ansible_port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=22322</a:t>
            </a:r>
          </a:p>
          <a:p>
            <a:pPr marR="0" lv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Stockholm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که یه اسم دلخواه هست که برای این سرور در نظر گفتیم . 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باقی مشخصات سرور با استفاده از یه سری متغییر که اسم شون ثابت هست و تغییر نمیکنه به انسیبل معرفی میشه . مثلا برای گفتن آدرس آی پی سرور به انسیبل از متغییر 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ansible_host</a:t>
            </a:r>
            <a:r>
              <a:rPr lang="fa-IR" altLang="en-US" sz="1400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استفاده میکنیم . لیست چند تا از این متغییر ها رو ببینیم </a:t>
            </a:r>
            <a:endParaRPr lang="en-US" altLang="en-US" sz="14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/>
            </a:r>
            <a:b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</a:br>
            <a:endParaRPr lang="fa-IR" altLang="en-US" sz="14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marR="0" lv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nsible_host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       </a:t>
            </a:r>
            <a:r>
              <a:rPr kumimoji="0" lang="fa-I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              </a:t>
            </a:r>
            <a:r>
              <a:rPr kumimoji="0" lang="fa-I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برای</a:t>
            </a:r>
            <a:r>
              <a:rPr kumimoji="0" lang="fa-IR" alt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2  Compset" panose="00000400000000000000" pitchFamily="2" charset="-78"/>
              </a:rPr>
              <a:t> مشخص کردن آدرس آی پی سرور</a:t>
            </a:r>
            <a:endParaRPr kumimoji="0" lang="en-US" altLang="en-US" sz="1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ansible_user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           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برای مشخص کردن یوزر                         </a:t>
            </a:r>
            <a:endParaRPr kumimoji="0" lang="fa-I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ansible_password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  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      برای مشخص کردن رمز سرور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ansible_port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  برای مشخص کردن پورت اس اس اچ                                </a:t>
            </a:r>
            <a:endParaRPr lang="en-US" altLang="en-US" sz="14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Inventory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دوتا فرمت میتونه داشته باشه(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ini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, 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yaml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) ، فرمتی که تو تصویر هست فرمت 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ini</a:t>
            </a:r>
            <a:r>
              <a:rPr lang="fa-IR" altLang="en-US" sz="1400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هست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.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یه فایل بسازید به اسم 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inventory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، اگه پسوند</a:t>
            </a:r>
            <a:r>
              <a:rPr lang="en-US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  .</a:t>
            </a:r>
            <a:r>
              <a:rPr lang="en-US" altLang="en-US" sz="1400" dirty="0" err="1" smtClean="0">
                <a:latin typeface="Arial" panose="020B0604020202020204" pitchFamily="34" charset="0"/>
                <a:cs typeface="2  Compset" panose="00000400000000000000" pitchFamily="2" charset="-78"/>
              </a:rPr>
              <a:t>ini</a:t>
            </a:r>
            <a:r>
              <a:rPr lang="en-US" altLang="en-US" sz="1400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sz="1400" dirty="0" smtClean="0">
                <a:latin typeface="Arial" panose="020B0604020202020204" pitchFamily="34" charset="0"/>
                <a:cs typeface="2  Compset" panose="00000400000000000000" pitchFamily="2" charset="-78"/>
              </a:rPr>
              <a:t>نداشته باشه هم اوکیه ، داخل فایل عین تصویر مشخصات سرورهایی که میخواید مدیریت کنید رو وارد کنید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2" y="985005"/>
            <a:ext cx="4820323" cy="25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6 – ایجاد گروه های مختلف در </a:t>
            </a:r>
            <a:r>
              <a:rPr lang="en-US" sz="1400" dirty="0">
                <a:cs typeface="2  Compset" panose="00000400000000000000" pitchFamily="2" charset="-78"/>
              </a:rPr>
              <a:t>inventory</a:t>
            </a:r>
            <a:endParaRPr lang="fa-IR" sz="1400" dirty="0">
              <a:cs typeface="2  Compset" panose="00000400000000000000" pitchFamily="2" charset="-7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12838" y="1099254"/>
            <a:ext cx="474367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چرا گروه‌بندی مهمه</a:t>
            </a:r>
            <a:r>
              <a:rPr lang="fa-IR" sz="1400" dirty="0" smtClean="0">
                <a:cs typeface="2  Compset" panose="00000400000000000000" pitchFamily="2" charset="-78"/>
              </a:rPr>
              <a:t>؟</a:t>
            </a:r>
            <a:endParaRPr lang="fa-IR" sz="1400" dirty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اجرای </a:t>
            </a:r>
            <a:r>
              <a:rPr lang="en-US" sz="1400" dirty="0" smtClean="0">
                <a:cs typeface="2  Compset" panose="00000400000000000000" pitchFamily="2" charset="-78"/>
              </a:rPr>
              <a:t> Playbook</a:t>
            </a:r>
            <a:r>
              <a:rPr lang="fa-IR" sz="1400" dirty="0" smtClean="0">
                <a:cs typeface="2  Compset" panose="00000400000000000000" pitchFamily="2" charset="-78"/>
              </a:rPr>
              <a:t>روی </a:t>
            </a:r>
            <a:r>
              <a:rPr lang="fa-IR" sz="1400" dirty="0">
                <a:cs typeface="2  Compset" panose="00000400000000000000" pitchFamily="2" charset="-78"/>
              </a:rPr>
              <a:t>چند هاست خاص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400" dirty="0">
                <a:cs typeface="2  Compset" panose="00000400000000000000" pitchFamily="2" charset="-78"/>
              </a:rPr>
              <a:t>مدیریت بهتر در مقیاس </a:t>
            </a:r>
            <a:r>
              <a:rPr lang="fa-IR" sz="1400" dirty="0" smtClean="0">
                <a:cs typeface="2  Compset" panose="00000400000000000000" pitchFamily="2" charset="-78"/>
              </a:rPr>
              <a:t>بزرگ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400" dirty="0">
                <a:cs typeface="2  Compset" panose="00000400000000000000" pitchFamily="2" charset="-78"/>
              </a:rPr>
              <a:t>کاهش خطای </a:t>
            </a:r>
            <a:r>
              <a:rPr lang="fa-IR" sz="1400" dirty="0" smtClean="0">
                <a:cs typeface="2  Compset" panose="00000400000000000000" pitchFamily="2" charset="-78"/>
              </a:rPr>
              <a:t>انسانی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400" dirty="0">
                <a:cs typeface="2  Compset" panose="00000400000000000000" pitchFamily="2" charset="-78"/>
              </a:rPr>
              <a:t>به‌جای نوشتن ده‌ها آی‌پی در خط فرمان، 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400" dirty="0" smtClean="0">
                <a:cs typeface="2  Compset" panose="00000400000000000000" pitchFamily="2" charset="-78"/>
              </a:rPr>
              <a:t>فقط </a:t>
            </a:r>
            <a:r>
              <a:rPr lang="fa-IR" sz="1400" dirty="0">
                <a:cs typeface="2  Compset" panose="00000400000000000000" pitchFamily="2" charset="-78"/>
              </a:rPr>
              <a:t>نام گروه رو می‌دی </a:t>
            </a:r>
            <a:r>
              <a:rPr lang="fa-IR" sz="1400" dirty="0" smtClean="0">
                <a:cs typeface="2  Compset" panose="00000400000000000000" pitchFamily="2" charset="-78"/>
              </a:rPr>
              <a:t>کار </a:t>
            </a:r>
            <a:r>
              <a:rPr lang="fa-IR" sz="1400" dirty="0">
                <a:cs typeface="2  Compset" panose="00000400000000000000" pitchFamily="2" charset="-78"/>
              </a:rPr>
              <a:t>ساده‌تر و احتمال اشتباه </a:t>
            </a:r>
            <a:r>
              <a:rPr lang="fa-IR" sz="1400" dirty="0" smtClean="0">
                <a:cs typeface="2  Compset" panose="00000400000000000000" pitchFamily="2" charset="-78"/>
              </a:rPr>
              <a:t>کمتر میشه</a:t>
            </a:r>
            <a:r>
              <a:rPr lang="en-US" sz="1400" dirty="0" smtClean="0">
                <a:cs typeface="2  Compset" panose="00000400000000000000" pitchFamily="2" charset="-78"/>
              </a:rPr>
              <a:t/>
            </a:r>
            <a:br>
              <a:rPr lang="en-US" sz="1400" dirty="0" smtClean="0">
                <a:cs typeface="2  Compset" panose="00000400000000000000" pitchFamily="2" charset="-78"/>
              </a:rPr>
            </a:br>
            <a:r>
              <a:rPr lang="en-US" sz="1400" dirty="0" smtClean="0">
                <a:cs typeface="2  Compset" panose="00000400000000000000" pitchFamily="2" charset="-78"/>
              </a:rPr>
              <a:t/>
            </a:r>
            <a:br>
              <a:rPr lang="en-US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توی تصویر روبرو میبینید که دوتا گروه ایجاد شده به نام های </a:t>
            </a:r>
            <a:r>
              <a:rPr lang="en-US" sz="1400" dirty="0" smtClean="0">
                <a:cs typeface="2  Compset" panose="00000400000000000000" pitchFamily="2" charset="-78"/>
              </a:rPr>
              <a:t>prod</a:t>
            </a:r>
            <a:r>
              <a:rPr lang="fa-IR" sz="1400" dirty="0" smtClean="0">
                <a:cs typeface="2  Compset" panose="00000400000000000000" pitchFamily="2" charset="-78"/>
              </a:rPr>
              <a:t> و </a:t>
            </a:r>
            <a:r>
              <a:rPr lang="en-US" sz="1400" dirty="0" smtClean="0">
                <a:cs typeface="2  Compset" panose="00000400000000000000" pitchFamily="2" charset="-78"/>
              </a:rPr>
              <a:t>test</a:t>
            </a:r>
            <a:br>
              <a:rPr lang="en-US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برای ایجاد گروه از دوتا براکت استفاده میکنیم و یه نام دلخواه براش مشحض میکنیم </a:t>
            </a:r>
            <a:br>
              <a:rPr lang="fa-IR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و سرور هایی که قراره عضوی از این گروه ها باشن رو پایین شون لیست میکنیم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2  Compset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2" y="985005"/>
            <a:ext cx="4820323" cy="25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1 – توضیح </a:t>
            </a:r>
            <a:r>
              <a:rPr lang="en-US" sz="1400" dirty="0">
                <a:cs typeface="2  Compset" panose="00000400000000000000" pitchFamily="2" charset="-78"/>
              </a:rPr>
              <a:t>playbook </a:t>
            </a:r>
            <a:r>
              <a:rPr lang="fa-IR" sz="1400" dirty="0">
                <a:cs typeface="2  Compset" panose="00000400000000000000" pitchFamily="2" charset="-78"/>
              </a:rPr>
              <a:t> و اجزای مختلف آن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0" y="668216"/>
            <a:ext cx="4510673" cy="5946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719" y="2549770"/>
            <a:ext cx="3211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هر </a:t>
            </a:r>
            <a:r>
              <a:rPr lang="en-US" sz="1600" dirty="0" smtClean="0">
                <a:cs typeface="2  Compset" panose="00000400000000000000" pitchFamily="2" charset="-78"/>
              </a:rPr>
              <a:t>playbook</a:t>
            </a:r>
            <a:r>
              <a:rPr lang="fa-IR" sz="1600" dirty="0" smtClean="0">
                <a:cs typeface="2  Compset" panose="00000400000000000000" pitchFamily="2" charset="-78"/>
              </a:rPr>
              <a:t> تشکیل شده از یک یا چند </a:t>
            </a:r>
            <a:r>
              <a:rPr lang="en-US" sz="1600" dirty="0" smtClean="0">
                <a:cs typeface="2  Compset" panose="00000400000000000000" pitchFamily="2" charset="-78"/>
              </a:rPr>
              <a:t>play</a:t>
            </a:r>
          </a:p>
          <a:p>
            <a:pPr algn="r" rtl="1">
              <a:lnSpc>
                <a:spcPct val="20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هر </a:t>
            </a:r>
            <a:r>
              <a:rPr lang="en-US" sz="1600" dirty="0" smtClean="0">
                <a:cs typeface="2  Compset" panose="00000400000000000000" pitchFamily="2" charset="-78"/>
              </a:rPr>
              <a:t>play</a:t>
            </a:r>
            <a:r>
              <a:rPr lang="fa-IR" sz="1600" dirty="0" smtClean="0">
                <a:cs typeface="2  Compset" panose="00000400000000000000" pitchFamily="2" charset="-78"/>
              </a:rPr>
              <a:t> تشکیل شده از یک یا چند </a:t>
            </a:r>
            <a:r>
              <a:rPr lang="en-US" sz="1600" dirty="0" smtClean="0">
                <a:cs typeface="2  Compset" panose="00000400000000000000" pitchFamily="2" charset="-78"/>
              </a:rPr>
              <a:t>task</a:t>
            </a:r>
          </a:p>
          <a:p>
            <a:pPr algn="r" rtl="1">
              <a:lnSpc>
                <a:spcPct val="20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هر </a:t>
            </a:r>
            <a:r>
              <a:rPr lang="en-US" sz="1600" dirty="0" smtClean="0">
                <a:cs typeface="2  Compset" panose="00000400000000000000" pitchFamily="2" charset="-78"/>
              </a:rPr>
              <a:t>task</a:t>
            </a:r>
            <a:r>
              <a:rPr lang="fa-IR" sz="1600" dirty="0" smtClean="0">
                <a:cs typeface="2  Compset" panose="00000400000000000000" pitchFamily="2" charset="-78"/>
              </a:rPr>
              <a:t> دقیقا از یک </a:t>
            </a:r>
            <a:r>
              <a:rPr lang="en-US" sz="1600" dirty="0" smtClean="0">
                <a:cs typeface="2  Compset" panose="00000400000000000000" pitchFamily="2" charset="-78"/>
              </a:rPr>
              <a:t>module</a:t>
            </a:r>
            <a:r>
              <a:rPr lang="fa-IR" sz="1600" dirty="0" smtClean="0">
                <a:cs typeface="2  Compset" panose="00000400000000000000" pitchFamily="2" charset="-78"/>
              </a:rPr>
              <a:t> استفاده میکنه </a:t>
            </a:r>
            <a:endParaRPr lang="en-US" sz="1600" dirty="0">
              <a:cs typeface="2  Compset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4026" y="1670540"/>
            <a:ext cx="5532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400" dirty="0" smtClean="0">
                <a:cs typeface="2  Compset" panose="00000400000000000000" pitchFamily="2" charset="-78"/>
              </a:rPr>
              <a:t>Playbook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همون جایی هست که برای </a:t>
            </a:r>
            <a:r>
              <a:rPr lang="fa-IR" sz="1400" smtClean="0">
                <a:cs typeface="2  Compset" panose="00000400000000000000" pitchFamily="2" charset="-78"/>
              </a:rPr>
              <a:t>انسیبل مشخ</a:t>
            </a:r>
            <a:r>
              <a:rPr lang="fa-IR" sz="1400">
                <a:cs typeface="2  Compset" panose="00000400000000000000" pitchFamily="2" charset="-78"/>
              </a:rPr>
              <a:t>ص</a:t>
            </a:r>
            <a:r>
              <a:rPr lang="fa-IR" sz="1400" smtClean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میکنیم قراره چه کارهایی برامون انجام بده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که فرمتش </a:t>
            </a:r>
            <a:r>
              <a:rPr lang="en-US" sz="1400" dirty="0" smtClean="0">
                <a:cs typeface="2  Compset" panose="00000400000000000000" pitchFamily="2" charset="-78"/>
              </a:rPr>
              <a:t>YAML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هست </a:t>
            </a:r>
            <a:endParaRPr lang="en-US" sz="1400" dirty="0">
              <a:cs typeface="2  Compset" panose="000004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486443" y="4999966"/>
              <a:ext cx="1613160" cy="1536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563" y="4988086"/>
                <a:ext cx="163692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2836883" y="808846"/>
              <a:ext cx="1872000" cy="3875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5003" y="796966"/>
                <a:ext cx="1895760" cy="38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770203" y="755206"/>
              <a:ext cx="2104560" cy="597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8323" y="743326"/>
                <a:ext cx="2128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527483" y="4607206"/>
              <a:ext cx="2309760" cy="169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603" y="4595326"/>
                <a:ext cx="2333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/>
              <p14:cNvContentPartPr/>
              <p14:nvPr/>
            </p14:nvContentPartPr>
            <p14:xfrm rot="10800000">
              <a:off x="2384553" y="3604786"/>
              <a:ext cx="217440" cy="95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10800000">
                <a:off x="2372673" y="3592906"/>
                <a:ext cx="24120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391763" y="2830606"/>
              <a:ext cx="206640" cy="7218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9883" y="2818726"/>
                <a:ext cx="23040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433163" y="2174686"/>
              <a:ext cx="118080" cy="5983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283" y="2162806"/>
                <a:ext cx="1418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/>
              <p14:cNvContentPartPr/>
              <p14:nvPr/>
            </p14:nvContentPartPr>
            <p14:xfrm>
              <a:off x="386723" y="1377286"/>
              <a:ext cx="246600" cy="6922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4843" y="1365406"/>
                <a:ext cx="2703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/>
              <p14:cNvContentPartPr/>
              <p14:nvPr/>
            </p14:nvContentPartPr>
            <p14:xfrm>
              <a:off x="926003" y="1576726"/>
              <a:ext cx="6840" cy="1234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4123" y="1564846"/>
                <a:ext cx="30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/>
              <p14:cNvContentPartPr/>
              <p14:nvPr/>
            </p14:nvContentPartPr>
            <p14:xfrm>
              <a:off x="603803" y="2356486"/>
              <a:ext cx="322920" cy="136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1923" y="2344606"/>
                <a:ext cx="346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Ink 43"/>
              <p14:cNvContentPartPr/>
              <p14:nvPr/>
            </p14:nvContentPartPr>
            <p14:xfrm>
              <a:off x="615323" y="1670686"/>
              <a:ext cx="317160" cy="482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3443" y="1658806"/>
                <a:ext cx="340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/>
              <p14:cNvContentPartPr/>
              <p14:nvPr/>
            </p14:nvContentPartPr>
            <p14:xfrm>
              <a:off x="621443" y="3001246"/>
              <a:ext cx="815760" cy="135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9563" y="2989366"/>
                <a:ext cx="839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Ink 48"/>
              <p14:cNvContentPartPr/>
              <p14:nvPr/>
            </p14:nvContentPartPr>
            <p14:xfrm>
              <a:off x="609563" y="3780646"/>
              <a:ext cx="311760" cy="138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7683" y="3768766"/>
                <a:ext cx="335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/>
              <p14:cNvContentPartPr/>
              <p14:nvPr/>
            </p14:nvContentPartPr>
            <p14:xfrm>
              <a:off x="348203" y="5421886"/>
              <a:ext cx="463320" cy="10260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6323" y="5410006"/>
                <a:ext cx="487080" cy="10497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2099603" y="5599387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play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90088" y="680391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play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34673" y="3955449"/>
            <a:ext cx="482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task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28347" y="154091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module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2 – ساخت </a:t>
            </a:r>
            <a:r>
              <a:rPr lang="en-US" sz="1400" dirty="0">
                <a:cs typeface="2  Compset" panose="00000400000000000000" pitchFamily="2" charset="-78"/>
              </a:rPr>
              <a:t>play book</a:t>
            </a:r>
            <a:r>
              <a:rPr lang="fa-IR" sz="1400" dirty="0">
                <a:cs typeface="2  Compset" panose="00000400000000000000" pitchFamily="2" charset="-78"/>
              </a:rPr>
              <a:t> و تست کردن چند ماژول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46" y="1354337"/>
            <a:ext cx="1148684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قبل از ایجاد اولین 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 بهتره که یه پوشه با همین اسم بسازیم و همه ی 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 هامون رو اونجا 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نگهداری کنیم . این به مدیریت بهترشون کمک میکنه </a:t>
            </a:r>
          </a:p>
          <a:p>
            <a:pPr algn="r" rtl="1">
              <a:lnSpc>
                <a:spcPct val="150000"/>
              </a:lnSpc>
            </a:pPr>
            <a:endParaRPr lang="en-US" sz="1400" dirty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400" dirty="0" err="1">
                <a:cs typeface="2  Compset" panose="00000400000000000000" pitchFamily="2" charset="-78"/>
              </a:rPr>
              <a:t>m</a:t>
            </a:r>
            <a:r>
              <a:rPr lang="en-US" sz="1400" dirty="0" err="1" smtClean="0">
                <a:cs typeface="2  Compset" panose="00000400000000000000" pitchFamily="2" charset="-78"/>
              </a:rPr>
              <a:t>kdir</a:t>
            </a:r>
            <a:r>
              <a:rPr lang="en-US" sz="1400" dirty="0" smtClean="0">
                <a:cs typeface="2  Compset" panose="00000400000000000000" pitchFamily="2" charset="-78"/>
              </a:rPr>
              <a:t> playbooks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c</a:t>
            </a:r>
            <a:r>
              <a:rPr lang="en-US" sz="1400" dirty="0" smtClean="0">
                <a:cs typeface="2  Compset" panose="00000400000000000000" pitchFamily="2" charset="-78"/>
              </a:rPr>
              <a:t>d playbooks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cs typeface="2  Compset" panose="00000400000000000000" pitchFamily="2" charset="-78"/>
              </a:rPr>
              <a:t>touch my-first-</a:t>
            </a:r>
            <a:r>
              <a:rPr lang="en-US" sz="1400" dirty="0" err="1" smtClean="0">
                <a:cs typeface="2  Compset" panose="00000400000000000000" pitchFamily="2" charset="-78"/>
              </a:rPr>
              <a:t>play.yml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حواسمون باشه که فرمت </a:t>
            </a:r>
            <a:r>
              <a:rPr lang="en-US" sz="1400" dirty="0" smtClean="0">
                <a:cs typeface="2  Compset" panose="00000400000000000000" pitchFamily="2" charset="-78"/>
              </a:rPr>
              <a:t> YAML</a:t>
            </a:r>
            <a:r>
              <a:rPr lang="fa-IR" sz="1400" dirty="0" smtClean="0">
                <a:cs typeface="2  Compset" panose="00000400000000000000" pitchFamily="2" charset="-78"/>
              </a:rPr>
              <a:t> به میزان </a:t>
            </a:r>
            <a:r>
              <a:rPr lang="en-US" sz="1400" dirty="0" smtClean="0">
                <a:cs typeface="2  Compset" panose="00000400000000000000" pitchFamily="2" charset="-78"/>
              </a:rPr>
              <a:t>indent</a:t>
            </a:r>
            <a:r>
              <a:rPr lang="fa-IR" sz="1400" dirty="0" smtClean="0">
                <a:cs typeface="2  Compset" panose="00000400000000000000" pitchFamily="2" charset="-78"/>
              </a:rPr>
              <a:t> حساسه و عدم رعایت این نکته باعث ایجاد خطا میشه</a:t>
            </a:r>
            <a:endParaRPr lang="en-US" sz="1400" dirty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45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2 – ساخت </a:t>
            </a:r>
            <a:r>
              <a:rPr lang="en-US" sz="1400" dirty="0">
                <a:cs typeface="2  Compset" panose="00000400000000000000" pitchFamily="2" charset="-78"/>
              </a:rPr>
              <a:t>play book</a:t>
            </a:r>
            <a:r>
              <a:rPr lang="fa-IR" sz="1400" dirty="0">
                <a:cs typeface="2  Compset" panose="00000400000000000000" pitchFamily="2" charset="-78"/>
              </a:rPr>
              <a:t> و تست کردن چند ماژول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46" y="1354337"/>
            <a:ext cx="1148684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حالا از همون ماژول هایی که توی </a:t>
            </a:r>
            <a:r>
              <a:rPr lang="en-US" sz="1400" dirty="0" smtClean="0">
                <a:cs typeface="2  Compset" panose="00000400000000000000" pitchFamily="2" charset="-78"/>
              </a:rPr>
              <a:t>Ad-Hoc</a:t>
            </a:r>
            <a:r>
              <a:rPr lang="fa-IR" sz="1400" dirty="0" smtClean="0">
                <a:cs typeface="2  Compset" panose="00000400000000000000" pitchFamily="2" charset="-78"/>
              </a:rPr>
              <a:t> ها استفاده کریم میایم تو 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 استفاده میکنیم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" y="158528"/>
            <a:ext cx="4058216" cy="528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914726"/>
            <a:ext cx="114868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بعد از نوشتن </a:t>
            </a:r>
            <a:r>
              <a:rPr lang="en-US" sz="1400" dirty="0" smtClean="0">
                <a:cs typeface="2  Compset" panose="00000400000000000000" pitchFamily="2" charset="-78"/>
              </a:rPr>
              <a:t>play </a:t>
            </a:r>
            <a:r>
              <a:rPr lang="fa-IR" sz="1400" dirty="0" smtClean="0">
                <a:cs typeface="2  Compset" panose="00000400000000000000" pitchFamily="2" charset="-78"/>
              </a:rPr>
              <a:t> فایل رو ذخیره کنید . حالا میتونیم با یا بدون </a:t>
            </a:r>
            <a:r>
              <a:rPr lang="en-US" sz="1400" dirty="0" smtClean="0">
                <a:cs typeface="2  Compset" panose="00000400000000000000" pitchFamily="2" charset="-78"/>
              </a:rPr>
              <a:t>inventory </a:t>
            </a:r>
            <a:r>
              <a:rPr lang="fa-IR" sz="1400" dirty="0" smtClean="0">
                <a:cs typeface="2  Compset" panose="00000400000000000000" pitchFamily="2" charset="-78"/>
              </a:rPr>
              <a:t> پلی بوک رو اجرا کنیم 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/>
            </a:r>
            <a:br>
              <a:rPr lang="fa-IR" sz="1400" dirty="0" smtClean="0">
                <a:cs typeface="2  Compset" panose="00000400000000000000" pitchFamily="2" charset="-78"/>
              </a:rPr>
            </a:br>
            <a:r>
              <a:rPr lang="en-US" sz="1400" dirty="0" err="1" smtClean="0">
                <a:cs typeface="2  Compset" panose="00000400000000000000" pitchFamily="2" charset="-78"/>
              </a:rPr>
              <a:t>ansible</a:t>
            </a:r>
            <a:r>
              <a:rPr lang="en-US" sz="1400" dirty="0" smtClean="0">
                <a:cs typeface="2  Compset" panose="00000400000000000000" pitchFamily="2" charset="-78"/>
              </a:rPr>
              <a:t>-playbook ./my-first-</a:t>
            </a:r>
            <a:r>
              <a:rPr lang="en-US" sz="1400" dirty="0" err="1" smtClean="0">
                <a:cs typeface="2  Compset" panose="00000400000000000000" pitchFamily="2" charset="-78"/>
              </a:rPr>
              <a:t>play.yaml</a:t>
            </a:r>
            <a:r>
              <a:rPr lang="en-US" sz="1400" dirty="0" smtClean="0">
                <a:cs typeface="2  Compset" panose="00000400000000000000" pitchFamily="2" charset="-78"/>
              </a:rPr>
              <a:t> –</a:t>
            </a:r>
            <a:r>
              <a:rPr lang="en-US" sz="1400" dirty="0" err="1" smtClean="0">
                <a:cs typeface="2  Compset" panose="00000400000000000000" pitchFamily="2" charset="-78"/>
              </a:rPr>
              <a:t>i</a:t>
            </a:r>
            <a:r>
              <a:rPr lang="en-US" sz="1400" dirty="0" smtClean="0">
                <a:cs typeface="2  Compset" panose="00000400000000000000" pitchFamily="2" charset="-78"/>
              </a:rPr>
              <a:t> 1.2.3.4, –u </a:t>
            </a:r>
            <a:r>
              <a:rPr lang="en-US" sz="1400" dirty="0" err="1" smtClean="0">
                <a:cs typeface="2  Compset" panose="00000400000000000000" pitchFamily="2" charset="-78"/>
              </a:rPr>
              <a:t>someuser</a:t>
            </a:r>
            <a:r>
              <a:rPr lang="en-US" sz="1400" dirty="0" smtClean="0">
                <a:cs typeface="2  Compset" panose="00000400000000000000" pitchFamily="2" charset="-78"/>
              </a:rPr>
              <a:t> -–become -–ask-become-pass</a:t>
            </a:r>
          </a:p>
          <a:p>
            <a:pPr algn="r" rtl="1">
              <a:lnSpc>
                <a:spcPct val="150000"/>
              </a:lnSpc>
            </a:pPr>
            <a:r>
              <a:rPr lang="en-US" sz="1400" dirty="0" smtClean="0">
                <a:cs typeface="2  Compset" panose="00000400000000000000" pitchFamily="2" charset="-78"/>
              </a:rPr>
              <a:t>Become </a:t>
            </a:r>
            <a:r>
              <a:rPr lang="fa-IR" sz="1400" dirty="0" smtClean="0">
                <a:cs typeface="2  Compset" panose="00000400000000000000" pitchFamily="2" charset="-78"/>
              </a:rPr>
              <a:t> و</a:t>
            </a:r>
            <a:r>
              <a:rPr lang="en-US" sz="1400" dirty="0" smtClean="0">
                <a:cs typeface="2  Compset" panose="00000400000000000000" pitchFamily="2" charset="-78"/>
              </a:rPr>
              <a:t>ask-become-pass</a:t>
            </a:r>
            <a:r>
              <a:rPr lang="fa-IR" sz="1400" dirty="0" smtClean="0">
                <a:cs typeface="2  Compset" panose="00000400000000000000" pitchFamily="2" charset="-78"/>
              </a:rPr>
              <a:t> </a:t>
            </a:r>
            <a:r>
              <a:rPr lang="en-US" sz="1400" dirty="0" smtClean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برای اینه که سطح دسترسی مونو ارتقا بدیم و برای کارهایی که نیاز به پرمیشن </a:t>
            </a:r>
            <a:r>
              <a:rPr lang="en-US" sz="1400" dirty="0" smtClean="0">
                <a:cs typeface="2  Compset" panose="00000400000000000000" pitchFamily="2" charset="-78"/>
              </a:rPr>
              <a:t>root </a:t>
            </a:r>
            <a:r>
              <a:rPr lang="fa-IR" sz="1400" dirty="0" smtClean="0">
                <a:cs typeface="2  Compset" panose="00000400000000000000" pitchFamily="2" charset="-78"/>
              </a:rPr>
              <a:t> داریم ( مثل نصب برنامه ) ازشون استفاده میکنیم . بعد از اجرای دستور انسیبل درخواست میکنه که رمز </a:t>
            </a:r>
            <a:r>
              <a:rPr lang="en-US" sz="1400" dirty="0" smtClean="0">
                <a:cs typeface="2  Compset" panose="00000400000000000000" pitchFamily="2" charset="-78"/>
              </a:rPr>
              <a:t>root</a:t>
            </a:r>
            <a:r>
              <a:rPr lang="fa-IR" sz="1400" dirty="0" smtClean="0">
                <a:cs typeface="2  Compset" panose="00000400000000000000" pitchFamily="2" charset="-78"/>
              </a:rPr>
              <a:t> رو وارد کنیم </a:t>
            </a:r>
          </a:p>
        </p:txBody>
      </p:sp>
    </p:spTree>
    <p:extLst>
      <p:ext uri="{BB962C8B-B14F-4D97-AF65-F5344CB8AC3E}">
        <p14:creationId xmlns:p14="http://schemas.microsoft.com/office/powerpoint/2010/main" val="3611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3 – ستاپ </a:t>
            </a:r>
            <a:r>
              <a:rPr lang="en-US" sz="1400" dirty="0">
                <a:cs typeface="2  Compset" panose="00000400000000000000" pitchFamily="2" charset="-78"/>
              </a:rPr>
              <a:t>ssh</a:t>
            </a:r>
            <a:r>
              <a:rPr lang="fa-IR" sz="1400" dirty="0">
                <a:cs typeface="2  Compset" panose="00000400000000000000" pitchFamily="2" charset="-78"/>
              </a:rPr>
              <a:t> روی نود های موجود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6433" y="596437"/>
            <a:ext cx="45475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ساخت کلید 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400" dirty="0" err="1" smtClean="0">
                <a:cs typeface="2  Compset" panose="00000400000000000000" pitchFamily="2" charset="-78"/>
              </a:rPr>
              <a:t>ssh-keygen</a:t>
            </a:r>
            <a:r>
              <a:rPr lang="en-US" sz="1400" dirty="0" smtClean="0">
                <a:cs typeface="2  Compset" panose="00000400000000000000" pitchFamily="2" charset="-78"/>
              </a:rPr>
              <a:t> –t </a:t>
            </a:r>
            <a:r>
              <a:rPr lang="en-US" sz="1400" dirty="0" err="1" smtClean="0">
                <a:cs typeface="2  Compset" panose="00000400000000000000" pitchFamily="2" charset="-78"/>
              </a:rPr>
              <a:t>rsa</a:t>
            </a:r>
            <a:r>
              <a:rPr lang="en-US" sz="1400" dirty="0" smtClean="0">
                <a:cs typeface="2  Compset" panose="00000400000000000000" pitchFamily="2" charset="-78"/>
              </a:rPr>
              <a:t> –b 4096 –C “</a:t>
            </a:r>
            <a:r>
              <a:rPr lang="en-US" sz="1400" dirty="0" err="1" smtClean="0">
                <a:cs typeface="2  Compset" panose="00000400000000000000" pitchFamily="2" charset="-78"/>
              </a:rPr>
              <a:t>ansible</a:t>
            </a:r>
            <a:r>
              <a:rPr lang="en-US" sz="1400" dirty="0" smtClean="0">
                <a:cs typeface="2  Compset" panose="00000400000000000000" pitchFamily="2" charset="-78"/>
              </a:rPr>
              <a:t>-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r>
              <a:rPr lang="en-US" sz="1400" dirty="0" smtClean="0">
                <a:cs typeface="2  Compset" panose="00000400000000000000" pitchFamily="2" charset="-78"/>
              </a:rPr>
              <a:t>-key”</a:t>
            </a:r>
          </a:p>
          <a:p>
            <a:pPr algn="r" rtl="1">
              <a:lnSpc>
                <a:spcPct val="150000"/>
              </a:lnSpc>
            </a:pPr>
            <a:endParaRPr lang="fa-IR" sz="1400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افزودن کلید به سرور دلخواه بصورت دستی</a:t>
            </a:r>
          </a:p>
          <a:p>
            <a:pPr algn="l">
              <a:lnSpc>
                <a:spcPct val="150000"/>
              </a:lnSpc>
            </a:pP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r>
              <a:rPr lang="en-US" sz="1400" dirty="0" smtClean="0">
                <a:cs typeface="2  Compset" panose="00000400000000000000" pitchFamily="2" charset="-78"/>
              </a:rPr>
              <a:t>-copy-id –</a:t>
            </a:r>
            <a:r>
              <a:rPr lang="en-US" sz="1400" dirty="0" err="1" smtClean="0">
                <a:cs typeface="2  Compset" panose="00000400000000000000" pitchFamily="2" charset="-78"/>
              </a:rPr>
              <a:t>i</a:t>
            </a:r>
            <a:r>
              <a:rPr lang="en-US" sz="1400" dirty="0" smtClean="0">
                <a:cs typeface="2  Compset" panose="00000400000000000000" pitchFamily="2" charset="-78"/>
              </a:rPr>
              <a:t> /path/to/key.pub root@1.2.3.4</a:t>
            </a:r>
            <a:endParaRPr lang="fa-IR" sz="1400" dirty="0" smtClean="0">
              <a:cs typeface="2  Compset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46" y="2573626"/>
            <a:ext cx="1162542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با اجرای دستور فوق کلید به سرور اضافه میشه و برای اجرای </a:t>
            </a:r>
            <a:r>
              <a:rPr lang="en-US" sz="1400" dirty="0" smtClean="0">
                <a:cs typeface="2  Compset" panose="00000400000000000000" pitchFamily="2" charset="-78"/>
              </a:rPr>
              <a:t>Ah-Hoc</a:t>
            </a:r>
            <a:r>
              <a:rPr lang="fa-IR" sz="1400" dirty="0" smtClean="0">
                <a:cs typeface="2  Compset" panose="00000400000000000000" pitchFamily="2" charset="-78"/>
              </a:rPr>
              <a:t> و بقیه ی دستورات انسیبل دیگه نیازی به وارد کردن پسورد نداریم و اتصال 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مون برقرار هست . 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ولی اگه تعداد سرور ها خیلی زیاد بود ( در حد چندصدتا یا حتی بیشتر ) چطور باید کلید ساخته شده رو به سرور ها اضافه کنیم ؟ </a:t>
            </a:r>
            <a:br>
              <a:rPr lang="fa-IR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میتونیم از انسیبل استفاده کنیم . انجام این مرحله خوبه (</a:t>
            </a:r>
            <a:r>
              <a:rPr lang="en-US" sz="1400" dirty="0" smtClean="0">
                <a:cs typeface="2  Compset" panose="00000400000000000000" pitchFamily="2" charset="-78"/>
              </a:rPr>
              <a:t>best practice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محسوب میشه ) ولی برای محیط تمرینی ضروری نیست پس اگه احساس کردید باعث سردرگمی میشه نیازی به انجام دادنش نیست</a:t>
            </a:r>
            <a:br>
              <a:rPr lang="fa-IR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 .  برای مدیریت بهتر دسترسی ها بهتره که یه یوزر انسیبل روی سرور ها بسازیم و کلید رو برای همین یوزر اضافه کنیم . پس یک 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 مینویسیم که بیاد مراحل زیر رو برامون انجام بده </a:t>
            </a:r>
            <a:br>
              <a:rPr lang="fa-IR" sz="1400" dirty="0" smtClean="0">
                <a:cs typeface="2  Compset" panose="00000400000000000000" pitchFamily="2" charset="-78"/>
              </a:rPr>
            </a:br>
            <a:r>
              <a:rPr lang="fa-IR" sz="1400" dirty="0" smtClean="0">
                <a:cs typeface="2  Compset" panose="00000400000000000000" pitchFamily="2" charset="-78"/>
              </a:rPr>
              <a:t>- ایجاد یوزر انسیبل به همراه دایرکتوری </a:t>
            </a:r>
            <a:r>
              <a:rPr lang="en-US" sz="1400" dirty="0" smtClean="0">
                <a:cs typeface="2  Compset" panose="00000400000000000000" pitchFamily="2" charset="-78"/>
              </a:rPr>
              <a:t>home</a:t>
            </a:r>
            <a:r>
              <a:rPr lang="fa-IR" sz="1400" dirty="0" smtClean="0">
                <a:cs typeface="2  Compset" panose="00000400000000000000" pitchFamily="2" charset="-78"/>
              </a:rPr>
              <a:t> برای یوزر مذکور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- name: Create 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r>
              <a:rPr lang="en-US" sz="1400" dirty="0">
                <a:cs typeface="2  Compset" panose="00000400000000000000" pitchFamily="2" charset="-78"/>
              </a:rPr>
              <a:t> user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user: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name:        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group:       root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home:        /home/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state:       present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</a:t>
            </a:r>
            <a:r>
              <a:rPr lang="en-US" sz="1400" dirty="0" err="1">
                <a:cs typeface="2  Compset" panose="00000400000000000000" pitchFamily="2" charset="-78"/>
              </a:rPr>
              <a:t>create_home</a:t>
            </a:r>
            <a:r>
              <a:rPr lang="en-US" sz="1400" dirty="0">
                <a:cs typeface="2  Compset" panose="00000400000000000000" pitchFamily="2" charset="-78"/>
              </a:rPr>
              <a:t>: true</a:t>
            </a:r>
          </a:p>
          <a:p>
            <a:pPr algn="r" rtl="1">
              <a:lnSpc>
                <a:spcPct val="150000"/>
              </a:lnSpc>
            </a:pPr>
            <a:endParaRPr lang="fa-IR" sz="1400" dirty="0" smtClean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3 – ستاپ </a:t>
            </a:r>
            <a:r>
              <a:rPr lang="en-US" sz="1400" dirty="0">
                <a:cs typeface="2  Compset" panose="00000400000000000000" pitchFamily="2" charset="-78"/>
              </a:rPr>
              <a:t>ssh</a:t>
            </a:r>
            <a:r>
              <a:rPr lang="fa-IR" sz="1400" dirty="0">
                <a:cs typeface="2  Compset" panose="00000400000000000000" pitchFamily="2" charset="-78"/>
              </a:rPr>
              <a:t> روی نود های موجود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046" y="1713222"/>
            <a:ext cx="11625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- ایجاد پوشه </a:t>
            </a:r>
            <a:r>
              <a:rPr lang="fa-IR" sz="1400" dirty="0" smtClean="0">
                <a:cs typeface="2  Compset" panose="00000400000000000000" pitchFamily="2" charset="-78"/>
              </a:rPr>
              <a:t>ی</a:t>
            </a:r>
            <a:r>
              <a:rPr lang="en-US" sz="1400" dirty="0" smtClean="0">
                <a:cs typeface="2  Compset" panose="00000400000000000000" pitchFamily="2" charset="-78"/>
              </a:rPr>
              <a:t>   .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r>
              <a:rPr lang="en-US" sz="1400" dirty="0" smtClean="0">
                <a:cs typeface="2  Compset" panose="00000400000000000000" pitchFamily="2" charset="-78"/>
              </a:rPr>
              <a:t>  </a:t>
            </a:r>
            <a:r>
              <a:rPr lang="fa-IR" sz="1400" dirty="0" smtClean="0">
                <a:cs typeface="2  Compset" panose="00000400000000000000" pitchFamily="2" charset="-78"/>
              </a:rPr>
              <a:t>برای </a:t>
            </a:r>
            <a:r>
              <a:rPr lang="fa-IR" sz="1400" dirty="0">
                <a:cs typeface="2  Compset" panose="00000400000000000000" pitchFamily="2" charset="-78"/>
              </a:rPr>
              <a:t>یوزر انسیبل</a:t>
            </a:r>
          </a:p>
          <a:p>
            <a:pPr>
              <a:lnSpc>
                <a:spcPct val="150000"/>
              </a:lnSpc>
            </a:pPr>
            <a:endParaRPr lang="fa-IR" sz="1400" dirty="0" smtClean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- name: create .</a:t>
            </a:r>
            <a:r>
              <a:rPr lang="en-US" sz="1400" dirty="0" err="1">
                <a:cs typeface="2  Compset" panose="00000400000000000000" pitchFamily="2" charset="-78"/>
              </a:rPr>
              <a:t>ssh</a:t>
            </a:r>
            <a:r>
              <a:rPr lang="en-US" sz="1400" dirty="0">
                <a:cs typeface="2  Compset" panose="00000400000000000000" pitchFamily="2" charset="-78"/>
              </a:rPr>
              <a:t> directory for 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endParaRPr lang="en-US" sz="1400" dirty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file: 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path:   /home/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r>
              <a:rPr lang="en-US" sz="1400" dirty="0">
                <a:cs typeface="2  Compset" panose="00000400000000000000" pitchFamily="2" charset="-78"/>
              </a:rPr>
              <a:t>/.</a:t>
            </a:r>
            <a:r>
              <a:rPr lang="en-US" sz="1400" dirty="0" err="1">
                <a:cs typeface="2  Compset" panose="00000400000000000000" pitchFamily="2" charset="-78"/>
              </a:rPr>
              <a:t>ssh</a:t>
            </a:r>
            <a:endParaRPr lang="en-US" sz="1400" dirty="0">
              <a:cs typeface="2  Compset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state:  directory</a:t>
            </a:r>
            <a:endParaRPr lang="fa-IR" sz="1400" dirty="0" smtClean="0">
              <a:cs typeface="2  Compset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54" y="3744547"/>
            <a:ext cx="1162542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- افزودن کلید عمومی ساخته شده به یوزر انسیبل</a:t>
            </a:r>
          </a:p>
          <a:p>
            <a:pPr>
              <a:lnSpc>
                <a:spcPct val="150000"/>
              </a:lnSpc>
            </a:pPr>
            <a:endParaRPr lang="fa-IR" sz="1400" dirty="0" smtClean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- name: </a:t>
            </a:r>
            <a:r>
              <a:rPr lang="en-US" sz="1400" dirty="0" smtClean="0">
                <a:cs typeface="2  Compset" panose="00000400000000000000" pitchFamily="2" charset="-78"/>
              </a:rPr>
              <a:t>add </a:t>
            </a:r>
            <a:r>
              <a:rPr lang="en-US" sz="1400" dirty="0" err="1">
                <a:cs typeface="2  Compset" panose="00000400000000000000" pitchFamily="2" charset="-78"/>
              </a:rPr>
              <a:t>ssh</a:t>
            </a:r>
            <a:r>
              <a:rPr lang="en-US" sz="1400" dirty="0">
                <a:cs typeface="2  Compset" panose="00000400000000000000" pitchFamily="2" charset="-78"/>
              </a:rPr>
              <a:t> public key to </a:t>
            </a:r>
            <a:r>
              <a:rPr lang="en-US" sz="1400" dirty="0" err="1">
                <a:cs typeface="2  Compset" panose="00000400000000000000" pitchFamily="2" charset="-78"/>
              </a:rPr>
              <a:t>authorized_keys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</a:t>
            </a:r>
            <a:r>
              <a:rPr lang="en-US" sz="1400" dirty="0" err="1">
                <a:cs typeface="2  Compset" panose="00000400000000000000" pitchFamily="2" charset="-78"/>
              </a:rPr>
              <a:t>authorized_key</a:t>
            </a:r>
            <a:r>
              <a:rPr lang="en-US" sz="1400" dirty="0">
                <a:cs typeface="2  Compset" panose="00000400000000000000" pitchFamily="2" charset="-78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user: 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state: present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key: "{{ lookup('file', </a:t>
            </a:r>
            <a:r>
              <a:rPr lang="en-US" sz="1400" dirty="0" smtClean="0">
                <a:cs typeface="2  Compset" panose="00000400000000000000" pitchFamily="2" charset="-78"/>
              </a:rPr>
              <a:t>'/path/to/ansible_ssh_key.pub</a:t>
            </a:r>
            <a:r>
              <a:rPr lang="en-US" sz="1400" dirty="0">
                <a:cs typeface="2  Compset" panose="00000400000000000000" pitchFamily="2" charset="-78"/>
              </a:rPr>
              <a:t>') }}"</a:t>
            </a:r>
            <a:endParaRPr lang="fa-IR" sz="1400" dirty="0" smtClean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8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سوم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3 – ستاپ </a:t>
            </a:r>
            <a:r>
              <a:rPr lang="en-US" sz="1400" dirty="0">
                <a:cs typeface="2  Compset" panose="00000400000000000000" pitchFamily="2" charset="-78"/>
              </a:rPr>
              <a:t>ssh</a:t>
            </a:r>
            <a:r>
              <a:rPr lang="fa-IR" sz="1400" dirty="0">
                <a:cs typeface="2  Compset" panose="00000400000000000000" pitchFamily="2" charset="-78"/>
              </a:rPr>
              <a:t> روی نود های موجود </a:t>
            </a:r>
          </a:p>
        </p:txBody>
      </p:sp>
      <p:sp>
        <p:nvSpPr>
          <p:cNvPr id="4" name="Rectangle 3"/>
          <p:cNvSpPr/>
          <p:nvPr/>
        </p:nvSpPr>
        <p:spPr>
          <a:xfrm>
            <a:off x="-31244" y="932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cs typeface="2  Compset" panose="00000400000000000000" pitchFamily="2" charset="-78"/>
              </a:rPr>
              <a:t/>
            </a:r>
            <a:br>
              <a:rPr lang="fa-IR" dirty="0">
                <a:cs typeface="2  Compset" panose="00000400000000000000" pitchFamily="2" charset="-78"/>
              </a:rPr>
            </a:br>
            <a:endParaRPr lang="fa-IR" dirty="0">
              <a:cs typeface="2  Compset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939" y="1085787"/>
            <a:ext cx="11625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1400" dirty="0" smtClean="0">
                <a:cs typeface="2  Compset" panose="00000400000000000000" pitchFamily="2" charset="-78"/>
              </a:rPr>
              <a:t>افزودن </a:t>
            </a:r>
            <a:r>
              <a:rPr lang="fa-IR" sz="1400" dirty="0">
                <a:cs typeface="2  Compset" panose="00000400000000000000" pitchFamily="2" charset="-78"/>
              </a:rPr>
              <a:t>یورز انسیبل به </a:t>
            </a:r>
            <a:r>
              <a:rPr lang="en-US" sz="1400" dirty="0" err="1">
                <a:cs typeface="2  Compset" panose="00000400000000000000" pitchFamily="2" charset="-78"/>
              </a:rPr>
              <a:t>sudoers</a:t>
            </a:r>
            <a:r>
              <a:rPr lang="fa-IR" sz="1400" dirty="0">
                <a:cs typeface="2  Compset" panose="00000400000000000000" pitchFamily="2" charset="-78"/>
              </a:rPr>
              <a:t> برای اینکه در مواقع لزوم بتونه کارهایی که ازش خواسته شده و نیاز به سطح دسترسی </a:t>
            </a:r>
            <a:r>
              <a:rPr lang="en-US" sz="1400" dirty="0">
                <a:cs typeface="2  Compset" panose="00000400000000000000" pitchFamily="2" charset="-78"/>
              </a:rPr>
              <a:t>root</a:t>
            </a:r>
            <a:r>
              <a:rPr lang="fa-IR" sz="1400" dirty="0">
                <a:cs typeface="2  Compset" panose="00000400000000000000" pitchFamily="2" charset="-78"/>
              </a:rPr>
              <a:t> داره رو انجام </a:t>
            </a:r>
            <a:r>
              <a:rPr lang="fa-IR" sz="1400" dirty="0" smtClean="0">
                <a:cs typeface="2  Compset" panose="00000400000000000000" pitchFamily="2" charset="-78"/>
              </a:rPr>
              <a:t>بده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     اول یه فایل میسازیم به اسم </a:t>
            </a:r>
            <a:r>
              <a:rPr lang="en-US" sz="1400" dirty="0" err="1" smtClean="0">
                <a:cs typeface="2  Compset" panose="00000400000000000000" pitchFamily="2" charset="-78"/>
              </a:rPr>
              <a:t>ansible_sudoer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و این خط رو (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r>
              <a:rPr lang="en-US" sz="1400" dirty="0">
                <a:cs typeface="2  Compset" panose="00000400000000000000" pitchFamily="2" charset="-78"/>
              </a:rPr>
              <a:t> ALL=(ALL) NOPASSWD:ALL</a:t>
            </a:r>
            <a:r>
              <a:rPr lang="fa-IR" sz="1400" dirty="0" smtClean="0">
                <a:cs typeface="2  Compset" panose="00000400000000000000" pitchFamily="2" charset="-78"/>
              </a:rPr>
              <a:t> ) توی فایل مینویسیم و ذخیره میکنیم، نهایتا فایل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     رو کپی میکنیم روی سرور ( تو مسیر </a:t>
            </a:r>
            <a:r>
              <a:rPr lang="en-US" sz="1400" dirty="0" smtClean="0">
                <a:cs typeface="2  Compset" panose="00000400000000000000" pitchFamily="2" charset="-78"/>
              </a:rPr>
              <a:t>/</a:t>
            </a:r>
            <a:r>
              <a:rPr lang="en-US" sz="1400" dirty="0" err="1" smtClean="0">
                <a:cs typeface="2  Compset" panose="00000400000000000000" pitchFamily="2" charset="-78"/>
              </a:rPr>
              <a:t>etc</a:t>
            </a:r>
            <a:r>
              <a:rPr lang="en-US" sz="1400" dirty="0" smtClean="0">
                <a:cs typeface="2  Compset" panose="00000400000000000000" pitchFamily="2" charset="-78"/>
              </a:rPr>
              <a:t>/</a:t>
            </a:r>
            <a:r>
              <a:rPr lang="en-US" sz="1400" dirty="0" err="1" smtClean="0">
                <a:cs typeface="2  Compset" panose="00000400000000000000" pitchFamily="2" charset="-78"/>
              </a:rPr>
              <a:t>sudoers.d</a:t>
            </a:r>
            <a:r>
              <a:rPr lang="en-US" sz="1400" dirty="0" smtClean="0">
                <a:cs typeface="2  Compset" panose="00000400000000000000" pitchFamily="2" charset="-78"/>
              </a:rPr>
              <a:t>/</a:t>
            </a:r>
            <a:r>
              <a:rPr lang="fa-IR" sz="1400" dirty="0" smtClean="0">
                <a:cs typeface="2  Compset" panose="00000400000000000000" pitchFamily="2" charset="-78"/>
              </a:rPr>
              <a:t> قرار میدیم 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- name: add </a:t>
            </a:r>
            <a:r>
              <a:rPr lang="en-US" sz="1400" dirty="0" err="1">
                <a:cs typeface="2  Compset" panose="00000400000000000000" pitchFamily="2" charset="-78"/>
              </a:rPr>
              <a:t>ansible</a:t>
            </a:r>
            <a:r>
              <a:rPr lang="en-US" sz="1400" dirty="0">
                <a:cs typeface="2  Compset" panose="00000400000000000000" pitchFamily="2" charset="-78"/>
              </a:rPr>
              <a:t> user to </a:t>
            </a:r>
            <a:r>
              <a:rPr lang="en-US" sz="1400" dirty="0" err="1">
                <a:cs typeface="2  Compset" panose="00000400000000000000" pitchFamily="2" charset="-78"/>
              </a:rPr>
              <a:t>sudoers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copy: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</a:t>
            </a:r>
            <a:r>
              <a:rPr lang="en-US" sz="1400" dirty="0" err="1">
                <a:cs typeface="2  Compset" panose="00000400000000000000" pitchFamily="2" charset="-78"/>
              </a:rPr>
              <a:t>src</a:t>
            </a:r>
            <a:r>
              <a:rPr lang="en-US" sz="1400" dirty="0">
                <a:cs typeface="2  Compset" panose="00000400000000000000" pitchFamily="2" charset="-78"/>
              </a:rPr>
              <a:t>:   </a:t>
            </a:r>
            <a:r>
              <a:rPr lang="en-US" sz="1400" dirty="0" smtClean="0">
                <a:cs typeface="2  Compset" panose="00000400000000000000" pitchFamily="2" charset="-78"/>
              </a:rPr>
              <a:t>./</a:t>
            </a:r>
            <a:r>
              <a:rPr lang="en-US" sz="1400" dirty="0" err="1" smtClean="0">
                <a:cs typeface="2  Compset" panose="00000400000000000000" pitchFamily="2" charset="-78"/>
              </a:rPr>
              <a:t>ansible_sudoer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</a:t>
            </a:r>
            <a:r>
              <a:rPr lang="en-US" sz="1400" dirty="0" err="1">
                <a:cs typeface="2  Compset" panose="00000400000000000000" pitchFamily="2" charset="-78"/>
              </a:rPr>
              <a:t>dest</a:t>
            </a:r>
            <a:r>
              <a:rPr lang="en-US" sz="1400" dirty="0">
                <a:cs typeface="2  Compset" panose="00000400000000000000" pitchFamily="2" charset="-78"/>
              </a:rPr>
              <a:t>:  /</a:t>
            </a:r>
            <a:r>
              <a:rPr lang="en-US" sz="1400" dirty="0" err="1">
                <a:cs typeface="2  Compset" panose="00000400000000000000" pitchFamily="2" charset="-78"/>
              </a:rPr>
              <a:t>etc</a:t>
            </a:r>
            <a:r>
              <a:rPr lang="en-US" sz="1400" dirty="0">
                <a:cs typeface="2  Compset" panose="00000400000000000000" pitchFamily="2" charset="-78"/>
              </a:rPr>
              <a:t>/</a:t>
            </a:r>
            <a:r>
              <a:rPr lang="en-US" sz="1400" dirty="0" err="1">
                <a:cs typeface="2  Compset" panose="00000400000000000000" pitchFamily="2" charset="-78"/>
              </a:rPr>
              <a:t>sudoers.d</a:t>
            </a:r>
            <a:r>
              <a:rPr lang="en-US" sz="1400" dirty="0">
                <a:cs typeface="2  Compset" panose="00000400000000000000" pitchFamily="2" charset="-78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owner: root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group: root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mode:  0440</a:t>
            </a:r>
            <a:endParaRPr lang="fa-IR" sz="1400" dirty="0" smtClean="0">
              <a:cs typeface="2  Compset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046" y="4641362"/>
            <a:ext cx="116254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- ری استارت کردن سرویس </a:t>
            </a:r>
            <a:r>
              <a:rPr lang="en-US" sz="1400" dirty="0" err="1">
                <a:cs typeface="2  Compset" panose="00000400000000000000" pitchFamily="2" charset="-78"/>
              </a:rPr>
              <a:t>ssh</a:t>
            </a:r>
            <a:r>
              <a:rPr lang="fa-IR" sz="1400" dirty="0">
                <a:cs typeface="2  Compset" panose="00000400000000000000" pitchFamily="2" charset="-78"/>
              </a:rPr>
              <a:t>  جهت اعمال تغییرات</a:t>
            </a:r>
            <a:endParaRPr lang="fa-IR" sz="1400" dirty="0" smtClean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- name: </a:t>
            </a:r>
            <a:r>
              <a:rPr lang="en-US" sz="1400" dirty="0" smtClean="0">
                <a:cs typeface="2  Compset" panose="00000400000000000000" pitchFamily="2" charset="-78"/>
              </a:rPr>
              <a:t>restart 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r>
              <a:rPr lang="en-US" sz="1400" dirty="0" smtClean="0">
                <a:cs typeface="2  Compset" panose="00000400000000000000" pitchFamily="2" charset="-78"/>
              </a:rPr>
              <a:t> service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</a:t>
            </a:r>
            <a:r>
              <a:rPr lang="en-US" sz="1400" dirty="0" err="1" smtClean="0">
                <a:cs typeface="2  Compset" panose="00000400000000000000" pitchFamily="2" charset="-78"/>
              </a:rPr>
              <a:t>systemd</a:t>
            </a:r>
            <a:r>
              <a:rPr lang="en-US" sz="1400" dirty="0" smtClean="0">
                <a:cs typeface="2  Compset" panose="00000400000000000000" pitchFamily="2" charset="-78"/>
              </a:rPr>
              <a:t>: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</a:t>
            </a:r>
            <a:r>
              <a:rPr lang="en-US" sz="1400" dirty="0" smtClean="0">
                <a:cs typeface="2  Compset" panose="00000400000000000000" pitchFamily="2" charset="-78"/>
              </a:rPr>
              <a:t>name: </a:t>
            </a:r>
            <a:r>
              <a:rPr lang="en-US" sz="1400" dirty="0" err="1" smtClean="0">
                <a:cs typeface="2  Compset" panose="00000400000000000000" pitchFamily="2" charset="-78"/>
              </a:rPr>
              <a:t>ssh</a:t>
            </a:r>
            <a:endParaRPr lang="en-US" sz="1400" dirty="0">
              <a:cs typeface="2  Compset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cs typeface="2  Compset" panose="00000400000000000000" pitchFamily="2" charset="-78"/>
              </a:rPr>
              <a:t>    state: </a:t>
            </a:r>
            <a:r>
              <a:rPr lang="en-US" sz="1400" dirty="0" smtClean="0">
                <a:cs typeface="2  Compset" panose="00000400000000000000" pitchFamily="2" charset="-78"/>
              </a:rPr>
              <a:t>restarted</a:t>
            </a:r>
            <a:endParaRPr lang="en-US" sz="1400" dirty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72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16801" y="976381"/>
            <a:ext cx="3812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1 - انسیبل چیه و چرا بهش نیاز داریم ؟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2 – معماری انسیبل و مقایسه با دیگر ابزار های موجود</a:t>
            </a:r>
            <a:endParaRPr lang="en-US" sz="1600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3 – نحوه ی ستاپ محیط و نصب انسیبل</a:t>
            </a:r>
            <a:endParaRPr lang="en-US" sz="1600" dirty="0">
              <a:cs typeface="2  Compset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6800" y="514716"/>
            <a:ext cx="381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2  Compset" panose="00000400000000000000" pitchFamily="2" charset="-78"/>
              </a:rPr>
              <a:t>خلاصه ی جلسه ی اول</a:t>
            </a:r>
            <a:endParaRPr lang="en-US" sz="2400" dirty="0">
              <a:cs typeface="2  Compset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6798" y="3296303"/>
            <a:ext cx="381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2  Compset" panose="00000400000000000000" pitchFamily="2" charset="-78"/>
              </a:rPr>
              <a:t>خلاصه ی جلسه ی دوم</a:t>
            </a:r>
            <a:endParaRPr lang="en-US" sz="2400" dirty="0">
              <a:cs typeface="2  Compset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894" y="3711801"/>
            <a:ext cx="536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1 –  بررسی </a:t>
            </a:r>
            <a:r>
              <a:rPr lang="en-US" sz="1600" dirty="0" smtClean="0">
                <a:cs typeface="2  Compset" panose="00000400000000000000" pitchFamily="2" charset="-78"/>
              </a:rPr>
              <a:t>directory structure </a:t>
            </a:r>
            <a:r>
              <a:rPr lang="fa-IR" sz="1600" dirty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 انسیبل و معرفی </a:t>
            </a:r>
            <a:r>
              <a:rPr lang="en-US" sz="1600" dirty="0" smtClean="0">
                <a:cs typeface="2  Compset" panose="00000400000000000000" pitchFamily="2" charset="-78"/>
              </a:rPr>
              <a:t>cli </a:t>
            </a:r>
            <a:r>
              <a:rPr lang="fa-IR" sz="1600" dirty="0" smtClean="0">
                <a:cs typeface="2  Compset" panose="00000400000000000000" pitchFamily="2" charset="-78"/>
              </a:rPr>
              <a:t> ها و ماژول ها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2 – اجرای اولین </a:t>
            </a:r>
            <a:r>
              <a:rPr lang="en-US" sz="1600" dirty="0" smtClean="0">
                <a:cs typeface="2  Compset" panose="00000400000000000000" pitchFamily="2" charset="-78"/>
              </a:rPr>
              <a:t>Ad-Hoc command</a:t>
            </a:r>
            <a:endParaRPr lang="fa-IR" sz="1600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3 – انواع ست کردن متغیر های مربوط به کانفیگ انسیبل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4 – ارائه ی مثال های بیشتر از </a:t>
            </a:r>
            <a:r>
              <a:rPr lang="en-US" sz="1600" dirty="0" smtClean="0">
                <a:cs typeface="2  Compset" panose="00000400000000000000" pitchFamily="2" charset="-78"/>
              </a:rPr>
              <a:t>Ad-Hoc commands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5 –</a:t>
            </a:r>
            <a:r>
              <a:rPr lang="en-US" sz="1600" dirty="0" smtClean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توضیح وایجاد </a:t>
            </a:r>
            <a:r>
              <a:rPr lang="en-US" sz="1600" dirty="0" smtClean="0">
                <a:cs typeface="2  Compset" panose="00000400000000000000" pitchFamily="2" charset="-78"/>
              </a:rPr>
              <a:t>inventory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6 – ایجاد گروه های مختلف در </a:t>
            </a:r>
            <a:r>
              <a:rPr lang="en-US" sz="1600" dirty="0" smtClean="0">
                <a:cs typeface="2  Compset" panose="00000400000000000000" pitchFamily="2" charset="-78"/>
              </a:rPr>
              <a:t>inventory</a:t>
            </a:r>
            <a:endParaRPr lang="fa-IR" sz="1600" dirty="0" smtClean="0">
              <a:cs typeface="2  Compset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024" y="514716"/>
            <a:ext cx="381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2  Compset" panose="00000400000000000000" pitchFamily="2" charset="-78"/>
              </a:rPr>
              <a:t>خلاصه ی جلسه ی سوم</a:t>
            </a:r>
            <a:endParaRPr lang="en-US" sz="2400" dirty="0">
              <a:cs typeface="2  Compset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024" y="976381"/>
            <a:ext cx="3812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1 – توضیح </a:t>
            </a:r>
            <a:r>
              <a:rPr lang="en-US" sz="1600" dirty="0" smtClean="0">
                <a:cs typeface="2  Compset" panose="00000400000000000000" pitchFamily="2" charset="-78"/>
              </a:rPr>
              <a:t>playbook </a:t>
            </a:r>
            <a:r>
              <a:rPr lang="fa-IR" sz="1600" dirty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و اجزای مختلف آن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2 – ساخت </a:t>
            </a:r>
            <a:r>
              <a:rPr lang="en-US" sz="1600" dirty="0" smtClean="0">
                <a:cs typeface="2  Compset" panose="00000400000000000000" pitchFamily="2" charset="-78"/>
              </a:rPr>
              <a:t>play book</a:t>
            </a:r>
            <a:r>
              <a:rPr lang="fa-IR" sz="1600" dirty="0" smtClean="0">
                <a:cs typeface="2  Compset" panose="00000400000000000000" pitchFamily="2" charset="-78"/>
              </a:rPr>
              <a:t> و تست کردن چند ماژول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3 – ستاپ </a:t>
            </a:r>
            <a:r>
              <a:rPr lang="en-US" sz="1600" dirty="0" smtClean="0">
                <a:cs typeface="2  Compset" panose="00000400000000000000" pitchFamily="2" charset="-78"/>
              </a:rPr>
              <a:t>ssh</a:t>
            </a:r>
            <a:r>
              <a:rPr lang="fa-IR" sz="1600" dirty="0" smtClean="0">
                <a:cs typeface="2  Compset" panose="00000400000000000000" pitchFamily="2" charset="-78"/>
              </a:rPr>
              <a:t> روی نود های موجود </a:t>
            </a:r>
          </a:p>
        </p:txBody>
      </p:sp>
    </p:spTree>
    <p:extLst>
      <p:ext uri="{BB962C8B-B14F-4D97-AF65-F5344CB8AC3E}">
        <p14:creationId xmlns:p14="http://schemas.microsoft.com/office/powerpoint/2010/main" val="15574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اول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2071" y="596437"/>
            <a:ext cx="31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1 – انسیبل چیه و چرا بهش نیاز داریم ؟ </a:t>
            </a:r>
            <a:endParaRPr lang="en-US" dirty="0">
              <a:cs typeface="2  Compset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" y="1346199"/>
            <a:ext cx="5985010" cy="3142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6660" y="965769"/>
            <a:ext cx="537882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انسیبل</a:t>
            </a:r>
            <a:r>
              <a:rPr lang="en-US" sz="1400" dirty="0" smtClean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یک </a:t>
            </a:r>
            <a:r>
              <a:rPr lang="fa-IR" sz="1400" dirty="0">
                <a:cs typeface="2  Compset" panose="00000400000000000000" pitchFamily="2" charset="-78"/>
              </a:rPr>
              <a:t>ابزار متن‌باز برای «اتوماسیون» زیرساخت و اپلیکیشن‌هاست</a:t>
            </a:r>
            <a:r>
              <a:rPr lang="fa-IR" sz="1400" dirty="0" smtClean="0">
                <a:cs typeface="2  Compset" panose="00000400000000000000" pitchFamily="2" charset="-78"/>
              </a:rPr>
              <a:t>.</a:t>
            </a:r>
            <a:r>
              <a:rPr lang="en-US" sz="1400" dirty="0" smtClean="0">
                <a:cs typeface="2  Compset" panose="00000400000000000000" pitchFamily="2" charset="-78"/>
              </a:rPr>
              <a:t> </a:t>
            </a:r>
            <a:r>
              <a:rPr lang="fa-IR" sz="1400" dirty="0">
                <a:cs typeface="2  Compset" panose="00000400000000000000" pitchFamily="2" charset="-78"/>
              </a:rPr>
              <a:t/>
            </a:r>
            <a:br>
              <a:rPr lang="fa-IR" sz="1400" dirty="0">
                <a:cs typeface="2  Compset" panose="00000400000000000000" pitchFamily="2" charset="-78"/>
              </a:rPr>
            </a:br>
            <a:r>
              <a:rPr lang="fa-IR" sz="1400" dirty="0">
                <a:cs typeface="2  Compset" panose="00000400000000000000" pitchFamily="2" charset="-78"/>
              </a:rPr>
              <a:t>بدون نیاز به نصب </a:t>
            </a:r>
            <a:r>
              <a:rPr lang="en-US" sz="1400" dirty="0" smtClean="0">
                <a:cs typeface="2  Compset" panose="00000400000000000000" pitchFamily="2" charset="-78"/>
              </a:rPr>
              <a:t>Agent</a:t>
            </a:r>
            <a:r>
              <a:rPr lang="fa-IR" sz="1400" dirty="0" smtClean="0">
                <a:cs typeface="2  Compset" panose="00000400000000000000" pitchFamily="2" charset="-78"/>
              </a:rPr>
              <a:t> روی </a:t>
            </a:r>
            <a:r>
              <a:rPr lang="fa-IR" sz="1400" dirty="0">
                <a:cs typeface="2  Compset" panose="00000400000000000000" pitchFamily="2" charset="-78"/>
              </a:rPr>
              <a:t>سرورها، از طریق </a:t>
            </a:r>
            <a:r>
              <a:rPr lang="en-US" sz="1400" dirty="0" smtClean="0">
                <a:cs typeface="2  Compset" panose="00000400000000000000" pitchFamily="2" charset="-78"/>
              </a:rPr>
              <a:t>SSH </a:t>
            </a:r>
            <a:r>
              <a:rPr lang="fa-IR" sz="1400" dirty="0" smtClean="0">
                <a:cs typeface="2  Compset" panose="00000400000000000000" pitchFamily="2" charset="-78"/>
              </a:rPr>
              <a:t>  کار می‌کن</a:t>
            </a:r>
            <a:r>
              <a:rPr lang="fa-IR" sz="1400" dirty="0">
                <a:cs typeface="2  Compset" panose="00000400000000000000" pitchFamily="2" charset="-78"/>
              </a:rPr>
              <a:t>ه</a:t>
            </a:r>
            <a:r>
              <a:rPr lang="fa-IR" sz="1400" dirty="0" smtClean="0">
                <a:cs typeface="2  Compset" panose="00000400000000000000" pitchFamily="2" charset="-78"/>
              </a:rPr>
              <a:t> </a:t>
            </a:r>
            <a:r>
              <a:rPr lang="fa-IR" sz="1400" dirty="0">
                <a:cs typeface="2  Compset" panose="00000400000000000000" pitchFamily="2" charset="-78"/>
              </a:rPr>
              <a:t>و با فایل‌های </a:t>
            </a:r>
            <a:r>
              <a:rPr lang="en-US" sz="1400" dirty="0" smtClean="0">
                <a:cs typeface="2  Compset" panose="00000400000000000000" pitchFamily="2" charset="-78"/>
              </a:rPr>
              <a:t>YAML </a:t>
            </a:r>
            <a:r>
              <a:rPr lang="fa-IR" sz="1400" dirty="0" smtClean="0">
                <a:cs typeface="2  Compset" panose="00000400000000000000" pitchFamily="2" charset="-78"/>
              </a:rPr>
              <a:t> (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) وضعیت </a:t>
            </a:r>
            <a:r>
              <a:rPr lang="fa-IR" sz="1400" dirty="0">
                <a:cs typeface="2  Compset" panose="00000400000000000000" pitchFamily="2" charset="-78"/>
              </a:rPr>
              <a:t>مطلوب </a:t>
            </a:r>
            <a:r>
              <a:rPr lang="fa-IR" sz="1400" dirty="0" smtClean="0">
                <a:cs typeface="2  Compset" panose="00000400000000000000" pitchFamily="2" charset="-78"/>
              </a:rPr>
              <a:t>رو </a:t>
            </a:r>
            <a:r>
              <a:rPr lang="fa-IR" sz="1400" dirty="0">
                <a:cs typeface="2  Compset" panose="00000400000000000000" pitchFamily="2" charset="-78"/>
              </a:rPr>
              <a:t>توصیف </a:t>
            </a:r>
            <a:r>
              <a:rPr lang="fa-IR" sz="1400" dirty="0" smtClean="0">
                <a:cs typeface="2  Compset" panose="00000400000000000000" pitchFamily="2" charset="-78"/>
              </a:rPr>
              <a:t>می‌کنید(یعنی براش توضیح میدید که میخواید این کارها رو انجام بده ) </a:t>
            </a:r>
            <a:r>
              <a:rPr lang="fa-IR" sz="1400" dirty="0">
                <a:cs typeface="2  Compset" panose="00000400000000000000" pitchFamily="2" charset="-78"/>
              </a:rPr>
              <a:t>تا به‌صورت </a:t>
            </a:r>
            <a:r>
              <a:rPr lang="en-US" sz="1400" dirty="0" smtClean="0">
                <a:cs typeface="2  Compset" panose="00000400000000000000" pitchFamily="2" charset="-78"/>
              </a:rPr>
              <a:t>idempotent</a:t>
            </a:r>
            <a:r>
              <a:rPr lang="fa-IR" sz="1400" dirty="0" smtClean="0">
                <a:cs typeface="2  Compset" panose="00000400000000000000" pitchFamily="2" charset="-78"/>
              </a:rPr>
              <a:t> همون </a:t>
            </a:r>
            <a:r>
              <a:rPr lang="fa-IR" sz="1400" dirty="0">
                <a:cs typeface="2  Compset" panose="00000400000000000000" pitchFamily="2" charset="-78"/>
              </a:rPr>
              <a:t>وضعیت اعمال </a:t>
            </a:r>
            <a:r>
              <a:rPr lang="fa-IR" sz="1400" dirty="0" smtClean="0">
                <a:cs typeface="2  Compset" panose="00000400000000000000" pitchFamily="2" charset="-78"/>
              </a:rPr>
              <a:t>بشه.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اما </a:t>
            </a:r>
            <a:r>
              <a:rPr lang="en-US" sz="1400" dirty="0" smtClean="0">
                <a:cs typeface="2  Compset" panose="00000400000000000000" pitchFamily="2" charset="-78"/>
              </a:rPr>
              <a:t>idempotent</a:t>
            </a:r>
            <a:r>
              <a:rPr lang="fa-IR" sz="1400" dirty="0" smtClean="0">
                <a:cs typeface="2  Compset" panose="00000400000000000000" pitchFamily="2" charset="-78"/>
              </a:rPr>
              <a:t> یعنی چی؟ 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انسیبل قبل از انجام هر کاری اول بررسی میکنه که اصلا نیاز هست کاری انجام بده یا نه ، مثلا ازش خواستیم که یک برنامه برامون نصب کنه ، اول بررسی میکنه اگه برنامه ی خواسته شده نصب بود ، هیچ کاری انجام نمیده و میره سراغ کار بعدی ، به این خصوصیت انسیبل </a:t>
            </a:r>
            <a:r>
              <a:rPr lang="en-US" sz="1400" dirty="0">
                <a:cs typeface="2  Compset" panose="00000400000000000000" pitchFamily="2" charset="-78"/>
              </a:rPr>
              <a:t> </a:t>
            </a:r>
            <a:r>
              <a:rPr lang="en-US" sz="1400" dirty="0" smtClean="0">
                <a:cs typeface="2  Compset" panose="00000400000000000000" pitchFamily="2" charset="-78"/>
              </a:rPr>
              <a:t>idempotency</a:t>
            </a:r>
            <a:r>
              <a:rPr lang="en-US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 میگن</a:t>
            </a:r>
          </a:p>
          <a:p>
            <a:pPr algn="r" rtl="1">
              <a:lnSpc>
                <a:spcPct val="150000"/>
              </a:lnSpc>
            </a:pPr>
            <a:endParaRPr lang="fa-IR" sz="1400" dirty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انسیبل انجام کارهای تکراری رو تسهیل میکنه و از خطای انسانی جلوگیری میکنه 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مثلا سناریویی را در نظر بگیرید که قراره روی 50 سرور یه تنظیم امنیتی خاص با یه ترتیب مشخص اعمال بشه ( به سرور اول وصل میشیم و تنظیم 1 رو اعمال میکنیم ، بعد تنظیم 2 ..... الی آخر) و بعد تازه میریم سراغ سرور بعدی 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اعمال دستی این تنظیمات علاوه بر وقت گیر بودن بشدت خسته کننده ست و مستلزم اینه که دونه دونه به سرور ها وصل بشیم و تنظیمات رو انجام بدیم ، ولی انسیبل با سرعت و دقت زیادی برامون انجام میده ، فقط کافیه براش تو یه فایل به اسم </a:t>
            </a:r>
            <a:r>
              <a:rPr lang="en-US" sz="1400" dirty="0" smtClean="0">
                <a:cs typeface="2  Compset" panose="00000400000000000000" pitchFamily="2" charset="-78"/>
              </a:rPr>
              <a:t>playbook</a:t>
            </a:r>
            <a:r>
              <a:rPr lang="fa-IR" sz="1400" dirty="0" smtClean="0">
                <a:cs typeface="2  Compset" panose="00000400000000000000" pitchFamily="2" charset="-78"/>
              </a:rPr>
              <a:t> تعریف کنیم که چی میخواییم </a:t>
            </a:r>
            <a:endParaRPr lang="en-US" sz="1400" dirty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59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اول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3106" y="596437"/>
            <a:ext cx="3155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2 – معماری انسیبل و مقایسه با دیگر ابزار های موجود</a:t>
            </a:r>
            <a:endParaRPr lang="fa-IR" sz="1400" dirty="0">
              <a:cs typeface="2  Compset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" y="287227"/>
            <a:ext cx="1703293" cy="71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64" y="1109293"/>
            <a:ext cx="7039585" cy="4719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647" y="1836555"/>
            <a:ext cx="3155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کامپیوتری که انسیبل رو روش نصب میکنم رو بهش میگیم </a:t>
            </a:r>
            <a:r>
              <a:rPr lang="en-US" sz="1400" dirty="0" smtClean="0">
                <a:cs typeface="2  Compset" panose="00000400000000000000" pitchFamily="2" charset="-78"/>
              </a:rPr>
              <a:t>control node </a:t>
            </a:r>
            <a:r>
              <a:rPr lang="fa-IR" sz="1400" dirty="0" smtClean="0">
                <a:cs typeface="2  Compset" panose="00000400000000000000" pitchFamily="2" charset="-78"/>
              </a:rPr>
              <a:t> و سرور هایی که قراره از طریق انسیبل کنترل بشه رو میگیم </a:t>
            </a:r>
            <a:r>
              <a:rPr lang="en-US" sz="1400" dirty="0" smtClean="0">
                <a:cs typeface="2  Compset" panose="00000400000000000000" pitchFamily="2" charset="-78"/>
              </a:rPr>
              <a:t>managed-node</a:t>
            </a:r>
          </a:p>
          <a:p>
            <a:pPr algn="r" rtl="1">
              <a:lnSpc>
                <a:spcPct val="150000"/>
              </a:lnSpc>
            </a:pPr>
            <a:r>
              <a:rPr lang="fa-IR" sz="1400" dirty="0" smtClean="0">
                <a:cs typeface="2  Compset" panose="00000400000000000000" pitchFamily="2" charset="-78"/>
              </a:rPr>
              <a:t>انسیبل با استفاده از </a:t>
            </a:r>
            <a:r>
              <a:rPr lang="en-US" sz="1400" dirty="0" smtClean="0">
                <a:cs typeface="2  Compset" panose="00000400000000000000" pitchFamily="2" charset="-78"/>
              </a:rPr>
              <a:t>ssh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به </a:t>
            </a:r>
            <a:r>
              <a:rPr lang="en-US" sz="1400" dirty="0" smtClean="0">
                <a:cs typeface="2  Compset" panose="00000400000000000000" pitchFamily="2" charset="-78"/>
              </a:rPr>
              <a:t>managed-node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هامون وصل میشه و کار های خواسته شده رو انجام میده و نیاز به نصب </a:t>
            </a:r>
            <a:r>
              <a:rPr lang="en-US" sz="1400" dirty="0" smtClean="0">
                <a:cs typeface="2  Compset" panose="00000400000000000000" pitchFamily="2" charset="-78"/>
              </a:rPr>
              <a:t>Agent </a:t>
            </a:r>
            <a:r>
              <a:rPr lang="fa-IR" sz="1400" dirty="0" smtClean="0">
                <a:cs typeface="2  Compset" panose="00000400000000000000" pitchFamily="2" charset="-78"/>
              </a:rPr>
              <a:t>  نداره </a:t>
            </a:r>
            <a:endParaRPr lang="fa-IR" sz="1400" dirty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52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اول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3106" y="596437"/>
            <a:ext cx="3155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2 – معماری انسیبل و مقایسه با دیگر ابزار های موجود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" y="287227"/>
            <a:ext cx="1703293" cy="71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7" y="1093612"/>
            <a:ext cx="10382137" cy="54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اول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3106" y="596437"/>
            <a:ext cx="3155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2 – معماری انسیبل و مقایسه با دیگر ابزار های موجود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" y="287227"/>
            <a:ext cx="1703293" cy="71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28" y="411771"/>
            <a:ext cx="48196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اول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1106" y="596437"/>
            <a:ext cx="264703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3 – نحوه ی ستاپ محیط و نصب انسیبل</a:t>
            </a:r>
            <a:endParaRPr lang="en-US" sz="1400" dirty="0">
              <a:cs typeface="2  Compset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1267" y="1691340"/>
            <a:ext cx="4081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Compset" panose="00000400000000000000" pitchFamily="2" charset="-78"/>
              </a:rPr>
              <a:t>2</a:t>
            </a:r>
            <a:r>
              <a:rPr lang="fa-IR" dirty="0" smtClean="0">
                <a:cs typeface="2  Compset" panose="00000400000000000000" pitchFamily="2" charset="-78"/>
              </a:rPr>
              <a:t> – با استفاده از پیکج منیجر پایتون ( </a:t>
            </a:r>
            <a:r>
              <a:rPr lang="en-US" dirty="0" smtClean="0">
                <a:cs typeface="2  Compset" panose="00000400000000000000" pitchFamily="2" charset="-78"/>
              </a:rPr>
              <a:t>pip</a:t>
            </a:r>
            <a:r>
              <a:rPr lang="fa-IR" dirty="0" smtClean="0">
                <a:cs typeface="2  Compset" panose="00000400000000000000" pitchFamily="2" charset="-78"/>
              </a:rPr>
              <a:t> )</a:t>
            </a:r>
            <a:endParaRPr lang="en-US" dirty="0" smtClean="0">
              <a:cs typeface="2  Compset" panose="00000400000000000000" pitchFamily="2" charset="-78"/>
            </a:endParaRPr>
          </a:p>
          <a:p>
            <a:pPr algn="r" rtl="1"/>
            <a:endParaRPr lang="fa-IR" sz="1400" dirty="0">
              <a:cs typeface="2  Compset" panose="00000400000000000000" pitchFamily="2" charset="-78"/>
            </a:endParaRPr>
          </a:p>
          <a:p>
            <a:pPr algn="r" rtl="1"/>
            <a:endParaRPr lang="fa-IR" sz="1400" dirty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>
                <a:cs typeface="2  Compset" panose="00000400000000000000" pitchFamily="2" charset="-78"/>
              </a:rPr>
              <a:t>آپدیت </a:t>
            </a:r>
            <a:r>
              <a:rPr lang="en-US" sz="1400" dirty="0">
                <a:cs typeface="2  Compset" panose="00000400000000000000" pitchFamily="2" charset="-78"/>
              </a:rPr>
              <a:t>repository index</a:t>
            </a:r>
          </a:p>
          <a:p>
            <a:pPr algn="l"/>
            <a:r>
              <a:rPr lang="en-US" sz="1400" dirty="0">
                <a:cs typeface="2  Compset" panose="00000400000000000000" pitchFamily="2" charset="-78"/>
              </a:rPr>
              <a:t>apt update </a:t>
            </a:r>
          </a:p>
          <a:p>
            <a:pPr algn="l"/>
            <a:endParaRPr lang="en-US" sz="1400" dirty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>
                <a:cs typeface="2  Compset" panose="00000400000000000000" pitchFamily="2" charset="-78"/>
              </a:rPr>
              <a:t>نصب </a:t>
            </a:r>
            <a:r>
              <a:rPr lang="en-US" sz="1400" dirty="0">
                <a:cs typeface="2  Compset" panose="00000400000000000000" pitchFamily="2" charset="-78"/>
              </a:rPr>
              <a:t>pip</a:t>
            </a:r>
            <a:r>
              <a:rPr lang="fa-IR" sz="1400" dirty="0">
                <a:cs typeface="2  Compset" panose="00000400000000000000" pitchFamily="2" charset="-78"/>
              </a:rPr>
              <a:t> و محیط مجازی</a:t>
            </a:r>
            <a:endParaRPr lang="en-US" sz="1400" dirty="0">
              <a:cs typeface="2  Compset" panose="00000400000000000000" pitchFamily="2" charset="-78"/>
            </a:endParaRPr>
          </a:p>
          <a:p>
            <a:pPr algn="l"/>
            <a:r>
              <a:rPr lang="en-US" sz="1400" dirty="0">
                <a:cs typeface="2  Compset" panose="00000400000000000000" pitchFamily="2" charset="-78"/>
              </a:rPr>
              <a:t>apt install  python3-pip  python3-venv</a:t>
            </a:r>
          </a:p>
          <a:p>
            <a:pPr algn="l"/>
            <a:endParaRPr lang="fa-IR" sz="1400" dirty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>
                <a:cs typeface="2  Compset" panose="00000400000000000000" pitchFamily="2" charset="-78"/>
              </a:rPr>
              <a:t>ایجاد یک محیط مجازی ایزوله برای نصب انسیبل</a:t>
            </a:r>
            <a:endParaRPr lang="en-US" sz="1400" dirty="0">
              <a:cs typeface="2  Compset" panose="00000400000000000000" pitchFamily="2" charset="-78"/>
            </a:endParaRPr>
          </a:p>
          <a:p>
            <a:pPr algn="l"/>
            <a:r>
              <a:rPr lang="en-US" sz="1400" dirty="0">
                <a:cs typeface="2  Compset" panose="00000400000000000000" pitchFamily="2" charset="-78"/>
              </a:rPr>
              <a:t>p</a:t>
            </a:r>
            <a:r>
              <a:rPr lang="en-US" sz="1400" dirty="0" smtClean="0">
                <a:cs typeface="2  Compset" panose="00000400000000000000" pitchFamily="2" charset="-78"/>
              </a:rPr>
              <a:t>ython3 </a:t>
            </a:r>
            <a:r>
              <a:rPr lang="en-US" sz="1400" dirty="0">
                <a:cs typeface="2  Compset" panose="00000400000000000000" pitchFamily="2" charset="-78"/>
              </a:rPr>
              <a:t>–m venv ./myvenv</a:t>
            </a:r>
          </a:p>
          <a:p>
            <a:pPr algn="l"/>
            <a:endParaRPr lang="en-US" sz="1400" dirty="0" smtClean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 smtClean="0">
                <a:cs typeface="2  Compset" panose="00000400000000000000" pitchFamily="2" charset="-78"/>
              </a:rPr>
              <a:t>فعال کردن محیط مجازی ایجاد شده</a:t>
            </a:r>
          </a:p>
          <a:p>
            <a:pPr algn="l"/>
            <a:r>
              <a:rPr lang="en-US" sz="1400" dirty="0" smtClean="0">
                <a:cs typeface="2  Compset" panose="00000400000000000000" pitchFamily="2" charset="-78"/>
              </a:rPr>
              <a:t>source </a:t>
            </a:r>
            <a:r>
              <a:rPr lang="en-US" sz="1400" dirty="0" err="1" smtClean="0">
                <a:cs typeface="2  Compset" panose="00000400000000000000" pitchFamily="2" charset="-78"/>
              </a:rPr>
              <a:t>myvenv</a:t>
            </a:r>
            <a:r>
              <a:rPr lang="en-US" sz="1400" dirty="0" smtClean="0">
                <a:cs typeface="2  Compset" panose="00000400000000000000" pitchFamily="2" charset="-78"/>
              </a:rPr>
              <a:t>/bin/activate</a:t>
            </a:r>
            <a:endParaRPr lang="fa-IR" sz="1400" dirty="0" smtClean="0">
              <a:cs typeface="2  Compset" panose="00000400000000000000" pitchFamily="2" charset="-78"/>
            </a:endParaRPr>
          </a:p>
          <a:p>
            <a:pPr algn="l"/>
            <a:endParaRPr lang="fa-IR" sz="1400" dirty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>
                <a:cs typeface="2  Compset" panose="00000400000000000000" pitchFamily="2" charset="-78"/>
              </a:rPr>
              <a:t>نصب انسیبل درون محیط مجازی ایجاد شده</a:t>
            </a:r>
            <a:endParaRPr lang="en-US" sz="1400" dirty="0">
              <a:cs typeface="2  Compset" panose="00000400000000000000" pitchFamily="2" charset="-78"/>
            </a:endParaRPr>
          </a:p>
          <a:p>
            <a:pPr algn="l"/>
            <a:r>
              <a:rPr lang="en-US" sz="1400" dirty="0">
                <a:cs typeface="2  Compset" panose="00000400000000000000" pitchFamily="2" charset="-78"/>
              </a:rPr>
              <a:t>pip install ansible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7954" y="1691340"/>
            <a:ext cx="4650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1 – با استفاده از پیکج منیجر سیستم عامل</a:t>
            </a:r>
            <a:endParaRPr lang="en-US" dirty="0" smtClean="0">
              <a:cs typeface="2  Compset" panose="00000400000000000000" pitchFamily="2" charset="-78"/>
            </a:endParaRPr>
          </a:p>
          <a:p>
            <a:pPr algn="r" rtl="1"/>
            <a:endParaRPr lang="en-US" dirty="0" smtClean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 smtClean="0">
                <a:cs typeface="2  Compset" panose="00000400000000000000" pitchFamily="2" charset="-78"/>
              </a:rPr>
              <a:t>مثلا در </a:t>
            </a:r>
            <a:r>
              <a:rPr lang="en-US" sz="1400" dirty="0" smtClean="0">
                <a:cs typeface="2  Compset" panose="00000400000000000000" pitchFamily="2" charset="-78"/>
              </a:rPr>
              <a:t>Ubuntu </a:t>
            </a:r>
            <a:r>
              <a:rPr lang="fa-IR" sz="1400" dirty="0" smtClean="0">
                <a:cs typeface="2  Compset" panose="00000400000000000000" pitchFamily="2" charset="-78"/>
              </a:rPr>
              <a:t> با استفاده از </a:t>
            </a:r>
            <a:r>
              <a:rPr lang="en-US" sz="1400" dirty="0" smtClean="0">
                <a:cs typeface="2  Compset" panose="00000400000000000000" pitchFamily="2" charset="-78"/>
              </a:rPr>
              <a:t>apt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و در </a:t>
            </a:r>
            <a:r>
              <a:rPr lang="en-US" sz="1400" dirty="0" smtClean="0">
                <a:cs typeface="2  Compset" panose="00000400000000000000" pitchFamily="2" charset="-78"/>
              </a:rPr>
              <a:t>fedora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و سیستم عامل هایی </a:t>
            </a:r>
            <a:r>
              <a:rPr lang="fa-IR" sz="1400" dirty="0" smtClean="0">
                <a:cs typeface="2  Compset" panose="00000400000000000000" pitchFamily="2" charset="-78"/>
              </a:rPr>
              <a:t>که </a:t>
            </a:r>
            <a:r>
              <a:rPr lang="en-US" sz="1400" dirty="0" smtClean="0">
                <a:cs typeface="2  Compset" panose="00000400000000000000" pitchFamily="2" charset="-78"/>
              </a:rPr>
              <a:t>rmp-base 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هستند از </a:t>
            </a:r>
            <a:r>
              <a:rPr lang="en-US" sz="1400" dirty="0" err="1" smtClean="0">
                <a:cs typeface="2  Compset" panose="00000400000000000000" pitchFamily="2" charset="-78"/>
              </a:rPr>
              <a:t>dnf</a:t>
            </a:r>
            <a:r>
              <a:rPr lang="fa-IR" sz="1400" dirty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و </a:t>
            </a:r>
            <a:r>
              <a:rPr lang="en-US" sz="1400" dirty="0" smtClean="0">
                <a:cs typeface="2  Compset" panose="00000400000000000000" pitchFamily="2" charset="-78"/>
              </a:rPr>
              <a:t>yum </a:t>
            </a:r>
            <a:r>
              <a:rPr lang="en-US" sz="1400" dirty="0" smtClean="0">
                <a:cs typeface="2  Compset" panose="00000400000000000000" pitchFamily="2" charset="-78"/>
              </a:rPr>
              <a:t> </a:t>
            </a:r>
            <a:r>
              <a:rPr lang="fa-IR" sz="1400" dirty="0" smtClean="0">
                <a:cs typeface="2  Compset" panose="00000400000000000000" pitchFamily="2" charset="-78"/>
              </a:rPr>
              <a:t> استفاده میشه</a:t>
            </a:r>
            <a:endParaRPr lang="fa-IR" sz="1400" dirty="0">
              <a:cs typeface="2  Compset" panose="00000400000000000000" pitchFamily="2" charset="-78"/>
            </a:endParaRPr>
          </a:p>
          <a:p>
            <a:pPr algn="r" rtl="1"/>
            <a:r>
              <a:rPr lang="fa-IR" sz="1400" dirty="0" smtClean="0">
                <a:cs typeface="2  Compset" panose="00000400000000000000" pitchFamily="2" charset="-78"/>
              </a:rPr>
              <a:t>اگه خواستید با این روش نصب کنید باید قبلش حتما سازگاری نسخه ی پایتون و انسیبل رو چک کنید . روش نصب به این صورت هست </a:t>
            </a:r>
            <a:endParaRPr lang="en-US" sz="1400" dirty="0" smtClean="0">
              <a:cs typeface="2  Compset" panose="00000400000000000000" pitchFamily="2" charset="-78"/>
            </a:endParaRPr>
          </a:p>
          <a:p>
            <a:pPr algn="r" rtl="1"/>
            <a:endParaRPr lang="fa-IR" sz="1400" dirty="0" smtClean="0">
              <a:cs typeface="2  Compset" panose="00000400000000000000" pitchFamily="2" charset="-78"/>
            </a:endParaRPr>
          </a:p>
          <a:p>
            <a:pPr algn="r" rtl="1"/>
            <a:endParaRPr lang="fa-IR" sz="1400" dirty="0">
              <a:cs typeface="2  Compset" panose="00000400000000000000" pitchFamily="2" charset="-78"/>
            </a:endParaRPr>
          </a:p>
          <a:p>
            <a:pPr algn="l"/>
            <a:r>
              <a:rPr lang="en-US" sz="1400" dirty="0" smtClean="0">
                <a:cs typeface="2  Compset" panose="00000400000000000000" pitchFamily="2" charset="-78"/>
              </a:rPr>
              <a:t>Ubuntu: </a:t>
            </a:r>
          </a:p>
          <a:p>
            <a:pPr algn="l"/>
            <a:r>
              <a:rPr lang="en-US" sz="1400" dirty="0" err="1" smtClean="0">
                <a:cs typeface="2  Compset" panose="00000400000000000000" pitchFamily="2" charset="-78"/>
              </a:rPr>
              <a:t>sudo</a:t>
            </a:r>
            <a:r>
              <a:rPr lang="en-US" sz="1400" dirty="0" smtClean="0">
                <a:cs typeface="2  Compset" panose="00000400000000000000" pitchFamily="2" charset="-78"/>
              </a:rPr>
              <a:t> apt update </a:t>
            </a:r>
          </a:p>
          <a:p>
            <a:pPr algn="l"/>
            <a:r>
              <a:rPr lang="en-US" altLang="en-US" sz="1400" dirty="0" err="1">
                <a:cs typeface="2  Compset" panose="00000400000000000000" pitchFamily="2" charset="-78"/>
              </a:rPr>
              <a:t>sudo</a:t>
            </a:r>
            <a:r>
              <a:rPr lang="en-US" altLang="en-US" sz="1400" dirty="0">
                <a:cs typeface="2  Compset" panose="00000400000000000000" pitchFamily="2" charset="-78"/>
              </a:rPr>
              <a:t> apt install software-properties-common </a:t>
            </a:r>
          </a:p>
          <a:p>
            <a:pPr lvl="0"/>
            <a:r>
              <a:rPr lang="en-US" altLang="en-US" sz="1400" dirty="0" err="1">
                <a:cs typeface="2  Compset" panose="00000400000000000000" pitchFamily="2" charset="-78"/>
              </a:rPr>
              <a:t>sudo</a:t>
            </a:r>
            <a:r>
              <a:rPr lang="en-US" altLang="en-US" sz="1400" dirty="0">
                <a:cs typeface="2  Compset" panose="00000400000000000000" pitchFamily="2" charset="-78"/>
              </a:rPr>
              <a:t> add-apt-repository --yes --update </a:t>
            </a:r>
            <a:r>
              <a:rPr lang="en-US" altLang="en-US" sz="1400" dirty="0" err="1" smtClean="0">
                <a:cs typeface="2  Compset" panose="00000400000000000000" pitchFamily="2" charset="-78"/>
              </a:rPr>
              <a:t>ppa:ansible</a:t>
            </a:r>
            <a:r>
              <a:rPr lang="en-US" altLang="en-US" sz="1400" dirty="0" smtClean="0">
                <a:cs typeface="2  Compset" panose="00000400000000000000" pitchFamily="2" charset="-78"/>
              </a:rPr>
              <a:t>/</a:t>
            </a:r>
            <a:r>
              <a:rPr lang="en-US" altLang="en-US" sz="1400" dirty="0" err="1" smtClean="0">
                <a:cs typeface="2  Compset" panose="00000400000000000000" pitchFamily="2" charset="-78"/>
              </a:rPr>
              <a:t>ansible</a:t>
            </a:r>
            <a:r>
              <a:rPr lang="en-US" altLang="en-US" sz="1400" dirty="0" smtClean="0">
                <a:cs typeface="2  Compset" panose="00000400000000000000" pitchFamily="2" charset="-78"/>
              </a:rPr>
              <a:t> </a:t>
            </a:r>
            <a:endParaRPr lang="en-US" altLang="en-US" sz="1400" dirty="0">
              <a:cs typeface="2  Compset" panose="00000400000000000000" pitchFamily="2" charset="-78"/>
            </a:endParaRPr>
          </a:p>
          <a:p>
            <a:pPr lvl="0"/>
            <a:r>
              <a:rPr lang="en-US" altLang="en-US" sz="1400" dirty="0" err="1">
                <a:cs typeface="2  Compset" panose="00000400000000000000" pitchFamily="2" charset="-78"/>
              </a:rPr>
              <a:t>sudo</a:t>
            </a:r>
            <a:r>
              <a:rPr lang="en-US" altLang="en-US" sz="1400" dirty="0">
                <a:cs typeface="2  Compset" panose="00000400000000000000" pitchFamily="2" charset="-78"/>
              </a:rPr>
              <a:t> apt install </a:t>
            </a:r>
            <a:r>
              <a:rPr lang="en-US" altLang="en-US" sz="1400" dirty="0" err="1">
                <a:cs typeface="2  Compset" panose="00000400000000000000" pitchFamily="2" charset="-78"/>
              </a:rPr>
              <a:t>ansible</a:t>
            </a:r>
            <a:r>
              <a:rPr lang="en-US" altLang="en-US" sz="1400" dirty="0">
                <a:cs typeface="2  Compset" panose="00000400000000000000" pitchFamily="2" charset="-78"/>
              </a:rPr>
              <a:t> </a:t>
            </a:r>
            <a:endParaRPr lang="en-US" altLang="en-US" sz="1400" dirty="0" smtClean="0">
              <a:cs typeface="2  Compset" panose="00000400000000000000" pitchFamily="2" charset="-78"/>
            </a:endParaRPr>
          </a:p>
          <a:p>
            <a:pPr algn="l"/>
            <a:endParaRPr lang="fa-IR" sz="1400" dirty="0" smtClean="0">
              <a:cs typeface="2  Compset" panose="00000400000000000000" pitchFamily="2" charset="-78"/>
            </a:endParaRPr>
          </a:p>
          <a:p>
            <a:pPr algn="r" rtl="1"/>
            <a:endParaRPr lang="en-US" dirty="0" smtClean="0">
              <a:cs typeface="2  Compset" panose="00000400000000000000" pitchFamily="2" charset="-78"/>
            </a:endParaRPr>
          </a:p>
          <a:p>
            <a:pPr algn="r" rtl="1"/>
            <a:endParaRPr lang="en-US" dirty="0">
              <a:cs typeface="2 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06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1 –  بررسی </a:t>
            </a:r>
            <a:r>
              <a:rPr lang="en-US" sz="1400" dirty="0">
                <a:cs typeface="2  Compset" panose="00000400000000000000" pitchFamily="2" charset="-78"/>
              </a:rPr>
              <a:t>directory structure </a:t>
            </a:r>
            <a:r>
              <a:rPr lang="fa-IR" sz="1400" dirty="0">
                <a:cs typeface="2  Compset" panose="00000400000000000000" pitchFamily="2" charset="-78"/>
              </a:rPr>
              <a:t>  انسیبل و معرفی </a:t>
            </a:r>
            <a:r>
              <a:rPr lang="en-US" sz="1400" dirty="0">
                <a:cs typeface="2  Compset" panose="00000400000000000000" pitchFamily="2" charset="-78"/>
              </a:rPr>
              <a:t>cli </a:t>
            </a:r>
            <a:r>
              <a:rPr lang="fa-IR" sz="1400" dirty="0">
                <a:cs typeface="2  Compset" panose="00000400000000000000" pitchFamily="2" charset="-78"/>
              </a:rPr>
              <a:t> ها و ماژول ها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138" y="1691340"/>
            <a:ext cx="100044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err="1" smtClean="0">
                <a:cs typeface="2  Compset" panose="00000400000000000000" pitchFamily="2" charset="-78"/>
              </a:rPr>
              <a:t>Cli</a:t>
            </a:r>
            <a:r>
              <a:rPr lang="en-US" dirty="0" smtClean="0">
                <a:cs typeface="2  Compset" panose="00000400000000000000" pitchFamily="2" charset="-78"/>
              </a:rPr>
              <a:t> </a:t>
            </a:r>
            <a:r>
              <a:rPr lang="fa-IR" dirty="0">
                <a:cs typeface="2  Compset" panose="00000400000000000000" pitchFamily="2" charset="-78"/>
              </a:rPr>
              <a:t> </a:t>
            </a:r>
            <a:r>
              <a:rPr lang="fa-IR" dirty="0" smtClean="0">
                <a:cs typeface="2  Compset" panose="00000400000000000000" pitchFamily="2" charset="-78"/>
              </a:rPr>
              <a:t>های انسیبل: 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cs typeface="2  Compset" panose="00000400000000000000" pitchFamily="2" charset="-78"/>
              </a:rPr>
              <a:t>انسیبل یک‌سری </a:t>
            </a:r>
            <a:r>
              <a:rPr lang="en-US" sz="1600" dirty="0">
                <a:cs typeface="2  Compset" panose="00000400000000000000" pitchFamily="2" charset="-78"/>
              </a:rPr>
              <a:t>CLI (Command Line </a:t>
            </a:r>
            <a:r>
              <a:rPr lang="en-US" sz="1600" dirty="0" smtClean="0">
                <a:cs typeface="2  Compset" panose="00000400000000000000" pitchFamily="2" charset="-78"/>
              </a:rPr>
              <a:t>Interface) </a:t>
            </a:r>
            <a:r>
              <a:rPr lang="fa-IR" sz="1600" dirty="0" smtClean="0">
                <a:cs typeface="2  Compset" panose="00000400000000000000" pitchFamily="2" charset="-78"/>
              </a:rPr>
              <a:t> </a:t>
            </a:r>
            <a:r>
              <a:rPr lang="fa-IR" sz="1600" dirty="0">
                <a:cs typeface="2  Compset" panose="00000400000000000000" pitchFamily="2" charset="-78"/>
              </a:rPr>
              <a:t>داره که هرکدوم برای یک بخش خاص از کار با انسیبل طراحی </a:t>
            </a:r>
            <a:r>
              <a:rPr lang="fa-IR" sz="1600" dirty="0" smtClean="0">
                <a:cs typeface="2  Compset" panose="00000400000000000000" pitchFamily="2" charset="-78"/>
              </a:rPr>
              <a:t>شدن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که وقتی انسیبل رو نصب </a:t>
            </a:r>
            <a:r>
              <a:rPr lang="fa-IR" sz="1600" dirty="0">
                <a:cs typeface="2  Compset" panose="00000400000000000000" pitchFamily="2" charset="-78"/>
              </a:rPr>
              <a:t>میکنیم چندین دستور </a:t>
            </a:r>
            <a:r>
              <a:rPr lang="en-US" sz="1600" dirty="0">
                <a:cs typeface="2  Compset" panose="00000400000000000000" pitchFamily="2" charset="-78"/>
              </a:rPr>
              <a:t>CLI </a:t>
            </a:r>
            <a:r>
              <a:rPr lang="fa-IR" sz="1600" dirty="0" smtClean="0">
                <a:cs typeface="2  Compset" panose="00000400000000000000" pitchFamily="2" charset="-78"/>
              </a:rPr>
              <a:t> مربوط به انسیبل روی </a:t>
            </a:r>
            <a:r>
              <a:rPr lang="fa-IR" sz="1600" dirty="0">
                <a:cs typeface="2  Compset" panose="00000400000000000000" pitchFamily="2" charset="-78"/>
              </a:rPr>
              <a:t>سیستم نصب </a:t>
            </a:r>
            <a:r>
              <a:rPr lang="fa-IR" sz="1600" dirty="0" smtClean="0">
                <a:cs typeface="2  Compset" panose="00000400000000000000" pitchFamily="2" charset="-78"/>
              </a:rPr>
              <a:t>میشه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cs typeface="2  Compset" panose="00000400000000000000" pitchFamily="2" charset="-78"/>
              </a:rPr>
              <a:t>مثل </a:t>
            </a:r>
            <a:r>
              <a:rPr lang="en-US" sz="1600" dirty="0" smtClean="0">
                <a:cs typeface="2  Compset" panose="00000400000000000000" pitchFamily="2" charset="-78"/>
              </a:rPr>
              <a:t>ansible-inventory</a:t>
            </a:r>
            <a:r>
              <a:rPr lang="fa-IR" sz="1600" dirty="0" smtClean="0">
                <a:cs typeface="2  Compset" panose="00000400000000000000" pitchFamily="2" charset="-78"/>
              </a:rPr>
              <a:t> و </a:t>
            </a:r>
            <a:r>
              <a:rPr lang="en-US" sz="1600" dirty="0" smtClean="0">
                <a:cs typeface="2  Compset" panose="00000400000000000000" pitchFamily="2" charset="-78"/>
              </a:rPr>
              <a:t>ansible-galaxy </a:t>
            </a:r>
            <a:r>
              <a:rPr lang="fa-IR" sz="1600" dirty="0" smtClean="0">
                <a:cs typeface="2  Compset" panose="00000400000000000000" pitchFamily="2" charset="-78"/>
              </a:rPr>
              <a:t> و </a:t>
            </a:r>
            <a:r>
              <a:rPr lang="en-US" sz="1600" dirty="0" smtClean="0">
                <a:cs typeface="2  Compset" panose="00000400000000000000" pitchFamily="2" charset="-78"/>
              </a:rPr>
              <a:t>ansible-playbook</a:t>
            </a:r>
            <a:r>
              <a:rPr lang="fa-IR" sz="1600" dirty="0" smtClean="0">
                <a:cs typeface="2  Compset" panose="00000400000000000000" pitchFamily="2" charset="-78"/>
              </a:rPr>
              <a:t> و .... که هرکدوم وظیفه ی مشخصی دارن . وقتی دستور </a:t>
            </a:r>
            <a:r>
              <a:rPr lang="en-US" sz="1600" dirty="0" err="1" smtClean="0">
                <a:cs typeface="2  Compset" panose="00000400000000000000" pitchFamily="2" charset="-78"/>
              </a:rPr>
              <a:t>ansible</a:t>
            </a:r>
            <a:r>
              <a:rPr lang="en-US" sz="1600" dirty="0" smtClean="0">
                <a:cs typeface="2  Compset" panose="00000400000000000000" pitchFamily="2" charset="-78"/>
              </a:rPr>
              <a:t> -–version </a:t>
            </a:r>
            <a:r>
              <a:rPr lang="fa-IR" sz="1600" dirty="0" smtClean="0">
                <a:cs typeface="2  Compset" panose="00000400000000000000" pitchFamily="2" charset="-78"/>
              </a:rPr>
              <a:t> </a:t>
            </a:r>
            <a:r>
              <a:rPr lang="en-US" sz="1600" dirty="0" smtClean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رو تایپ میکنید مسیر نصب انسیبل نشون داده میشه و این </a:t>
            </a:r>
            <a:r>
              <a:rPr lang="en-US" sz="1600" dirty="0" smtClean="0">
                <a:cs typeface="2  Compset" panose="00000400000000000000" pitchFamily="2" charset="-78"/>
              </a:rPr>
              <a:t>cli </a:t>
            </a:r>
            <a:r>
              <a:rPr lang="fa-IR" sz="1600" dirty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ها توی همون مسیر و داخل پوشه ی </a:t>
            </a:r>
            <a:r>
              <a:rPr lang="en-US" sz="1600" dirty="0" smtClean="0">
                <a:cs typeface="2  Compset" panose="00000400000000000000" pitchFamily="2" charset="-78"/>
              </a:rPr>
              <a:t>cli </a:t>
            </a:r>
            <a:r>
              <a:rPr lang="fa-IR" sz="1600" dirty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قرار دارن</a:t>
            </a:r>
          </a:p>
          <a:p>
            <a:pPr algn="r" rtl="1"/>
            <a:endParaRPr lang="fa-IR" dirty="0">
              <a:cs typeface="2  Compset" panose="00000400000000000000" pitchFamily="2" charset="-78"/>
            </a:endParaRPr>
          </a:p>
          <a:p>
            <a:pPr algn="r" rtl="1"/>
            <a:endParaRPr lang="fa-IR" dirty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2  Compset" panose="00000400000000000000" pitchFamily="2" charset="-78"/>
              </a:rPr>
              <a:t>ماژول ها: </a:t>
            </a:r>
            <a:endParaRPr lang="en-US" dirty="0" smtClean="0">
              <a:cs typeface="2  Compset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cs typeface="2  Compset" panose="00000400000000000000" pitchFamily="2" charset="-78"/>
              </a:rPr>
              <a:t>ماژول </a:t>
            </a:r>
            <a:r>
              <a:rPr lang="fa-IR" sz="1600" dirty="0" smtClean="0">
                <a:cs typeface="2  Compset" panose="00000400000000000000" pitchFamily="2" charset="-78"/>
              </a:rPr>
              <a:t>یک </a:t>
            </a:r>
            <a:r>
              <a:rPr lang="fa-IR" sz="1600" dirty="0">
                <a:cs typeface="2  Compset" panose="00000400000000000000" pitchFamily="2" charset="-78"/>
              </a:rPr>
              <a:t>اسکریپت (عموماً به زبان پایتون یا </a:t>
            </a:r>
            <a:r>
              <a:rPr lang="fa-IR" sz="1600" dirty="0" smtClean="0">
                <a:cs typeface="2  Compset" panose="00000400000000000000" pitchFamily="2" charset="-78"/>
              </a:rPr>
              <a:t>پاورشل )</a:t>
            </a:r>
            <a:r>
              <a:rPr lang="en-US" sz="1600" dirty="0" smtClean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یا باینری هست که </a:t>
            </a:r>
            <a:r>
              <a:rPr lang="fa-IR" sz="1600" dirty="0">
                <a:cs typeface="2  Compset" panose="00000400000000000000" pitchFamily="2" charset="-78"/>
              </a:rPr>
              <a:t>روی نود مقصد اجرا </a:t>
            </a:r>
            <a:r>
              <a:rPr lang="fa-IR" sz="1600" dirty="0" smtClean="0">
                <a:cs typeface="2  Compset" panose="00000400000000000000" pitchFamily="2" charset="-78"/>
              </a:rPr>
              <a:t>میشه.</a:t>
            </a:r>
            <a:r>
              <a:rPr lang="en-US" sz="1600" dirty="0" smtClean="0">
                <a:cs typeface="2  Compset" panose="00000400000000000000" pitchFamily="2" charset="-78"/>
              </a:rPr>
              <a:t> </a:t>
            </a:r>
            <a:r>
              <a:rPr lang="fa-IR" sz="1600" dirty="0" smtClean="0">
                <a:cs typeface="2  Compset" panose="00000400000000000000" pitchFamily="2" charset="-78"/>
              </a:rPr>
              <a:t>هرکاری رو که میخوایم انسیبل برامون انجام بده بواسطه ی ماژول ها انجام میشه . در واقع ماژول ها اجزایی هستن که کار رو انجام میدن . از ساختن فایل و پوشه تا ری استارت کردن سرویس ها و نصب برنامه و ... </a:t>
            </a:r>
          </a:p>
        </p:txBody>
      </p:sp>
    </p:spTree>
    <p:extLst>
      <p:ext uri="{BB962C8B-B14F-4D97-AF65-F5344CB8AC3E}">
        <p14:creationId xmlns:p14="http://schemas.microsoft.com/office/powerpoint/2010/main" val="21412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6072" y="227105"/>
            <a:ext cx="28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2  Compset" panose="00000400000000000000" pitchFamily="2" charset="-78"/>
              </a:rPr>
              <a:t>خلاصه ی جلسه ی دوم</a:t>
            </a:r>
            <a:endParaRPr lang="en-US" dirty="0">
              <a:cs typeface="2  Compset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588" y="596437"/>
            <a:ext cx="454755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2  Compset" panose="00000400000000000000" pitchFamily="2" charset="-78"/>
              </a:rPr>
              <a:t>2 – اجرای اولین </a:t>
            </a:r>
            <a:r>
              <a:rPr lang="en-US" sz="1400" dirty="0">
                <a:cs typeface="2  Compset" panose="00000400000000000000" pitchFamily="2" charset="-78"/>
              </a:rPr>
              <a:t>Ad-Hoc command</a:t>
            </a:r>
            <a:endParaRPr lang="fa-IR" sz="1400" dirty="0">
              <a:cs typeface="2  Compset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19" y="1638300"/>
            <a:ext cx="1116990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cs typeface="2  Compset" panose="00000400000000000000" pitchFamily="2" charset="-78"/>
              </a:rPr>
              <a:t>در انسیبل، </a:t>
            </a:r>
            <a:r>
              <a:rPr lang="en-US" dirty="0" smtClean="0">
                <a:cs typeface="2  Compset" panose="00000400000000000000" pitchFamily="2" charset="-78"/>
              </a:rPr>
              <a:t>Ad-Hoc </a:t>
            </a:r>
            <a:r>
              <a:rPr lang="en-US" dirty="0">
                <a:cs typeface="2  Compset" panose="00000400000000000000" pitchFamily="2" charset="-78"/>
              </a:rPr>
              <a:t>Command </a:t>
            </a:r>
            <a:r>
              <a:rPr lang="fa-IR" dirty="0" smtClean="0">
                <a:cs typeface="2  Compset" panose="00000400000000000000" pitchFamily="2" charset="-78"/>
              </a:rPr>
              <a:t>  یعنی </a:t>
            </a:r>
            <a:r>
              <a:rPr lang="fa-IR" dirty="0">
                <a:cs typeface="2  Compset" panose="00000400000000000000" pitchFamily="2" charset="-78"/>
              </a:rPr>
              <a:t>اجرای یک دستور سریع روی گروهی از سرورها بدون </a:t>
            </a:r>
            <a:r>
              <a:rPr lang="fa-IR" dirty="0" smtClean="0">
                <a:cs typeface="2  Compset" panose="00000400000000000000" pitchFamily="2" charset="-78"/>
              </a:rPr>
              <a:t>استفاده از </a:t>
            </a:r>
            <a:r>
              <a:rPr lang="en-US" dirty="0" smtClean="0">
                <a:cs typeface="2  Compset" panose="00000400000000000000" pitchFamily="2" charset="-78"/>
              </a:rPr>
              <a:t>Playbook</a:t>
            </a:r>
            <a:endParaRPr lang="fa-IR" dirty="0">
              <a:cs typeface="2  Compset" panose="00000400000000000000" pitchFamily="2" charset="-78"/>
            </a:endParaRPr>
          </a:p>
          <a:p>
            <a:pPr lvl="0" algn="r" rtl="1">
              <a:lnSpc>
                <a:spcPct val="150000"/>
              </a:lnSpc>
            </a:pPr>
            <a:r>
              <a:rPr lang="ar-SA" altLang="en-US" dirty="0">
                <a:latin typeface="Arial" panose="020B0604020202020204" pitchFamily="34" charset="0"/>
                <a:cs typeface="2  Compset" panose="00000400000000000000" pitchFamily="2" charset="-78"/>
              </a:rPr>
              <a:t>برای تست دسترسی، عیب‌یابی یا انجام یک کار ساده روی چند سرور استفاده </a:t>
            </a:r>
            <a:r>
              <a:rPr lang="ar-SA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م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یشه و از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cli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 انسیبل (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(ansible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 استفاده میکنه . بعنوان مثال اگه بخوایم</a:t>
            </a:r>
          </a:p>
          <a:p>
            <a:pPr lvl="0" algn="r" rtl="1">
              <a:lnSpc>
                <a:spcPct val="150000"/>
              </a:lnSpc>
            </a:pP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ببینیم که به یکی از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node </a:t>
            </a:r>
            <a:r>
              <a:rPr lang="fa-IR" altLang="en-US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ها دسترسی داریم یا نه از ماژول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ping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 به اینصورت استفاده میکنیم </a:t>
            </a:r>
          </a:p>
          <a:p>
            <a:pPr lvl="0" algn="r" rtl="1"/>
            <a:endParaRPr lang="fa-I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rtl="1"/>
            <a:endParaRPr lang="fa-I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fa-I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ansible all –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214.44.54.143, -u someuser</a:t>
            </a:r>
            <a:r>
              <a:rPr lang="fa-I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--ask-pass –m ping </a:t>
            </a:r>
          </a:p>
          <a:p>
            <a:pPr lvl="0" algn="l"/>
            <a:endParaRPr lang="fa-I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50000"/>
              </a:lnSpc>
            </a:pP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همینطور که میبینید از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cli </a:t>
            </a:r>
            <a:r>
              <a:rPr lang="fa-IR" altLang="en-US" dirty="0">
                <a:latin typeface="Arial" panose="020B0604020202020204" pitchFamily="34" charset="0"/>
                <a:cs typeface="2  Compset" panose="00000400000000000000" pitchFamily="2" charset="-78"/>
              </a:rPr>
              <a:t> 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اصلی انسیبل استفاده شده و نه مواردی مثل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ansible-playbook 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 یا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ansible-inventory </a:t>
            </a:r>
          </a:p>
          <a:p>
            <a:pPr lvl="0" algn="r" rtl="1">
              <a:lnSpc>
                <a:spcPct val="150000"/>
              </a:lnSpc>
            </a:pP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به این نوع دستورات </a:t>
            </a:r>
            <a:r>
              <a:rPr lang="en-US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Ad-Hoc </a:t>
            </a:r>
            <a:r>
              <a:rPr lang="fa-IR" altLang="en-US" dirty="0" smtClean="0">
                <a:latin typeface="Arial" panose="020B0604020202020204" pitchFamily="34" charset="0"/>
                <a:cs typeface="2  Compset" panose="00000400000000000000" pitchFamily="2" charset="-78"/>
              </a:rPr>
              <a:t>  گفته میشه </a:t>
            </a:r>
            <a:endParaRPr lang="en-US" altLang="en-US" dirty="0" smtClean="0">
              <a:latin typeface="Arial" panose="020B0604020202020204" pitchFamily="34" charset="0"/>
              <a:cs typeface="2  Compset" panose="00000400000000000000" pitchFamily="2" charset="-78"/>
            </a:endParaRPr>
          </a:p>
          <a:p>
            <a:pPr lvl="0" algn="l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altLang="en-US" dirty="0">
              <a:latin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1671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2  Compset</vt:lpstr>
      <vt:lpstr>Arial</vt:lpstr>
      <vt:lpstr>Calibri</vt:lpstr>
      <vt:lpstr>Calibri Light</vt:lpstr>
      <vt:lpstr>Office Theme</vt:lpstr>
      <vt:lpstr>Ansible Course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Course</dc:title>
  <dc:creator>Neo Mn</dc:creator>
  <cp:lastModifiedBy>Neo</cp:lastModifiedBy>
  <cp:revision>108</cp:revision>
  <dcterms:created xsi:type="dcterms:W3CDTF">2025-08-30T14:09:39Z</dcterms:created>
  <dcterms:modified xsi:type="dcterms:W3CDTF">2025-09-06T14:01:53Z</dcterms:modified>
</cp:coreProperties>
</file>