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ECF3-57A7-2F40-A255-9C923B7CF4B3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AA0B-3ABC-2344-AAAD-F3A8B7EA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7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A0A0-BBF3-D644-8279-775EF0CF8087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379C8-4095-794B-8FC4-D94D5BD4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3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C114D21-C873-DD41-A75A-06A399A252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4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cl.us/new_york_datas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New York vs. Toronto</a:t>
            </a:r>
            <a:endParaRPr lang="en-CA" sz="28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By </a:t>
            </a:r>
            <a:r>
              <a:rPr lang="en-US" sz="1800" dirty="0" err="1" smtClean="0">
                <a:latin typeface="Times New Roman"/>
                <a:cs typeface="Times New Roman"/>
              </a:rPr>
              <a:t>Seyedeh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Hoda </a:t>
            </a:r>
            <a:r>
              <a:rPr lang="en-US" sz="1800" dirty="0" err="1" smtClean="0">
                <a:latin typeface="Times New Roman"/>
                <a:cs typeface="Times New Roman"/>
              </a:rPr>
              <a:t>Mozaffari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130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 Cont.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Green Space: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59" y="2193534"/>
            <a:ext cx="19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a) Quantitatively: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25" y="2562866"/>
            <a:ext cx="5899880" cy="32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 Cont.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Green Space: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59" y="2193534"/>
            <a:ext cx="19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i="1" dirty="0" smtClean="0">
                <a:latin typeface="Times New Roman"/>
                <a:cs typeface="Times New Roman"/>
              </a:rPr>
              <a:t>) Qualitatively: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96435"/>
            <a:ext cx="5042564" cy="27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 Cont.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Clustering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59" y="2193534"/>
            <a:ext cx="19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a) New York: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2617152"/>
            <a:ext cx="5842718" cy="30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9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 Cont.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Clustering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59" y="2193534"/>
            <a:ext cx="19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i="1" dirty="0" smtClean="0">
                <a:latin typeface="Times New Roman"/>
                <a:cs typeface="Times New Roman"/>
              </a:rPr>
              <a:t>) Toronto: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-2855" r="1847" b="1005"/>
          <a:stretch/>
        </p:blipFill>
        <p:spPr bwMode="auto">
          <a:xfrm>
            <a:off x="2114550" y="2590800"/>
            <a:ext cx="5287888" cy="2604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390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Discussions: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1" y="1997839"/>
            <a:ext cx="834361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GB" dirty="0">
                <a:latin typeface="Times New Roman"/>
                <a:cs typeface="Times New Roman"/>
              </a:rPr>
              <a:t>Italian cuisine is by </a:t>
            </a:r>
            <a:r>
              <a:rPr lang="en-GB" dirty="0" smtClean="0">
                <a:latin typeface="Times New Roman"/>
                <a:cs typeface="Times New Roman"/>
              </a:rPr>
              <a:t>the </a:t>
            </a:r>
            <a:r>
              <a:rPr lang="en-GB" dirty="0">
                <a:latin typeface="Times New Roman"/>
                <a:cs typeface="Times New Roman"/>
              </a:rPr>
              <a:t>most popular food </a:t>
            </a:r>
            <a:r>
              <a:rPr lang="en-GB" dirty="0" smtClean="0">
                <a:latin typeface="Times New Roman"/>
                <a:cs typeface="Times New Roman"/>
              </a:rPr>
              <a:t>in </a:t>
            </a:r>
            <a:r>
              <a:rPr lang="en-GB" dirty="0">
                <a:latin typeface="Times New Roman"/>
                <a:cs typeface="Times New Roman"/>
              </a:rPr>
              <a:t>New York and </a:t>
            </a:r>
            <a:r>
              <a:rPr lang="en-GB" dirty="0" smtClean="0">
                <a:latin typeface="Times New Roman"/>
                <a:cs typeface="Times New Roman"/>
              </a:rPr>
              <a:t>Toronto. 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The </a:t>
            </a:r>
            <a:r>
              <a:rPr lang="en-GB" dirty="0">
                <a:latin typeface="Times New Roman"/>
                <a:cs typeface="Times New Roman"/>
              </a:rPr>
              <a:t>least popular food in both cities was Middle Eastern cuisines</a:t>
            </a:r>
            <a:r>
              <a:rPr lang="en-GB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In general, New York has 5 times more ethnic restaurants for categories offered in both cities. </a:t>
            </a:r>
            <a:endParaRPr lang="en-GB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The differences </a:t>
            </a:r>
            <a:r>
              <a:rPr lang="en-GB" dirty="0">
                <a:latin typeface="Times New Roman"/>
                <a:cs typeface="Times New Roman"/>
              </a:rPr>
              <a:t>between service quality for three specific dietary options, i.e. fast food, salad and vegetarian/vegan diet were less than 10%. </a:t>
            </a: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GB" dirty="0" smtClean="0"/>
              <a:t> </a:t>
            </a:r>
            <a:r>
              <a:rPr lang="en-GB" dirty="0" smtClean="0">
                <a:latin typeface="Times New Roman"/>
                <a:cs typeface="Times New Roman"/>
              </a:rPr>
              <a:t>A similar </a:t>
            </a:r>
            <a:r>
              <a:rPr lang="en-GB" dirty="0">
                <a:latin typeface="Times New Roman"/>
                <a:cs typeface="Times New Roman"/>
              </a:rPr>
              <a:t>pattern can be observed for green spaces</a:t>
            </a:r>
            <a:r>
              <a:rPr lang="en-CA" dirty="0">
                <a:latin typeface="Times New Roman"/>
                <a:cs typeface="Times New Roman"/>
              </a:rPr>
              <a:t> </a:t>
            </a:r>
            <a:r>
              <a:rPr lang="en-CA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The </a:t>
            </a:r>
            <a:r>
              <a:rPr lang="en-GB" dirty="0">
                <a:latin typeface="Times New Roman"/>
                <a:cs typeface="Times New Roman"/>
              </a:rPr>
              <a:t>most common venues in clustered neighbourhoods of New York are Italian and Mexican restaurants, and coffee shops, while coffee shops, gyms and bars are most common venues reported in </a:t>
            </a:r>
            <a:r>
              <a:rPr lang="en-GB" dirty="0" smtClean="0">
                <a:latin typeface="Times New Roman"/>
                <a:cs typeface="Times New Roman"/>
              </a:rPr>
              <a:t>Toronto.</a:t>
            </a:r>
            <a:r>
              <a:rPr lang="en-CA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718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Conclusion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9698" y="1808703"/>
            <a:ext cx="6504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/>
                <a:cs typeface="Times New Roman"/>
              </a:rPr>
              <a:t>New </a:t>
            </a:r>
            <a:r>
              <a:rPr lang="en-GB" dirty="0">
                <a:latin typeface="Times New Roman"/>
                <a:cs typeface="Times New Roman"/>
              </a:rPr>
              <a:t>York </a:t>
            </a:r>
            <a:r>
              <a:rPr lang="en-GB" dirty="0" smtClean="0">
                <a:latin typeface="Times New Roman"/>
                <a:cs typeface="Times New Roman"/>
              </a:rPr>
              <a:t>beats Toronto in terms of food diversity and green space quantitatively </a:t>
            </a:r>
            <a:r>
              <a:rPr lang="en-GB" dirty="0">
                <a:latin typeface="Times New Roman"/>
                <a:cs typeface="Times New Roman"/>
              </a:rPr>
              <a:t>with a large margin in nearly all categories. Nevertheless, the service quality in both cities is approximately equal for food </a:t>
            </a:r>
            <a:r>
              <a:rPr lang="en-GB" dirty="0" smtClean="0">
                <a:latin typeface="Times New Roman"/>
                <a:cs typeface="Times New Roman"/>
              </a:rPr>
              <a:t>sector.</a:t>
            </a:r>
            <a:r>
              <a:rPr lang="en-CA" dirty="0" smtClean="0">
                <a:latin typeface="Times New Roman"/>
                <a:cs typeface="Times New Roman"/>
              </a:rPr>
              <a:t> </a:t>
            </a:r>
          </a:p>
          <a:p>
            <a:pPr algn="just"/>
            <a:endParaRPr lang="en-CA" dirty="0">
              <a:latin typeface="Times New Roman"/>
              <a:cs typeface="Times New Roman"/>
            </a:endParaRPr>
          </a:p>
          <a:p>
            <a:pPr algn="just"/>
            <a:r>
              <a:rPr lang="en-CA" dirty="0" smtClean="0">
                <a:latin typeface="Times New Roman"/>
                <a:cs typeface="Times New Roman"/>
              </a:rPr>
              <a:t>It is recommended to use cities’ populations as well as their broadness to improve this report.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06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Outline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000" dirty="0" smtClean="0">
                <a:latin typeface="Times New Roman"/>
                <a:cs typeface="Times New Roman"/>
              </a:rPr>
              <a:t>Introduction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en-US" sz="2000" dirty="0" smtClean="0">
                <a:latin typeface="Times New Roman"/>
                <a:cs typeface="Times New Roman"/>
              </a:rPr>
              <a:t>Data Description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en-US" sz="2000" dirty="0" smtClean="0">
                <a:latin typeface="Times New Roman"/>
                <a:cs typeface="Times New Roman"/>
              </a:rPr>
              <a:t>Methodology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en-US" sz="20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charset="2"/>
              <a:buChar char="q"/>
            </a:pPr>
            <a:r>
              <a:rPr lang="en-US" sz="2000" dirty="0" smtClean="0">
                <a:latin typeface="Times New Roman"/>
                <a:cs typeface="Times New Roman"/>
              </a:rPr>
              <a:t>Discussion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q"/>
            </a:pPr>
            <a:r>
              <a:rPr lang="en-US" sz="2000" dirty="0" smtClean="0">
                <a:latin typeface="Times New Roman"/>
                <a:cs typeface="Times New Roman"/>
              </a:rPr>
              <a:t>Conclusion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latin typeface="Arial"/>
                <a:cs typeface="Arial"/>
              </a:rPr>
              <a:t>19-4-1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>
                <a:latin typeface="Arial"/>
                <a:cs typeface="Arial"/>
              </a:rPr>
              <a:t>2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29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Introduction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25" y="2434523"/>
            <a:ext cx="86340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GB" sz="2000" dirty="0" smtClean="0">
                <a:latin typeface="Times New Roman"/>
                <a:cs typeface="Times New Roman"/>
              </a:rPr>
              <a:t>Is Toronto really  New York North?</a:t>
            </a:r>
          </a:p>
          <a:p>
            <a:pPr marL="342900" indent="-342900">
              <a:buFont typeface="Wingdings" charset="2"/>
              <a:buChar char="Ø"/>
            </a:pPr>
            <a:r>
              <a:rPr lang="en-GB" sz="2000" dirty="0" smtClean="0">
                <a:latin typeface="Times New Roman"/>
                <a:cs typeface="Times New Roman"/>
              </a:rPr>
              <a:t>How multicultural  can be represented in Downtown New York and Toronto restaurants?</a:t>
            </a:r>
          </a:p>
          <a:p>
            <a:pPr marL="342900" indent="-342900">
              <a:buFont typeface="Wingdings" charset="2"/>
              <a:buChar char="Ø"/>
            </a:pPr>
            <a:r>
              <a:rPr lang="en-GB" sz="2000" dirty="0" smtClean="0">
                <a:latin typeface="Times New Roman"/>
                <a:cs typeface="Times New Roman"/>
              </a:rPr>
              <a:t>How  is the quality of green spaces in downtown neighbourhoods of both cities?</a:t>
            </a:r>
            <a:endParaRPr lang="en-CA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Data Description</a:t>
            </a:r>
            <a:r>
              <a:rPr lang="en-CA" sz="2800" b="1" dirty="0">
                <a:latin typeface="Times New Roman"/>
                <a:cs typeface="Times New Roman"/>
              </a:rPr>
              <a:t/>
            </a:r>
            <a:br>
              <a:rPr lang="en-CA" sz="2800" b="1" dirty="0">
                <a:latin typeface="Times New Roman"/>
                <a:cs typeface="Times New Roman"/>
              </a:rPr>
            </a:b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latin typeface="Arial"/>
                <a:cs typeface="Arial"/>
              </a:rPr>
              <a:t>19-4-1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>
                <a:latin typeface="Arial"/>
                <a:cs typeface="Arial"/>
              </a:rPr>
              <a:t>4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570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New York: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Online Source:</a:t>
            </a:r>
            <a:r>
              <a:rPr lang="en-GB" u="sng" dirty="0" smtClean="0">
                <a:latin typeface="Times New Roman"/>
                <a:cs typeface="Times New Roman"/>
                <a:hlinkClick r:id="rId2"/>
              </a:rPr>
              <a:t>https</a:t>
            </a:r>
            <a:r>
              <a:rPr lang="en-GB" u="sng" dirty="0">
                <a:latin typeface="Times New Roman"/>
                <a:cs typeface="Times New Roman"/>
                <a:hlinkClick r:id="rId2"/>
              </a:rPr>
              <a:t>://cocl.us/new_york_dataset</a:t>
            </a:r>
            <a:r>
              <a:rPr lang="en-CA" dirty="0">
                <a:latin typeface="Times New Roman"/>
                <a:cs typeface="Times New Roman"/>
              </a:rPr>
              <a:t> </a:t>
            </a:r>
            <a:endParaRPr lang="en-CA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764650"/>
            <a:ext cx="83275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latin typeface="Times New Roman"/>
                <a:cs typeface="Times New Roman"/>
              </a:rPr>
              <a:t>Toronto: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Online Sources: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Wikipedia: </a:t>
            </a:r>
            <a:r>
              <a:rPr lang="en-GB" u="sng" dirty="0" smtClean="0">
                <a:latin typeface="Times New Roman"/>
                <a:cs typeface="Times New Roman"/>
                <a:hlinkClick r:id="rId3"/>
              </a:rPr>
              <a:t>https</a:t>
            </a:r>
            <a:r>
              <a:rPr lang="en-GB" u="sng" dirty="0">
                <a:latin typeface="Times New Roman"/>
                <a:cs typeface="Times New Roman"/>
                <a:hlinkClick r:id="rId3"/>
              </a:rPr>
              <a:t>://en.wikipedia.org/wiki/List_of_postal_codes_of_Canada:_M</a:t>
            </a:r>
            <a:r>
              <a:rPr lang="en-CA" dirty="0">
                <a:latin typeface="Times New Roman"/>
                <a:cs typeface="Times New Roman"/>
              </a:rPr>
              <a:t> </a:t>
            </a:r>
            <a:endParaRPr lang="en-CA" dirty="0" smtClean="0">
              <a:latin typeface="Times New Roman"/>
              <a:cs typeface="Times New Roman"/>
            </a:endParaRPr>
          </a:p>
          <a:p>
            <a:r>
              <a:rPr lang="en-CA" dirty="0">
                <a:latin typeface="Times New Roman"/>
                <a:cs typeface="Times New Roman"/>
              </a:rPr>
              <a:t> </a:t>
            </a:r>
            <a:r>
              <a:rPr lang="en-CA" dirty="0" smtClean="0">
                <a:latin typeface="Times New Roman"/>
                <a:cs typeface="Times New Roman"/>
              </a:rPr>
              <a:t>      Link:   </a:t>
            </a:r>
            <a:r>
              <a:rPr lang="en-GB" u="sng" dirty="0" smtClean="0">
                <a:latin typeface="Times New Roman"/>
                <a:cs typeface="Times New Roman"/>
                <a:hlinkClick r:id="rId4"/>
              </a:rPr>
              <a:t>http://cocl.us/Geospatial_data</a:t>
            </a:r>
            <a:r>
              <a:rPr lang="en-CA" dirty="0" smtClean="0">
                <a:latin typeface="Times New Roman"/>
                <a:cs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518977"/>
            <a:ext cx="804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GB" dirty="0" smtClean="0">
                <a:latin typeface="Times New Roman"/>
                <a:cs typeface="Times New Roman"/>
              </a:rPr>
              <a:t>Foursquare: A popular </a:t>
            </a:r>
            <a:r>
              <a:rPr lang="en-GB" dirty="0">
                <a:latin typeface="Times New Roman"/>
                <a:cs typeface="Times New Roman"/>
              </a:rPr>
              <a:t>location data platform </a:t>
            </a:r>
            <a:r>
              <a:rPr lang="en-GB" dirty="0" smtClean="0">
                <a:latin typeface="Times New Roman"/>
                <a:cs typeface="Times New Roman"/>
              </a:rPr>
              <a:t>to </a:t>
            </a:r>
            <a:r>
              <a:rPr lang="en-GB" dirty="0">
                <a:latin typeface="Times New Roman"/>
                <a:cs typeface="Times New Roman"/>
              </a:rPr>
              <a:t>explore venues around a geographical location.</a:t>
            </a:r>
            <a:r>
              <a:rPr lang="en-CA" dirty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67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Data </a:t>
            </a:r>
            <a:r>
              <a:rPr lang="en-GB" sz="2800" b="1" dirty="0" smtClean="0">
                <a:latin typeface="Times New Roman"/>
                <a:cs typeface="Times New Roman"/>
              </a:rPr>
              <a:t>Description Cont.</a:t>
            </a:r>
            <a:r>
              <a:rPr lang="en-CA" sz="2800" b="1" dirty="0">
                <a:latin typeface="Times New Roman"/>
                <a:cs typeface="Times New Roman"/>
              </a:rPr>
              <a:t/>
            </a:r>
            <a:br>
              <a:rPr lang="en-CA" sz="2800" b="1" dirty="0">
                <a:latin typeface="Times New Roman"/>
                <a:cs typeface="Times New Roman"/>
              </a:rPr>
            </a:b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latin typeface="Arial"/>
                <a:cs typeface="Arial"/>
              </a:rPr>
              <a:t>19-4-1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>
                <a:latin typeface="Arial"/>
                <a:cs typeface="Arial"/>
              </a:rPr>
              <a:t>5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860013"/>
            <a:ext cx="711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Pre-processing: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Times New Roman"/>
                <a:cs typeface="Times New Roman"/>
              </a:rPr>
              <a:t> Scarping Wikipedia for its table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Times New Roman"/>
                <a:cs typeface="Times New Roman"/>
              </a:rPr>
              <a:t> Keeping only useful columns and forming Pandas Dataframes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Dealing with missing values and not assigned values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Merging and combining dataframes</a:t>
            </a:r>
          </a:p>
          <a:p>
            <a:pPr marL="342900" indent="-342900">
              <a:buFont typeface="+mj-ea"/>
              <a:buAutoNum type="circleNumDb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Methodology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36812"/>
            <a:ext cx="2133600" cy="365125"/>
          </a:xfrm>
        </p:spPr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458" y="1718910"/>
            <a:ext cx="804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latin typeface="Times New Roman"/>
                <a:cs typeface="Times New Roman"/>
              </a:rPr>
              <a:t>Using different libraries including pandas, folium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latin typeface="Times New Roman"/>
                <a:cs typeface="Times New Roman"/>
              </a:rPr>
              <a:t>Using </a:t>
            </a:r>
            <a:r>
              <a:rPr lang="en-US" dirty="0" err="1">
                <a:latin typeface="Times New Roman"/>
                <a:cs typeface="Times New Roman"/>
              </a:rPr>
              <a:t>F</a:t>
            </a:r>
            <a:r>
              <a:rPr lang="en-US" dirty="0" err="1" smtClean="0">
                <a:latin typeface="Times New Roman"/>
                <a:cs typeface="Times New Roman"/>
              </a:rPr>
              <a:t>orsquare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dataform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latin typeface="Times New Roman"/>
                <a:cs typeface="Times New Roman"/>
              </a:rPr>
              <a:t>Using K-mean clustering algorithm to measure similarities between neighborhoods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17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Dietary Options: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59" y="2193534"/>
            <a:ext cx="19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a) Quantitatively: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744565"/>
            <a:ext cx="6312652" cy="46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 Cont.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Dietary Options: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59" y="2193534"/>
            <a:ext cx="19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i="1" dirty="0" smtClean="0">
                <a:latin typeface="Times New Roman"/>
                <a:cs typeface="Times New Roman"/>
              </a:rPr>
              <a:t>) Qualitatively: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79" y="2562866"/>
            <a:ext cx="5019619" cy="3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Results Cont. 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19-4-1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4D21-C873-DD41-A75A-06A399A2521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5035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Ethnic </a:t>
            </a:r>
            <a:r>
              <a:rPr lang="en-GB" b="1" dirty="0" smtClean="0">
                <a:latin typeface="Times New Roman"/>
                <a:cs typeface="Times New Roman"/>
              </a:rPr>
              <a:t>Cuisines:</a:t>
            </a:r>
            <a:endParaRPr lang="en-CA" b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091372"/>
            <a:ext cx="6061147" cy="34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823</TotalTime>
  <Words>492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New York vs. Toronto</vt:lpstr>
      <vt:lpstr>Outline </vt:lpstr>
      <vt:lpstr>Introduction</vt:lpstr>
      <vt:lpstr>Data Description </vt:lpstr>
      <vt:lpstr>Data Description Cont. </vt:lpstr>
      <vt:lpstr>Methodology</vt:lpstr>
      <vt:lpstr>Results </vt:lpstr>
      <vt:lpstr>Results Cont. </vt:lpstr>
      <vt:lpstr>Results Cont. </vt:lpstr>
      <vt:lpstr>Results Cont. </vt:lpstr>
      <vt:lpstr>Results Cont. </vt:lpstr>
      <vt:lpstr>Results Cont. </vt:lpstr>
      <vt:lpstr>Results Cont. </vt:lpstr>
      <vt:lpstr>Discussions: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Hoda</dc:creator>
  <cp:lastModifiedBy>Hoda</cp:lastModifiedBy>
  <cp:revision>43</cp:revision>
  <dcterms:created xsi:type="dcterms:W3CDTF">2019-03-31T14:28:18Z</dcterms:created>
  <dcterms:modified xsi:type="dcterms:W3CDTF">2019-10-10T22:10:04Z</dcterms:modified>
</cp:coreProperties>
</file>