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1"/>
  </p:notesMasterIdLst>
  <p:sldIdLst>
    <p:sldId id="256" r:id="rId2"/>
    <p:sldId id="280" r:id="rId3"/>
    <p:sldId id="271" r:id="rId4"/>
    <p:sldId id="281" r:id="rId5"/>
    <p:sldId id="272" r:id="rId6"/>
    <p:sldId id="279" r:id="rId7"/>
    <p:sldId id="277" r:id="rId8"/>
    <p:sldId id="27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582" y="14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82352-25AE-4D14-838F-F11A86B47BA9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E8E35-AB56-4F1F-BB6E-C447874E9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1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Now is your</a:t>
            </a:r>
            <a:r>
              <a:rPr kumimoji="1" lang="en-US" altLang="zh-CN" baseline="0" dirty="0"/>
              <a:t> turn.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66BEB-E4C9-8449-8A2D-59BBF3FF68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65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To be short,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66BEB-E4C9-8449-8A2D-59BBF3FF68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5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8DEC5DCC-01DA-4B14-80F1-4ACF77CDCF80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7EE0A8F0-84C5-4BA4-BBC5-80C4F485D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0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8DEC5DCC-01DA-4B14-80F1-4ACF77CDCF80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7EE0A8F0-84C5-4BA4-BBC5-80C4F485D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9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8DEC5DCC-01DA-4B14-80F1-4ACF77CDCF80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7EE0A8F0-84C5-4BA4-BBC5-80C4F485D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4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8DEC5DCC-01DA-4B14-80F1-4ACF77CDCF80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7EE0A8F0-84C5-4BA4-BBC5-80C4F485D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6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8DEC5DCC-01DA-4B14-80F1-4ACF77CDCF80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7EE0A8F0-84C5-4BA4-BBC5-80C4F485D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1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8DEC5DCC-01DA-4B14-80F1-4ACF77CDCF80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7EE0A8F0-84C5-4BA4-BBC5-80C4F485D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9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8DEC5DCC-01DA-4B14-80F1-4ACF77CDCF80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7EE0A8F0-84C5-4BA4-BBC5-80C4F485D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6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8DEC5DCC-01DA-4B14-80F1-4ACF77CDCF80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7EE0A8F0-84C5-4BA4-BBC5-80C4F485D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6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8DEC5DCC-01DA-4B14-80F1-4ACF77CDCF80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7EE0A8F0-84C5-4BA4-BBC5-80C4F485D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0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 sz="28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 sz="2000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 sz="2000"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8DEC5DCC-01DA-4B14-80F1-4ACF77CDCF80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7EE0A8F0-84C5-4BA4-BBC5-80C4F485D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7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8DEC5DCC-01DA-4B14-80F1-4ACF77CDCF80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7EE0A8F0-84C5-4BA4-BBC5-80C4F485D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C5DCC-01DA-4B14-80F1-4ACF77CDCF80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0A8F0-84C5-4BA4-BBC5-80C4F485D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9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hyperlink" Target="https://github.com/jakobzhao/storyma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jsfiddle.net/" TargetMode="External"/><Relationship Id="rId13" Type="http://schemas.openxmlformats.org/officeDocument/2006/relationships/hyperlink" Target="http://getbootstrap.com/" TargetMode="External"/><Relationship Id="rId3" Type="http://schemas.openxmlformats.org/officeDocument/2006/relationships/hyperlink" Target="https://www.jetbrains.com/webstorm/buy/#edition=discounts" TargetMode="External"/><Relationship Id="rId7" Type="http://schemas.openxmlformats.org/officeDocument/2006/relationships/hyperlink" Target="https://github.com/" TargetMode="External"/><Relationship Id="rId12" Type="http://schemas.openxmlformats.org/officeDocument/2006/relationships/hyperlink" Target="https://jquery.com/" TargetMode="External"/><Relationship Id="rId2" Type="http://schemas.openxmlformats.org/officeDocument/2006/relationships/hyperlink" Target="https://www.google.com/chrome/browser/desktop/index.html" TargetMode="External"/><Relationship Id="rId16" Type="http://schemas.openxmlformats.org/officeDocument/2006/relationships/hyperlink" Target="https://github.com/jakobzhao/geog371/blob/master/cesiumjs.or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eoserver.org/" TargetMode="External"/><Relationship Id="rId11" Type="http://schemas.openxmlformats.org/officeDocument/2006/relationships/hyperlink" Target="http://geojson.io/" TargetMode="External"/><Relationship Id="rId5" Type="http://schemas.openxmlformats.org/officeDocument/2006/relationships/hyperlink" Target="http://www.qgis.org/en/site/" TargetMode="External"/><Relationship Id="rId15" Type="http://schemas.openxmlformats.org/officeDocument/2006/relationships/hyperlink" Target="https://github.com/jakobzhao/storymap" TargetMode="External"/><Relationship Id="rId10" Type="http://schemas.openxmlformats.org/officeDocument/2006/relationships/hyperlink" Target="https://www.w3schools.com/" TargetMode="External"/><Relationship Id="rId4" Type="http://schemas.openxmlformats.org/officeDocument/2006/relationships/hyperlink" Target="https://typora.io/" TargetMode="External"/><Relationship Id="rId9" Type="http://schemas.openxmlformats.org/officeDocument/2006/relationships/hyperlink" Target="https://www.mapbox.com/" TargetMode="External"/><Relationship Id="rId14" Type="http://schemas.openxmlformats.org/officeDocument/2006/relationships/hyperlink" Target="https://leafletjs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zhao2@oregonstate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0963"/>
            <a:ext cx="7772400" cy="2387600"/>
          </a:xfrm>
        </p:spPr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Course Introduction</a:t>
            </a:r>
            <a:endParaRPr 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46176"/>
            <a:ext cx="6858000" cy="1655762"/>
          </a:xfrm>
        </p:spPr>
        <p:txBody>
          <a:bodyPr/>
          <a:lstStyle/>
          <a:p>
            <a:r>
              <a:rPr lang="en-US" dirty="0"/>
              <a:t>Bo Zhao Ph.D.</a:t>
            </a:r>
          </a:p>
          <a:p>
            <a:r>
              <a:rPr lang="en-US" dirty="0"/>
              <a:t>College of Earth, Ocean and Atmospheric Sciences</a:t>
            </a:r>
          </a:p>
          <a:p>
            <a:r>
              <a:rPr lang="en-US" dirty="0"/>
              <a:t>zhao2@oregonstate.edu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3666" y="1259251"/>
            <a:ext cx="3361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</a:rPr>
              <a:t>Winter 17 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-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</a:rPr>
              <a:t> GEOG 371 </a:t>
            </a:r>
          </a:p>
          <a:p>
            <a:endParaRPr 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</a:rPr>
              <a:t>GeoVisualization: Web Mapping</a:t>
            </a:r>
          </a:p>
        </p:txBody>
      </p:sp>
      <p:pic>
        <p:nvPicPr>
          <p:cNvPr id="5" name="Picture 4" descr="http://ceoas.oregonstate.edu/facultystaff/files/Logo_OSU_Companion_Horiz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9188" y="626115"/>
            <a:ext cx="2106738" cy="53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51556" y="3860800"/>
            <a:ext cx="8331200" cy="0"/>
            <a:chOff x="451556" y="3860800"/>
            <a:chExt cx="8331200" cy="0"/>
          </a:xfrm>
        </p:grpSpPr>
        <p:cxnSp>
          <p:nvCxnSpPr>
            <p:cNvPr id="6" name="直接连接符 3"/>
            <p:cNvCxnSpPr/>
            <p:nvPr/>
          </p:nvCxnSpPr>
          <p:spPr>
            <a:xfrm>
              <a:off x="451556" y="3860800"/>
              <a:ext cx="4120444" cy="0"/>
            </a:xfrm>
            <a:prstGeom prst="line">
              <a:avLst/>
            </a:prstGeom>
            <a:ln w="57150">
              <a:solidFill>
                <a:srgbClr val="C34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10"/>
            <p:cNvCxnSpPr/>
            <p:nvPr/>
          </p:nvCxnSpPr>
          <p:spPr>
            <a:xfrm>
              <a:off x="4572000" y="3860800"/>
              <a:ext cx="421075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336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wEaC8rPGDdPU-qdRQYyT7_v3a_q-DyYMQwaQ-v_BOL9YXnpQc5a9HIbD9z0o50eJKzVkxBtqBWsnRgqNGCsc0lTrHCsIQjCWCkbMrN6w9luSD33CIFmMaRqKYbgQlAcE_DDUpEep55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2" y="99111"/>
            <a:ext cx="8961120" cy="32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2412" y="3424518"/>
            <a:ext cx="45095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Arial" panose="020B0604020202020204" pitchFamily="34" charset="0"/>
              </a:rPr>
              <a:t>Teaching: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</a:rPr>
              <a:t>My goal is to help students efficiently and friendly communicate with the targeting audience using geovisualization.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 err="1">
                <a:latin typeface="Arial" panose="020B0604020202020204" pitchFamily="34" charset="0"/>
              </a:rPr>
              <a:t>Geog</a:t>
            </a:r>
            <a:r>
              <a:rPr lang="en-US" altLang="en-US" sz="1200" dirty="0">
                <a:latin typeface="Arial" panose="020B0604020202020204" pitchFamily="34" charset="0"/>
              </a:rPr>
              <a:t> 370: Web Mapping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 err="1">
                <a:latin typeface="Arial" panose="020B0604020202020204" pitchFamily="34" charset="0"/>
              </a:rPr>
              <a:t>Geog</a:t>
            </a:r>
            <a:r>
              <a:rPr lang="en-US" altLang="en-US" sz="1200" dirty="0">
                <a:latin typeface="Arial" panose="020B0604020202020204" pitchFamily="34" charset="0"/>
              </a:rPr>
              <a:t> 3/571: Web Mapping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 err="1">
                <a:latin typeface="Arial" panose="020B0604020202020204" pitchFamily="34" charset="0"/>
              </a:rPr>
              <a:t>Geog</a:t>
            </a:r>
            <a:r>
              <a:rPr lang="en-US" altLang="en-US" sz="1200" dirty="0">
                <a:latin typeface="Arial" panose="020B0604020202020204" pitchFamily="34" charset="0"/>
              </a:rPr>
              <a:t> 4/572: Geovisual Analytics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0" b="1"/>
          <a:stretch/>
        </p:blipFill>
        <p:spPr>
          <a:xfrm>
            <a:off x="1003386" y="4850070"/>
            <a:ext cx="2154312" cy="15792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4572000" y="3454235"/>
            <a:ext cx="4509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Arial" panose="020B0604020202020204" pitchFamily="34" charset="0"/>
              </a:rPr>
              <a:t>Current Research: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b="1" dirty="0">
              <a:latin typeface="Arial" panose="020B060402020202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</a:rPr>
              <a:t>Location-based Social Media; Location Spoofing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hlinkClick r:id="rId4"/>
              </a:rPr>
              <a:t>Storymap.js</a:t>
            </a:r>
            <a:r>
              <a:rPr lang="en-US" sz="1200" dirty="0">
                <a:latin typeface="Arial" panose="020B0604020202020204" pitchFamily="34" charset="0"/>
              </a:rPr>
              <a:t> – a open source map storytelling library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777" y="4624847"/>
            <a:ext cx="2850283" cy="1783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907785" y="6429347"/>
            <a:ext cx="2345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</a:rPr>
              <a:t>Former Student Project Gallery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94364" y="6429347"/>
            <a:ext cx="29331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</a:rPr>
              <a:t>Visualization LGBT community in Beijing</a:t>
            </a:r>
          </a:p>
        </p:txBody>
      </p:sp>
    </p:spTree>
    <p:extLst>
      <p:ext uri="{BB962C8B-B14F-4D97-AF65-F5344CB8AC3E}">
        <p14:creationId xmlns:p14="http://schemas.microsoft.com/office/powerpoint/2010/main" val="283912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54797"/>
            <a:ext cx="7886700" cy="1325563"/>
          </a:xfrm>
        </p:spPr>
        <p:txBody>
          <a:bodyPr/>
          <a:lstStyle/>
          <a:p>
            <a:r>
              <a:rPr lang="en-US" altLang="zh-CN" dirty="0"/>
              <a:t>Now,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…?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15296"/>
            <a:ext cx="7886700" cy="8781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So,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Web Mapping?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8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644FD-46D2-4CCE-BAF8-0C9CD426C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67" y="733425"/>
            <a:ext cx="7886700" cy="556260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/>
              <a:t>This course introduces current developments in web mapping and advanced cartographic skills applied to interactive map design.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/>
              <a:t>By using open sourced frameworks (Leaflet, Cesium, storymap.js, Bootstrap, jQuery), project management services (GitHub), web mapping services (GeoServer, Mapbox), students can learn both the principles of web-based cartography and the practical skills for web mapping, and also absorb both aesthetics and critique of interactive map.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/>
              <a:t>The lectures focus on the theories and principles behind web mapping, including system architecture, responsive design, user graphic design, map design and geo-narrative.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/>
              <a:t>The lab exercises focus on practical skills for web programming, 2d and 3d web mapping, web mapping services, and digital storytelling. The mid-term focuses on basic concepts and web programming techniques.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/>
              <a:t>There is no final exam, but each student is expected to design a web maps and deploy it to an openly accessible server.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zh-CN" sz="1400" dirty="0"/>
          </a:p>
          <a:p>
            <a:r>
              <a:rPr lang="en-US" altLang="zh-CN" sz="1600" b="1" dirty="0">
                <a:solidFill>
                  <a:srgbClr val="24292E"/>
                </a:solidFill>
                <a:latin typeface="-apple-system"/>
              </a:rPr>
              <a:t>Programming Languages: 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Html, CSS, Javascript, Markdown and GeoJson</a:t>
            </a:r>
          </a:p>
          <a:p>
            <a:r>
              <a:rPr lang="en-US" altLang="zh-CN" sz="1600" b="1" dirty="0">
                <a:solidFill>
                  <a:srgbClr val="24292E"/>
                </a:solidFill>
                <a:latin typeface="-apple-system"/>
              </a:rPr>
              <a:t>Desktop Software: </a:t>
            </a:r>
            <a:r>
              <a:rPr lang="en-US" altLang="zh-CN" sz="1600" dirty="0">
                <a:solidFill>
                  <a:srgbClr val="0366D6"/>
                </a:solidFill>
                <a:latin typeface="-apple-system"/>
                <a:hlinkClick r:id="rId2"/>
              </a:rPr>
              <a:t>Chrome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, </a:t>
            </a:r>
            <a:r>
              <a:rPr lang="en-US" altLang="zh-CN" sz="1600" dirty="0">
                <a:solidFill>
                  <a:srgbClr val="0366D6"/>
                </a:solidFill>
                <a:latin typeface="-apple-system"/>
                <a:hlinkClick r:id="rId3"/>
              </a:rPr>
              <a:t>Webstorm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, </a:t>
            </a:r>
            <a:r>
              <a:rPr lang="en-US" altLang="zh-CN" sz="1600" dirty="0">
                <a:solidFill>
                  <a:srgbClr val="0366D6"/>
                </a:solidFill>
                <a:latin typeface="-apple-system"/>
                <a:hlinkClick r:id="rId4"/>
              </a:rPr>
              <a:t>Typora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, </a:t>
            </a:r>
            <a:r>
              <a:rPr lang="en-US" altLang="zh-CN" sz="1600" dirty="0">
                <a:solidFill>
                  <a:srgbClr val="0366D6"/>
                </a:solidFill>
                <a:latin typeface="-apple-system"/>
                <a:hlinkClick r:id="rId5"/>
              </a:rPr>
              <a:t>QGIS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, and </a:t>
            </a:r>
            <a:r>
              <a:rPr lang="en-US" altLang="zh-CN" sz="1600" dirty="0">
                <a:solidFill>
                  <a:srgbClr val="0366D6"/>
                </a:solidFill>
                <a:latin typeface="-apple-system"/>
                <a:hlinkClick r:id="rId6"/>
              </a:rPr>
              <a:t>GeoServer</a:t>
            </a:r>
            <a:endParaRPr lang="en-US" altLang="zh-CN" sz="1600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zh-CN" sz="1600" b="1" dirty="0">
                <a:solidFill>
                  <a:srgbClr val="24292E"/>
                </a:solidFill>
                <a:latin typeface="-apple-system"/>
              </a:rPr>
              <a:t>Web Services: </a:t>
            </a:r>
            <a:r>
              <a:rPr lang="en-US" altLang="zh-CN" sz="1600" dirty="0">
                <a:solidFill>
                  <a:srgbClr val="0366D6"/>
                </a:solidFill>
                <a:latin typeface="-apple-system"/>
                <a:hlinkClick r:id="rId7"/>
              </a:rPr>
              <a:t>GitHub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, </a:t>
            </a:r>
            <a:r>
              <a:rPr lang="en-US" altLang="zh-CN" sz="1600" dirty="0" err="1">
                <a:solidFill>
                  <a:srgbClr val="0366D6"/>
                </a:solidFill>
                <a:latin typeface="-apple-system"/>
                <a:hlinkClick r:id="rId8"/>
              </a:rPr>
              <a:t>jsfiddle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, </a:t>
            </a:r>
            <a:r>
              <a:rPr lang="en-US" altLang="zh-CN" sz="1600" dirty="0">
                <a:solidFill>
                  <a:srgbClr val="0366D6"/>
                </a:solidFill>
                <a:latin typeface="-apple-system"/>
                <a:hlinkClick r:id="rId9"/>
              </a:rPr>
              <a:t>Mapbox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, </a:t>
            </a:r>
            <a:r>
              <a:rPr lang="en-US" altLang="zh-CN" sz="1600" dirty="0">
                <a:solidFill>
                  <a:srgbClr val="0366D6"/>
                </a:solidFill>
                <a:latin typeface="-apple-system"/>
                <a:hlinkClick r:id="rId10"/>
              </a:rPr>
              <a:t>W3Schools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, and </a:t>
            </a:r>
            <a:r>
              <a:rPr lang="en-US" altLang="zh-CN" sz="1600" dirty="0">
                <a:solidFill>
                  <a:srgbClr val="0366D6"/>
                </a:solidFill>
                <a:latin typeface="-apple-system"/>
                <a:hlinkClick r:id="rId11"/>
              </a:rPr>
              <a:t>geojson.io</a:t>
            </a:r>
            <a:endParaRPr lang="en-US" altLang="zh-CN" sz="1600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zh-CN" sz="1600" b="1" dirty="0">
                <a:solidFill>
                  <a:srgbClr val="24292E"/>
                </a:solidFill>
                <a:latin typeface="-apple-system"/>
              </a:rPr>
              <a:t>Libraries for Web Mapping: </a:t>
            </a:r>
            <a:r>
              <a:rPr lang="en-US" altLang="zh-CN" sz="1600" dirty="0" err="1">
                <a:solidFill>
                  <a:srgbClr val="0366D6"/>
                </a:solidFill>
                <a:latin typeface="-apple-system"/>
                <a:hlinkClick r:id="rId12"/>
              </a:rPr>
              <a:t>Jquery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, </a:t>
            </a:r>
            <a:r>
              <a:rPr lang="en-US" altLang="zh-CN" sz="1600" dirty="0">
                <a:solidFill>
                  <a:srgbClr val="0366D6"/>
                </a:solidFill>
                <a:latin typeface="-apple-system"/>
                <a:hlinkClick r:id="rId13"/>
              </a:rPr>
              <a:t>Bootstrap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, </a:t>
            </a:r>
            <a:r>
              <a:rPr lang="en-US" altLang="zh-CN" sz="1600" dirty="0">
                <a:solidFill>
                  <a:srgbClr val="0366D6"/>
                </a:solidFill>
                <a:latin typeface="-apple-system"/>
                <a:hlinkClick r:id="rId14"/>
              </a:rPr>
              <a:t>Leaflet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, </a:t>
            </a:r>
            <a:r>
              <a:rPr lang="en-US" altLang="zh-CN" sz="1600" dirty="0">
                <a:solidFill>
                  <a:srgbClr val="0366D6"/>
                </a:solidFill>
                <a:latin typeface="-apple-system"/>
                <a:hlinkClick r:id="rId15"/>
              </a:rPr>
              <a:t>Storymap.js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, and </a:t>
            </a:r>
            <a:r>
              <a:rPr lang="en-US" altLang="zh-CN" sz="1600" dirty="0">
                <a:solidFill>
                  <a:srgbClr val="0366D6"/>
                </a:solidFill>
                <a:latin typeface="-apple-system"/>
                <a:hlinkClick r:id="rId16"/>
              </a:rPr>
              <a:t>Cesium</a:t>
            </a:r>
            <a:endParaRPr lang="en-US" altLang="zh-CN" sz="1600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50579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435457"/>
              </p:ext>
            </p:extLst>
          </p:nvPr>
        </p:nvGraphicFramePr>
        <p:xfrm>
          <a:off x="1322440" y="1644051"/>
          <a:ext cx="6879030" cy="27049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8508">
                  <a:extLst>
                    <a:ext uri="{9D8B030D-6E8A-4147-A177-3AD203B41FA5}">
                      <a16:colId xmlns:a16="http://schemas.microsoft.com/office/drawing/2014/main" val="1948090045"/>
                    </a:ext>
                  </a:extLst>
                </a:gridCol>
                <a:gridCol w="5020522">
                  <a:extLst>
                    <a:ext uri="{9D8B030D-6E8A-4147-A177-3AD203B41FA5}">
                      <a16:colId xmlns:a16="http://schemas.microsoft.com/office/drawing/2014/main" val="2725305766"/>
                    </a:ext>
                  </a:extLst>
                </a:gridCol>
              </a:tblGrid>
              <a:tr h="3359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762000" algn="l"/>
                        </a:tabLst>
                      </a:pPr>
                      <a:r>
                        <a:rPr lang="en-US" sz="1800">
                          <a:effectLst/>
                        </a:rPr>
                        <a:t>Instructor: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Bo Zhao,  </a:t>
                      </a:r>
                      <a:r>
                        <a:rPr lang="en-US" sz="1800" dirty="0">
                          <a:effectLst/>
                          <a:hlinkClick r:id="rId3"/>
                        </a:rPr>
                        <a:t>zhao2@oregonstate.edu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984476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762000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Office: Strand Ag Hall </a:t>
                      </a:r>
                      <a:r>
                        <a:rPr lang="en-US" altLang="zh-CN" sz="1800" dirty="0">
                          <a:effectLst/>
                        </a:rPr>
                        <a:t>347 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7371474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762000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Office Hours: 1400-1500 W or by appointment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7547359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Credits: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6887215"/>
                  </a:ext>
                </a:extLst>
              </a:tr>
              <a:tr h="6892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Meetings: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Lecture:  MWF  1200-1250  @Wilkinson 235;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Lab: Th  1000-1150 @Wilkinson 210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9556600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Prerequisites: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GEOG 201 or GEO 301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0386986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Grades: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Letter grading (A to F)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3257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4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476" y="416170"/>
            <a:ext cx="4948874" cy="55184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6139" y="2486689"/>
            <a:ext cx="2384884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No required textbook.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Required papers and online materials will be available </a:t>
            </a:r>
            <a:r>
              <a:rPr lang="en-US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on canvas. </a:t>
            </a:r>
            <a:endParaRPr lang="en-US" dirty="0">
              <a:latin typeface="Times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026877" y="1260231"/>
            <a:ext cx="3464169" cy="382172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114800" y="1359877"/>
            <a:ext cx="3370385" cy="3810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612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2E11E98-E311-4827-BD29-E1E1A77C5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256711"/>
              </p:ext>
            </p:extLst>
          </p:nvPr>
        </p:nvGraphicFramePr>
        <p:xfrm>
          <a:off x="3476595" y="138867"/>
          <a:ext cx="5161380" cy="6558131"/>
        </p:xfrm>
        <a:graphic>
          <a:graphicData uri="http://schemas.openxmlformats.org/drawingml/2006/table">
            <a:tbl>
              <a:tblPr/>
              <a:tblGrid>
                <a:gridCol w="860230">
                  <a:extLst>
                    <a:ext uri="{9D8B030D-6E8A-4147-A177-3AD203B41FA5}">
                      <a16:colId xmlns:a16="http://schemas.microsoft.com/office/drawing/2014/main" val="1361978816"/>
                    </a:ext>
                  </a:extLst>
                </a:gridCol>
                <a:gridCol w="860230">
                  <a:extLst>
                    <a:ext uri="{9D8B030D-6E8A-4147-A177-3AD203B41FA5}">
                      <a16:colId xmlns:a16="http://schemas.microsoft.com/office/drawing/2014/main" val="3242083556"/>
                    </a:ext>
                  </a:extLst>
                </a:gridCol>
                <a:gridCol w="860230">
                  <a:extLst>
                    <a:ext uri="{9D8B030D-6E8A-4147-A177-3AD203B41FA5}">
                      <a16:colId xmlns:a16="http://schemas.microsoft.com/office/drawing/2014/main" val="1706208222"/>
                    </a:ext>
                  </a:extLst>
                </a:gridCol>
                <a:gridCol w="860230">
                  <a:extLst>
                    <a:ext uri="{9D8B030D-6E8A-4147-A177-3AD203B41FA5}">
                      <a16:colId xmlns:a16="http://schemas.microsoft.com/office/drawing/2014/main" val="1503133435"/>
                    </a:ext>
                  </a:extLst>
                </a:gridCol>
                <a:gridCol w="860230">
                  <a:extLst>
                    <a:ext uri="{9D8B030D-6E8A-4147-A177-3AD203B41FA5}">
                      <a16:colId xmlns:a16="http://schemas.microsoft.com/office/drawing/2014/main" val="2933583348"/>
                    </a:ext>
                  </a:extLst>
                </a:gridCol>
                <a:gridCol w="860230">
                  <a:extLst>
                    <a:ext uri="{9D8B030D-6E8A-4147-A177-3AD203B41FA5}">
                      <a16:colId xmlns:a16="http://schemas.microsoft.com/office/drawing/2014/main" val="2841611110"/>
                    </a:ext>
                  </a:extLst>
                </a:gridCol>
              </a:tblGrid>
              <a:tr h="143456"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</a:rPr>
                        <a:t>Week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</a:rPr>
                        <a:t>Lecture (M)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</a:rPr>
                        <a:t>Lecture (W)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</a:rPr>
                        <a:t>Lab (Th)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</a:rPr>
                        <a:t>Lecture (F)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</a:rPr>
                        <a:t>Reading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200585"/>
                  </a:ext>
                </a:extLst>
              </a:tr>
              <a:tr h="44724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Wk *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N/A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Intro to the course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Lab 1: Project Management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Intro to Web Mapping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Markdown, GitHub, Typora, and Webstorm.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487261"/>
                  </a:ext>
                </a:extLst>
              </a:tr>
              <a:tr h="548509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Wk 01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Web Programming Basics I: HTML 5 and CSS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Web Mapping Architecture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Lab 2: Web Programming Basics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Lab 2: Web Programming Basics II: Javascript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HTML, CSS and Javascript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283486"/>
                  </a:ext>
                </a:extLst>
              </a:tr>
              <a:tr h="44724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Wk 02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Spatial Data for Web Mapping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Map Client I: Basics and Geographic Features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Lab 3: Web Map Design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Map Client II: Map Events and Mashup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Leaflet and JQuery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731614"/>
                  </a:ext>
                </a:extLst>
              </a:tr>
              <a:tr h="44724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Wk 03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Map Client III: Web Map Interaction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Map Server I: Intro to GeoServer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Lab 3: Cont'd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Map Server II: Styling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GeoServer docs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17374"/>
                  </a:ext>
                </a:extLst>
              </a:tr>
              <a:tr h="44724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Wk 04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Map Server III: Web Map Services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Base Map and Mapbox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Lab 4: Web Map Service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Map Server IV: Map Tiles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Bing Map Tile, and GeoWebCache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22571"/>
                  </a:ext>
                </a:extLst>
              </a:tr>
              <a:tr h="548509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Wk 05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Midterm Exam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Map Design I: Web Template and Framework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Lab 4: Cont'd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Map Design II: Bootstrap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Bootstrap docs, Kosara and Mackinlay (2013)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093062"/>
                  </a:ext>
                </a:extLst>
              </a:tr>
              <a:tr h="548509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Wk 06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Storytelling with Web Map I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Storytelling with Web Map II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Lab 5: Story Map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Map Design III: User Friendly Design Principles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storymap.js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6878"/>
                  </a:ext>
                </a:extLst>
              </a:tr>
              <a:tr h="244719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Wk 07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Time Series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Heat Map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Lab 5: Cont'd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Veterans Day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</a:endParaRP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532303"/>
                  </a:ext>
                </a:extLst>
              </a:tr>
              <a:tr h="64977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Wk 08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Map Design IV: Map Critiques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3D Web Mapping I: Basics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Lab 6: Thematic Map on the Virtual Globe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3D Web Mapping II: Build a Virtual Environment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</a:endParaRP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032523"/>
                  </a:ext>
                </a:extLst>
              </a:tr>
              <a:tr h="64977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Wk 09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3D Web Mapping III: Thematic Map on a Virtual Globe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Final Project Discussion and Preparation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Lab 6: Cont'd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Thanksgiving Break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</a:endParaRP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618915"/>
                  </a:ext>
                </a:extLst>
              </a:tr>
              <a:tr h="44724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Wk 10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Emerging Topics on Web Mapping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Final Project Discussion and Preparation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Final Project Discussion and Preparation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Final Project Presentation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dirty="0">
                          <a:effectLst/>
                        </a:rPr>
                        <a:t>Elwood et al. (2012), Sui and Zhao (2015)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011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74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316" y="486562"/>
            <a:ext cx="7886700" cy="751122"/>
          </a:xfrm>
        </p:spPr>
        <p:txBody>
          <a:bodyPr/>
          <a:lstStyle/>
          <a:p>
            <a:r>
              <a:rPr lang="en-US" dirty="0"/>
              <a:t>Grading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989" y="1469697"/>
            <a:ext cx="5944829" cy="452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4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66760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701</Words>
  <Application>Microsoft Office PowerPoint</Application>
  <PresentationFormat>On-screen Show (4:3)</PresentationFormat>
  <Paragraphs>125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-apple-system</vt:lpstr>
      <vt:lpstr>宋体</vt:lpstr>
      <vt:lpstr>等线</vt:lpstr>
      <vt:lpstr>Arial</vt:lpstr>
      <vt:lpstr>Calibri</vt:lpstr>
      <vt:lpstr>Calibri Light</vt:lpstr>
      <vt:lpstr>Times</vt:lpstr>
      <vt:lpstr>Times New Roman</vt:lpstr>
      <vt:lpstr>Wingdings</vt:lpstr>
      <vt:lpstr>Office Theme</vt:lpstr>
      <vt:lpstr>Course Introduction</vt:lpstr>
      <vt:lpstr>PowerPoint Presentation</vt:lpstr>
      <vt:lpstr>Now, why are you here …?</vt:lpstr>
      <vt:lpstr>PowerPoint Presentation</vt:lpstr>
      <vt:lpstr>PowerPoint Presentation</vt:lpstr>
      <vt:lpstr>Texts</vt:lpstr>
      <vt:lpstr>Syllabus</vt:lpstr>
      <vt:lpstr>Grading</vt:lpstr>
      <vt:lpstr>Any questions?</vt:lpstr>
    </vt:vector>
  </TitlesOfParts>
  <Company>Oregon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Web Mapping</dc:title>
  <dc:creator>Bo Zhao</dc:creator>
  <cp:lastModifiedBy>bo zhao</cp:lastModifiedBy>
  <cp:revision>26</cp:revision>
  <dcterms:created xsi:type="dcterms:W3CDTF">2016-12-12T17:49:57Z</dcterms:created>
  <dcterms:modified xsi:type="dcterms:W3CDTF">2017-09-20T16:56:33Z</dcterms:modified>
</cp:coreProperties>
</file>