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1" r:id="rId5"/>
    <p:sldId id="260" r:id="rId6"/>
  </p:sldIdLst>
  <p:sldSz cx="6858000" cy="9906000" type="A4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71" autoAdjust="0"/>
    <p:restoredTop sz="94660"/>
  </p:normalViewPr>
  <p:slideViewPr>
    <p:cSldViewPr snapToGrid="0">
      <p:cViewPr>
        <p:scale>
          <a:sx n="75" d="100"/>
          <a:sy n="75" d="100"/>
        </p:scale>
        <p:origin x="310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5786E-3F88-4773-8ADE-C5710A5FBB27}" type="datetimeFigureOut">
              <a:rPr kumimoji="1" lang="ja-JP" altLang="en-US" smtClean="0"/>
              <a:t>2019/10/9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F5C0-D976-4B96-8D91-9C1EC8A795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2767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5786E-3F88-4773-8ADE-C5710A5FBB27}" type="datetimeFigureOut">
              <a:rPr kumimoji="1" lang="ja-JP" altLang="en-US" smtClean="0"/>
              <a:t>2019/10/9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F5C0-D976-4B96-8D91-9C1EC8A795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7707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5786E-3F88-4773-8ADE-C5710A5FBB27}" type="datetimeFigureOut">
              <a:rPr kumimoji="1" lang="ja-JP" altLang="en-US" smtClean="0"/>
              <a:t>2019/10/9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F5C0-D976-4B96-8D91-9C1EC8A795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1945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5786E-3F88-4773-8ADE-C5710A5FBB27}" type="datetimeFigureOut">
              <a:rPr kumimoji="1" lang="ja-JP" altLang="en-US" smtClean="0"/>
              <a:t>2019/10/9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F5C0-D976-4B96-8D91-9C1EC8A795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0560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5786E-3F88-4773-8ADE-C5710A5FBB27}" type="datetimeFigureOut">
              <a:rPr kumimoji="1" lang="ja-JP" altLang="en-US" smtClean="0"/>
              <a:t>2019/10/9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F5C0-D976-4B96-8D91-9C1EC8A795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7931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5786E-3F88-4773-8ADE-C5710A5FBB27}" type="datetimeFigureOut">
              <a:rPr kumimoji="1" lang="ja-JP" altLang="en-US" smtClean="0"/>
              <a:t>2019/10/9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F5C0-D976-4B96-8D91-9C1EC8A795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7862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5786E-3F88-4773-8ADE-C5710A5FBB27}" type="datetimeFigureOut">
              <a:rPr kumimoji="1" lang="ja-JP" altLang="en-US" smtClean="0"/>
              <a:t>2019/10/9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F5C0-D976-4B96-8D91-9C1EC8A795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8002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5786E-3F88-4773-8ADE-C5710A5FBB27}" type="datetimeFigureOut">
              <a:rPr kumimoji="1" lang="ja-JP" altLang="en-US" smtClean="0"/>
              <a:t>2019/10/9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F5C0-D976-4B96-8D91-9C1EC8A795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3550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5786E-3F88-4773-8ADE-C5710A5FBB27}" type="datetimeFigureOut">
              <a:rPr kumimoji="1" lang="ja-JP" altLang="en-US" smtClean="0"/>
              <a:t>2019/10/9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F5C0-D976-4B96-8D91-9C1EC8A795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1884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5786E-3F88-4773-8ADE-C5710A5FBB27}" type="datetimeFigureOut">
              <a:rPr kumimoji="1" lang="ja-JP" altLang="en-US" smtClean="0"/>
              <a:t>2019/10/9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F5C0-D976-4B96-8D91-9C1EC8A795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8444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5786E-3F88-4773-8ADE-C5710A5FBB27}" type="datetimeFigureOut">
              <a:rPr kumimoji="1" lang="ja-JP" altLang="en-US" smtClean="0"/>
              <a:t>2019/10/9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F5C0-D976-4B96-8D91-9C1EC8A795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8126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5786E-3F88-4773-8ADE-C5710A5FBB27}" type="datetimeFigureOut">
              <a:rPr kumimoji="1" lang="ja-JP" altLang="en-US" smtClean="0"/>
              <a:t>2019/10/9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CF5C0-D976-4B96-8D91-9C1EC8A795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6771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372568" y="641707"/>
            <a:ext cx="5829300" cy="516219"/>
          </a:xfrm>
        </p:spPr>
        <p:txBody>
          <a:bodyPr>
            <a:noAutofit/>
          </a:bodyPr>
          <a:lstStyle/>
          <a:p>
            <a:r>
              <a:rPr kumimoji="1" lang="ja-JP" altLang="en-US" sz="40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ブース設計図</a:t>
            </a:r>
            <a:endParaRPr kumimoji="1" lang="ja-JP" altLang="en-US" sz="40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142875" y="5069266"/>
            <a:ext cx="6572250" cy="41023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142875" y="1658461"/>
            <a:ext cx="6572250" cy="3309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1" name="図 5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274" y="2243943"/>
            <a:ext cx="2887418" cy="1926695"/>
          </a:xfrm>
          <a:prstGeom prst="rect">
            <a:avLst/>
          </a:prstGeom>
        </p:spPr>
      </p:pic>
      <p:pic>
        <p:nvPicPr>
          <p:cNvPr id="52" name="図 5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48" y="2254436"/>
            <a:ext cx="2899432" cy="1902752"/>
          </a:xfrm>
          <a:prstGeom prst="rect">
            <a:avLst/>
          </a:prstGeom>
        </p:spPr>
      </p:pic>
      <p:sp>
        <p:nvSpPr>
          <p:cNvPr id="53" name="タイトル 1"/>
          <p:cNvSpPr txBox="1">
            <a:spLocks/>
          </p:cNvSpPr>
          <p:nvPr/>
        </p:nvSpPr>
        <p:spPr>
          <a:xfrm>
            <a:off x="652446" y="4310456"/>
            <a:ext cx="2079636" cy="51621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3200" dirty="0">
                <a:latin typeface="Elephant" panose="02020904090505020303" pitchFamily="18" charset="0"/>
                <a:ea typeface="HGS明朝E" panose="02020900000000000000" pitchFamily="18" charset="-128"/>
              </a:rPr>
              <a:t>e</a:t>
            </a:r>
            <a:r>
              <a:rPr lang="ja-JP" altLang="en-US" sz="32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スポーツ</a:t>
            </a:r>
            <a:endParaRPr lang="ja-JP" altLang="en-US" sz="32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sp>
        <p:nvSpPr>
          <p:cNvPr id="54" name="タイトル 1"/>
          <p:cNvSpPr txBox="1">
            <a:spLocks/>
          </p:cNvSpPr>
          <p:nvPr/>
        </p:nvSpPr>
        <p:spPr>
          <a:xfrm>
            <a:off x="3880682" y="4310455"/>
            <a:ext cx="2659380" cy="51621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2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スポーツ</a:t>
            </a:r>
            <a:r>
              <a:rPr lang="ja-JP" altLang="en-US" sz="3200" dirty="0">
                <a:latin typeface="HGS明朝E" panose="02020900000000000000" pitchFamily="18" charset="-128"/>
                <a:ea typeface="HGS明朝E" panose="02020900000000000000" pitchFamily="18" charset="-128"/>
              </a:rPr>
              <a:t>バ</a:t>
            </a:r>
            <a:r>
              <a:rPr lang="ja-JP" altLang="en-US" sz="32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ー</a:t>
            </a:r>
            <a:endParaRPr lang="ja-JP" altLang="en-US" sz="32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sp>
        <p:nvSpPr>
          <p:cNvPr id="55" name="タイトル 1"/>
          <p:cNvSpPr txBox="1">
            <a:spLocks/>
          </p:cNvSpPr>
          <p:nvPr/>
        </p:nvSpPr>
        <p:spPr>
          <a:xfrm>
            <a:off x="3133506" y="4310455"/>
            <a:ext cx="590988" cy="51621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32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×</a:t>
            </a:r>
            <a:endParaRPr lang="ja-JP" altLang="en-US" sz="32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sp>
        <p:nvSpPr>
          <p:cNvPr id="56" name="タイトル 1"/>
          <p:cNvSpPr txBox="1">
            <a:spLocks/>
          </p:cNvSpPr>
          <p:nvPr/>
        </p:nvSpPr>
        <p:spPr>
          <a:xfrm>
            <a:off x="2099310" y="1626031"/>
            <a:ext cx="2659380" cy="51621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イメージ</a:t>
            </a:r>
            <a:endParaRPr lang="ja-JP" altLang="en-US" sz="24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142875" y="9519348"/>
            <a:ext cx="6297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>
                <a:solidFill>
                  <a:srgbClr val="FF0000"/>
                </a:solidFill>
              </a:rPr>
              <a:t>※</a:t>
            </a:r>
            <a:r>
              <a:rPr lang="ja-JP" altLang="en-US" sz="1400" dirty="0" smtClean="0">
                <a:solidFill>
                  <a:srgbClr val="FF0000"/>
                </a:solidFill>
              </a:rPr>
              <a:t>２</a:t>
            </a:r>
            <a:r>
              <a:rPr lang="ja-JP" altLang="en-US" sz="1400" dirty="0" smtClean="0"/>
              <a:t>　イスは次プレイする人が優先的に座る。</a:t>
            </a:r>
            <a:endParaRPr kumimoji="1" lang="ja-JP" altLang="en-US" sz="1400" dirty="0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142875" y="9217878"/>
            <a:ext cx="66154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>
                <a:solidFill>
                  <a:srgbClr val="FF0000"/>
                </a:solidFill>
              </a:rPr>
              <a:t>※</a:t>
            </a:r>
            <a:r>
              <a:rPr lang="ja-JP" altLang="en-US" sz="1400" dirty="0" smtClean="0">
                <a:solidFill>
                  <a:srgbClr val="FF0000"/>
                </a:solidFill>
              </a:rPr>
              <a:t>１</a:t>
            </a:r>
            <a:r>
              <a:rPr lang="ja-JP" altLang="en-US" sz="1400" dirty="0" smtClean="0"/>
              <a:t>　プレイヤー席は</a:t>
            </a:r>
            <a:r>
              <a:rPr lang="en-US" altLang="ja-JP" sz="1400" dirty="0" smtClean="0"/>
              <a:t>e</a:t>
            </a:r>
            <a:r>
              <a:rPr lang="ja-JP" altLang="en-US" sz="1400" dirty="0" smtClean="0"/>
              <a:t>スポーツのようにプレイヤーの顔を見えるようにする。</a:t>
            </a:r>
            <a:endParaRPr kumimoji="1" lang="ja-JP" altLang="en-US" sz="1400" dirty="0"/>
          </a:p>
        </p:txBody>
      </p:sp>
      <p:cxnSp>
        <p:nvCxnSpPr>
          <p:cNvPr id="28" name="カギ線コネクタ 27"/>
          <p:cNvCxnSpPr>
            <a:stCxn id="6" idx="3"/>
            <a:endCxn id="11" idx="1"/>
          </p:cNvCxnSpPr>
          <p:nvPr/>
        </p:nvCxnSpPr>
        <p:spPr>
          <a:xfrm rot="5400000" flipH="1" flipV="1">
            <a:off x="2503685" y="5194884"/>
            <a:ext cx="208079" cy="226691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正方形/長方形 28"/>
          <p:cNvSpPr/>
          <p:nvPr/>
        </p:nvSpPr>
        <p:spPr>
          <a:xfrm rot="10800000">
            <a:off x="1768497" y="6080839"/>
            <a:ext cx="1716437" cy="3071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9" name="グループ化 8"/>
          <p:cNvGrpSpPr/>
          <p:nvPr/>
        </p:nvGrpSpPr>
        <p:grpSpPr>
          <a:xfrm>
            <a:off x="371000" y="6224302"/>
            <a:ext cx="1397496" cy="2648006"/>
            <a:chOff x="452246" y="5427579"/>
            <a:chExt cx="1397496" cy="2648006"/>
          </a:xfrm>
        </p:grpSpPr>
        <p:sp>
          <p:nvSpPr>
            <p:cNvPr id="6" name="正方形/長方形 5"/>
            <p:cNvSpPr/>
            <p:nvPr/>
          </p:nvSpPr>
          <p:spPr>
            <a:xfrm rot="16200000">
              <a:off x="441086" y="6455852"/>
              <a:ext cx="2228850" cy="5884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正方形/長方形 36"/>
            <p:cNvSpPr/>
            <p:nvPr/>
          </p:nvSpPr>
          <p:spPr>
            <a:xfrm rot="16200000">
              <a:off x="-271229" y="6583516"/>
              <a:ext cx="2645009" cy="3331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正方形/長方形 38"/>
            <p:cNvSpPr/>
            <p:nvPr/>
          </p:nvSpPr>
          <p:spPr>
            <a:xfrm rot="16200000">
              <a:off x="323755" y="7612593"/>
              <a:ext cx="592848" cy="3331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正方形/長方形 42"/>
            <p:cNvSpPr/>
            <p:nvPr/>
          </p:nvSpPr>
          <p:spPr>
            <a:xfrm rot="16200000">
              <a:off x="323755" y="6965771"/>
              <a:ext cx="592848" cy="3331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正方形/長方形 43"/>
            <p:cNvSpPr/>
            <p:nvPr/>
          </p:nvSpPr>
          <p:spPr>
            <a:xfrm rot="16200000">
              <a:off x="323755" y="6204257"/>
              <a:ext cx="592848" cy="3331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正方形/長方形 44"/>
            <p:cNvSpPr/>
            <p:nvPr/>
          </p:nvSpPr>
          <p:spPr>
            <a:xfrm rot="16200000">
              <a:off x="322390" y="5557435"/>
              <a:ext cx="592848" cy="3331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2" name="グループ化 11"/>
          <p:cNvGrpSpPr/>
          <p:nvPr/>
        </p:nvGrpSpPr>
        <p:grpSpPr>
          <a:xfrm rot="10800000">
            <a:off x="2518032" y="5984221"/>
            <a:ext cx="4137660" cy="2915562"/>
            <a:chOff x="2453342" y="5570193"/>
            <a:chExt cx="4137660" cy="2915562"/>
          </a:xfrm>
        </p:grpSpPr>
        <p:sp>
          <p:nvSpPr>
            <p:cNvPr id="11" name="正方形/長方形 10"/>
            <p:cNvSpPr/>
            <p:nvPr/>
          </p:nvSpPr>
          <p:spPr>
            <a:xfrm rot="10800000">
              <a:off x="3844732" y="8005592"/>
              <a:ext cx="1523118" cy="4801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正方形/長方形 32"/>
            <p:cNvSpPr/>
            <p:nvPr/>
          </p:nvSpPr>
          <p:spPr>
            <a:xfrm rot="10800000">
              <a:off x="3291841" y="7482737"/>
              <a:ext cx="2628900" cy="4113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正方形/長方形 56"/>
            <p:cNvSpPr/>
            <p:nvPr/>
          </p:nvSpPr>
          <p:spPr>
            <a:xfrm rot="10800000">
              <a:off x="5363635" y="7035473"/>
              <a:ext cx="552890" cy="322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正方形/長方形 57"/>
            <p:cNvSpPr/>
            <p:nvPr/>
          </p:nvSpPr>
          <p:spPr>
            <a:xfrm rot="10800000">
              <a:off x="4711420" y="7035473"/>
              <a:ext cx="552890" cy="322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" name="正方形/長方形 58"/>
            <p:cNvSpPr/>
            <p:nvPr/>
          </p:nvSpPr>
          <p:spPr>
            <a:xfrm rot="10800000">
              <a:off x="3279543" y="7033725"/>
              <a:ext cx="552890" cy="322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正方形/長方形 59"/>
            <p:cNvSpPr/>
            <p:nvPr/>
          </p:nvSpPr>
          <p:spPr>
            <a:xfrm rot="10800000">
              <a:off x="3931758" y="7033725"/>
              <a:ext cx="552890" cy="322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正方形/長方形 68"/>
            <p:cNvSpPr/>
            <p:nvPr/>
          </p:nvSpPr>
          <p:spPr>
            <a:xfrm rot="10800000">
              <a:off x="2453342" y="5570193"/>
              <a:ext cx="4137660" cy="13465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0" name="テキスト ボックス 69"/>
          <p:cNvSpPr txBox="1"/>
          <p:nvPr/>
        </p:nvSpPr>
        <p:spPr>
          <a:xfrm>
            <a:off x="3411702" y="8062498"/>
            <a:ext cx="2609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空きスペース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立ち見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pic>
        <p:nvPicPr>
          <p:cNvPr id="81" name="図 8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13" y="-33327"/>
            <a:ext cx="2114755" cy="1572030"/>
          </a:xfrm>
          <a:prstGeom prst="rect">
            <a:avLst/>
          </a:prstGeom>
        </p:spPr>
      </p:pic>
      <p:sp>
        <p:nvSpPr>
          <p:cNvPr id="71" name="タイトル 1"/>
          <p:cNvSpPr txBox="1">
            <a:spLocks/>
          </p:cNvSpPr>
          <p:nvPr/>
        </p:nvSpPr>
        <p:spPr>
          <a:xfrm>
            <a:off x="1752225" y="5046271"/>
            <a:ext cx="3352800" cy="51621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10000"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場所 </a:t>
            </a:r>
            <a:r>
              <a:rPr lang="en-US" altLang="ja-JP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: </a:t>
            </a:r>
            <a:r>
              <a:rPr lang="en-US" altLang="ja-JP" sz="2400" dirty="0" err="1" smtClean="0">
                <a:latin typeface="HGS明朝E" panose="02020900000000000000" pitchFamily="18" charset="-128"/>
                <a:ea typeface="HGS明朝E" panose="02020900000000000000" pitchFamily="18" charset="-128"/>
              </a:rPr>
              <a:t>JoBi</a:t>
            </a:r>
            <a:r>
              <a:rPr lang="ja-JP" altLang="en-US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ホール左側手前</a:t>
            </a:r>
            <a:endParaRPr lang="ja-JP" altLang="en-US" sz="24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cxnSp>
        <p:nvCxnSpPr>
          <p:cNvPr id="14" name="直線コネクタ 13"/>
          <p:cNvCxnSpPr/>
          <p:nvPr/>
        </p:nvCxnSpPr>
        <p:spPr>
          <a:xfrm>
            <a:off x="201558" y="5676243"/>
            <a:ext cx="645413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/>
          <p:cNvCxnSpPr/>
          <p:nvPr/>
        </p:nvCxnSpPr>
        <p:spPr>
          <a:xfrm>
            <a:off x="201558" y="2142250"/>
            <a:ext cx="645413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1256539" y="6591382"/>
            <a:ext cx="400110" cy="196802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sz="1400" dirty="0" smtClean="0"/>
              <a:t>プレイヤー用モニター</a:t>
            </a:r>
            <a:endParaRPr kumimoji="1" lang="ja-JP" altLang="en-US" sz="1400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3741182" y="6072729"/>
            <a:ext cx="1563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観客用モニタ</a:t>
            </a:r>
            <a:endParaRPr kumimoji="1" lang="ja-JP" altLang="en-US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3922124" y="6611662"/>
            <a:ext cx="1201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テーブル</a:t>
            </a:r>
            <a:endParaRPr kumimoji="1" lang="ja-JP" altLang="en-US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1800127" y="6072391"/>
            <a:ext cx="1615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 smtClean="0"/>
              <a:t>プレイ映像出力</a:t>
            </a:r>
            <a:endParaRPr kumimoji="1" lang="ja-JP" altLang="en-US" sz="1600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761684" y="6947850"/>
            <a:ext cx="403828" cy="121082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sz="1400" dirty="0" smtClean="0"/>
              <a:t>アケコン</a:t>
            </a:r>
            <a:r>
              <a:rPr lang="en-US" altLang="ja-JP" sz="1400" dirty="0" smtClean="0"/>
              <a:t>4</a:t>
            </a:r>
            <a:r>
              <a:rPr lang="ja-JP" altLang="en-US" sz="1400" dirty="0" smtClean="0"/>
              <a:t>台</a:t>
            </a:r>
            <a:endParaRPr kumimoji="1" lang="ja-JP" altLang="en-US" sz="1400" dirty="0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3189221" y="7132149"/>
            <a:ext cx="566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イス</a:t>
            </a:r>
            <a:endParaRPr kumimoji="1" lang="ja-JP" altLang="en-US" sz="1400" dirty="0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3855494" y="7135018"/>
            <a:ext cx="566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イス</a:t>
            </a:r>
            <a:endParaRPr kumimoji="1" lang="ja-JP" altLang="en-US" sz="1400" dirty="0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4629957" y="7135018"/>
            <a:ext cx="566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イス</a:t>
            </a:r>
            <a:endParaRPr kumimoji="1" lang="ja-JP" altLang="en-US" sz="1400" dirty="0"/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5296230" y="7135018"/>
            <a:ext cx="566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イス</a:t>
            </a:r>
            <a:endParaRPr kumimoji="1" lang="ja-JP" altLang="en-US" sz="1400" dirty="0"/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363323" y="5864595"/>
            <a:ext cx="5765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>
                <a:solidFill>
                  <a:srgbClr val="FF0000"/>
                </a:solidFill>
              </a:rPr>
              <a:t>※</a:t>
            </a:r>
            <a:r>
              <a:rPr lang="ja-JP" altLang="en-US" sz="1400" dirty="0" smtClean="0">
                <a:solidFill>
                  <a:srgbClr val="FF0000"/>
                </a:solidFill>
              </a:rPr>
              <a:t>１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334058" y="6298213"/>
            <a:ext cx="400110" cy="57291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sz="1400" dirty="0" smtClean="0"/>
              <a:t>イス</a:t>
            </a:r>
            <a:endParaRPr kumimoji="1" lang="ja-JP" altLang="en-US" sz="1400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335435" y="6962347"/>
            <a:ext cx="400110" cy="57291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sz="1400" dirty="0" smtClean="0"/>
              <a:t>イス</a:t>
            </a:r>
            <a:endParaRPr kumimoji="1" lang="ja-JP" altLang="en-US" sz="1400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333088" y="7706549"/>
            <a:ext cx="400110" cy="57291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sz="1400" dirty="0" smtClean="0"/>
              <a:t>イス</a:t>
            </a:r>
            <a:endParaRPr kumimoji="1" lang="ja-JP" altLang="en-US" sz="1400" dirty="0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333088" y="8334451"/>
            <a:ext cx="400110" cy="57291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sz="1400" dirty="0" smtClean="0"/>
              <a:t>イス</a:t>
            </a:r>
            <a:endParaRPr kumimoji="1" lang="ja-JP" altLang="en-US" sz="1400" dirty="0"/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2657727" y="7112223"/>
            <a:ext cx="5765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>
                <a:solidFill>
                  <a:srgbClr val="FF0000"/>
                </a:solidFill>
              </a:rPr>
              <a:t>※</a:t>
            </a:r>
            <a:r>
              <a:rPr lang="ja-JP" altLang="en-US" sz="1400" dirty="0" smtClean="0">
                <a:solidFill>
                  <a:srgbClr val="FF0000"/>
                </a:solidFill>
              </a:rPr>
              <a:t>２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56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372568" y="641707"/>
            <a:ext cx="5829300" cy="516219"/>
          </a:xfrm>
        </p:spPr>
        <p:txBody>
          <a:bodyPr>
            <a:noAutofit/>
          </a:bodyPr>
          <a:lstStyle/>
          <a:p>
            <a:r>
              <a:rPr lang="ja-JP" altLang="en-US" sz="40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必要材料･機材</a:t>
            </a:r>
            <a:endParaRPr kumimoji="1" lang="ja-JP" altLang="en-US" sz="40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pic>
        <p:nvPicPr>
          <p:cNvPr id="81" name="図 8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13" y="-33327"/>
            <a:ext cx="2114755" cy="1572030"/>
          </a:xfrm>
          <a:prstGeom prst="rect">
            <a:avLst/>
          </a:prstGeom>
        </p:spPr>
      </p:pic>
      <p:sp>
        <p:nvSpPr>
          <p:cNvPr id="47" name="正方形/長方形 46"/>
          <p:cNvSpPr/>
          <p:nvPr/>
        </p:nvSpPr>
        <p:spPr>
          <a:xfrm>
            <a:off x="142875" y="5915301"/>
            <a:ext cx="6572250" cy="38166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正方形/長方形 70"/>
          <p:cNvSpPr/>
          <p:nvPr/>
        </p:nvSpPr>
        <p:spPr>
          <a:xfrm>
            <a:off x="142875" y="1658460"/>
            <a:ext cx="6572250" cy="41327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あああ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74005" y="1691290"/>
            <a:ext cx="1924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HGS明朝E" panose="02020900000000000000" pitchFamily="18" charset="-128"/>
                <a:ea typeface="HGS明朝E" panose="02020900000000000000" pitchFamily="18" charset="-128"/>
              </a:rPr>
              <a:t>装飾品</a:t>
            </a:r>
            <a:endParaRPr kumimoji="1" lang="ja-JP" altLang="en-US" sz="24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247649" y="2272712"/>
            <a:ext cx="587692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･筐体</a:t>
            </a:r>
            <a:r>
              <a:rPr lang="en-US" altLang="ja-JP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(※3</a:t>
            </a:r>
            <a:r>
              <a:rPr lang="ja-JP" altLang="en-US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ページ</a:t>
            </a:r>
            <a:r>
              <a:rPr lang="ja-JP" altLang="en-US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参考</a:t>
            </a:r>
            <a:r>
              <a:rPr lang="en-US" altLang="ja-JP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)</a:t>
            </a:r>
          </a:p>
          <a:p>
            <a:r>
              <a:rPr lang="ja-JP" altLang="en-US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･空き瓶のようなもの</a:t>
            </a:r>
            <a:r>
              <a:rPr lang="en-US" altLang="ja-JP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(</a:t>
            </a:r>
            <a:r>
              <a:rPr lang="ja-JP" altLang="en-US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プラスチック</a:t>
            </a:r>
            <a:r>
              <a:rPr lang="ja-JP" altLang="en-US" sz="2400" dirty="0">
                <a:latin typeface="HGS明朝E" panose="02020900000000000000" pitchFamily="18" charset="-128"/>
                <a:ea typeface="HGS明朝E" panose="02020900000000000000" pitchFamily="18" charset="-128"/>
              </a:rPr>
              <a:t>製</a:t>
            </a:r>
            <a:r>
              <a:rPr lang="en-US" altLang="ja-JP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)</a:t>
            </a:r>
          </a:p>
          <a:p>
            <a:r>
              <a:rPr kumimoji="1" lang="ja-JP" altLang="en-US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･グラス</a:t>
            </a:r>
            <a:r>
              <a:rPr kumimoji="1" lang="en-US" altLang="ja-JP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(</a:t>
            </a:r>
            <a:r>
              <a:rPr kumimoji="1" lang="ja-JP" altLang="en-US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プラスチック製</a:t>
            </a:r>
            <a:r>
              <a:rPr kumimoji="1" lang="en-US" altLang="ja-JP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)</a:t>
            </a:r>
          </a:p>
          <a:p>
            <a:r>
              <a:rPr kumimoji="1" lang="ja-JP" altLang="en-US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･椅子にかけるユニフォーム</a:t>
            </a:r>
            <a:endParaRPr kumimoji="1" lang="en-US" altLang="ja-JP" sz="2400" dirty="0" smtClean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r>
              <a:rPr lang="ja-JP" altLang="en-US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･メニュー</a:t>
            </a:r>
            <a:r>
              <a:rPr lang="en-US" altLang="ja-JP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(</a:t>
            </a:r>
            <a:r>
              <a:rPr lang="ja-JP" altLang="en-US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説明書</a:t>
            </a:r>
            <a:r>
              <a:rPr lang="en-US" altLang="ja-JP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)</a:t>
            </a:r>
          </a:p>
          <a:p>
            <a:r>
              <a:rPr kumimoji="1" lang="ja-JP" altLang="en-US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･造花</a:t>
            </a:r>
            <a:endParaRPr kumimoji="1" lang="en-US" altLang="ja-JP" sz="2400" dirty="0" smtClean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r>
              <a:rPr lang="ja-JP" altLang="en-US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･</a:t>
            </a:r>
            <a:r>
              <a:rPr lang="ja-JP" altLang="en-US" sz="2400" dirty="0">
                <a:latin typeface="HGS明朝E" panose="02020900000000000000" pitchFamily="18" charset="-128"/>
                <a:ea typeface="HGS明朝E" panose="02020900000000000000" pitchFamily="18" charset="-128"/>
              </a:rPr>
              <a:t>シャンデリア</a:t>
            </a:r>
            <a:r>
              <a:rPr lang="en-US" altLang="ja-JP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(</a:t>
            </a:r>
            <a:r>
              <a:rPr lang="ja-JP" altLang="en-US" sz="2400" dirty="0">
                <a:latin typeface="HGS明朝E" panose="02020900000000000000" pitchFamily="18" charset="-128"/>
                <a:ea typeface="HGS明朝E" panose="02020900000000000000" pitchFamily="18" charset="-128"/>
              </a:rPr>
              <a:t>段ボール</a:t>
            </a:r>
            <a:r>
              <a:rPr lang="en-US" altLang="ja-JP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)</a:t>
            </a:r>
            <a:endParaRPr kumimoji="1" lang="en-US" altLang="ja-JP" sz="2400" dirty="0" smtClean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r>
              <a:rPr lang="ja-JP" altLang="en-US" sz="2400" dirty="0">
                <a:latin typeface="HGS明朝E" panose="02020900000000000000" pitchFamily="18" charset="-128"/>
                <a:ea typeface="HGS明朝E" panose="02020900000000000000" pitchFamily="18" charset="-128"/>
              </a:rPr>
              <a:t>･ワインセラー</a:t>
            </a:r>
            <a:r>
              <a:rPr lang="en-US" altLang="ja-JP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(</a:t>
            </a:r>
            <a:r>
              <a:rPr lang="ja-JP" altLang="en-US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段ボール</a:t>
            </a:r>
            <a:r>
              <a:rPr lang="en-US" altLang="ja-JP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)</a:t>
            </a:r>
          </a:p>
          <a:p>
            <a:r>
              <a:rPr kumimoji="1" lang="ja-JP" altLang="en-US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･テーブルクロス</a:t>
            </a:r>
            <a:endParaRPr kumimoji="1" lang="ja-JP" altLang="en-US" sz="24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cxnSp>
        <p:nvCxnSpPr>
          <p:cNvPr id="8" name="直線コネクタ 7"/>
          <p:cNvCxnSpPr/>
          <p:nvPr/>
        </p:nvCxnSpPr>
        <p:spPr>
          <a:xfrm>
            <a:off x="247650" y="2212834"/>
            <a:ext cx="6324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テキスト ボックス 73"/>
          <p:cNvSpPr txBox="1"/>
          <p:nvPr/>
        </p:nvSpPr>
        <p:spPr>
          <a:xfrm>
            <a:off x="374005" y="5988586"/>
            <a:ext cx="1924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機材</a:t>
            </a:r>
            <a:endParaRPr kumimoji="1" lang="ja-JP" altLang="en-US" sz="24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cxnSp>
        <p:nvCxnSpPr>
          <p:cNvPr id="75" name="直線コネクタ 74"/>
          <p:cNvCxnSpPr/>
          <p:nvPr/>
        </p:nvCxnSpPr>
        <p:spPr>
          <a:xfrm>
            <a:off x="247650" y="6510130"/>
            <a:ext cx="6324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テキスト ボックス 75"/>
          <p:cNvSpPr txBox="1"/>
          <p:nvPr/>
        </p:nvSpPr>
        <p:spPr>
          <a:xfrm>
            <a:off x="247649" y="6669483"/>
            <a:ext cx="474726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･モニタ</a:t>
            </a:r>
            <a:r>
              <a:rPr lang="en-US" altLang="ja-JP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(</a:t>
            </a:r>
            <a:r>
              <a:rPr lang="ja-JP" altLang="en-US" sz="2400" dirty="0">
                <a:latin typeface="HGS明朝E" panose="02020900000000000000" pitchFamily="18" charset="-128"/>
                <a:ea typeface="HGS明朝E" panose="02020900000000000000" pitchFamily="18" charset="-128"/>
              </a:rPr>
              <a:t>大</a:t>
            </a:r>
            <a:r>
              <a:rPr lang="en-US" altLang="ja-JP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)			1</a:t>
            </a:r>
            <a:r>
              <a:rPr lang="ja-JP" altLang="en-US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台</a:t>
            </a:r>
            <a:endParaRPr lang="en-US" altLang="ja-JP" sz="2400" dirty="0" smtClean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r>
              <a:rPr lang="ja-JP" altLang="en-US" sz="2400" dirty="0">
                <a:latin typeface="HGS明朝E" panose="02020900000000000000" pitchFamily="18" charset="-128"/>
                <a:ea typeface="HGS明朝E" panose="02020900000000000000" pitchFamily="18" charset="-128"/>
              </a:rPr>
              <a:t>･モニタ</a:t>
            </a:r>
            <a:r>
              <a:rPr lang="en-US" altLang="ja-JP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(</a:t>
            </a:r>
            <a:r>
              <a:rPr lang="ja-JP" altLang="en-US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特大</a:t>
            </a:r>
            <a:r>
              <a:rPr lang="en-US" altLang="ja-JP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)		1</a:t>
            </a:r>
            <a:r>
              <a:rPr lang="ja-JP" altLang="en-US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台</a:t>
            </a:r>
            <a:endParaRPr lang="en-US" altLang="ja-JP" sz="2400" dirty="0" smtClean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r>
              <a:rPr kumimoji="1" lang="ja-JP" altLang="en-US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･アケコン</a:t>
            </a:r>
            <a:r>
              <a:rPr kumimoji="1" lang="en-US" altLang="ja-JP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			4</a:t>
            </a:r>
            <a:r>
              <a:rPr kumimoji="1" lang="ja-JP" altLang="en-US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台</a:t>
            </a:r>
            <a:endParaRPr kumimoji="1" lang="en-US" altLang="ja-JP" sz="2400" dirty="0" smtClean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r>
              <a:rPr kumimoji="1" lang="ja-JP" altLang="en-US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･パソコン</a:t>
            </a:r>
            <a:r>
              <a:rPr kumimoji="1" lang="en-US" altLang="ja-JP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			1</a:t>
            </a:r>
            <a:r>
              <a:rPr kumimoji="1" lang="ja-JP" altLang="en-US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台</a:t>
            </a:r>
            <a:endParaRPr kumimoji="1" lang="en-US" altLang="ja-JP" sz="2400" dirty="0" smtClean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r>
              <a:rPr lang="ja-JP" altLang="en-US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･</a:t>
            </a:r>
            <a:r>
              <a:rPr lang="en-US" altLang="ja-JP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USB</a:t>
            </a:r>
            <a:r>
              <a:rPr lang="ja-JP" altLang="en-US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ハブ</a:t>
            </a:r>
            <a:r>
              <a:rPr lang="en-US" altLang="ja-JP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			2</a:t>
            </a:r>
            <a:r>
              <a:rPr lang="ja-JP" altLang="en-US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個</a:t>
            </a:r>
            <a:endParaRPr lang="en-US" altLang="ja-JP" sz="2400" dirty="0" smtClean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r>
              <a:rPr kumimoji="1" lang="ja-JP" altLang="en-US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･予備コントローラー</a:t>
            </a:r>
            <a:r>
              <a:rPr kumimoji="1" lang="en-US" altLang="ja-JP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	4</a:t>
            </a:r>
            <a:r>
              <a:rPr kumimoji="1" lang="ja-JP" altLang="en-US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台</a:t>
            </a:r>
            <a:endParaRPr kumimoji="1" lang="en-US" altLang="ja-JP" sz="2400" dirty="0" smtClean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r>
              <a:rPr lang="ja-JP" altLang="en-US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･</a:t>
            </a:r>
            <a:r>
              <a:rPr lang="en-US" altLang="ja-JP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Web</a:t>
            </a:r>
            <a:r>
              <a:rPr lang="ja-JP" altLang="en-US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カメラ</a:t>
            </a:r>
            <a:r>
              <a:rPr lang="en-US" altLang="ja-JP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(</a:t>
            </a:r>
            <a:r>
              <a:rPr lang="ja-JP" altLang="en-US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購入未定</a:t>
            </a:r>
            <a:r>
              <a:rPr lang="en-US" altLang="ja-JP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)</a:t>
            </a:r>
            <a:r>
              <a:rPr lang="en-US" altLang="ja-JP" sz="2400" dirty="0">
                <a:latin typeface="HGS明朝E" panose="02020900000000000000" pitchFamily="18" charset="-128"/>
                <a:ea typeface="HGS明朝E" panose="02020900000000000000" pitchFamily="18" charset="-128"/>
              </a:rPr>
              <a:t> </a:t>
            </a:r>
            <a:r>
              <a:rPr lang="en-US" altLang="ja-JP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	4</a:t>
            </a:r>
            <a:r>
              <a:rPr lang="ja-JP" altLang="en-US" sz="2400" dirty="0">
                <a:latin typeface="HGS明朝E" panose="02020900000000000000" pitchFamily="18" charset="-128"/>
                <a:ea typeface="HGS明朝E" panose="02020900000000000000" pitchFamily="18" charset="-128"/>
              </a:rPr>
              <a:t>台</a:t>
            </a:r>
            <a:endParaRPr kumimoji="1" lang="ja-JP" altLang="en-US" sz="24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423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正方形/長方形 28"/>
          <p:cNvSpPr/>
          <p:nvPr/>
        </p:nvSpPr>
        <p:spPr>
          <a:xfrm>
            <a:off x="142875" y="5443021"/>
            <a:ext cx="6572250" cy="41327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あああ</a:t>
            </a:r>
            <a:endParaRPr kumimoji="1" lang="ja-JP" altLang="en-US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374004" y="5475851"/>
            <a:ext cx="2723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筐体</a:t>
            </a:r>
            <a:endParaRPr kumimoji="1" lang="ja-JP" altLang="en-US" sz="24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cxnSp>
        <p:nvCxnSpPr>
          <p:cNvPr id="31" name="直線コネクタ 30"/>
          <p:cNvCxnSpPr/>
          <p:nvPr/>
        </p:nvCxnSpPr>
        <p:spPr>
          <a:xfrm>
            <a:off x="247650" y="5997395"/>
            <a:ext cx="6324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583868" y="639775"/>
            <a:ext cx="3760953" cy="516219"/>
          </a:xfrm>
        </p:spPr>
        <p:txBody>
          <a:bodyPr>
            <a:noAutofit/>
          </a:bodyPr>
          <a:lstStyle/>
          <a:p>
            <a:pPr algn="l"/>
            <a:r>
              <a:rPr lang="ja-JP" altLang="en-US" sz="40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筐体に</a:t>
            </a:r>
            <a:r>
              <a:rPr lang="ja-JP" altLang="en-US" sz="40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ついて</a:t>
            </a:r>
            <a:endParaRPr kumimoji="1" lang="ja-JP" altLang="en-US" sz="40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pic>
        <p:nvPicPr>
          <p:cNvPr id="81" name="図 8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13" y="-33327"/>
            <a:ext cx="2114755" cy="1572030"/>
          </a:xfrm>
          <a:prstGeom prst="rect">
            <a:avLst/>
          </a:prstGeom>
        </p:spPr>
      </p:pic>
      <p:sp>
        <p:nvSpPr>
          <p:cNvPr id="71" name="正方形/長方形 70"/>
          <p:cNvSpPr/>
          <p:nvPr/>
        </p:nvSpPr>
        <p:spPr>
          <a:xfrm>
            <a:off x="142875" y="1658460"/>
            <a:ext cx="6572250" cy="3664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あああ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74004" y="1691290"/>
            <a:ext cx="2723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筐体イメージ図</a:t>
            </a:r>
            <a:endParaRPr kumimoji="1" lang="ja-JP" altLang="en-US" sz="24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cxnSp>
        <p:nvCxnSpPr>
          <p:cNvPr id="8" name="直線コネクタ 7"/>
          <p:cNvCxnSpPr/>
          <p:nvPr/>
        </p:nvCxnSpPr>
        <p:spPr>
          <a:xfrm>
            <a:off x="247650" y="2212834"/>
            <a:ext cx="6324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247650" y="6280927"/>
            <a:ext cx="6324600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ja-JP" altLang="en-US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･横に長めで</a:t>
            </a:r>
            <a:r>
              <a:rPr lang="en-US" altLang="ja-JP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4</a:t>
            </a:r>
            <a:r>
              <a:rPr lang="ja-JP" altLang="en-US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人が並んで遊べるように。</a:t>
            </a:r>
            <a:endParaRPr kumimoji="1" lang="en-US" altLang="ja-JP" sz="2400" dirty="0" smtClean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pPr>
              <a:spcAft>
                <a:spcPts val="600"/>
              </a:spcAft>
            </a:pPr>
            <a:r>
              <a:rPr kumimoji="1" lang="ja-JP" altLang="en-US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･配線を隠すために、筐体の後ろの幅は余裕を持たせる。</a:t>
            </a:r>
            <a:endParaRPr kumimoji="1" lang="en-US" altLang="ja-JP" sz="2400" dirty="0" smtClean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pPr>
              <a:spcAft>
                <a:spcPts val="600"/>
              </a:spcAft>
            </a:pPr>
            <a:r>
              <a:rPr lang="ja-JP" altLang="en-US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･画面を出力するための</a:t>
            </a:r>
            <a:r>
              <a:rPr lang="en-US" altLang="ja-JP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2</a:t>
            </a:r>
            <a:r>
              <a:rPr lang="ja-JP" altLang="en-US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台目のパソコンも隠せるようにする。</a:t>
            </a:r>
            <a:endParaRPr kumimoji="1" lang="en-US" altLang="ja-JP" sz="2400" dirty="0" smtClean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pPr>
              <a:spcAft>
                <a:spcPts val="600"/>
              </a:spcAft>
            </a:pPr>
            <a:r>
              <a:rPr lang="ja-JP" altLang="en-US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･モニター</a:t>
            </a:r>
            <a:r>
              <a:rPr lang="ja-JP" altLang="en-US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の上部に</a:t>
            </a:r>
            <a:r>
              <a:rPr lang="en-US" altLang="ja-JP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Web</a:t>
            </a:r>
            <a:r>
              <a:rPr lang="ja-JP" altLang="en-US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カメラを</a:t>
            </a:r>
            <a:r>
              <a:rPr lang="en-US" altLang="ja-JP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4</a:t>
            </a:r>
            <a:r>
              <a:rPr lang="ja-JP" altLang="en-US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台</a:t>
            </a:r>
            <a:r>
              <a:rPr lang="ja-JP" altLang="en-US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仕込み、プレイヤーの顔を映せるように</a:t>
            </a:r>
            <a:r>
              <a:rPr lang="ja-JP" altLang="en-US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する</a:t>
            </a:r>
            <a:r>
              <a:rPr lang="ja-JP" altLang="en-US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。</a:t>
            </a:r>
            <a:r>
              <a:rPr lang="ja-JP" altLang="en-US" sz="2400" dirty="0">
                <a:latin typeface="HGS明朝E" panose="02020900000000000000" pitchFamily="18" charset="-128"/>
                <a:ea typeface="HGS明朝E" panose="02020900000000000000" pitchFamily="18" charset="-128"/>
              </a:rPr>
              <a:t>　</a:t>
            </a:r>
            <a:r>
              <a:rPr lang="ja-JP" altLang="en-US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　　　　</a:t>
            </a:r>
            <a:r>
              <a:rPr lang="en-US" altLang="ja-JP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				</a:t>
            </a:r>
            <a:r>
              <a:rPr lang="en-US" altLang="ja-JP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(※5</a:t>
            </a:r>
            <a:r>
              <a:rPr lang="ja-JP" altLang="en-US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ページ</a:t>
            </a:r>
            <a:r>
              <a:rPr lang="ja-JP" altLang="en-US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参考</a:t>
            </a:r>
            <a:r>
              <a:rPr lang="en-US" altLang="ja-JP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)</a:t>
            </a:r>
          </a:p>
          <a:p>
            <a:endParaRPr kumimoji="1" lang="ja-JP" altLang="en-US" sz="24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91" y="2314281"/>
            <a:ext cx="6057900" cy="2907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40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正方形/長方形 28"/>
          <p:cNvSpPr/>
          <p:nvPr/>
        </p:nvSpPr>
        <p:spPr>
          <a:xfrm>
            <a:off x="142875" y="5443021"/>
            <a:ext cx="6572250" cy="41327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あああ</a:t>
            </a:r>
            <a:endParaRPr kumimoji="1" lang="ja-JP" altLang="en-US" dirty="0"/>
          </a:p>
        </p:txBody>
      </p:sp>
      <p:sp>
        <p:nvSpPr>
          <p:cNvPr id="19" name="縦巻き 18"/>
          <p:cNvSpPr/>
          <p:nvPr/>
        </p:nvSpPr>
        <p:spPr>
          <a:xfrm flipH="1">
            <a:off x="3480888" y="6057275"/>
            <a:ext cx="3151187" cy="2934325"/>
          </a:xfrm>
          <a:prstGeom prst="verticalScroll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2841302" y="5451998"/>
            <a:ext cx="1175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使い方</a:t>
            </a:r>
            <a:endParaRPr kumimoji="1" lang="ja-JP" altLang="en-US" sz="24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cxnSp>
        <p:nvCxnSpPr>
          <p:cNvPr id="31" name="直線コネクタ 30"/>
          <p:cNvCxnSpPr/>
          <p:nvPr/>
        </p:nvCxnSpPr>
        <p:spPr>
          <a:xfrm>
            <a:off x="247650" y="5997395"/>
            <a:ext cx="6324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811297" y="616095"/>
            <a:ext cx="3760953" cy="516219"/>
          </a:xfrm>
        </p:spPr>
        <p:txBody>
          <a:bodyPr>
            <a:noAutofit/>
          </a:bodyPr>
          <a:lstStyle/>
          <a:p>
            <a:pPr algn="l"/>
            <a:r>
              <a:rPr lang="ja-JP" altLang="en-US" sz="40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装飾について</a:t>
            </a:r>
            <a:endParaRPr kumimoji="1" lang="ja-JP" altLang="en-US" sz="40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pic>
        <p:nvPicPr>
          <p:cNvPr id="81" name="図 8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13" y="-33327"/>
            <a:ext cx="2114755" cy="1572030"/>
          </a:xfrm>
          <a:prstGeom prst="rect">
            <a:avLst/>
          </a:prstGeom>
        </p:spPr>
      </p:pic>
      <p:sp>
        <p:nvSpPr>
          <p:cNvPr id="71" name="正方形/長方形 70"/>
          <p:cNvSpPr/>
          <p:nvPr/>
        </p:nvSpPr>
        <p:spPr>
          <a:xfrm>
            <a:off x="142875" y="1658460"/>
            <a:ext cx="6572250" cy="3664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あああ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74004" y="1691290"/>
            <a:ext cx="2723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ロゴの</a:t>
            </a:r>
            <a:r>
              <a:rPr lang="ja-JP" altLang="en-US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イメージ</a:t>
            </a:r>
            <a:endParaRPr kumimoji="1" lang="ja-JP" altLang="en-US" sz="24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cxnSp>
        <p:nvCxnSpPr>
          <p:cNvPr id="8" name="直線コネクタ 7"/>
          <p:cNvCxnSpPr/>
          <p:nvPr/>
        </p:nvCxnSpPr>
        <p:spPr>
          <a:xfrm>
            <a:off x="247650" y="2212834"/>
            <a:ext cx="6324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4416034" y="9023271"/>
            <a:ext cx="1613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ja-JP" altLang="en-US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ポスター</a:t>
            </a:r>
            <a:endParaRPr kumimoji="1" lang="en-US" altLang="ja-JP" sz="2400" dirty="0" smtClean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75" t="11697" r="24109" b="3949"/>
          <a:stretch/>
        </p:blipFill>
        <p:spPr>
          <a:xfrm>
            <a:off x="2052138" y="2342573"/>
            <a:ext cx="2857500" cy="2788920"/>
          </a:xfrm>
          <a:prstGeom prst="rect">
            <a:avLst/>
          </a:prstGeom>
        </p:spPr>
      </p:pic>
      <p:cxnSp>
        <p:nvCxnSpPr>
          <p:cNvPr id="7" name="直線コネクタ 6"/>
          <p:cNvCxnSpPr/>
          <p:nvPr/>
        </p:nvCxnSpPr>
        <p:spPr>
          <a:xfrm>
            <a:off x="3390900" y="6317901"/>
            <a:ext cx="0" cy="29803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グループ化 15"/>
          <p:cNvGrpSpPr/>
          <p:nvPr/>
        </p:nvGrpSpPr>
        <p:grpSpPr>
          <a:xfrm>
            <a:off x="335286" y="6798293"/>
            <a:ext cx="2863203" cy="1320801"/>
            <a:chOff x="3715397" y="2715301"/>
            <a:chExt cx="2863203" cy="1320801"/>
          </a:xfrm>
        </p:grpSpPr>
        <p:pic>
          <p:nvPicPr>
            <p:cNvPr id="15" name="図 14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25" t="12344" r="30012" b="13120"/>
            <a:stretch/>
          </p:blipFill>
          <p:spPr>
            <a:xfrm>
              <a:off x="3715397" y="2715301"/>
              <a:ext cx="2863203" cy="1320801"/>
            </a:xfrm>
            <a:prstGeom prst="rect">
              <a:avLst/>
            </a:prstGeom>
          </p:spPr>
        </p:pic>
        <p:pic>
          <p:nvPicPr>
            <p:cNvPr id="22" name="図 21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275" t="11697" r="24109" b="3949"/>
            <a:stretch/>
          </p:blipFill>
          <p:spPr>
            <a:xfrm>
              <a:off x="4292894" y="2939896"/>
              <a:ext cx="863306" cy="842586"/>
            </a:xfrm>
            <a:prstGeom prst="rect">
              <a:avLst/>
            </a:prstGeom>
          </p:spPr>
        </p:pic>
        <p:pic>
          <p:nvPicPr>
            <p:cNvPr id="23" name="図 22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275" t="11697" r="48202" b="3949"/>
            <a:stretch/>
          </p:blipFill>
          <p:spPr>
            <a:xfrm>
              <a:off x="6130426" y="2939896"/>
              <a:ext cx="435474" cy="842586"/>
            </a:xfrm>
            <a:prstGeom prst="rect">
              <a:avLst/>
            </a:prstGeom>
          </p:spPr>
        </p:pic>
      </p:grpSp>
      <p:sp>
        <p:nvSpPr>
          <p:cNvPr id="25" name="テキスト ボックス 24"/>
          <p:cNvSpPr txBox="1"/>
          <p:nvPr/>
        </p:nvSpPr>
        <p:spPr>
          <a:xfrm>
            <a:off x="894431" y="8430878"/>
            <a:ext cx="1744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筐体の裏側</a:t>
            </a:r>
            <a:endParaRPr kumimoji="1" lang="ja-JP" altLang="en-US" sz="24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pic>
        <p:nvPicPr>
          <p:cNvPr id="26" name="図 25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75" t="11697" r="24109" b="3949"/>
          <a:stretch/>
        </p:blipFill>
        <p:spPr>
          <a:xfrm>
            <a:off x="4060391" y="6486510"/>
            <a:ext cx="1992180" cy="1944368"/>
          </a:xfrm>
          <a:prstGeom prst="rect">
            <a:avLst/>
          </a:prstGeom>
        </p:spPr>
      </p:pic>
      <p:sp>
        <p:nvSpPr>
          <p:cNvPr id="32" name="テキスト ボックス 31"/>
          <p:cNvSpPr txBox="1"/>
          <p:nvPr/>
        </p:nvSpPr>
        <p:spPr>
          <a:xfrm>
            <a:off x="3859109" y="8218314"/>
            <a:ext cx="2394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場所 </a:t>
            </a:r>
            <a:endParaRPr lang="en-US" altLang="ja-JP" b="1" dirty="0" smtClean="0">
              <a:ln>
                <a:solidFill>
                  <a:schemeClr val="tx1"/>
                </a:solidFill>
              </a:ln>
              <a:solidFill>
                <a:srgbClr val="FF0000"/>
              </a:solidFill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pPr algn="ctr"/>
            <a:r>
              <a:rPr lang="en-US" altLang="ja-JP" b="1" dirty="0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 </a:t>
            </a:r>
            <a:r>
              <a:rPr lang="en-US" altLang="ja-JP" b="1" dirty="0" err="1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JoBi</a:t>
            </a:r>
            <a:r>
              <a:rPr lang="ja-JP" altLang="en-US" b="1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ホール左側手前</a:t>
            </a:r>
            <a:endParaRPr lang="ja-JP" altLang="en-US" b="1" dirty="0">
              <a:ln>
                <a:solidFill>
                  <a:schemeClr val="tx1"/>
                </a:solidFill>
              </a:ln>
              <a:solidFill>
                <a:srgbClr val="FF0000"/>
              </a:solidFill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8499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正方形/長方形 28"/>
          <p:cNvSpPr/>
          <p:nvPr/>
        </p:nvSpPr>
        <p:spPr>
          <a:xfrm>
            <a:off x="142875" y="5443021"/>
            <a:ext cx="6572250" cy="41327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あああ</a:t>
            </a:r>
            <a:endParaRPr kumimoji="1" lang="ja-JP" altLang="en-US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374004" y="5475851"/>
            <a:ext cx="2723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解説</a:t>
            </a:r>
            <a:endParaRPr kumimoji="1" lang="ja-JP" altLang="en-US" sz="24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cxnSp>
        <p:nvCxnSpPr>
          <p:cNvPr id="31" name="直線コネクタ 30"/>
          <p:cNvCxnSpPr/>
          <p:nvPr/>
        </p:nvCxnSpPr>
        <p:spPr>
          <a:xfrm>
            <a:off x="247650" y="5997395"/>
            <a:ext cx="6324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078839" y="639775"/>
            <a:ext cx="4936792" cy="516219"/>
          </a:xfrm>
        </p:spPr>
        <p:txBody>
          <a:bodyPr>
            <a:noAutofit/>
          </a:bodyPr>
          <a:lstStyle/>
          <a:p>
            <a:r>
              <a:rPr kumimoji="1" lang="ja-JP" altLang="en-US" sz="40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出力映像について</a:t>
            </a:r>
            <a:endParaRPr kumimoji="1" lang="ja-JP" altLang="en-US" sz="40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pic>
        <p:nvPicPr>
          <p:cNvPr id="81" name="図 8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13" y="-33327"/>
            <a:ext cx="2114755" cy="1572030"/>
          </a:xfrm>
          <a:prstGeom prst="rect">
            <a:avLst/>
          </a:prstGeom>
        </p:spPr>
      </p:pic>
      <p:sp>
        <p:nvSpPr>
          <p:cNvPr id="71" name="正方形/長方形 70"/>
          <p:cNvSpPr/>
          <p:nvPr/>
        </p:nvSpPr>
        <p:spPr>
          <a:xfrm>
            <a:off x="142875" y="1658460"/>
            <a:ext cx="6572250" cy="3664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あああ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74004" y="1691290"/>
            <a:ext cx="4346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ゲーム出力画面イメージ図</a:t>
            </a:r>
            <a:endParaRPr kumimoji="1" lang="ja-JP" altLang="en-US" sz="24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cxnSp>
        <p:nvCxnSpPr>
          <p:cNvPr id="8" name="直線コネクタ 7"/>
          <p:cNvCxnSpPr/>
          <p:nvPr/>
        </p:nvCxnSpPr>
        <p:spPr>
          <a:xfrm>
            <a:off x="247650" y="2212834"/>
            <a:ext cx="6324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266700" y="6329770"/>
            <a:ext cx="6324600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ja-JP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Web</a:t>
            </a:r>
            <a:r>
              <a:rPr lang="ja-JP" altLang="en-US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カメラを使って、プレイヤーのワイプを映し出す。そうすることで誰が</a:t>
            </a:r>
            <a:r>
              <a:rPr lang="en-US" altLang="ja-JP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1P</a:t>
            </a:r>
            <a:r>
              <a:rPr lang="ja-JP" altLang="en-US" sz="2400" dirty="0" err="1" smtClean="0">
                <a:latin typeface="HGS明朝E" panose="02020900000000000000" pitchFamily="18" charset="-128"/>
                <a:ea typeface="HGS明朝E" panose="02020900000000000000" pitchFamily="18" charset="-128"/>
              </a:rPr>
              <a:t>なのかを</a:t>
            </a:r>
            <a:r>
              <a:rPr lang="ja-JP" altLang="en-US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見てる人にもわかりやすくする。</a:t>
            </a:r>
            <a:endParaRPr lang="en-US" altLang="ja-JP" sz="2400" dirty="0" smtClean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pPr>
              <a:spcAft>
                <a:spcPts val="600"/>
              </a:spcAft>
            </a:pPr>
            <a:r>
              <a:rPr lang="ja-JP" altLang="en-US" sz="2400" dirty="0">
                <a:latin typeface="HGS明朝E" panose="02020900000000000000" pitchFamily="18" charset="-128"/>
                <a:ea typeface="HGS明朝E" panose="02020900000000000000" pitchFamily="18" charset="-128"/>
              </a:rPr>
              <a:t>イメージ</a:t>
            </a:r>
            <a:r>
              <a:rPr lang="ja-JP" altLang="en-US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は</a:t>
            </a:r>
            <a:r>
              <a:rPr lang="en-US" altLang="ja-JP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e</a:t>
            </a:r>
            <a:r>
              <a:rPr lang="ja-JP" altLang="en-US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スポーツの生中継。</a:t>
            </a:r>
            <a:endParaRPr lang="en-US" altLang="ja-JP" sz="2400" dirty="0" smtClean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pPr>
              <a:spcAft>
                <a:spcPts val="600"/>
              </a:spcAft>
            </a:pPr>
            <a:r>
              <a:rPr lang="ja-JP" altLang="en-US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顔出しは恥ずかしい人もいると思うので、映さない状態にもできるようにする。</a:t>
            </a:r>
            <a:endParaRPr lang="en-US" altLang="ja-JP" sz="2400" dirty="0" smtClean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pPr>
              <a:spcAft>
                <a:spcPts val="600"/>
              </a:spcAft>
            </a:pPr>
            <a:r>
              <a:rPr lang="ja-JP" altLang="en-US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使うソフトは</a:t>
            </a:r>
            <a:r>
              <a:rPr lang="en-US" altLang="ja-JP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OBS Studio</a:t>
            </a:r>
            <a:r>
              <a:rPr lang="ja-JP" altLang="en-US" sz="2400" dirty="0" err="1" smtClean="0">
                <a:latin typeface="HGS明朝E" panose="02020900000000000000" pitchFamily="18" charset="-128"/>
                <a:ea typeface="HGS明朝E" panose="02020900000000000000" pitchFamily="18" charset="-128"/>
              </a:rPr>
              <a:t>。</a:t>
            </a:r>
            <a:endParaRPr lang="en-US" altLang="ja-JP" sz="2400" dirty="0" smtClean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grpSp>
        <p:nvGrpSpPr>
          <p:cNvPr id="9" name="グループ化 8"/>
          <p:cNvGrpSpPr/>
          <p:nvPr/>
        </p:nvGrpSpPr>
        <p:grpSpPr>
          <a:xfrm>
            <a:off x="1192530" y="2436486"/>
            <a:ext cx="4472940" cy="2311341"/>
            <a:chOff x="247650" y="2432109"/>
            <a:chExt cx="5029202" cy="2568023"/>
          </a:xfrm>
        </p:grpSpPr>
        <p:sp>
          <p:nvSpPr>
            <p:cNvPr id="4" name="正方形/長方形 3"/>
            <p:cNvSpPr/>
            <p:nvPr/>
          </p:nvSpPr>
          <p:spPr>
            <a:xfrm>
              <a:off x="247650" y="2432110"/>
              <a:ext cx="2514601" cy="12840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2762251" y="2432109"/>
              <a:ext cx="2514601" cy="1284011"/>
            </a:xfrm>
            <a:prstGeom prst="rect">
              <a:avLst/>
            </a:prstGeom>
            <a:solidFill>
              <a:srgbClr val="99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/>
            <p:cNvSpPr/>
            <p:nvPr/>
          </p:nvSpPr>
          <p:spPr>
            <a:xfrm>
              <a:off x="247650" y="3716121"/>
              <a:ext cx="2514601" cy="1284011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/>
            <p:cNvSpPr/>
            <p:nvPr/>
          </p:nvSpPr>
          <p:spPr>
            <a:xfrm>
              <a:off x="2762251" y="3716120"/>
              <a:ext cx="2514601" cy="1284011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テキスト ボックス 4"/>
            <p:cNvSpPr txBox="1"/>
            <p:nvPr/>
          </p:nvSpPr>
          <p:spPr>
            <a:xfrm>
              <a:off x="1059180" y="2847815"/>
              <a:ext cx="8915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200" dirty="0" smtClean="0">
                  <a:latin typeface="Arial Black" panose="020B0A04020102020204" pitchFamily="34" charset="0"/>
                </a:rPr>
                <a:t>1P</a:t>
              </a:r>
              <a:endParaRPr kumimoji="1" lang="ja-JP" altLang="en-US" sz="3200" dirty="0">
                <a:latin typeface="Arial Black" panose="020B0A04020102020204" pitchFamily="34" charset="0"/>
              </a:endParaRPr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3627121" y="2847815"/>
              <a:ext cx="8915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3200" dirty="0">
                  <a:latin typeface="Arial Black" panose="020B0A04020102020204" pitchFamily="34" charset="0"/>
                </a:rPr>
                <a:t>2</a:t>
              </a:r>
              <a:r>
                <a:rPr kumimoji="1" lang="en-US" altLang="ja-JP" sz="3200" dirty="0" smtClean="0">
                  <a:latin typeface="Arial Black" panose="020B0A04020102020204" pitchFamily="34" charset="0"/>
                </a:rPr>
                <a:t>P</a:t>
              </a:r>
              <a:endParaRPr kumimoji="1" lang="ja-JP" altLang="en-US" sz="3200" dirty="0">
                <a:latin typeface="Arial Black" panose="020B0A04020102020204" pitchFamily="34" charset="0"/>
              </a:endParaRPr>
            </a:p>
          </p:txBody>
        </p:sp>
        <p:sp>
          <p:nvSpPr>
            <p:cNvPr id="19" name="テキスト ボックス 18"/>
            <p:cNvSpPr txBox="1"/>
            <p:nvPr/>
          </p:nvSpPr>
          <p:spPr>
            <a:xfrm>
              <a:off x="1044629" y="4065738"/>
              <a:ext cx="8915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3200" dirty="0" smtClean="0">
                  <a:latin typeface="Arial Black" panose="020B0A04020102020204" pitchFamily="34" charset="0"/>
                </a:rPr>
                <a:t>3</a:t>
              </a:r>
              <a:r>
                <a:rPr kumimoji="1" lang="en-US" altLang="ja-JP" sz="3200" dirty="0" smtClean="0">
                  <a:latin typeface="Arial Black" panose="020B0A04020102020204" pitchFamily="34" charset="0"/>
                </a:rPr>
                <a:t>P</a:t>
              </a:r>
              <a:endParaRPr kumimoji="1" lang="ja-JP" altLang="en-US" sz="3200" dirty="0">
                <a:latin typeface="Arial Black" panose="020B0A04020102020204" pitchFamily="34" charset="0"/>
              </a:endParaRPr>
            </a:p>
          </p:txBody>
        </p:sp>
        <p:sp>
          <p:nvSpPr>
            <p:cNvPr id="20" name="テキスト ボックス 19"/>
            <p:cNvSpPr txBox="1"/>
            <p:nvPr/>
          </p:nvSpPr>
          <p:spPr>
            <a:xfrm>
              <a:off x="3627121" y="4104295"/>
              <a:ext cx="8915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3200" dirty="0">
                  <a:latin typeface="Arial Black" panose="020B0A04020102020204" pitchFamily="34" charset="0"/>
                </a:rPr>
                <a:t>4</a:t>
              </a:r>
              <a:r>
                <a:rPr kumimoji="1" lang="en-US" altLang="ja-JP" sz="3200" dirty="0" smtClean="0">
                  <a:latin typeface="Arial Black" panose="020B0A04020102020204" pitchFamily="34" charset="0"/>
                </a:rPr>
                <a:t>P</a:t>
              </a:r>
              <a:endParaRPr kumimoji="1" lang="ja-JP" altLang="en-US" sz="3200" dirty="0">
                <a:latin typeface="Arial Black" panose="020B0A04020102020204" pitchFamily="34" charset="0"/>
              </a:endParaRPr>
            </a:p>
          </p:txBody>
        </p:sp>
        <p:pic>
          <p:nvPicPr>
            <p:cNvPr id="6" name="図 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133" t="63851" r="8066" b="8250"/>
            <a:stretch/>
          </p:blipFill>
          <p:spPr>
            <a:xfrm>
              <a:off x="4741912" y="4330647"/>
              <a:ext cx="502280" cy="631244"/>
            </a:xfrm>
            <a:prstGeom prst="rect">
              <a:avLst/>
            </a:prstGeom>
          </p:spPr>
        </p:pic>
        <p:pic>
          <p:nvPicPr>
            <p:cNvPr id="21" name="図 20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89" t="64520" r="79311" b="7280"/>
            <a:stretch/>
          </p:blipFill>
          <p:spPr>
            <a:xfrm>
              <a:off x="290936" y="4330445"/>
              <a:ext cx="468630" cy="629304"/>
            </a:xfrm>
            <a:prstGeom prst="rect">
              <a:avLst/>
            </a:prstGeom>
          </p:spPr>
        </p:pic>
        <p:pic>
          <p:nvPicPr>
            <p:cNvPr id="22" name="図 2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217" t="2785" r="8583" b="66915"/>
            <a:stretch/>
          </p:blipFill>
          <p:spPr>
            <a:xfrm>
              <a:off x="4813936" y="2469511"/>
              <a:ext cx="430256" cy="612054"/>
            </a:xfrm>
            <a:prstGeom prst="rect">
              <a:avLst/>
            </a:prstGeom>
          </p:spPr>
        </p:pic>
        <p:pic>
          <p:nvPicPr>
            <p:cNvPr id="23" name="図 2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72" t="3810" r="78627" b="66790"/>
            <a:stretch/>
          </p:blipFill>
          <p:spPr>
            <a:xfrm>
              <a:off x="268606" y="2454644"/>
              <a:ext cx="498978" cy="626921"/>
            </a:xfrm>
            <a:prstGeom prst="rect">
              <a:avLst/>
            </a:prstGeom>
          </p:spPr>
        </p:pic>
      </p:grpSp>
      <p:cxnSp>
        <p:nvCxnSpPr>
          <p:cNvPr id="24" name="カギ線コネクタ 23"/>
          <p:cNvCxnSpPr>
            <a:stCxn id="21" idx="2"/>
          </p:cNvCxnSpPr>
          <p:nvPr/>
        </p:nvCxnSpPr>
        <p:spPr>
          <a:xfrm rot="16200000" flipH="1">
            <a:off x="1714933" y="4435973"/>
            <a:ext cx="327246" cy="87825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/>
          <p:cNvSpPr txBox="1"/>
          <p:nvPr/>
        </p:nvSpPr>
        <p:spPr>
          <a:xfrm>
            <a:off x="2427138" y="4807800"/>
            <a:ext cx="24476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Web</a:t>
            </a:r>
            <a:r>
              <a:rPr lang="ja-JP" altLang="en-US" sz="20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カメラ映像</a:t>
            </a:r>
            <a:endParaRPr kumimoji="1" lang="ja-JP" altLang="en-US" sz="20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2062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576</TotalTime>
  <Words>283</Words>
  <Application>Microsoft Office PowerPoint</Application>
  <PresentationFormat>A4 210 x 297 mm</PresentationFormat>
  <Paragraphs>76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4" baseType="lpstr">
      <vt:lpstr>HGS明朝E</vt:lpstr>
      <vt:lpstr>游ゴシック</vt:lpstr>
      <vt:lpstr>游ゴシック Light</vt:lpstr>
      <vt:lpstr>Arial</vt:lpstr>
      <vt:lpstr>Arial Black</vt:lpstr>
      <vt:lpstr>Calibri</vt:lpstr>
      <vt:lpstr>Calibri Light</vt:lpstr>
      <vt:lpstr>Elephant</vt:lpstr>
      <vt:lpstr>Office テーマ</vt:lpstr>
      <vt:lpstr>ブース設計図</vt:lpstr>
      <vt:lpstr>必要材料･機材</vt:lpstr>
      <vt:lpstr>筐体について</vt:lpstr>
      <vt:lpstr>装飾について</vt:lpstr>
      <vt:lpstr>出力映像について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ブース設計図</dc:title>
  <dc:creator>game121</dc:creator>
  <cp:lastModifiedBy>game121</cp:lastModifiedBy>
  <cp:revision>28</cp:revision>
  <dcterms:created xsi:type="dcterms:W3CDTF">2019-10-08T01:31:46Z</dcterms:created>
  <dcterms:modified xsi:type="dcterms:W3CDTF">2019-10-09T05:25:00Z</dcterms:modified>
</cp:coreProperties>
</file>