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709" autoAdjust="0"/>
  </p:normalViewPr>
  <p:slideViewPr>
    <p:cSldViewPr>
      <p:cViewPr>
        <p:scale>
          <a:sx n="68" d="100"/>
          <a:sy n="68" d="100"/>
        </p:scale>
        <p:origin x="-169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3623D-6832-4701-B983-D7F212D007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3623D-6832-4701-B983-D7F212D007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3623D-6832-4701-B983-D7F212D007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3623D-6832-4701-B983-D7F212D007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3623D-6832-4701-B983-D7F212D007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3623D-6832-4701-B983-D7F212D007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3623D-6832-4701-B983-D7F212D00788}"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3623D-6832-4701-B983-D7F212D00788}" type="datetimeFigureOut">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3623D-6832-4701-B983-D7F212D00788}"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3623D-6832-4701-B983-D7F212D007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3623D-6832-4701-B983-D7F212D007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A6C7-30EB-4995-AD1E-631FF74BA5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3623D-6832-4701-B983-D7F212D00788}" type="datetimeFigureOut">
              <a:rPr lang="en-US" smtClean="0"/>
              <a:pPr/>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8A6C7-30EB-4995-AD1E-631FF74BA5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a:bodyPr>
          <a:lstStyle/>
          <a:p>
            <a:r>
              <a:rPr lang="en-US" sz="9600" dirty="0" smtClean="0">
                <a:latin typeface="Algerian" pitchFamily="82" charset="0"/>
              </a:rPr>
              <a:t>SYSTEM DESIGN</a:t>
            </a:r>
            <a:endParaRPr lang="en-IN" sz="9600"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19090"/>
            <a:ext cx="1447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HR Team</a:t>
            </a:r>
            <a:endParaRPr lang="en-US" dirty="0"/>
          </a:p>
        </p:txBody>
      </p:sp>
      <p:sp>
        <p:nvSpPr>
          <p:cNvPr id="5" name="Oval 4"/>
          <p:cNvSpPr/>
          <p:nvPr/>
        </p:nvSpPr>
        <p:spPr>
          <a:xfrm>
            <a:off x="3124200" y="819090"/>
            <a:ext cx="12954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Login process</a:t>
            </a:r>
          </a:p>
          <a:p>
            <a:pPr algn="ctr"/>
            <a:endParaRPr lang="en-US" dirty="0"/>
          </a:p>
        </p:txBody>
      </p:sp>
      <p:sp>
        <p:nvSpPr>
          <p:cNvPr id="6" name="Oval 5"/>
          <p:cNvSpPr/>
          <p:nvPr/>
        </p:nvSpPr>
        <p:spPr>
          <a:xfrm>
            <a:off x="5715000" y="971490"/>
            <a:ext cx="15240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Selecting vacancies</a:t>
            </a:r>
            <a:endParaRPr lang="en-US" dirty="0"/>
          </a:p>
        </p:txBody>
      </p:sp>
      <p:sp>
        <p:nvSpPr>
          <p:cNvPr id="7" name="Oval 6"/>
          <p:cNvSpPr/>
          <p:nvPr/>
        </p:nvSpPr>
        <p:spPr>
          <a:xfrm>
            <a:off x="4419600" y="2571690"/>
            <a:ext cx="15240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Schedule interview</a:t>
            </a:r>
            <a:endParaRPr lang="en-US" dirty="0"/>
          </a:p>
        </p:txBody>
      </p:sp>
      <p:sp>
        <p:nvSpPr>
          <p:cNvPr id="8" name="Oval 7"/>
          <p:cNvSpPr/>
          <p:nvPr/>
        </p:nvSpPr>
        <p:spPr>
          <a:xfrm>
            <a:off x="2971800" y="4324290"/>
            <a:ext cx="15240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Attend interview</a:t>
            </a:r>
            <a:endParaRPr lang="en-US" dirty="0"/>
          </a:p>
        </p:txBody>
      </p:sp>
      <p:sp>
        <p:nvSpPr>
          <p:cNvPr id="9" name="Oval 8"/>
          <p:cNvSpPr/>
          <p:nvPr/>
        </p:nvSpPr>
        <p:spPr>
          <a:xfrm>
            <a:off x="4953000" y="5391090"/>
            <a:ext cx="1752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Generating applicant status</a:t>
            </a:r>
            <a:endParaRPr lang="en-US" dirty="0"/>
          </a:p>
        </p:txBody>
      </p:sp>
      <p:cxnSp>
        <p:nvCxnSpPr>
          <p:cNvPr id="11" name="Straight Arrow Connector 10"/>
          <p:cNvCxnSpPr>
            <a:stCxn id="4" idx="3"/>
          </p:cNvCxnSpPr>
          <p:nvPr/>
        </p:nvCxnSpPr>
        <p:spPr>
          <a:xfrm>
            <a:off x="1981200" y="1009590"/>
            <a:ext cx="114300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6"/>
          </p:cNvCxnSpPr>
          <p:nvPr/>
        </p:nvCxnSpPr>
        <p:spPr>
          <a:xfrm>
            <a:off x="4419600" y="1200090"/>
            <a:ext cx="1371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5486400" y="1733490"/>
            <a:ext cx="838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010400" y="280029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010400" y="318129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6200000" flipH="1">
            <a:off x="5562600" y="3409890"/>
            <a:ext cx="7620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400800" y="401949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400800" y="440049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6819106" y="4590990"/>
            <a:ext cx="381794" cy="79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10800000">
            <a:off x="4495800" y="4781490"/>
            <a:ext cx="2514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8" idx="4"/>
          </p:cNvCxnSpPr>
          <p:nvPr/>
        </p:nvCxnSpPr>
        <p:spPr>
          <a:xfrm rot="16200000" flipH="1">
            <a:off x="4114800" y="4781490"/>
            <a:ext cx="533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838200" y="4476690"/>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Applicant </a:t>
            </a:r>
            <a:endParaRPr lang="en-US" dirty="0"/>
          </a:p>
        </p:txBody>
      </p:sp>
      <p:cxnSp>
        <p:nvCxnSpPr>
          <p:cNvPr id="42" name="Straight Arrow Connector 41"/>
          <p:cNvCxnSpPr>
            <a:endCxn id="8" idx="2"/>
          </p:cNvCxnSpPr>
          <p:nvPr/>
        </p:nvCxnSpPr>
        <p:spPr>
          <a:xfrm>
            <a:off x="2209800" y="4705290"/>
            <a:ext cx="7620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914400" y="310509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914400" y="348609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a:off x="1219994" y="386629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629400" y="569589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a:off x="6895306" y="5886390"/>
            <a:ext cx="381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6858000" y="622929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858000" y="661029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rot="10800000">
            <a:off x="1752600" y="6000690"/>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10800000">
            <a:off x="609600" y="6153090"/>
            <a:ext cx="44958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rot="5400000" flipH="1" flipV="1">
            <a:off x="1181100" y="542919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rot="5400000" flipH="1" flipV="1">
            <a:off x="-1867694" y="3676590"/>
            <a:ext cx="4953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a:endCxn id="6" idx="5"/>
          </p:cNvCxnSpPr>
          <p:nvPr/>
        </p:nvCxnSpPr>
        <p:spPr>
          <a:xfrm rot="16200000" flipV="1">
            <a:off x="6690612" y="1947101"/>
            <a:ext cx="1178392" cy="5279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1600200" y="424809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5400000">
            <a:off x="2171700" y="436239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a:off x="2286000" y="447669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rot="442493">
            <a:off x="1921670" y="1124784"/>
            <a:ext cx="1223027" cy="338554"/>
          </a:xfrm>
          <a:prstGeom prst="rect">
            <a:avLst/>
          </a:prstGeom>
          <a:noFill/>
        </p:spPr>
        <p:txBody>
          <a:bodyPr wrap="none" rtlCol="0">
            <a:spAutoFit/>
          </a:bodyPr>
          <a:lstStyle/>
          <a:p>
            <a:r>
              <a:rPr lang="en-US" sz="1600" dirty="0" smtClean="0"/>
              <a:t>Login details</a:t>
            </a:r>
            <a:endParaRPr lang="en-US" sz="1600" dirty="0"/>
          </a:p>
        </p:txBody>
      </p:sp>
      <p:sp>
        <p:nvSpPr>
          <p:cNvPr id="99" name="TextBox 98"/>
          <p:cNvSpPr txBox="1"/>
          <p:nvPr/>
        </p:nvSpPr>
        <p:spPr>
          <a:xfrm>
            <a:off x="7315200" y="1809690"/>
            <a:ext cx="1143839" cy="338554"/>
          </a:xfrm>
          <a:prstGeom prst="rect">
            <a:avLst/>
          </a:prstGeom>
          <a:noFill/>
        </p:spPr>
        <p:txBody>
          <a:bodyPr wrap="none" rtlCol="0">
            <a:spAutoFit/>
          </a:bodyPr>
          <a:lstStyle/>
          <a:p>
            <a:r>
              <a:rPr lang="en-US" sz="1600" dirty="0" smtClean="0"/>
              <a:t>Vacancy list</a:t>
            </a:r>
            <a:endParaRPr lang="en-US" sz="1600" dirty="0"/>
          </a:p>
        </p:txBody>
      </p:sp>
      <p:sp>
        <p:nvSpPr>
          <p:cNvPr id="100" name="TextBox 99"/>
          <p:cNvSpPr txBox="1"/>
          <p:nvPr/>
        </p:nvSpPr>
        <p:spPr>
          <a:xfrm>
            <a:off x="4267200" y="2057400"/>
            <a:ext cx="1450333" cy="338554"/>
          </a:xfrm>
          <a:prstGeom prst="rect">
            <a:avLst/>
          </a:prstGeom>
          <a:noFill/>
        </p:spPr>
        <p:txBody>
          <a:bodyPr wrap="none" rtlCol="0">
            <a:spAutoFit/>
          </a:bodyPr>
          <a:lstStyle/>
          <a:p>
            <a:r>
              <a:rPr lang="en-US" sz="1600" dirty="0" smtClean="0"/>
              <a:t>Vacancy details</a:t>
            </a:r>
            <a:endParaRPr lang="en-US" sz="1600" dirty="0"/>
          </a:p>
        </p:txBody>
      </p:sp>
      <p:sp>
        <p:nvSpPr>
          <p:cNvPr id="101" name="TextBox 100"/>
          <p:cNvSpPr txBox="1"/>
          <p:nvPr/>
        </p:nvSpPr>
        <p:spPr>
          <a:xfrm>
            <a:off x="7162800" y="2800290"/>
            <a:ext cx="1182247" cy="400110"/>
          </a:xfrm>
          <a:prstGeom prst="rect">
            <a:avLst/>
          </a:prstGeom>
          <a:noFill/>
        </p:spPr>
        <p:txBody>
          <a:bodyPr wrap="none" rtlCol="0">
            <a:spAutoFit/>
          </a:bodyPr>
          <a:lstStyle/>
          <a:p>
            <a:r>
              <a:rPr lang="en-US" sz="2000" dirty="0" smtClean="0"/>
              <a:t>vacancies</a:t>
            </a:r>
            <a:endParaRPr lang="en-US" sz="2000" dirty="0"/>
          </a:p>
        </p:txBody>
      </p:sp>
      <p:sp>
        <p:nvSpPr>
          <p:cNvPr id="102" name="TextBox 101"/>
          <p:cNvSpPr txBox="1"/>
          <p:nvPr/>
        </p:nvSpPr>
        <p:spPr>
          <a:xfrm>
            <a:off x="914400" y="3105090"/>
            <a:ext cx="1246175" cy="400110"/>
          </a:xfrm>
          <a:prstGeom prst="rect">
            <a:avLst/>
          </a:prstGeom>
          <a:noFill/>
        </p:spPr>
        <p:txBody>
          <a:bodyPr wrap="none" rtlCol="0">
            <a:spAutoFit/>
          </a:bodyPr>
          <a:lstStyle/>
          <a:p>
            <a:r>
              <a:rPr lang="en-US" sz="2000" dirty="0" smtClean="0"/>
              <a:t>applicants</a:t>
            </a:r>
            <a:endParaRPr lang="en-US" sz="2000" dirty="0"/>
          </a:p>
        </p:txBody>
      </p:sp>
      <p:sp>
        <p:nvSpPr>
          <p:cNvPr id="103" name="TextBox 102"/>
          <p:cNvSpPr txBox="1"/>
          <p:nvPr/>
        </p:nvSpPr>
        <p:spPr>
          <a:xfrm>
            <a:off x="6781800" y="6229290"/>
            <a:ext cx="1769972" cy="400110"/>
          </a:xfrm>
          <a:prstGeom prst="rect">
            <a:avLst/>
          </a:prstGeom>
          <a:noFill/>
        </p:spPr>
        <p:txBody>
          <a:bodyPr wrap="none" rtlCol="0">
            <a:spAutoFit/>
          </a:bodyPr>
          <a:lstStyle/>
          <a:p>
            <a:r>
              <a:rPr lang="en-US" sz="2000" dirty="0" err="1" smtClean="0"/>
              <a:t>applicantstatus</a:t>
            </a:r>
            <a:endParaRPr lang="en-US" sz="2000" dirty="0"/>
          </a:p>
        </p:txBody>
      </p:sp>
      <p:sp>
        <p:nvSpPr>
          <p:cNvPr id="106" name="TextBox 105"/>
          <p:cNvSpPr txBox="1"/>
          <p:nvPr/>
        </p:nvSpPr>
        <p:spPr>
          <a:xfrm>
            <a:off x="6553200" y="4019490"/>
            <a:ext cx="1164871" cy="400110"/>
          </a:xfrm>
          <a:prstGeom prst="rect">
            <a:avLst/>
          </a:prstGeom>
          <a:noFill/>
        </p:spPr>
        <p:txBody>
          <a:bodyPr wrap="none" rtlCol="0">
            <a:spAutoFit/>
          </a:bodyPr>
          <a:lstStyle/>
          <a:p>
            <a:r>
              <a:rPr lang="en-US" sz="2000" dirty="0" smtClean="0"/>
              <a:t>interview</a:t>
            </a:r>
            <a:endParaRPr lang="en-US" sz="2000" dirty="0"/>
          </a:p>
        </p:txBody>
      </p:sp>
      <p:sp>
        <p:nvSpPr>
          <p:cNvPr id="107" name="TextBox 106"/>
          <p:cNvSpPr txBox="1"/>
          <p:nvPr/>
        </p:nvSpPr>
        <p:spPr>
          <a:xfrm>
            <a:off x="1600200" y="3867090"/>
            <a:ext cx="1168461" cy="338554"/>
          </a:xfrm>
          <a:prstGeom prst="rect">
            <a:avLst/>
          </a:prstGeom>
          <a:noFill/>
        </p:spPr>
        <p:txBody>
          <a:bodyPr wrap="none" rtlCol="0">
            <a:spAutoFit/>
          </a:bodyPr>
          <a:lstStyle/>
          <a:p>
            <a:r>
              <a:rPr lang="en-US" sz="1600" dirty="0" smtClean="0"/>
              <a:t>Applicant id</a:t>
            </a:r>
            <a:endParaRPr lang="en-US" sz="1600" dirty="0"/>
          </a:p>
        </p:txBody>
      </p:sp>
      <p:sp>
        <p:nvSpPr>
          <p:cNvPr id="108" name="TextBox 107"/>
          <p:cNvSpPr txBox="1"/>
          <p:nvPr/>
        </p:nvSpPr>
        <p:spPr>
          <a:xfrm>
            <a:off x="5867400" y="3257490"/>
            <a:ext cx="973343" cy="584775"/>
          </a:xfrm>
          <a:prstGeom prst="rect">
            <a:avLst/>
          </a:prstGeom>
          <a:noFill/>
        </p:spPr>
        <p:txBody>
          <a:bodyPr wrap="none" rtlCol="0">
            <a:spAutoFit/>
          </a:bodyPr>
          <a:lstStyle/>
          <a:p>
            <a:r>
              <a:rPr lang="en-US" sz="1600" dirty="0" smtClean="0"/>
              <a:t>Interview</a:t>
            </a:r>
          </a:p>
          <a:p>
            <a:r>
              <a:rPr lang="en-US" sz="1600" dirty="0" smtClean="0"/>
              <a:t>details</a:t>
            </a:r>
            <a:endParaRPr lang="en-US" sz="1600" dirty="0"/>
          </a:p>
        </p:txBody>
      </p:sp>
      <p:sp>
        <p:nvSpPr>
          <p:cNvPr id="109" name="TextBox 108"/>
          <p:cNvSpPr txBox="1"/>
          <p:nvPr/>
        </p:nvSpPr>
        <p:spPr>
          <a:xfrm>
            <a:off x="4876800" y="4400490"/>
            <a:ext cx="1173719" cy="338554"/>
          </a:xfrm>
          <a:prstGeom prst="rect">
            <a:avLst/>
          </a:prstGeom>
          <a:noFill/>
        </p:spPr>
        <p:txBody>
          <a:bodyPr wrap="none" rtlCol="0">
            <a:spAutoFit/>
          </a:bodyPr>
          <a:lstStyle/>
          <a:p>
            <a:r>
              <a:rPr lang="en-US" sz="1600" dirty="0" smtClean="0"/>
              <a:t>Interview id</a:t>
            </a:r>
            <a:endParaRPr lang="en-US" sz="1600" dirty="0"/>
          </a:p>
        </p:txBody>
      </p:sp>
      <p:sp>
        <p:nvSpPr>
          <p:cNvPr id="110" name="TextBox 109"/>
          <p:cNvSpPr txBox="1"/>
          <p:nvPr/>
        </p:nvSpPr>
        <p:spPr>
          <a:xfrm>
            <a:off x="4191000" y="5086290"/>
            <a:ext cx="1560812" cy="338554"/>
          </a:xfrm>
          <a:prstGeom prst="rect">
            <a:avLst/>
          </a:prstGeom>
          <a:noFill/>
        </p:spPr>
        <p:txBody>
          <a:bodyPr wrap="none" rtlCol="0">
            <a:spAutoFit/>
          </a:bodyPr>
          <a:lstStyle/>
          <a:p>
            <a:r>
              <a:rPr lang="en-US" sz="1600" dirty="0" smtClean="0"/>
              <a:t>Applicant details</a:t>
            </a:r>
            <a:endParaRPr lang="en-US" sz="1600" dirty="0"/>
          </a:p>
        </p:txBody>
      </p:sp>
      <p:sp>
        <p:nvSpPr>
          <p:cNvPr id="111" name="TextBox 110"/>
          <p:cNvSpPr txBox="1"/>
          <p:nvPr/>
        </p:nvSpPr>
        <p:spPr>
          <a:xfrm>
            <a:off x="7162800" y="5695890"/>
            <a:ext cx="1290738" cy="338554"/>
          </a:xfrm>
          <a:prstGeom prst="rect">
            <a:avLst/>
          </a:prstGeom>
          <a:noFill/>
        </p:spPr>
        <p:txBody>
          <a:bodyPr wrap="none" rtlCol="0">
            <a:spAutoFit/>
          </a:bodyPr>
          <a:lstStyle/>
          <a:p>
            <a:r>
              <a:rPr lang="en-US" sz="1600" dirty="0" smtClean="0"/>
              <a:t>Status details</a:t>
            </a:r>
            <a:endParaRPr lang="en-US" sz="1600" dirty="0"/>
          </a:p>
        </p:txBody>
      </p:sp>
      <p:sp>
        <p:nvSpPr>
          <p:cNvPr id="112" name="TextBox 111"/>
          <p:cNvSpPr txBox="1"/>
          <p:nvPr/>
        </p:nvSpPr>
        <p:spPr>
          <a:xfrm>
            <a:off x="2819400" y="5695890"/>
            <a:ext cx="1516441" cy="338554"/>
          </a:xfrm>
          <a:prstGeom prst="rect">
            <a:avLst/>
          </a:prstGeom>
          <a:noFill/>
        </p:spPr>
        <p:txBody>
          <a:bodyPr wrap="none" rtlCol="0">
            <a:spAutoFit/>
          </a:bodyPr>
          <a:lstStyle/>
          <a:p>
            <a:r>
              <a:rPr lang="en-US" sz="1600" dirty="0" smtClean="0"/>
              <a:t>Interview status</a:t>
            </a:r>
            <a:endParaRPr lang="en-US" sz="1600" dirty="0"/>
          </a:p>
        </p:txBody>
      </p:sp>
      <p:sp>
        <p:nvSpPr>
          <p:cNvPr id="113" name="TextBox 112"/>
          <p:cNvSpPr txBox="1"/>
          <p:nvPr/>
        </p:nvSpPr>
        <p:spPr>
          <a:xfrm>
            <a:off x="2133600" y="6229290"/>
            <a:ext cx="1511183" cy="338554"/>
          </a:xfrm>
          <a:prstGeom prst="rect">
            <a:avLst/>
          </a:prstGeom>
          <a:noFill/>
        </p:spPr>
        <p:txBody>
          <a:bodyPr wrap="none" rtlCol="0">
            <a:spAutoFit/>
          </a:bodyPr>
          <a:lstStyle/>
          <a:p>
            <a:r>
              <a:rPr lang="en-US" sz="1600" dirty="0" smtClean="0"/>
              <a:t>Applicant status</a:t>
            </a:r>
            <a:endParaRPr lang="en-US" sz="1600" dirty="0"/>
          </a:p>
        </p:txBody>
      </p:sp>
      <p:sp>
        <p:nvSpPr>
          <p:cNvPr id="52" name="Title 16"/>
          <p:cNvSpPr>
            <a:spLocks noGrp="1"/>
          </p:cNvSpPr>
          <p:nvPr>
            <p:ph type="title"/>
          </p:nvPr>
        </p:nvSpPr>
        <p:spPr>
          <a:xfrm>
            <a:off x="304800" y="350838"/>
            <a:ext cx="1981200" cy="411162"/>
          </a:xfrm>
        </p:spPr>
        <p:txBody>
          <a:bodyPr>
            <a:noAutofit/>
          </a:bodyPr>
          <a:lstStyle/>
          <a:p>
            <a:r>
              <a:rPr lang="en-US" sz="2800" dirty="0" smtClean="0"/>
              <a:t>Level 4</a:t>
            </a:r>
            <a:endParaRPr lang="en-IN" sz="2800" dirty="0"/>
          </a:p>
        </p:txBody>
      </p:sp>
      <p:cxnSp>
        <p:nvCxnSpPr>
          <p:cNvPr id="56" name="Straight Connector 55"/>
          <p:cNvCxnSpPr/>
          <p:nvPr/>
        </p:nvCxnSpPr>
        <p:spPr>
          <a:xfrm rot="5400000" flipH="1" flipV="1">
            <a:off x="4457700" y="1638300"/>
            <a:ext cx="838200" cy="1588"/>
          </a:xfrm>
          <a:prstGeom prst="line">
            <a:avLst/>
          </a:prstGeom>
        </p:spPr>
        <p:style>
          <a:lnRef idx="1">
            <a:schemeClr val="dk1"/>
          </a:lnRef>
          <a:fillRef idx="0">
            <a:schemeClr val="dk1"/>
          </a:fillRef>
          <a:effectRef idx="0">
            <a:schemeClr val="dk1"/>
          </a:effectRef>
          <a:fontRef idx="minor">
            <a:schemeClr val="tx1"/>
          </a:fontRef>
        </p:style>
      </p:cxnSp>
      <p:grpSp>
        <p:nvGrpSpPr>
          <p:cNvPr id="61" name="Group 60"/>
          <p:cNvGrpSpPr/>
          <p:nvPr/>
        </p:nvGrpSpPr>
        <p:grpSpPr>
          <a:xfrm>
            <a:off x="1371600" y="819090"/>
            <a:ext cx="4348356" cy="1653064"/>
            <a:chOff x="1371600" y="819090"/>
            <a:chExt cx="4348356" cy="1653064"/>
          </a:xfrm>
        </p:grpSpPr>
        <p:sp>
          <p:nvSpPr>
            <p:cNvPr id="98" name="TextBox 97"/>
            <p:cNvSpPr txBox="1"/>
            <p:nvPr/>
          </p:nvSpPr>
          <p:spPr>
            <a:xfrm>
              <a:off x="4419600" y="819090"/>
              <a:ext cx="1300356" cy="338554"/>
            </a:xfrm>
            <a:prstGeom prst="rect">
              <a:avLst/>
            </a:prstGeom>
            <a:noFill/>
          </p:spPr>
          <p:txBody>
            <a:bodyPr wrap="none" rtlCol="0">
              <a:spAutoFit/>
            </a:bodyPr>
            <a:lstStyle/>
            <a:p>
              <a:r>
                <a:rPr lang="en-US" sz="1600" dirty="0" smtClean="0"/>
                <a:t>Login success</a:t>
              </a:r>
              <a:endParaRPr lang="en-US" sz="1600" dirty="0"/>
            </a:p>
          </p:txBody>
        </p:sp>
        <p:grpSp>
          <p:nvGrpSpPr>
            <p:cNvPr id="53" name="Group 52"/>
            <p:cNvGrpSpPr/>
            <p:nvPr/>
          </p:nvGrpSpPr>
          <p:grpSpPr>
            <a:xfrm>
              <a:off x="1371600" y="1219200"/>
              <a:ext cx="3505200" cy="838200"/>
              <a:chOff x="1905000" y="1600200"/>
              <a:chExt cx="2514600" cy="457200"/>
            </a:xfrm>
          </p:grpSpPr>
          <p:cxnSp>
            <p:nvCxnSpPr>
              <p:cNvPr id="54" name="Straight Arrow Connector 53"/>
              <p:cNvCxnSpPr/>
              <p:nvPr/>
            </p:nvCxnSpPr>
            <p:spPr>
              <a:xfrm rot="5400000" flipH="1" flipV="1">
                <a:off x="1677194" y="1828006"/>
                <a:ext cx="4564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905000" y="2056606"/>
                <a:ext cx="25146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2438400" y="2133600"/>
              <a:ext cx="1136017" cy="338554"/>
            </a:xfrm>
            <a:prstGeom prst="rect">
              <a:avLst/>
            </a:prstGeom>
            <a:noFill/>
          </p:spPr>
          <p:txBody>
            <a:bodyPr wrap="none" rtlCol="0">
              <a:spAutoFit/>
            </a:bodyPr>
            <a:lstStyle/>
            <a:p>
              <a:r>
                <a:rPr lang="en-US" sz="1600" dirty="0" smtClean="0"/>
                <a:t>Login failed</a:t>
              </a:r>
              <a:endParaRPr lang="en-US" sz="16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185446"/>
            <a:ext cx="1295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 </a:t>
            </a:r>
            <a:endParaRPr lang="en-US" dirty="0"/>
          </a:p>
        </p:txBody>
      </p:sp>
      <p:sp>
        <p:nvSpPr>
          <p:cNvPr id="5" name="Oval 4"/>
          <p:cNvSpPr/>
          <p:nvPr/>
        </p:nvSpPr>
        <p:spPr>
          <a:xfrm>
            <a:off x="2971800" y="1261646"/>
            <a:ext cx="12954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process</a:t>
            </a:r>
            <a:endParaRPr lang="en-US" dirty="0"/>
          </a:p>
        </p:txBody>
      </p:sp>
      <p:sp>
        <p:nvSpPr>
          <p:cNvPr id="6" name="Oval 5"/>
          <p:cNvSpPr/>
          <p:nvPr/>
        </p:nvSpPr>
        <p:spPr>
          <a:xfrm>
            <a:off x="5791200" y="1185446"/>
            <a:ext cx="1600200" cy="1066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Check selected applicants</a:t>
            </a:r>
            <a:endParaRPr lang="en-US" dirty="0"/>
          </a:p>
        </p:txBody>
      </p:sp>
      <p:sp>
        <p:nvSpPr>
          <p:cNvPr id="7" name="Oval 6"/>
          <p:cNvSpPr/>
          <p:nvPr/>
        </p:nvSpPr>
        <p:spPr>
          <a:xfrm>
            <a:off x="3810000" y="3242846"/>
            <a:ext cx="16002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employee records</a:t>
            </a:r>
            <a:endParaRPr lang="en-US" dirty="0"/>
          </a:p>
        </p:txBody>
      </p:sp>
      <p:sp>
        <p:nvSpPr>
          <p:cNvPr id="8" name="Oval 7"/>
          <p:cNvSpPr/>
          <p:nvPr/>
        </p:nvSpPr>
        <p:spPr>
          <a:xfrm>
            <a:off x="3581400" y="5224046"/>
            <a:ext cx="20574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login id and password</a:t>
            </a:r>
            <a:endParaRPr lang="en-US" dirty="0"/>
          </a:p>
        </p:txBody>
      </p:sp>
      <p:cxnSp>
        <p:nvCxnSpPr>
          <p:cNvPr id="10" name="Straight Arrow Connector 9"/>
          <p:cNvCxnSpPr/>
          <p:nvPr/>
        </p:nvCxnSpPr>
        <p:spPr>
          <a:xfrm>
            <a:off x="1981200" y="1490246"/>
            <a:ext cx="990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6" idx="2"/>
          </p:cNvCxnSpPr>
          <p:nvPr/>
        </p:nvCxnSpPr>
        <p:spPr>
          <a:xfrm>
            <a:off x="4191000" y="1718846"/>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010400" y="255704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010400" y="293804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7658100" y="229034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0800000">
            <a:off x="7315200" y="202364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a:off x="5143500" y="2290346"/>
            <a:ext cx="114300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410200" y="3852446"/>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6477000" y="415724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629400" y="453824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705600" y="4995446"/>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5400000">
            <a:off x="7429500" y="526214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a:off x="5562600" y="5528846"/>
            <a:ext cx="2133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638800" y="5833646"/>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5400000" flipH="1" flipV="1">
            <a:off x="7581900" y="5414546"/>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1524000" y="5833646"/>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employees</a:t>
            </a:r>
            <a:endParaRPr lang="en-US" dirty="0"/>
          </a:p>
        </p:txBody>
      </p:sp>
      <p:cxnSp>
        <p:nvCxnSpPr>
          <p:cNvPr id="43" name="Straight Connector 42"/>
          <p:cNvCxnSpPr/>
          <p:nvPr/>
        </p:nvCxnSpPr>
        <p:spPr>
          <a:xfrm rot="10800000">
            <a:off x="2514600" y="5452646"/>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2324100" y="564314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rot="768401">
            <a:off x="1851111" y="1621585"/>
            <a:ext cx="1223027" cy="338554"/>
          </a:xfrm>
          <a:prstGeom prst="rect">
            <a:avLst/>
          </a:prstGeom>
          <a:noFill/>
        </p:spPr>
        <p:txBody>
          <a:bodyPr wrap="none" rtlCol="0">
            <a:spAutoFit/>
          </a:bodyPr>
          <a:lstStyle/>
          <a:p>
            <a:r>
              <a:rPr lang="en-US" sz="1600" dirty="0" smtClean="0"/>
              <a:t>Login details</a:t>
            </a:r>
            <a:endParaRPr lang="en-US" sz="1600" dirty="0"/>
          </a:p>
        </p:txBody>
      </p:sp>
      <p:sp>
        <p:nvSpPr>
          <p:cNvPr id="48" name="TextBox 47"/>
          <p:cNvSpPr txBox="1"/>
          <p:nvPr/>
        </p:nvSpPr>
        <p:spPr>
          <a:xfrm>
            <a:off x="7391400" y="1642646"/>
            <a:ext cx="1168461" cy="338554"/>
          </a:xfrm>
          <a:prstGeom prst="rect">
            <a:avLst/>
          </a:prstGeom>
          <a:noFill/>
        </p:spPr>
        <p:txBody>
          <a:bodyPr wrap="none" rtlCol="0">
            <a:spAutoFit/>
          </a:bodyPr>
          <a:lstStyle/>
          <a:p>
            <a:r>
              <a:rPr lang="en-US" sz="1600" dirty="0" smtClean="0"/>
              <a:t>Applicant id</a:t>
            </a:r>
            <a:endParaRPr lang="en-US" sz="1600" dirty="0"/>
          </a:p>
        </p:txBody>
      </p:sp>
      <p:sp>
        <p:nvSpPr>
          <p:cNvPr id="49" name="TextBox 48"/>
          <p:cNvSpPr txBox="1"/>
          <p:nvPr/>
        </p:nvSpPr>
        <p:spPr>
          <a:xfrm>
            <a:off x="6934200" y="2557046"/>
            <a:ext cx="1769972" cy="400110"/>
          </a:xfrm>
          <a:prstGeom prst="rect">
            <a:avLst/>
          </a:prstGeom>
          <a:noFill/>
        </p:spPr>
        <p:txBody>
          <a:bodyPr wrap="none" rtlCol="0">
            <a:spAutoFit/>
          </a:bodyPr>
          <a:lstStyle/>
          <a:p>
            <a:r>
              <a:rPr lang="en-US" sz="2000" dirty="0" err="1" smtClean="0"/>
              <a:t>applicantstatus</a:t>
            </a:r>
            <a:endParaRPr lang="en-US" sz="2000" dirty="0"/>
          </a:p>
        </p:txBody>
      </p:sp>
      <p:sp>
        <p:nvSpPr>
          <p:cNvPr id="52" name="TextBox 51"/>
          <p:cNvSpPr txBox="1"/>
          <p:nvPr/>
        </p:nvSpPr>
        <p:spPr>
          <a:xfrm>
            <a:off x="4038600" y="2633246"/>
            <a:ext cx="1703287" cy="338554"/>
          </a:xfrm>
          <a:prstGeom prst="rect">
            <a:avLst/>
          </a:prstGeom>
          <a:noFill/>
        </p:spPr>
        <p:txBody>
          <a:bodyPr wrap="none" rtlCol="0">
            <a:spAutoFit/>
          </a:bodyPr>
          <a:lstStyle/>
          <a:p>
            <a:r>
              <a:rPr lang="en-US" sz="1600" dirty="0" smtClean="0"/>
              <a:t>Selected applicant</a:t>
            </a:r>
            <a:endParaRPr lang="en-US" sz="1600" dirty="0"/>
          </a:p>
        </p:txBody>
      </p:sp>
      <p:sp>
        <p:nvSpPr>
          <p:cNvPr id="53" name="TextBox 52"/>
          <p:cNvSpPr txBox="1"/>
          <p:nvPr/>
        </p:nvSpPr>
        <p:spPr>
          <a:xfrm>
            <a:off x="6096000" y="3319046"/>
            <a:ext cx="2534861" cy="584775"/>
          </a:xfrm>
          <a:prstGeom prst="rect">
            <a:avLst/>
          </a:prstGeom>
          <a:noFill/>
        </p:spPr>
        <p:txBody>
          <a:bodyPr wrap="none" rtlCol="0">
            <a:spAutoFit/>
          </a:bodyPr>
          <a:lstStyle/>
          <a:p>
            <a:r>
              <a:rPr lang="en-US" sz="1600" dirty="0" smtClean="0"/>
              <a:t>Designation, name, address,</a:t>
            </a:r>
          </a:p>
          <a:p>
            <a:r>
              <a:rPr lang="en-US" sz="1600" dirty="0" smtClean="0"/>
              <a:t>Join date, basic pay</a:t>
            </a:r>
            <a:endParaRPr lang="en-US" sz="1600" dirty="0"/>
          </a:p>
        </p:txBody>
      </p:sp>
      <p:sp>
        <p:nvSpPr>
          <p:cNvPr id="55" name="TextBox 54"/>
          <p:cNvSpPr txBox="1"/>
          <p:nvPr/>
        </p:nvSpPr>
        <p:spPr>
          <a:xfrm>
            <a:off x="6781800" y="4614446"/>
            <a:ext cx="1315104" cy="400110"/>
          </a:xfrm>
          <a:prstGeom prst="rect">
            <a:avLst/>
          </a:prstGeom>
          <a:noFill/>
        </p:spPr>
        <p:txBody>
          <a:bodyPr wrap="none" rtlCol="0">
            <a:spAutoFit/>
          </a:bodyPr>
          <a:lstStyle/>
          <a:p>
            <a:r>
              <a:rPr lang="en-US" sz="2000" dirty="0" smtClean="0"/>
              <a:t>employees</a:t>
            </a:r>
            <a:endParaRPr lang="en-US" sz="2000" dirty="0"/>
          </a:p>
        </p:txBody>
      </p:sp>
      <p:sp>
        <p:nvSpPr>
          <p:cNvPr id="60" name="TextBox 59"/>
          <p:cNvSpPr txBox="1"/>
          <p:nvPr/>
        </p:nvSpPr>
        <p:spPr>
          <a:xfrm>
            <a:off x="6019800" y="5147846"/>
            <a:ext cx="1206997" cy="338554"/>
          </a:xfrm>
          <a:prstGeom prst="rect">
            <a:avLst/>
          </a:prstGeom>
          <a:noFill/>
        </p:spPr>
        <p:txBody>
          <a:bodyPr wrap="none" rtlCol="0">
            <a:spAutoFit/>
          </a:bodyPr>
          <a:lstStyle/>
          <a:p>
            <a:r>
              <a:rPr lang="en-US" sz="1600" dirty="0" smtClean="0"/>
              <a:t>Employee id</a:t>
            </a:r>
            <a:endParaRPr lang="en-US" sz="1600" dirty="0"/>
          </a:p>
        </p:txBody>
      </p:sp>
      <p:sp>
        <p:nvSpPr>
          <p:cNvPr id="62" name="TextBox 61"/>
          <p:cNvSpPr txBox="1"/>
          <p:nvPr/>
        </p:nvSpPr>
        <p:spPr>
          <a:xfrm>
            <a:off x="5943600" y="5909846"/>
            <a:ext cx="1982274" cy="338554"/>
          </a:xfrm>
          <a:prstGeom prst="rect">
            <a:avLst/>
          </a:prstGeom>
          <a:noFill/>
        </p:spPr>
        <p:txBody>
          <a:bodyPr wrap="none" rtlCol="0">
            <a:spAutoFit/>
          </a:bodyPr>
          <a:lstStyle/>
          <a:p>
            <a:r>
              <a:rPr lang="en-US" sz="1600" dirty="0" smtClean="0"/>
              <a:t>User name, password</a:t>
            </a:r>
            <a:endParaRPr lang="en-US" sz="1600" dirty="0"/>
          </a:p>
        </p:txBody>
      </p:sp>
      <p:sp>
        <p:nvSpPr>
          <p:cNvPr id="63" name="TextBox 62"/>
          <p:cNvSpPr txBox="1"/>
          <p:nvPr/>
        </p:nvSpPr>
        <p:spPr>
          <a:xfrm>
            <a:off x="1828800" y="5147846"/>
            <a:ext cx="1223027" cy="338554"/>
          </a:xfrm>
          <a:prstGeom prst="rect">
            <a:avLst/>
          </a:prstGeom>
          <a:noFill/>
        </p:spPr>
        <p:txBody>
          <a:bodyPr wrap="none" rtlCol="0">
            <a:spAutoFit/>
          </a:bodyPr>
          <a:lstStyle/>
          <a:p>
            <a:r>
              <a:rPr lang="en-US" sz="1600" dirty="0" smtClean="0"/>
              <a:t>Login details</a:t>
            </a:r>
            <a:endParaRPr lang="en-US" sz="1600" dirty="0"/>
          </a:p>
        </p:txBody>
      </p:sp>
      <p:sp>
        <p:nvSpPr>
          <p:cNvPr id="37" name="Title 16"/>
          <p:cNvSpPr>
            <a:spLocks noGrp="1"/>
          </p:cNvSpPr>
          <p:nvPr>
            <p:ph type="title"/>
          </p:nvPr>
        </p:nvSpPr>
        <p:spPr>
          <a:xfrm>
            <a:off x="304800" y="350838"/>
            <a:ext cx="1981200" cy="411162"/>
          </a:xfrm>
        </p:spPr>
        <p:txBody>
          <a:bodyPr>
            <a:noAutofit/>
          </a:bodyPr>
          <a:lstStyle/>
          <a:p>
            <a:r>
              <a:rPr lang="en-US" sz="2800" dirty="0" smtClean="0"/>
              <a:t>Level 5</a:t>
            </a:r>
            <a:endParaRPr lang="en-IN" sz="2800" dirty="0"/>
          </a:p>
        </p:txBody>
      </p:sp>
      <p:grpSp>
        <p:nvGrpSpPr>
          <p:cNvPr id="40" name="Group 39"/>
          <p:cNvGrpSpPr/>
          <p:nvPr/>
        </p:nvGrpSpPr>
        <p:grpSpPr>
          <a:xfrm>
            <a:off x="1372117" y="1143000"/>
            <a:ext cx="4419083" cy="1653064"/>
            <a:chOff x="1372109" y="819090"/>
            <a:chExt cx="4347847" cy="1653064"/>
          </a:xfrm>
        </p:grpSpPr>
        <p:sp>
          <p:nvSpPr>
            <p:cNvPr id="41" name="TextBox 40"/>
            <p:cNvSpPr txBox="1"/>
            <p:nvPr/>
          </p:nvSpPr>
          <p:spPr>
            <a:xfrm>
              <a:off x="4419600" y="819090"/>
              <a:ext cx="1300356" cy="338554"/>
            </a:xfrm>
            <a:prstGeom prst="rect">
              <a:avLst/>
            </a:prstGeom>
            <a:noFill/>
          </p:spPr>
          <p:txBody>
            <a:bodyPr wrap="none" rtlCol="0">
              <a:spAutoFit/>
            </a:bodyPr>
            <a:lstStyle/>
            <a:p>
              <a:r>
                <a:rPr lang="en-US" sz="1600" dirty="0" smtClean="0"/>
                <a:t>Login success</a:t>
              </a:r>
              <a:endParaRPr lang="en-US" sz="1600" dirty="0"/>
            </a:p>
          </p:txBody>
        </p:sp>
        <p:grpSp>
          <p:nvGrpSpPr>
            <p:cNvPr id="42" name="Group 52"/>
            <p:cNvGrpSpPr/>
            <p:nvPr/>
          </p:nvGrpSpPr>
          <p:grpSpPr>
            <a:xfrm>
              <a:off x="1372109" y="1219199"/>
              <a:ext cx="3298244" cy="836744"/>
              <a:chOff x="1905000" y="1600200"/>
              <a:chExt cx="2365678" cy="456406"/>
            </a:xfrm>
          </p:grpSpPr>
          <p:cxnSp>
            <p:nvCxnSpPr>
              <p:cNvPr id="50" name="Straight Arrow Connector 49"/>
              <p:cNvCxnSpPr/>
              <p:nvPr/>
            </p:nvCxnSpPr>
            <p:spPr>
              <a:xfrm rot="5400000" flipH="1" flipV="1">
                <a:off x="1677194" y="1828006"/>
                <a:ext cx="4564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905000" y="2046976"/>
                <a:ext cx="2365678" cy="9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2438400" y="2133600"/>
              <a:ext cx="1136017" cy="338554"/>
            </a:xfrm>
            <a:prstGeom prst="rect">
              <a:avLst/>
            </a:prstGeom>
            <a:noFill/>
          </p:spPr>
          <p:txBody>
            <a:bodyPr wrap="none" rtlCol="0">
              <a:spAutoFit/>
            </a:bodyPr>
            <a:lstStyle/>
            <a:p>
              <a:r>
                <a:rPr lang="en-US" sz="1600" dirty="0" smtClean="0"/>
                <a:t>Login failed</a:t>
              </a:r>
              <a:endParaRPr lang="en-US" sz="1600" dirty="0"/>
            </a:p>
          </p:txBody>
        </p:sp>
      </p:grpSp>
      <p:cxnSp>
        <p:nvCxnSpPr>
          <p:cNvPr id="70" name="Straight Connector 69"/>
          <p:cNvCxnSpPr/>
          <p:nvPr/>
        </p:nvCxnSpPr>
        <p:spPr>
          <a:xfrm rot="5400000" flipH="1" flipV="1">
            <a:off x="4419600" y="2057400"/>
            <a:ext cx="609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61646"/>
            <a:ext cx="1447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 </a:t>
            </a:r>
            <a:endParaRPr lang="en-US" dirty="0"/>
          </a:p>
        </p:txBody>
      </p:sp>
      <p:sp>
        <p:nvSpPr>
          <p:cNvPr id="5" name="Oval 4"/>
          <p:cNvSpPr/>
          <p:nvPr/>
        </p:nvSpPr>
        <p:spPr>
          <a:xfrm>
            <a:off x="2667000" y="1261646"/>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process</a:t>
            </a:r>
            <a:endParaRPr lang="en-US" dirty="0"/>
          </a:p>
        </p:txBody>
      </p:sp>
      <p:sp>
        <p:nvSpPr>
          <p:cNvPr id="6" name="Oval 5"/>
          <p:cNvSpPr/>
          <p:nvPr/>
        </p:nvSpPr>
        <p:spPr>
          <a:xfrm>
            <a:off x="5715000" y="1414046"/>
            <a:ext cx="15240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project</a:t>
            </a:r>
            <a:endParaRPr lang="en-US" dirty="0"/>
          </a:p>
        </p:txBody>
      </p:sp>
      <p:sp>
        <p:nvSpPr>
          <p:cNvPr id="7" name="Oval 6"/>
          <p:cNvSpPr/>
          <p:nvPr/>
        </p:nvSpPr>
        <p:spPr>
          <a:xfrm>
            <a:off x="3962400" y="3319046"/>
            <a:ext cx="16002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Assign projects to employee</a:t>
            </a:r>
            <a:endParaRPr lang="en-US" sz="1600" dirty="0"/>
          </a:p>
        </p:txBody>
      </p:sp>
      <p:sp>
        <p:nvSpPr>
          <p:cNvPr id="8" name="Oval 7"/>
          <p:cNvSpPr/>
          <p:nvPr/>
        </p:nvSpPr>
        <p:spPr>
          <a:xfrm>
            <a:off x="3962400" y="5224046"/>
            <a:ext cx="16002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project status</a:t>
            </a:r>
            <a:endParaRPr lang="en-US" dirty="0"/>
          </a:p>
        </p:txBody>
      </p:sp>
      <p:sp>
        <p:nvSpPr>
          <p:cNvPr id="9" name="Rectangle 8"/>
          <p:cNvSpPr/>
          <p:nvPr/>
        </p:nvSpPr>
        <p:spPr>
          <a:xfrm>
            <a:off x="1066800" y="2861846"/>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manager</a:t>
            </a:r>
            <a:endParaRPr lang="en-US" dirty="0"/>
          </a:p>
        </p:txBody>
      </p:sp>
      <p:sp>
        <p:nvSpPr>
          <p:cNvPr id="10" name="Rectangle 9"/>
          <p:cNvSpPr/>
          <p:nvPr/>
        </p:nvSpPr>
        <p:spPr>
          <a:xfrm>
            <a:off x="1295400" y="5300246"/>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employees</a:t>
            </a:r>
            <a:endParaRPr lang="en-US" dirty="0"/>
          </a:p>
        </p:txBody>
      </p:sp>
      <p:cxnSp>
        <p:nvCxnSpPr>
          <p:cNvPr id="12" name="Straight Arrow Connector 11"/>
          <p:cNvCxnSpPr>
            <a:stCxn id="4" idx="3"/>
          </p:cNvCxnSpPr>
          <p:nvPr/>
        </p:nvCxnSpPr>
        <p:spPr>
          <a:xfrm>
            <a:off x="1905000" y="1452146"/>
            <a:ext cx="762000" cy="114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038600" y="1566446"/>
            <a:ext cx="182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239000" y="1947446"/>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a:off x="7543800" y="225224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315200" y="2633246"/>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7315200" y="3014246"/>
            <a:ext cx="1219200" cy="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4572000" y="2023646"/>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4381500" y="221414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0800000">
            <a:off x="2438400" y="2404646"/>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2209800" y="263324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5400000">
            <a:off x="2019300" y="3661946"/>
            <a:ext cx="381000" cy="1588"/>
          </a:xfrm>
          <a:prstGeom prst="line">
            <a:avLst/>
          </a:prstGeom>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2209800" y="3852446"/>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3772694" y="4271546"/>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2590800" y="4538246"/>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a:off x="2209800" y="4919246"/>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p:cNvCxnSpPr>
          <p:nvPr/>
        </p:nvCxnSpPr>
        <p:spPr>
          <a:xfrm>
            <a:off x="2743200" y="5528846"/>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rot="5400000">
            <a:off x="4495800" y="4690646"/>
            <a:ext cx="990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562600" y="3928646"/>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5400000">
            <a:off x="6058694" y="4271546"/>
            <a:ext cx="6850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6019800" y="461444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019800" y="499544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a:off x="6477000" y="522404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5562600" y="5833646"/>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rot="5400000" flipH="1" flipV="1">
            <a:off x="6706394" y="5451852"/>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rot="10800000">
            <a:off x="5486400" y="5452646"/>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0800000">
            <a:off x="1066800" y="5909846"/>
            <a:ext cx="2971800" cy="15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rot="5400000" flipH="1" flipV="1">
            <a:off x="-114300" y="4652546"/>
            <a:ext cx="2438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10800000">
            <a:off x="685800" y="6214646"/>
            <a:ext cx="38100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rot="5400000" flipH="1" flipV="1">
            <a:off x="-1562100" y="3890546"/>
            <a:ext cx="4572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5400000">
            <a:off x="7810500" y="320474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rot="10800000">
            <a:off x="5334000" y="3395246"/>
            <a:ext cx="2667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4" name="TextBox 83"/>
          <p:cNvSpPr txBox="1"/>
          <p:nvPr/>
        </p:nvSpPr>
        <p:spPr>
          <a:xfrm rot="425294">
            <a:off x="1868801" y="1544516"/>
            <a:ext cx="730906" cy="584775"/>
          </a:xfrm>
          <a:prstGeom prst="rect">
            <a:avLst/>
          </a:prstGeom>
          <a:noFill/>
        </p:spPr>
        <p:txBody>
          <a:bodyPr wrap="none" rtlCol="0">
            <a:spAutoFit/>
          </a:bodyPr>
          <a:lstStyle/>
          <a:p>
            <a:r>
              <a:rPr lang="en-US" sz="1600" dirty="0" smtClean="0"/>
              <a:t>Login</a:t>
            </a:r>
          </a:p>
          <a:p>
            <a:r>
              <a:rPr lang="en-US" sz="1600" dirty="0" smtClean="0"/>
              <a:t>details</a:t>
            </a:r>
            <a:endParaRPr lang="en-US" sz="1600" dirty="0"/>
          </a:p>
        </p:txBody>
      </p:sp>
      <p:sp>
        <p:nvSpPr>
          <p:cNvPr id="86" name="TextBox 85"/>
          <p:cNvSpPr txBox="1"/>
          <p:nvPr/>
        </p:nvSpPr>
        <p:spPr>
          <a:xfrm>
            <a:off x="2362200" y="3471446"/>
            <a:ext cx="1368773" cy="338554"/>
          </a:xfrm>
          <a:prstGeom prst="rect">
            <a:avLst/>
          </a:prstGeom>
          <a:noFill/>
        </p:spPr>
        <p:txBody>
          <a:bodyPr wrap="none" rtlCol="0">
            <a:spAutoFit/>
          </a:bodyPr>
          <a:lstStyle/>
          <a:p>
            <a:r>
              <a:rPr lang="en-US" sz="1600" dirty="0" smtClean="0"/>
              <a:t>Project details</a:t>
            </a:r>
            <a:endParaRPr lang="en-US" sz="1600" dirty="0"/>
          </a:p>
        </p:txBody>
      </p:sp>
      <p:sp>
        <p:nvSpPr>
          <p:cNvPr id="87" name="TextBox 86"/>
          <p:cNvSpPr txBox="1"/>
          <p:nvPr/>
        </p:nvSpPr>
        <p:spPr>
          <a:xfrm>
            <a:off x="7391400" y="2633246"/>
            <a:ext cx="1025345" cy="400110"/>
          </a:xfrm>
          <a:prstGeom prst="rect">
            <a:avLst/>
          </a:prstGeom>
          <a:noFill/>
        </p:spPr>
        <p:txBody>
          <a:bodyPr wrap="none" rtlCol="0">
            <a:spAutoFit/>
          </a:bodyPr>
          <a:lstStyle/>
          <a:p>
            <a:r>
              <a:rPr lang="en-US" sz="2000" dirty="0" smtClean="0"/>
              <a:t>projects</a:t>
            </a:r>
            <a:endParaRPr lang="en-US" sz="2000" dirty="0"/>
          </a:p>
        </p:txBody>
      </p:sp>
      <p:sp>
        <p:nvSpPr>
          <p:cNvPr id="92" name="TextBox 91"/>
          <p:cNvSpPr txBox="1"/>
          <p:nvPr/>
        </p:nvSpPr>
        <p:spPr>
          <a:xfrm>
            <a:off x="6019800" y="3014246"/>
            <a:ext cx="976421" cy="338554"/>
          </a:xfrm>
          <a:prstGeom prst="rect">
            <a:avLst/>
          </a:prstGeom>
          <a:noFill/>
        </p:spPr>
        <p:txBody>
          <a:bodyPr wrap="none" rtlCol="0">
            <a:spAutoFit/>
          </a:bodyPr>
          <a:lstStyle/>
          <a:p>
            <a:r>
              <a:rPr lang="en-US" sz="1600" dirty="0" smtClean="0"/>
              <a:t>Project id</a:t>
            </a:r>
            <a:endParaRPr lang="en-US" sz="1600" dirty="0"/>
          </a:p>
        </p:txBody>
      </p:sp>
      <p:sp>
        <p:nvSpPr>
          <p:cNvPr id="93" name="TextBox 92"/>
          <p:cNvSpPr txBox="1"/>
          <p:nvPr/>
        </p:nvSpPr>
        <p:spPr>
          <a:xfrm>
            <a:off x="6096000" y="4614446"/>
            <a:ext cx="1549142" cy="400110"/>
          </a:xfrm>
          <a:prstGeom prst="rect">
            <a:avLst/>
          </a:prstGeom>
          <a:noFill/>
        </p:spPr>
        <p:txBody>
          <a:bodyPr wrap="none" rtlCol="0">
            <a:spAutoFit/>
          </a:bodyPr>
          <a:lstStyle/>
          <a:p>
            <a:r>
              <a:rPr lang="en-US" sz="2000" dirty="0" err="1" smtClean="0"/>
              <a:t>projectstatus</a:t>
            </a:r>
            <a:endParaRPr lang="en-US" sz="2000" dirty="0"/>
          </a:p>
        </p:txBody>
      </p:sp>
      <p:sp>
        <p:nvSpPr>
          <p:cNvPr id="96" name="TextBox 95"/>
          <p:cNvSpPr txBox="1"/>
          <p:nvPr/>
        </p:nvSpPr>
        <p:spPr>
          <a:xfrm>
            <a:off x="2362200" y="4157246"/>
            <a:ext cx="1563120" cy="338554"/>
          </a:xfrm>
          <a:prstGeom prst="rect">
            <a:avLst/>
          </a:prstGeom>
          <a:noFill/>
        </p:spPr>
        <p:txBody>
          <a:bodyPr wrap="none" rtlCol="0">
            <a:spAutoFit/>
          </a:bodyPr>
          <a:lstStyle/>
          <a:p>
            <a:r>
              <a:rPr lang="en-US" sz="1600" dirty="0" smtClean="0"/>
              <a:t>Assigned project</a:t>
            </a:r>
            <a:endParaRPr lang="en-US" sz="1600" dirty="0"/>
          </a:p>
        </p:txBody>
      </p:sp>
      <p:sp>
        <p:nvSpPr>
          <p:cNvPr id="97" name="TextBox 96"/>
          <p:cNvSpPr txBox="1"/>
          <p:nvPr/>
        </p:nvSpPr>
        <p:spPr>
          <a:xfrm>
            <a:off x="2743200" y="4995446"/>
            <a:ext cx="1258293" cy="584775"/>
          </a:xfrm>
          <a:prstGeom prst="rect">
            <a:avLst/>
          </a:prstGeom>
          <a:noFill/>
        </p:spPr>
        <p:txBody>
          <a:bodyPr wrap="none" rtlCol="0">
            <a:spAutoFit/>
          </a:bodyPr>
          <a:lstStyle/>
          <a:p>
            <a:r>
              <a:rPr lang="en-US" sz="1600" dirty="0" smtClean="0"/>
              <a:t>Employee id,</a:t>
            </a:r>
          </a:p>
          <a:p>
            <a:r>
              <a:rPr lang="en-US" sz="1600" dirty="0" smtClean="0"/>
              <a:t>Project id</a:t>
            </a:r>
            <a:endParaRPr lang="en-US" sz="1600" dirty="0"/>
          </a:p>
        </p:txBody>
      </p:sp>
      <p:sp>
        <p:nvSpPr>
          <p:cNvPr id="98" name="TextBox 97"/>
          <p:cNvSpPr txBox="1"/>
          <p:nvPr/>
        </p:nvSpPr>
        <p:spPr>
          <a:xfrm>
            <a:off x="2667000" y="5909846"/>
            <a:ext cx="1319144" cy="338554"/>
          </a:xfrm>
          <a:prstGeom prst="rect">
            <a:avLst/>
          </a:prstGeom>
          <a:noFill/>
        </p:spPr>
        <p:txBody>
          <a:bodyPr wrap="none" rtlCol="0">
            <a:spAutoFit/>
          </a:bodyPr>
          <a:lstStyle/>
          <a:p>
            <a:r>
              <a:rPr lang="en-US" sz="1600" dirty="0" smtClean="0"/>
              <a:t>Project status</a:t>
            </a:r>
            <a:endParaRPr lang="en-US" sz="1600" dirty="0"/>
          </a:p>
        </p:txBody>
      </p:sp>
      <p:sp>
        <p:nvSpPr>
          <p:cNvPr id="99" name="TextBox 98"/>
          <p:cNvSpPr txBox="1"/>
          <p:nvPr/>
        </p:nvSpPr>
        <p:spPr>
          <a:xfrm>
            <a:off x="5715000" y="5909846"/>
            <a:ext cx="1319144" cy="338554"/>
          </a:xfrm>
          <a:prstGeom prst="rect">
            <a:avLst/>
          </a:prstGeom>
          <a:noFill/>
        </p:spPr>
        <p:txBody>
          <a:bodyPr wrap="none" rtlCol="0">
            <a:spAutoFit/>
          </a:bodyPr>
          <a:lstStyle/>
          <a:p>
            <a:r>
              <a:rPr lang="en-US" sz="1600" dirty="0" smtClean="0"/>
              <a:t>Project status</a:t>
            </a:r>
            <a:endParaRPr lang="en-US" sz="1600" dirty="0"/>
          </a:p>
        </p:txBody>
      </p:sp>
      <p:sp>
        <p:nvSpPr>
          <p:cNvPr id="100" name="TextBox 99"/>
          <p:cNvSpPr txBox="1"/>
          <p:nvPr/>
        </p:nvSpPr>
        <p:spPr>
          <a:xfrm>
            <a:off x="5638800" y="5147846"/>
            <a:ext cx="976421" cy="338554"/>
          </a:xfrm>
          <a:prstGeom prst="rect">
            <a:avLst/>
          </a:prstGeom>
          <a:noFill/>
        </p:spPr>
        <p:txBody>
          <a:bodyPr wrap="none" rtlCol="0">
            <a:spAutoFit/>
          </a:bodyPr>
          <a:lstStyle/>
          <a:p>
            <a:r>
              <a:rPr lang="en-US" sz="1600" dirty="0" smtClean="0"/>
              <a:t>Project id</a:t>
            </a:r>
            <a:endParaRPr lang="en-US" sz="1600" dirty="0"/>
          </a:p>
        </p:txBody>
      </p:sp>
      <p:sp>
        <p:nvSpPr>
          <p:cNvPr id="101" name="TextBox 100"/>
          <p:cNvSpPr txBox="1"/>
          <p:nvPr/>
        </p:nvSpPr>
        <p:spPr>
          <a:xfrm>
            <a:off x="609600" y="6214646"/>
            <a:ext cx="1319144" cy="338554"/>
          </a:xfrm>
          <a:prstGeom prst="rect">
            <a:avLst/>
          </a:prstGeom>
          <a:noFill/>
        </p:spPr>
        <p:txBody>
          <a:bodyPr wrap="none" rtlCol="0">
            <a:spAutoFit/>
          </a:bodyPr>
          <a:lstStyle/>
          <a:p>
            <a:r>
              <a:rPr lang="en-US" sz="1600" dirty="0" smtClean="0"/>
              <a:t>Project status</a:t>
            </a:r>
            <a:endParaRPr lang="en-US" sz="1600" dirty="0"/>
          </a:p>
        </p:txBody>
      </p:sp>
      <p:sp>
        <p:nvSpPr>
          <p:cNvPr id="53" name="Title 16"/>
          <p:cNvSpPr>
            <a:spLocks noGrp="1"/>
          </p:cNvSpPr>
          <p:nvPr>
            <p:ph type="title"/>
          </p:nvPr>
        </p:nvSpPr>
        <p:spPr>
          <a:xfrm>
            <a:off x="304800" y="350838"/>
            <a:ext cx="1981200" cy="411162"/>
          </a:xfrm>
        </p:spPr>
        <p:txBody>
          <a:bodyPr>
            <a:noAutofit/>
          </a:bodyPr>
          <a:lstStyle/>
          <a:p>
            <a:r>
              <a:rPr lang="en-US" sz="2800" dirty="0" smtClean="0"/>
              <a:t>Level 6</a:t>
            </a:r>
            <a:endParaRPr lang="en-IN" sz="2800" dirty="0"/>
          </a:p>
        </p:txBody>
      </p:sp>
      <p:cxnSp>
        <p:nvCxnSpPr>
          <p:cNvPr id="57" name="Straight Arrow Connector 56"/>
          <p:cNvCxnSpPr/>
          <p:nvPr/>
        </p:nvCxnSpPr>
        <p:spPr>
          <a:xfrm rot="5400000" flipH="1" flipV="1">
            <a:off x="1143000" y="19050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371600" y="21336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flipH="1" flipV="1">
            <a:off x="3885406" y="1828800"/>
            <a:ext cx="610394" cy="794"/>
          </a:xfrm>
          <a:prstGeom prst="line">
            <a:avLst/>
          </a:prstGeom>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572000" y="2133600"/>
            <a:ext cx="1368773" cy="338554"/>
          </a:xfrm>
          <a:prstGeom prst="rect">
            <a:avLst/>
          </a:prstGeom>
          <a:noFill/>
        </p:spPr>
        <p:txBody>
          <a:bodyPr wrap="none" rtlCol="0">
            <a:spAutoFit/>
          </a:bodyPr>
          <a:lstStyle/>
          <a:p>
            <a:r>
              <a:rPr lang="en-US" sz="1600" dirty="0" smtClean="0"/>
              <a:t>Project details</a:t>
            </a:r>
            <a:endParaRPr lang="en-US" sz="1600" dirty="0"/>
          </a:p>
        </p:txBody>
      </p:sp>
      <p:sp>
        <p:nvSpPr>
          <p:cNvPr id="75" name="TextBox 74"/>
          <p:cNvSpPr txBox="1"/>
          <p:nvPr/>
        </p:nvSpPr>
        <p:spPr>
          <a:xfrm>
            <a:off x="4267200" y="1143000"/>
            <a:ext cx="1300356" cy="338554"/>
          </a:xfrm>
          <a:prstGeom prst="rect">
            <a:avLst/>
          </a:prstGeom>
          <a:noFill/>
        </p:spPr>
        <p:txBody>
          <a:bodyPr wrap="none" rtlCol="0">
            <a:spAutoFit/>
          </a:bodyPr>
          <a:lstStyle/>
          <a:p>
            <a:r>
              <a:rPr lang="en-US" sz="1600" dirty="0" smtClean="0"/>
              <a:t>Login success</a:t>
            </a:r>
            <a:endParaRPr lang="en-US" sz="1600" dirty="0"/>
          </a:p>
        </p:txBody>
      </p:sp>
      <p:sp>
        <p:nvSpPr>
          <p:cNvPr id="77" name="TextBox 76"/>
          <p:cNvSpPr txBox="1"/>
          <p:nvPr/>
        </p:nvSpPr>
        <p:spPr>
          <a:xfrm>
            <a:off x="1066800" y="2133600"/>
            <a:ext cx="1136017" cy="338554"/>
          </a:xfrm>
          <a:prstGeom prst="rect">
            <a:avLst/>
          </a:prstGeom>
          <a:noFill/>
        </p:spPr>
        <p:txBody>
          <a:bodyPr wrap="none" rtlCol="0">
            <a:spAutoFit/>
          </a:bodyPr>
          <a:lstStyle/>
          <a:p>
            <a:r>
              <a:rPr lang="en-US" sz="1600" dirty="0" smtClean="0"/>
              <a:t>Login failed</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800"/>
            <a:ext cx="12192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 </a:t>
            </a:r>
            <a:endParaRPr lang="en-US" dirty="0"/>
          </a:p>
        </p:txBody>
      </p:sp>
      <p:sp>
        <p:nvSpPr>
          <p:cNvPr id="5" name="Oval 4"/>
          <p:cNvSpPr/>
          <p:nvPr/>
        </p:nvSpPr>
        <p:spPr>
          <a:xfrm>
            <a:off x="2667000" y="11430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process</a:t>
            </a:r>
            <a:endParaRPr lang="en-US" dirty="0"/>
          </a:p>
        </p:txBody>
      </p:sp>
      <p:sp>
        <p:nvSpPr>
          <p:cNvPr id="6" name="Oval 5"/>
          <p:cNvSpPr/>
          <p:nvPr/>
        </p:nvSpPr>
        <p:spPr>
          <a:xfrm>
            <a:off x="5334000" y="1143000"/>
            <a:ext cx="15240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Selecting employee</a:t>
            </a:r>
            <a:endParaRPr lang="en-US" sz="1600" dirty="0"/>
          </a:p>
        </p:txBody>
      </p:sp>
      <p:sp>
        <p:nvSpPr>
          <p:cNvPr id="7" name="Oval 6"/>
          <p:cNvSpPr/>
          <p:nvPr/>
        </p:nvSpPr>
        <p:spPr>
          <a:xfrm>
            <a:off x="5181600" y="2514600"/>
            <a:ext cx="16764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Check attendance</a:t>
            </a:r>
            <a:endParaRPr lang="en-US" sz="1600" dirty="0"/>
          </a:p>
        </p:txBody>
      </p:sp>
      <p:sp>
        <p:nvSpPr>
          <p:cNvPr id="8" name="Oval 7"/>
          <p:cNvSpPr/>
          <p:nvPr/>
        </p:nvSpPr>
        <p:spPr>
          <a:xfrm>
            <a:off x="4724400" y="4038600"/>
            <a:ext cx="1600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Calculate payment</a:t>
            </a:r>
            <a:endParaRPr lang="en-US" dirty="0"/>
          </a:p>
        </p:txBody>
      </p:sp>
      <p:sp>
        <p:nvSpPr>
          <p:cNvPr id="9" name="Oval 8"/>
          <p:cNvSpPr/>
          <p:nvPr/>
        </p:nvSpPr>
        <p:spPr>
          <a:xfrm>
            <a:off x="1600200" y="3581400"/>
            <a:ext cx="16002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Calculate deduction</a:t>
            </a:r>
            <a:endParaRPr lang="en-US" dirty="0"/>
          </a:p>
        </p:txBody>
      </p:sp>
      <p:sp>
        <p:nvSpPr>
          <p:cNvPr id="10" name="Oval 9"/>
          <p:cNvSpPr/>
          <p:nvPr/>
        </p:nvSpPr>
        <p:spPr>
          <a:xfrm>
            <a:off x="3581400" y="5410200"/>
            <a:ext cx="17526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 salary report</a:t>
            </a:r>
            <a:endParaRPr lang="en-US" dirty="0"/>
          </a:p>
        </p:txBody>
      </p:sp>
      <p:sp>
        <p:nvSpPr>
          <p:cNvPr id="11" name="Rectangle 10"/>
          <p:cNvSpPr/>
          <p:nvPr/>
        </p:nvSpPr>
        <p:spPr>
          <a:xfrm>
            <a:off x="6858000" y="6172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a:t>
            </a:r>
            <a:endParaRPr lang="en-US" dirty="0"/>
          </a:p>
        </p:txBody>
      </p:sp>
      <p:cxnSp>
        <p:nvCxnSpPr>
          <p:cNvPr id="15" name="Straight Arrow Connector 14"/>
          <p:cNvCxnSpPr>
            <a:stCxn id="4" idx="3"/>
          </p:cNvCxnSpPr>
          <p:nvPr/>
        </p:nvCxnSpPr>
        <p:spPr>
          <a:xfrm>
            <a:off x="1828800" y="1219200"/>
            <a:ext cx="9144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038600" y="14478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5638800" y="2209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a:off x="5410200" y="36576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4686300" y="5067300"/>
            <a:ext cx="685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5257800" y="62484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1447800" y="51816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133600" y="5867400"/>
            <a:ext cx="1447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33400" y="44958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33400" y="48768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1066800" y="38862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5400000">
            <a:off x="762000" y="41910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flipH="1" flipV="1">
            <a:off x="1143000" y="4343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12954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10800000">
            <a:off x="2895600" y="27432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5400000">
            <a:off x="2438400" y="3200400"/>
            <a:ext cx="914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086600" y="18288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7086600" y="22098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010400" y="3581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010400" y="3962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6781800" y="27432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rot="5400000">
            <a:off x="7429500" y="31623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flipH="1" flipV="1">
            <a:off x="7239794" y="3275806"/>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rot="10800000">
            <a:off x="6858000" y="29718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6934200" y="4800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6934200" y="5181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rot="5400000" flipH="1" flipV="1">
            <a:off x="7162800" y="4648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6248400" y="42672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rot="10800000">
            <a:off x="6400800" y="4495800"/>
            <a:ext cx="914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5400000">
            <a:off x="7581900" y="45339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5334000" y="58674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rot="5400000" flipH="1" flipV="1">
            <a:off x="6895306" y="5524500"/>
            <a:ext cx="6865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7162800" y="1828800"/>
            <a:ext cx="1315104" cy="400110"/>
          </a:xfrm>
          <a:prstGeom prst="rect">
            <a:avLst/>
          </a:prstGeom>
          <a:noFill/>
        </p:spPr>
        <p:txBody>
          <a:bodyPr wrap="none" rtlCol="0">
            <a:spAutoFit/>
          </a:bodyPr>
          <a:lstStyle/>
          <a:p>
            <a:r>
              <a:rPr lang="en-US" sz="2000" dirty="0" smtClean="0"/>
              <a:t>employees</a:t>
            </a:r>
            <a:endParaRPr lang="en-US" sz="2000" dirty="0"/>
          </a:p>
        </p:txBody>
      </p:sp>
      <p:sp>
        <p:nvSpPr>
          <p:cNvPr id="87" name="TextBox 86"/>
          <p:cNvSpPr txBox="1"/>
          <p:nvPr/>
        </p:nvSpPr>
        <p:spPr>
          <a:xfrm>
            <a:off x="7086600" y="3581400"/>
            <a:ext cx="1365310" cy="400110"/>
          </a:xfrm>
          <a:prstGeom prst="rect">
            <a:avLst/>
          </a:prstGeom>
          <a:noFill/>
        </p:spPr>
        <p:txBody>
          <a:bodyPr wrap="none" rtlCol="0">
            <a:spAutoFit/>
          </a:bodyPr>
          <a:lstStyle/>
          <a:p>
            <a:r>
              <a:rPr lang="en-US" sz="2000" dirty="0" smtClean="0"/>
              <a:t>attendance</a:t>
            </a:r>
            <a:endParaRPr lang="en-US" sz="2000" dirty="0"/>
          </a:p>
        </p:txBody>
      </p:sp>
      <p:sp>
        <p:nvSpPr>
          <p:cNvPr id="89" name="TextBox 88"/>
          <p:cNvSpPr txBox="1"/>
          <p:nvPr/>
        </p:nvSpPr>
        <p:spPr>
          <a:xfrm>
            <a:off x="7086600" y="4800600"/>
            <a:ext cx="1206677" cy="400110"/>
          </a:xfrm>
          <a:prstGeom prst="rect">
            <a:avLst/>
          </a:prstGeom>
          <a:noFill/>
        </p:spPr>
        <p:txBody>
          <a:bodyPr wrap="none" rtlCol="0">
            <a:spAutoFit/>
          </a:bodyPr>
          <a:lstStyle/>
          <a:p>
            <a:r>
              <a:rPr lang="en-US" sz="2000" dirty="0" smtClean="0"/>
              <a:t>payments</a:t>
            </a:r>
            <a:endParaRPr lang="en-US" sz="2000" dirty="0"/>
          </a:p>
        </p:txBody>
      </p:sp>
      <p:sp>
        <p:nvSpPr>
          <p:cNvPr id="90" name="TextBox 89"/>
          <p:cNvSpPr txBox="1"/>
          <p:nvPr/>
        </p:nvSpPr>
        <p:spPr>
          <a:xfrm>
            <a:off x="457200" y="4495800"/>
            <a:ext cx="1342034" cy="400110"/>
          </a:xfrm>
          <a:prstGeom prst="rect">
            <a:avLst/>
          </a:prstGeom>
          <a:noFill/>
        </p:spPr>
        <p:txBody>
          <a:bodyPr wrap="none" rtlCol="0">
            <a:spAutoFit/>
          </a:bodyPr>
          <a:lstStyle/>
          <a:p>
            <a:r>
              <a:rPr lang="en-US" sz="2000" dirty="0" smtClean="0"/>
              <a:t>deductions</a:t>
            </a:r>
            <a:endParaRPr lang="en-US" sz="2000" dirty="0"/>
          </a:p>
        </p:txBody>
      </p:sp>
      <p:sp>
        <p:nvSpPr>
          <p:cNvPr id="92" name="TextBox 91"/>
          <p:cNvSpPr txBox="1"/>
          <p:nvPr/>
        </p:nvSpPr>
        <p:spPr>
          <a:xfrm>
            <a:off x="6781800" y="1447800"/>
            <a:ext cx="1216423" cy="338554"/>
          </a:xfrm>
          <a:prstGeom prst="rect">
            <a:avLst/>
          </a:prstGeom>
          <a:noFill/>
        </p:spPr>
        <p:txBody>
          <a:bodyPr wrap="none" rtlCol="0">
            <a:spAutoFit/>
          </a:bodyPr>
          <a:lstStyle/>
          <a:p>
            <a:r>
              <a:rPr lang="en-US" sz="1600" dirty="0" smtClean="0"/>
              <a:t>Select query</a:t>
            </a:r>
            <a:endParaRPr lang="en-US" sz="1600" dirty="0"/>
          </a:p>
        </p:txBody>
      </p:sp>
      <p:cxnSp>
        <p:nvCxnSpPr>
          <p:cNvPr id="94" name="Straight Connector 93"/>
          <p:cNvCxnSpPr/>
          <p:nvPr/>
        </p:nvCxnSpPr>
        <p:spPr>
          <a:xfrm rot="5400000" flipH="1" flipV="1">
            <a:off x="7925594" y="1523206"/>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Arrow Connector 95"/>
          <p:cNvCxnSpPr>
            <a:endCxn id="6" idx="7"/>
          </p:cNvCxnSpPr>
          <p:nvPr/>
        </p:nvCxnSpPr>
        <p:spPr>
          <a:xfrm rot="10800000" flipV="1">
            <a:off x="6634816" y="1220788"/>
            <a:ext cx="1594785" cy="338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7162800" y="2438400"/>
            <a:ext cx="1206997" cy="338554"/>
          </a:xfrm>
          <a:prstGeom prst="rect">
            <a:avLst/>
          </a:prstGeom>
          <a:noFill/>
        </p:spPr>
        <p:txBody>
          <a:bodyPr wrap="none" rtlCol="0">
            <a:spAutoFit/>
          </a:bodyPr>
          <a:lstStyle/>
          <a:p>
            <a:r>
              <a:rPr lang="en-US" sz="1600" dirty="0" smtClean="0"/>
              <a:t>Employee id</a:t>
            </a:r>
            <a:endParaRPr lang="en-US" sz="1600" dirty="0"/>
          </a:p>
        </p:txBody>
      </p:sp>
      <p:sp>
        <p:nvSpPr>
          <p:cNvPr id="98" name="TextBox 97"/>
          <p:cNvSpPr txBox="1"/>
          <p:nvPr/>
        </p:nvSpPr>
        <p:spPr>
          <a:xfrm>
            <a:off x="5486400" y="5486400"/>
            <a:ext cx="1506246" cy="338554"/>
          </a:xfrm>
          <a:prstGeom prst="rect">
            <a:avLst/>
          </a:prstGeom>
          <a:noFill/>
        </p:spPr>
        <p:txBody>
          <a:bodyPr wrap="none" rtlCol="0">
            <a:spAutoFit/>
          </a:bodyPr>
          <a:lstStyle/>
          <a:p>
            <a:r>
              <a:rPr lang="en-US" sz="1600" dirty="0" smtClean="0"/>
              <a:t>Payment details</a:t>
            </a:r>
            <a:endParaRPr lang="en-US" sz="1600" dirty="0"/>
          </a:p>
        </p:txBody>
      </p:sp>
      <p:sp>
        <p:nvSpPr>
          <p:cNvPr id="53" name="Title 16"/>
          <p:cNvSpPr>
            <a:spLocks noGrp="1"/>
          </p:cNvSpPr>
          <p:nvPr>
            <p:ph type="title"/>
          </p:nvPr>
        </p:nvSpPr>
        <p:spPr>
          <a:xfrm>
            <a:off x="304800" y="350838"/>
            <a:ext cx="1981200" cy="411162"/>
          </a:xfrm>
        </p:spPr>
        <p:txBody>
          <a:bodyPr>
            <a:noAutofit/>
          </a:bodyPr>
          <a:lstStyle/>
          <a:p>
            <a:r>
              <a:rPr lang="en-US" sz="2800" dirty="0" smtClean="0"/>
              <a:t>Level 7</a:t>
            </a:r>
            <a:endParaRPr lang="en-IN" sz="2800" dirty="0"/>
          </a:p>
        </p:txBody>
      </p:sp>
      <p:cxnSp>
        <p:nvCxnSpPr>
          <p:cNvPr id="55" name="Straight Arrow Connector 54"/>
          <p:cNvCxnSpPr>
            <a:endCxn id="4" idx="2"/>
          </p:cNvCxnSpPr>
          <p:nvPr/>
        </p:nvCxnSpPr>
        <p:spPr>
          <a:xfrm rot="5400000" flipH="1" flipV="1">
            <a:off x="838200" y="17526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9200" y="2133600"/>
            <a:ext cx="3352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4229100" y="17907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781800" y="13716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7696200" y="1600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371600" y="1524000"/>
            <a:ext cx="1295400" cy="338554"/>
          </a:xfrm>
          <a:prstGeom prst="rect">
            <a:avLst/>
          </a:prstGeom>
          <a:noFill/>
        </p:spPr>
        <p:txBody>
          <a:bodyPr wrap="square" rtlCol="0">
            <a:spAutoFit/>
          </a:bodyPr>
          <a:lstStyle/>
          <a:p>
            <a:r>
              <a:rPr lang="en-US" sz="1600" dirty="0" smtClean="0"/>
              <a:t>Login details</a:t>
            </a:r>
            <a:endParaRPr lang="en-US" sz="1600" dirty="0"/>
          </a:p>
        </p:txBody>
      </p:sp>
      <p:sp>
        <p:nvSpPr>
          <p:cNvPr id="81" name="TextBox 80"/>
          <p:cNvSpPr txBox="1"/>
          <p:nvPr/>
        </p:nvSpPr>
        <p:spPr>
          <a:xfrm>
            <a:off x="1447800" y="2286000"/>
            <a:ext cx="1295400" cy="338554"/>
          </a:xfrm>
          <a:prstGeom prst="rect">
            <a:avLst/>
          </a:prstGeom>
          <a:noFill/>
        </p:spPr>
        <p:txBody>
          <a:bodyPr wrap="square" rtlCol="0">
            <a:spAutoFit/>
          </a:bodyPr>
          <a:lstStyle/>
          <a:p>
            <a:r>
              <a:rPr lang="en-US" sz="1600" dirty="0" smtClean="0"/>
              <a:t>Login failed</a:t>
            </a:r>
            <a:endParaRPr lang="en-US" sz="1600" dirty="0"/>
          </a:p>
        </p:txBody>
      </p:sp>
      <p:sp>
        <p:nvSpPr>
          <p:cNvPr id="83" name="TextBox 82"/>
          <p:cNvSpPr txBox="1"/>
          <p:nvPr/>
        </p:nvSpPr>
        <p:spPr>
          <a:xfrm>
            <a:off x="4038600" y="990600"/>
            <a:ext cx="1295400" cy="338554"/>
          </a:xfrm>
          <a:prstGeom prst="rect">
            <a:avLst/>
          </a:prstGeom>
          <a:noFill/>
        </p:spPr>
        <p:txBody>
          <a:bodyPr wrap="square" rtlCol="0">
            <a:spAutoFit/>
          </a:bodyPr>
          <a:lstStyle/>
          <a:p>
            <a:r>
              <a:rPr lang="en-US" sz="1600" dirty="0" smtClean="0"/>
              <a:t>Login success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buNone/>
            </a:pPr>
            <a:r>
              <a:rPr lang="en-US" sz="2600" b="1" u="sng" dirty="0" smtClean="0">
                <a:solidFill>
                  <a:srgbClr val="0070C0"/>
                </a:solidFill>
              </a:rPr>
              <a:t>Introduction</a:t>
            </a:r>
          </a:p>
          <a:p>
            <a:pPr>
              <a:buNone/>
            </a:pPr>
            <a:r>
              <a:rPr lang="en-US" sz="2800" b="1" dirty="0" smtClean="0"/>
              <a:t>              </a:t>
            </a:r>
            <a:r>
              <a:rPr lang="en-US" sz="2000" b="1" dirty="0" smtClean="0"/>
              <a:t>    </a:t>
            </a:r>
            <a:r>
              <a:rPr lang="en-US" sz="2200" dirty="0" smtClean="0"/>
              <a:t>The purpose of the designing phase is to plan a solution for the problem specified by the requirement document. The phase moves from the problem domain to the solution domain.</a:t>
            </a:r>
          </a:p>
          <a:p>
            <a:pPr>
              <a:buNone/>
            </a:pPr>
            <a:endParaRPr lang="en-US" sz="2000" b="1" dirty="0" smtClean="0"/>
          </a:p>
          <a:p>
            <a:pPr>
              <a:buNone/>
            </a:pPr>
            <a:r>
              <a:rPr lang="en-US" sz="2600" b="1" u="sng" dirty="0" smtClean="0">
                <a:solidFill>
                  <a:srgbClr val="0070C0"/>
                </a:solidFill>
              </a:rPr>
              <a:t>Design Methodology</a:t>
            </a:r>
          </a:p>
          <a:p>
            <a:pPr>
              <a:buNone/>
            </a:pPr>
            <a:r>
              <a:rPr lang="en-US" sz="2200" dirty="0" smtClean="0"/>
              <a:t>                        By the input obtained, analysis of the system and feasibility study, a model of the system is developed and further proceedings are based on the initial model. Change have been made to the model in frequent intervals, according to need using some standards and the final system developed.</a:t>
            </a:r>
          </a:p>
          <a:p>
            <a:pPr>
              <a:buNone/>
            </a:pPr>
            <a:endParaRPr lang="en-US" sz="2000" b="1" dirty="0" smtClean="0"/>
          </a:p>
          <a:p>
            <a:pPr>
              <a:buNone/>
            </a:pPr>
            <a:r>
              <a:rPr lang="en-US" sz="2600" b="1" u="sng" dirty="0" smtClean="0">
                <a:solidFill>
                  <a:srgbClr val="0070C0"/>
                </a:solidFill>
              </a:rPr>
              <a:t>Context Flow Diagram(CFD)</a:t>
            </a:r>
          </a:p>
          <a:p>
            <a:pPr>
              <a:buNone/>
            </a:pPr>
            <a:r>
              <a:rPr lang="en-US" sz="2200" dirty="0" smtClean="0"/>
              <a:t>                         A CFD is a top level Data Flow Diagram. It contain only one process node that generalizes the functions of the entire system in relationship to external  entities. In context flow diagram the entire system is treated as a single process and all its input, output sources.  </a:t>
            </a:r>
          </a:p>
          <a:p>
            <a:pPr>
              <a:buNone/>
            </a:pPr>
            <a:r>
              <a:rPr lang="en-US" sz="2000" b="1" dirty="0" smtClean="0"/>
              <a:t>                       </a:t>
            </a:r>
          </a:p>
          <a:p>
            <a:pPr>
              <a:buNone/>
            </a:pPr>
            <a:r>
              <a:rPr lang="en-US" sz="2800" b="1" dirty="0" smtClean="0"/>
              <a:t>                     </a:t>
            </a:r>
            <a:endParaRPr lang="en-IN"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b="1" u="sng" dirty="0" smtClean="0">
                <a:solidFill>
                  <a:srgbClr val="0070C0"/>
                </a:solidFill>
              </a:rPr>
              <a:t>Data Flow Diagram(DFD)</a:t>
            </a:r>
          </a:p>
          <a:p>
            <a:pPr>
              <a:buNone/>
            </a:pPr>
            <a:r>
              <a:rPr lang="en-US" sz="2000" dirty="0" smtClean="0"/>
              <a:t>                    The DFD is a way of expressing system requirement in a graphical form. A DFD also has known a bubble chart has purpose of clarifying system requirements and identifying major transformations that will become programs in design. </a:t>
            </a:r>
          </a:p>
          <a:p>
            <a:pPr>
              <a:buNone/>
            </a:pPr>
            <a:endParaRPr lang="en-US" sz="2000" dirty="0" smtClean="0"/>
          </a:p>
          <a:p>
            <a:pPr>
              <a:buNone/>
            </a:pPr>
            <a:r>
              <a:rPr lang="en-US" sz="2400" b="1" u="sng" dirty="0" smtClean="0">
                <a:solidFill>
                  <a:srgbClr val="0070C0"/>
                </a:solidFill>
              </a:rPr>
              <a:t>DFD Notation </a:t>
            </a:r>
          </a:p>
          <a:p>
            <a:pPr>
              <a:buNone/>
            </a:pPr>
            <a:endParaRPr lang="en-IN" sz="2400" b="1" dirty="0"/>
          </a:p>
        </p:txBody>
      </p:sp>
      <p:sp>
        <p:nvSpPr>
          <p:cNvPr id="4" name="Oval 3"/>
          <p:cNvSpPr/>
          <p:nvPr/>
        </p:nvSpPr>
        <p:spPr>
          <a:xfrm>
            <a:off x="1371600" y="3200400"/>
            <a:ext cx="12954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a:t>
            </a:r>
            <a:endParaRPr lang="en-IN" dirty="0"/>
          </a:p>
        </p:txBody>
      </p:sp>
      <p:sp>
        <p:nvSpPr>
          <p:cNvPr id="5" name="Rectangle 4"/>
          <p:cNvSpPr/>
          <p:nvPr/>
        </p:nvSpPr>
        <p:spPr>
          <a:xfrm>
            <a:off x="4648200" y="3352800"/>
            <a:ext cx="17526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External entity</a:t>
            </a:r>
            <a:endParaRPr lang="en-IN" dirty="0"/>
          </a:p>
        </p:txBody>
      </p:sp>
      <p:cxnSp>
        <p:nvCxnSpPr>
          <p:cNvPr id="7" name="Straight Arrow Connector 6"/>
          <p:cNvCxnSpPr/>
          <p:nvPr/>
        </p:nvCxnSpPr>
        <p:spPr>
          <a:xfrm>
            <a:off x="1219200" y="5334000"/>
            <a:ext cx="167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447800" y="4953000"/>
            <a:ext cx="1170641" cy="369332"/>
          </a:xfrm>
          <a:prstGeom prst="rect">
            <a:avLst/>
          </a:prstGeom>
          <a:noFill/>
        </p:spPr>
        <p:txBody>
          <a:bodyPr wrap="none" rtlCol="0">
            <a:spAutoFit/>
          </a:bodyPr>
          <a:lstStyle/>
          <a:p>
            <a:r>
              <a:rPr lang="en-US" dirty="0" smtClean="0"/>
              <a:t>Data flows</a:t>
            </a:r>
            <a:endParaRPr lang="en-IN" dirty="0"/>
          </a:p>
        </p:txBody>
      </p:sp>
      <p:cxnSp>
        <p:nvCxnSpPr>
          <p:cNvPr id="10" name="Straight Connector 9"/>
          <p:cNvCxnSpPr/>
          <p:nvPr/>
        </p:nvCxnSpPr>
        <p:spPr>
          <a:xfrm>
            <a:off x="4876800" y="51054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876800" y="5410200"/>
            <a:ext cx="1752600" cy="1588"/>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105400" y="4648200"/>
            <a:ext cx="1058175" cy="369332"/>
          </a:xfrm>
          <a:prstGeom prst="rect">
            <a:avLst/>
          </a:prstGeom>
          <a:noFill/>
        </p:spPr>
        <p:txBody>
          <a:bodyPr wrap="none" rtlCol="0">
            <a:spAutoFit/>
          </a:bodyPr>
          <a:lstStyle/>
          <a:p>
            <a:r>
              <a:rPr lang="en-US" dirty="0" smtClean="0"/>
              <a:t>Database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pPr>
              <a:buNone/>
            </a:pPr>
            <a:r>
              <a:rPr lang="en-US" sz="2400" b="1" u="sng" dirty="0" smtClean="0">
                <a:solidFill>
                  <a:srgbClr val="0070C0"/>
                </a:solidFill>
              </a:rPr>
              <a:t>Process </a:t>
            </a:r>
          </a:p>
          <a:p>
            <a:pPr>
              <a:buNone/>
            </a:pPr>
            <a:r>
              <a:rPr lang="en-US" sz="2400" b="1" dirty="0" smtClean="0">
                <a:latin typeface="Georgia" pitchFamily="18" charset="0"/>
                <a:cs typeface="Times New Roman" pitchFamily="18" charset="0"/>
              </a:rPr>
              <a:t>            </a:t>
            </a:r>
            <a:r>
              <a:rPr lang="en-US" sz="2000" dirty="0" smtClean="0">
                <a:latin typeface="Georgia" pitchFamily="18" charset="0"/>
                <a:cs typeface="Times New Roman" pitchFamily="18" charset="0"/>
              </a:rPr>
              <a:t>An </a:t>
            </a:r>
            <a:r>
              <a:rPr lang="en-US" sz="2000" b="1" dirty="0" smtClean="0">
                <a:latin typeface="Georgia" pitchFamily="18" charset="0"/>
                <a:cs typeface="Times New Roman" pitchFamily="18" charset="0"/>
              </a:rPr>
              <a:t>ellipse </a:t>
            </a:r>
            <a:r>
              <a:rPr lang="en-US" sz="2000" dirty="0" smtClean="0">
                <a:latin typeface="Georgia" pitchFamily="18" charset="0"/>
                <a:cs typeface="Times New Roman" pitchFamily="18" charset="0"/>
              </a:rPr>
              <a:t>represents </a:t>
            </a:r>
            <a:r>
              <a:rPr lang="en-US" sz="2000" dirty="0" smtClean="0">
                <a:latin typeface="Georgia" pitchFamily="18" charset="0"/>
                <a:cs typeface="Times New Roman" pitchFamily="18" charset="0"/>
              </a:rPr>
              <a:t>a process that transforms data from one form to another by performing some tasks with the data. The process name must be given a general idea of its function.</a:t>
            </a:r>
          </a:p>
          <a:p>
            <a:pPr>
              <a:buNone/>
            </a:pPr>
            <a:endParaRPr lang="en-US" sz="2000" b="1" u="sng" dirty="0" smtClean="0"/>
          </a:p>
          <a:p>
            <a:pPr>
              <a:buNone/>
            </a:pPr>
            <a:r>
              <a:rPr lang="en-US" sz="2400" b="1" u="sng" dirty="0" smtClean="0">
                <a:solidFill>
                  <a:srgbClr val="0070C0"/>
                </a:solidFill>
              </a:rPr>
              <a:t>External entity </a:t>
            </a:r>
          </a:p>
          <a:p>
            <a:pPr>
              <a:buNone/>
            </a:pPr>
            <a:r>
              <a:rPr lang="en-US" sz="2000" b="1" dirty="0" smtClean="0"/>
              <a:t>                </a:t>
            </a:r>
            <a:r>
              <a:rPr lang="en-US" sz="2000" b="1" dirty="0" smtClean="0">
                <a:latin typeface="Georgia" pitchFamily="18" charset="0"/>
                <a:cs typeface="Times New Roman" pitchFamily="18" charset="0"/>
              </a:rPr>
              <a:t> </a:t>
            </a:r>
            <a:r>
              <a:rPr lang="en-US" sz="2000" dirty="0" smtClean="0">
                <a:latin typeface="Georgia" pitchFamily="18" charset="0"/>
                <a:cs typeface="Times New Roman" pitchFamily="18" charset="0"/>
              </a:rPr>
              <a:t>A </a:t>
            </a:r>
            <a:r>
              <a:rPr lang="en-US" sz="2000" b="1" dirty="0" smtClean="0">
                <a:latin typeface="Georgia" pitchFamily="18" charset="0"/>
                <a:cs typeface="Times New Roman" pitchFamily="18" charset="0"/>
              </a:rPr>
              <a:t>rectangle, </a:t>
            </a:r>
            <a:r>
              <a:rPr lang="en-US" sz="2000" dirty="0" smtClean="0">
                <a:latin typeface="Georgia" pitchFamily="18" charset="0"/>
                <a:cs typeface="Times New Roman" pitchFamily="18" charset="0"/>
              </a:rPr>
              <a:t>which defines the source or destination of system data also called as external entity. An external entity is not responsible for any task performed by the system.</a:t>
            </a:r>
            <a:r>
              <a:rPr lang="en-US" sz="2000" b="1" dirty="0" smtClean="0"/>
              <a:t> </a:t>
            </a:r>
          </a:p>
          <a:p>
            <a:pPr>
              <a:buNone/>
            </a:pPr>
            <a:endParaRPr lang="en-US" sz="2000" b="1" dirty="0" smtClean="0"/>
          </a:p>
          <a:p>
            <a:pPr>
              <a:buNone/>
            </a:pPr>
            <a:r>
              <a:rPr lang="en-US" sz="2400" b="1" u="sng" dirty="0" smtClean="0">
                <a:solidFill>
                  <a:srgbClr val="0070C0"/>
                </a:solidFill>
              </a:rPr>
              <a:t>Data Flow</a:t>
            </a:r>
          </a:p>
          <a:p>
            <a:pPr>
              <a:buNone/>
            </a:pPr>
            <a:r>
              <a:rPr lang="en-US" sz="2000" dirty="0" smtClean="0">
                <a:latin typeface="Georgia" pitchFamily="18" charset="0"/>
                <a:cs typeface="Times New Roman" pitchFamily="18" charset="0"/>
              </a:rPr>
              <a:t>               An </a:t>
            </a:r>
            <a:r>
              <a:rPr lang="en-US" sz="2000" b="1" dirty="0" smtClean="0">
                <a:latin typeface="Georgia" pitchFamily="18" charset="0"/>
                <a:cs typeface="Times New Roman" pitchFamily="18" charset="0"/>
              </a:rPr>
              <a:t>arrow </a:t>
            </a:r>
            <a:r>
              <a:rPr lang="en-US" sz="2000" dirty="0" smtClean="0">
                <a:latin typeface="Georgia" pitchFamily="18" charset="0"/>
                <a:cs typeface="Times New Roman" pitchFamily="18" charset="0"/>
              </a:rPr>
              <a:t>represents data flow. It represents the path over which data travels in the system. A data flow can move between processes, flow into or out of data stores, to and from external entities. It must be given a name above the arrowhead showing the direction of flow.</a:t>
            </a:r>
            <a:endParaRPr lang="en-US" sz="2000" b="1" u="sng" dirty="0" smtClean="0"/>
          </a:p>
          <a:p>
            <a:pPr>
              <a:buNone/>
            </a:pPr>
            <a:r>
              <a:rPr lang="en-US" sz="2400" b="1" u="sng" dirty="0" smtClean="0"/>
              <a:t>              </a:t>
            </a:r>
            <a:endParaRPr lang="en-IN" sz="24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b="1" u="sng" dirty="0" smtClean="0">
                <a:solidFill>
                  <a:srgbClr val="0070C0"/>
                </a:solidFill>
              </a:rPr>
              <a:t>Database</a:t>
            </a:r>
          </a:p>
          <a:p>
            <a:pPr>
              <a:buNone/>
            </a:pPr>
            <a:r>
              <a:rPr lang="en-US" sz="2100" dirty="0" smtClean="0"/>
              <a:t>                    Database is huge collection of data. It is used for storage purpose.</a:t>
            </a:r>
          </a:p>
          <a:p>
            <a:pPr>
              <a:buNone/>
            </a:pPr>
            <a:endParaRPr lang="en-US" sz="2000" dirty="0" smtClean="0"/>
          </a:p>
          <a:p>
            <a:pPr>
              <a:buNone/>
            </a:pPr>
            <a:r>
              <a:rPr lang="en-US" sz="2400" b="1" u="sng" dirty="0" smtClean="0">
                <a:solidFill>
                  <a:srgbClr val="0070C0"/>
                </a:solidFill>
              </a:rPr>
              <a:t>Rules regarding DFD construction</a:t>
            </a:r>
            <a:endParaRPr lang="en-US" sz="2000" b="1" u="sng" dirty="0" smtClean="0">
              <a:solidFill>
                <a:srgbClr val="0070C0"/>
              </a:solidFill>
            </a:endParaRPr>
          </a:p>
          <a:p>
            <a:pPr>
              <a:buFont typeface="Wingdings" pitchFamily="2" charset="2"/>
              <a:buChar char="Ø"/>
            </a:pPr>
            <a:r>
              <a:rPr lang="en-US" sz="2000" dirty="0" smtClean="0">
                <a:latin typeface="Georgia" pitchFamily="18" charset="0"/>
                <a:cs typeface="Times New Roman" pitchFamily="18" charset="0"/>
              </a:rPr>
              <a:t>Process should be named for easy understanding.</a:t>
            </a:r>
            <a:endParaRPr lang="en-US" sz="2000" dirty="0" smtClean="0">
              <a:latin typeface="Georgia" pitchFamily="18" charset="0"/>
            </a:endParaRPr>
          </a:p>
          <a:p>
            <a:pPr>
              <a:buFont typeface="Wingdings" pitchFamily="2" charset="2"/>
              <a:buChar char="Ø"/>
            </a:pPr>
            <a:r>
              <a:rPr lang="en-US" sz="2000" dirty="0" smtClean="0">
                <a:latin typeface="Georgia" pitchFamily="18" charset="0"/>
                <a:cs typeface="Times New Roman" pitchFamily="18" charset="0"/>
              </a:rPr>
              <a:t>The direction of flow, top to bottom and from left to right should be  specified.</a:t>
            </a:r>
            <a:endParaRPr lang="en-US" sz="2000" dirty="0" smtClean="0">
              <a:latin typeface="Georgia" pitchFamily="18" charset="0"/>
            </a:endParaRPr>
          </a:p>
          <a:p>
            <a:pPr>
              <a:buFont typeface="Wingdings" pitchFamily="2" charset="2"/>
              <a:buChar char="Ø"/>
            </a:pPr>
            <a:r>
              <a:rPr lang="en-US" sz="2000" dirty="0" smtClean="0"/>
              <a:t> </a:t>
            </a:r>
            <a:r>
              <a:rPr lang="en-US" sz="2000" dirty="0" smtClean="0">
                <a:latin typeface="Georgia" pitchFamily="18" charset="0"/>
                <a:cs typeface="Times New Roman" pitchFamily="18" charset="0"/>
              </a:rPr>
              <a:t>The direction flow should not allow any kind of loops.</a:t>
            </a:r>
            <a:r>
              <a:rPr lang="en-US" sz="2000" dirty="0" smtClean="0"/>
              <a:t>                 </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685800" y="381000"/>
            <a:ext cx="7848600" cy="5791200"/>
          </a:xfrm>
        </p:spPr>
        <p:txBody>
          <a:bodyPr/>
          <a:lstStyle/>
          <a:p>
            <a:pPr algn="ctr">
              <a:buNone/>
            </a:pPr>
            <a:r>
              <a:rPr lang="en-US" sz="3600" u="sng" dirty="0" smtClean="0">
                <a:solidFill>
                  <a:schemeClr val="tx1"/>
                </a:solidFill>
              </a:rPr>
              <a:t>CFD </a:t>
            </a:r>
          </a:p>
          <a:p>
            <a:pPr>
              <a:buNone/>
            </a:pPr>
            <a:endParaRPr lang="en-US" dirty="0">
              <a:solidFill>
                <a:schemeClr val="tx1"/>
              </a:solidFill>
            </a:endParaRPr>
          </a:p>
        </p:txBody>
      </p:sp>
      <p:sp>
        <p:nvSpPr>
          <p:cNvPr id="27" name="TextBox 26"/>
          <p:cNvSpPr txBox="1"/>
          <p:nvPr/>
        </p:nvSpPr>
        <p:spPr>
          <a:xfrm rot="705345">
            <a:off x="2765755" y="3038105"/>
            <a:ext cx="1436912" cy="369332"/>
          </a:xfrm>
          <a:prstGeom prst="rect">
            <a:avLst/>
          </a:prstGeom>
          <a:noFill/>
        </p:spPr>
        <p:txBody>
          <a:bodyPr wrap="square" rtlCol="0">
            <a:spAutoFit/>
          </a:bodyPr>
          <a:lstStyle/>
          <a:p>
            <a:r>
              <a:rPr lang="en-US" dirty="0" smtClean="0"/>
              <a:t>View vacancy</a:t>
            </a:r>
            <a:endParaRPr lang="en-US" dirty="0"/>
          </a:p>
        </p:txBody>
      </p:sp>
      <p:grpSp>
        <p:nvGrpSpPr>
          <p:cNvPr id="44" name="Group 43"/>
          <p:cNvGrpSpPr/>
          <p:nvPr/>
        </p:nvGrpSpPr>
        <p:grpSpPr>
          <a:xfrm>
            <a:off x="914400" y="1295400"/>
            <a:ext cx="7543800" cy="3802007"/>
            <a:chOff x="1143000" y="1304981"/>
            <a:chExt cx="7543800" cy="3802007"/>
          </a:xfrm>
        </p:grpSpPr>
        <p:sp>
          <p:nvSpPr>
            <p:cNvPr id="4" name="Oval 3"/>
            <p:cNvSpPr/>
            <p:nvPr/>
          </p:nvSpPr>
          <p:spPr>
            <a:xfrm>
              <a:off x="3657600" y="1828800"/>
              <a:ext cx="2133600" cy="1371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rPr>
                <a:t>Human Resource Management System</a:t>
              </a:r>
              <a:endParaRPr lang="en-US" b="1" dirty="0">
                <a:solidFill>
                  <a:schemeClr val="tx1"/>
                </a:solidFill>
              </a:endParaRPr>
            </a:p>
          </p:txBody>
        </p:sp>
        <p:sp>
          <p:nvSpPr>
            <p:cNvPr id="5" name="Rectangle 4"/>
            <p:cNvSpPr/>
            <p:nvPr/>
          </p:nvSpPr>
          <p:spPr>
            <a:xfrm>
              <a:off x="1143000" y="2362200"/>
              <a:ext cx="16764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Applicant </a:t>
              </a:r>
              <a:endParaRPr lang="en-US" dirty="0"/>
            </a:p>
          </p:txBody>
        </p:sp>
        <p:sp>
          <p:nvSpPr>
            <p:cNvPr id="6" name="Rectangle 5"/>
            <p:cNvSpPr/>
            <p:nvPr/>
          </p:nvSpPr>
          <p:spPr>
            <a:xfrm>
              <a:off x="7010400" y="2362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Employees</a:t>
              </a:r>
              <a:endParaRPr lang="en-US" dirty="0"/>
            </a:p>
          </p:txBody>
        </p:sp>
        <p:cxnSp>
          <p:nvCxnSpPr>
            <p:cNvPr id="9" name="Straight Arrow Connector 8"/>
            <p:cNvCxnSpPr/>
            <p:nvPr/>
          </p:nvCxnSpPr>
          <p:spPr>
            <a:xfrm flipV="1">
              <a:off x="2819400" y="2057400"/>
              <a:ext cx="1063299" cy="3864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p:cNvCxnSpPr>
            <p:nvPr/>
          </p:nvCxnSpPr>
          <p:spPr>
            <a:xfrm rot="5400000" flipH="1">
              <a:off x="3304665" y="2334140"/>
              <a:ext cx="180130" cy="11506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10800000">
              <a:off x="5638800" y="2133600"/>
              <a:ext cx="13716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5"/>
            </p:cNvCxnSpPr>
            <p:nvPr/>
          </p:nvCxnSpPr>
          <p:spPr>
            <a:xfrm rot="5400000" flipH="1" flipV="1">
              <a:off x="6116404" y="2105539"/>
              <a:ext cx="256332" cy="15316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3580606" y="3886200"/>
              <a:ext cx="1524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flipH="1" flipV="1">
              <a:off x="4266406" y="3886200"/>
              <a:ext cx="1524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rot="20072385">
              <a:off x="2755983" y="1800880"/>
              <a:ext cx="1371600" cy="369332"/>
            </a:xfrm>
            <a:prstGeom prst="rect">
              <a:avLst/>
            </a:prstGeom>
            <a:noFill/>
          </p:spPr>
          <p:txBody>
            <a:bodyPr wrap="square" rtlCol="0">
              <a:spAutoFit/>
            </a:bodyPr>
            <a:lstStyle/>
            <a:p>
              <a:pPr algn="ctr"/>
              <a:r>
                <a:rPr lang="en-US" dirty="0" smtClean="0"/>
                <a:t>Apply jobs</a:t>
              </a:r>
              <a:endParaRPr lang="en-US" dirty="0"/>
            </a:p>
          </p:txBody>
        </p:sp>
        <p:sp>
          <p:nvSpPr>
            <p:cNvPr id="28" name="TextBox 27"/>
            <p:cNvSpPr txBox="1"/>
            <p:nvPr/>
          </p:nvSpPr>
          <p:spPr>
            <a:xfrm rot="1010233">
              <a:off x="5439169" y="1304981"/>
              <a:ext cx="1674854" cy="923330"/>
            </a:xfrm>
            <a:prstGeom prst="rect">
              <a:avLst/>
            </a:prstGeom>
            <a:noFill/>
          </p:spPr>
          <p:txBody>
            <a:bodyPr wrap="square" rtlCol="0">
              <a:spAutoFit/>
            </a:bodyPr>
            <a:lstStyle/>
            <a:p>
              <a:pPr algn="ctr"/>
              <a:r>
                <a:rPr lang="en-US" dirty="0" smtClean="0"/>
                <a:t>Add Project,</a:t>
              </a:r>
            </a:p>
            <a:p>
              <a:pPr algn="ctr"/>
              <a:r>
                <a:rPr lang="en-US" dirty="0" smtClean="0"/>
                <a:t>Add Employees,</a:t>
              </a:r>
            </a:p>
            <a:p>
              <a:pPr algn="ctr"/>
              <a:r>
                <a:rPr lang="en-US" dirty="0" smtClean="0"/>
                <a:t>Add Vacancies</a:t>
              </a:r>
              <a:endParaRPr lang="en-US" dirty="0"/>
            </a:p>
          </p:txBody>
        </p:sp>
        <p:sp>
          <p:nvSpPr>
            <p:cNvPr id="29" name="TextBox 28"/>
            <p:cNvSpPr txBox="1"/>
            <p:nvPr/>
          </p:nvSpPr>
          <p:spPr>
            <a:xfrm rot="20481796">
              <a:off x="5538601" y="3031183"/>
              <a:ext cx="1651478" cy="646331"/>
            </a:xfrm>
            <a:prstGeom prst="rect">
              <a:avLst/>
            </a:prstGeom>
            <a:noFill/>
          </p:spPr>
          <p:txBody>
            <a:bodyPr wrap="none" rtlCol="0">
              <a:spAutoFit/>
            </a:bodyPr>
            <a:lstStyle/>
            <a:p>
              <a:pPr algn="ctr"/>
              <a:r>
                <a:rPr lang="en-US" dirty="0" smtClean="0"/>
                <a:t>Project status,</a:t>
              </a:r>
            </a:p>
            <a:p>
              <a:pPr algn="ctr"/>
              <a:r>
                <a:rPr lang="en-US" dirty="0" smtClean="0"/>
                <a:t>Payment report</a:t>
              </a:r>
              <a:endParaRPr lang="en-US" dirty="0"/>
            </a:p>
          </p:txBody>
        </p:sp>
        <p:cxnSp>
          <p:nvCxnSpPr>
            <p:cNvPr id="20" name="Straight Connector 19"/>
            <p:cNvCxnSpPr/>
            <p:nvPr/>
          </p:nvCxnSpPr>
          <p:spPr>
            <a:xfrm>
              <a:off x="3810000" y="4648200"/>
              <a:ext cx="190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0" y="5105400"/>
              <a:ext cx="1905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14800" y="4724400"/>
              <a:ext cx="1371600" cy="369332"/>
            </a:xfrm>
            <a:prstGeom prst="rect">
              <a:avLst/>
            </a:prstGeom>
            <a:noFill/>
          </p:spPr>
          <p:txBody>
            <a:bodyPr wrap="square" rtlCol="0">
              <a:spAutoFit/>
            </a:bodyPr>
            <a:lstStyle/>
            <a:p>
              <a:pPr algn="ctr"/>
              <a:r>
                <a:rPr lang="en-US" dirty="0" smtClean="0"/>
                <a:t>HRMS</a:t>
              </a:r>
              <a:endParaRPr lang="en-IN"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686800" cy="6019800"/>
          </a:xfrm>
        </p:spPr>
        <p:txBody>
          <a:bodyPr/>
          <a:lstStyle/>
          <a:p>
            <a:endParaRPr lang="en-US" sz="2800" dirty="0" smtClean="0">
              <a:solidFill>
                <a:schemeClr val="tx1"/>
              </a:solidFill>
            </a:endParaRPr>
          </a:p>
          <a:p>
            <a:endParaRPr lang="en-US" sz="2800" dirty="0">
              <a:solidFill>
                <a:schemeClr val="tx1"/>
              </a:solidFill>
            </a:endParaRPr>
          </a:p>
        </p:txBody>
      </p:sp>
      <p:sp>
        <p:nvSpPr>
          <p:cNvPr id="4" name="Rectangle 3"/>
          <p:cNvSpPr/>
          <p:nvPr/>
        </p:nvSpPr>
        <p:spPr>
          <a:xfrm>
            <a:off x="152400" y="2362200"/>
            <a:ext cx="1600200" cy="15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Admin/</a:t>
            </a:r>
            <a:r>
              <a:rPr lang="en-US" sz="1600" dirty="0" err="1" smtClean="0"/>
              <a:t>HRTeam</a:t>
            </a:r>
            <a:endParaRPr lang="en-US" sz="1600" dirty="0" smtClean="0"/>
          </a:p>
          <a:p>
            <a:pPr algn="ctr"/>
            <a:r>
              <a:rPr lang="en-US" sz="1600" dirty="0" smtClean="0"/>
              <a:t>Project Manager/</a:t>
            </a:r>
          </a:p>
          <a:p>
            <a:pPr algn="ctr"/>
            <a:r>
              <a:rPr lang="en-US" sz="1600" dirty="0" smtClean="0"/>
              <a:t>Employee/User</a:t>
            </a:r>
            <a:endParaRPr lang="en-US" sz="1600" dirty="0"/>
          </a:p>
        </p:txBody>
      </p:sp>
      <p:cxnSp>
        <p:nvCxnSpPr>
          <p:cNvPr id="7" name="Straight Arrow Connector 6"/>
          <p:cNvCxnSpPr>
            <a:endCxn id="72" idx="2"/>
          </p:cNvCxnSpPr>
          <p:nvPr/>
        </p:nvCxnSpPr>
        <p:spPr>
          <a:xfrm flipV="1">
            <a:off x="1752600" y="3009900"/>
            <a:ext cx="5334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39" idx="2"/>
          </p:cNvCxnSpPr>
          <p:nvPr/>
        </p:nvCxnSpPr>
        <p:spPr>
          <a:xfrm>
            <a:off x="3352800" y="3352800"/>
            <a:ext cx="1223159" cy="9429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72" idx="4"/>
          </p:cNvCxnSpPr>
          <p:nvPr/>
        </p:nvCxnSpPr>
        <p:spPr>
          <a:xfrm rot="16200000" flipH="1">
            <a:off x="2987710" y="3444910"/>
            <a:ext cx="1143000" cy="11111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620000" y="9144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543800" y="12954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7696200" y="1752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7696200" y="2133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7620000" y="2895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7620000" y="3276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7620000" y="4191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7696200" y="44958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7620000" y="3810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7696200" y="52578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7696200" y="56388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7696200" y="48768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1752600" y="2286000"/>
            <a:ext cx="730906" cy="584775"/>
          </a:xfrm>
          <a:prstGeom prst="rect">
            <a:avLst/>
          </a:prstGeom>
          <a:noFill/>
        </p:spPr>
        <p:txBody>
          <a:bodyPr wrap="none" rtlCol="0">
            <a:spAutoFit/>
          </a:bodyPr>
          <a:lstStyle/>
          <a:p>
            <a:r>
              <a:rPr lang="en-US" sz="1600" dirty="0" smtClean="0"/>
              <a:t>Login </a:t>
            </a:r>
          </a:p>
          <a:p>
            <a:r>
              <a:rPr lang="en-US" sz="1600" dirty="0" smtClean="0"/>
              <a:t>details</a:t>
            </a:r>
            <a:endParaRPr lang="en-US" sz="1600" dirty="0"/>
          </a:p>
        </p:txBody>
      </p:sp>
      <p:sp>
        <p:nvSpPr>
          <p:cNvPr id="55" name="Title 16"/>
          <p:cNvSpPr txBox="1">
            <a:spLocks/>
          </p:cNvSpPr>
          <p:nvPr/>
        </p:nvSpPr>
        <p:spPr>
          <a:xfrm>
            <a:off x="304800" y="152400"/>
            <a:ext cx="1981200" cy="4111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Level </a:t>
            </a:r>
            <a:r>
              <a:rPr lang="en-US" sz="2800" dirty="0" smtClean="0">
                <a:latin typeface="+mj-lt"/>
                <a:ea typeface="+mj-ea"/>
                <a:cs typeface="+mj-cs"/>
              </a:rPr>
              <a:t>1</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100" name="Group 99"/>
          <p:cNvGrpSpPr/>
          <p:nvPr/>
        </p:nvGrpSpPr>
        <p:grpSpPr>
          <a:xfrm>
            <a:off x="2286000" y="457200"/>
            <a:ext cx="6611939" cy="5169932"/>
            <a:chOff x="2057400" y="533400"/>
            <a:chExt cx="6611939" cy="5169932"/>
          </a:xfrm>
        </p:grpSpPr>
        <p:cxnSp>
          <p:nvCxnSpPr>
            <p:cNvPr id="10" name="Straight Arrow Connector 9"/>
            <p:cNvCxnSpPr>
              <a:stCxn id="72" idx="7"/>
            </p:cNvCxnSpPr>
            <p:nvPr/>
          </p:nvCxnSpPr>
          <p:spPr>
            <a:xfrm rot="5400000" flipH="1" flipV="1">
              <a:off x="3422920" y="1840736"/>
              <a:ext cx="808550" cy="108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429000" y="2438400"/>
              <a:ext cx="1371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3429000" y="2971800"/>
              <a:ext cx="14478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rot="18438653">
              <a:off x="4089291" y="1015297"/>
              <a:ext cx="1435241"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Post vacancies</a:t>
              </a:r>
              <a:endParaRPr lang="en-US" sz="1600" dirty="0"/>
            </a:p>
          </p:txBody>
        </p:sp>
        <p:sp>
          <p:nvSpPr>
            <p:cNvPr id="29" name="Oval 28"/>
            <p:cNvSpPr/>
            <p:nvPr/>
          </p:nvSpPr>
          <p:spPr>
            <a:xfrm rot="19400394">
              <a:off x="4661389" y="1774614"/>
              <a:ext cx="1341142" cy="7437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Apply for job</a:t>
              </a:r>
              <a:endParaRPr lang="en-US" sz="1600" dirty="0"/>
            </a:p>
          </p:txBody>
        </p:sp>
        <p:sp>
          <p:nvSpPr>
            <p:cNvPr id="30" name="Oval 29"/>
            <p:cNvSpPr/>
            <p:nvPr/>
          </p:nvSpPr>
          <p:spPr>
            <a:xfrm>
              <a:off x="4876800" y="2667000"/>
              <a:ext cx="13716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Schedule interview</a:t>
              </a:r>
              <a:endParaRPr lang="en-US" sz="1600" dirty="0"/>
            </a:p>
          </p:txBody>
        </p:sp>
        <p:cxnSp>
          <p:nvCxnSpPr>
            <p:cNvPr id="35" name="Straight Arrow Connector 34"/>
            <p:cNvCxnSpPr>
              <a:stCxn id="72" idx="5"/>
            </p:cNvCxnSpPr>
            <p:nvPr/>
          </p:nvCxnSpPr>
          <p:spPr>
            <a:xfrm rot="16200000" flipH="1">
              <a:off x="3789652" y="2875252"/>
              <a:ext cx="427551" cy="14419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Oval 35"/>
            <p:cNvSpPr/>
            <p:nvPr/>
          </p:nvSpPr>
          <p:spPr>
            <a:xfrm>
              <a:off x="4724400" y="3505200"/>
              <a:ext cx="14478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Add Employee</a:t>
              </a:r>
              <a:endParaRPr lang="en-US" sz="1600" dirty="0"/>
            </a:p>
          </p:txBody>
        </p:sp>
        <p:sp>
          <p:nvSpPr>
            <p:cNvPr id="39" name="Oval 38"/>
            <p:cNvSpPr/>
            <p:nvPr/>
          </p:nvSpPr>
          <p:spPr>
            <a:xfrm rot="811144">
              <a:off x="4326769" y="4202815"/>
              <a:ext cx="1486216"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Assign Projects</a:t>
              </a:r>
              <a:endParaRPr lang="en-US" sz="1600" dirty="0"/>
            </a:p>
          </p:txBody>
        </p:sp>
        <p:sp>
          <p:nvSpPr>
            <p:cNvPr id="44" name="Oval 43"/>
            <p:cNvSpPr/>
            <p:nvPr/>
          </p:nvSpPr>
          <p:spPr>
            <a:xfrm rot="1331689">
              <a:off x="3655810" y="4751415"/>
              <a:ext cx="1487845"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Generate Salary</a:t>
              </a:r>
              <a:endParaRPr lang="en-US" sz="1600" dirty="0"/>
            </a:p>
          </p:txBody>
        </p:sp>
        <p:cxnSp>
          <p:nvCxnSpPr>
            <p:cNvPr id="46" name="Straight Arrow Connector 45"/>
            <p:cNvCxnSpPr/>
            <p:nvPr/>
          </p:nvCxnSpPr>
          <p:spPr>
            <a:xfrm>
              <a:off x="5334000" y="11430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5943600" y="19050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0" idx="6"/>
            </p:cNvCxnSpPr>
            <p:nvPr/>
          </p:nvCxnSpPr>
          <p:spPr>
            <a:xfrm>
              <a:off x="6248400" y="304800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6096000" y="3962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39" idx="6"/>
            </p:cNvCxnSpPr>
            <p:nvPr/>
          </p:nvCxnSpPr>
          <p:spPr>
            <a:xfrm>
              <a:off x="5792395" y="4719431"/>
              <a:ext cx="1675205" cy="49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4953000" y="5486400"/>
              <a:ext cx="2438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7162800" y="990600"/>
              <a:ext cx="1295400" cy="369332"/>
            </a:xfrm>
            <a:prstGeom prst="rect">
              <a:avLst/>
            </a:prstGeom>
            <a:noFill/>
          </p:spPr>
          <p:txBody>
            <a:bodyPr wrap="square" rtlCol="0">
              <a:spAutoFit/>
            </a:bodyPr>
            <a:lstStyle/>
            <a:p>
              <a:r>
                <a:rPr lang="en-US" dirty="0" smtClean="0"/>
                <a:t>    vacancies</a:t>
              </a:r>
              <a:endParaRPr lang="en-US" dirty="0"/>
            </a:p>
          </p:txBody>
        </p:sp>
        <p:sp>
          <p:nvSpPr>
            <p:cNvPr id="105" name="TextBox 104"/>
            <p:cNvSpPr txBox="1"/>
            <p:nvPr/>
          </p:nvSpPr>
          <p:spPr>
            <a:xfrm>
              <a:off x="7391400" y="1828800"/>
              <a:ext cx="1137619" cy="369331"/>
            </a:xfrm>
            <a:prstGeom prst="rect">
              <a:avLst/>
            </a:prstGeom>
            <a:noFill/>
          </p:spPr>
          <p:txBody>
            <a:bodyPr wrap="square" rtlCol="0">
              <a:spAutoFit/>
            </a:bodyPr>
            <a:lstStyle/>
            <a:p>
              <a:r>
                <a:rPr lang="en-US" dirty="0" smtClean="0"/>
                <a:t>applicants</a:t>
              </a:r>
              <a:endParaRPr lang="en-US" dirty="0"/>
            </a:p>
          </p:txBody>
        </p:sp>
        <p:sp>
          <p:nvSpPr>
            <p:cNvPr id="112" name="TextBox 111"/>
            <p:cNvSpPr txBox="1"/>
            <p:nvPr/>
          </p:nvSpPr>
          <p:spPr>
            <a:xfrm>
              <a:off x="7543800" y="2971800"/>
              <a:ext cx="1065869" cy="369332"/>
            </a:xfrm>
            <a:prstGeom prst="rect">
              <a:avLst/>
            </a:prstGeom>
            <a:noFill/>
          </p:spPr>
          <p:txBody>
            <a:bodyPr wrap="none" rtlCol="0">
              <a:spAutoFit/>
            </a:bodyPr>
            <a:lstStyle/>
            <a:p>
              <a:r>
                <a:rPr lang="en-US" dirty="0" smtClean="0"/>
                <a:t>interview</a:t>
              </a:r>
              <a:endParaRPr lang="en-US" dirty="0"/>
            </a:p>
          </p:txBody>
        </p:sp>
        <p:sp>
          <p:nvSpPr>
            <p:cNvPr id="121" name="TextBox 120"/>
            <p:cNvSpPr txBox="1"/>
            <p:nvPr/>
          </p:nvSpPr>
          <p:spPr>
            <a:xfrm>
              <a:off x="7467600" y="3962400"/>
              <a:ext cx="1201739" cy="369332"/>
            </a:xfrm>
            <a:prstGeom prst="rect">
              <a:avLst/>
            </a:prstGeom>
            <a:noFill/>
          </p:spPr>
          <p:txBody>
            <a:bodyPr wrap="square" rtlCol="0">
              <a:spAutoFit/>
            </a:bodyPr>
            <a:lstStyle/>
            <a:p>
              <a:r>
                <a:rPr lang="en-US" dirty="0" smtClean="0"/>
                <a:t>employees</a:t>
              </a:r>
              <a:endParaRPr lang="en-US" dirty="0"/>
            </a:p>
          </p:txBody>
        </p:sp>
        <p:sp>
          <p:nvSpPr>
            <p:cNvPr id="128" name="TextBox 127"/>
            <p:cNvSpPr txBox="1"/>
            <p:nvPr/>
          </p:nvSpPr>
          <p:spPr>
            <a:xfrm>
              <a:off x="7620000" y="4572000"/>
              <a:ext cx="939168" cy="369332"/>
            </a:xfrm>
            <a:prstGeom prst="rect">
              <a:avLst/>
            </a:prstGeom>
            <a:noFill/>
          </p:spPr>
          <p:txBody>
            <a:bodyPr wrap="none" rtlCol="0">
              <a:spAutoFit/>
            </a:bodyPr>
            <a:lstStyle/>
            <a:p>
              <a:r>
                <a:rPr lang="en-US" dirty="0" smtClean="0"/>
                <a:t>projects</a:t>
              </a:r>
              <a:endParaRPr lang="en-US" dirty="0"/>
            </a:p>
          </p:txBody>
        </p:sp>
        <p:sp>
          <p:nvSpPr>
            <p:cNvPr id="133" name="TextBox 132"/>
            <p:cNvSpPr txBox="1"/>
            <p:nvPr/>
          </p:nvSpPr>
          <p:spPr>
            <a:xfrm>
              <a:off x="7543800" y="5334000"/>
              <a:ext cx="1103187" cy="369332"/>
            </a:xfrm>
            <a:prstGeom prst="rect">
              <a:avLst/>
            </a:prstGeom>
            <a:noFill/>
          </p:spPr>
          <p:txBody>
            <a:bodyPr wrap="none" rtlCol="0">
              <a:spAutoFit/>
            </a:bodyPr>
            <a:lstStyle/>
            <a:p>
              <a:r>
                <a:rPr lang="en-US" dirty="0" smtClean="0"/>
                <a:t>payments</a:t>
              </a:r>
              <a:endParaRPr lang="en-US" dirty="0"/>
            </a:p>
          </p:txBody>
        </p:sp>
        <p:sp>
          <p:nvSpPr>
            <p:cNvPr id="136" name="TextBox 135"/>
            <p:cNvSpPr txBox="1"/>
            <p:nvPr/>
          </p:nvSpPr>
          <p:spPr>
            <a:xfrm rot="19103123">
              <a:off x="3063723" y="1936261"/>
              <a:ext cx="1370183" cy="338554"/>
            </a:xfrm>
            <a:prstGeom prst="rect">
              <a:avLst/>
            </a:prstGeom>
            <a:noFill/>
          </p:spPr>
          <p:txBody>
            <a:bodyPr wrap="none" rtlCol="0">
              <a:spAutoFit/>
            </a:bodyPr>
            <a:lstStyle/>
            <a:p>
              <a:r>
                <a:rPr lang="en-US" sz="1600" dirty="0" smtClean="0"/>
                <a:t>Vacancy detail</a:t>
              </a:r>
              <a:endParaRPr lang="en-US" sz="1600" dirty="0"/>
            </a:p>
          </p:txBody>
        </p:sp>
        <p:sp>
          <p:nvSpPr>
            <p:cNvPr id="137" name="TextBox 136"/>
            <p:cNvSpPr txBox="1"/>
            <p:nvPr/>
          </p:nvSpPr>
          <p:spPr>
            <a:xfrm rot="19950480">
              <a:off x="3423541" y="2303840"/>
              <a:ext cx="1480662" cy="338554"/>
            </a:xfrm>
            <a:prstGeom prst="rect">
              <a:avLst/>
            </a:prstGeom>
            <a:noFill/>
          </p:spPr>
          <p:txBody>
            <a:bodyPr wrap="none" rtlCol="0">
              <a:spAutoFit/>
            </a:bodyPr>
            <a:lstStyle/>
            <a:p>
              <a:r>
                <a:rPr lang="en-US" sz="1600" dirty="0" smtClean="0"/>
                <a:t>Applicant detail</a:t>
              </a:r>
              <a:endParaRPr lang="en-US" sz="1600" dirty="0"/>
            </a:p>
          </p:txBody>
        </p:sp>
        <p:sp>
          <p:nvSpPr>
            <p:cNvPr id="140" name="TextBox 139"/>
            <p:cNvSpPr txBox="1"/>
            <p:nvPr/>
          </p:nvSpPr>
          <p:spPr>
            <a:xfrm rot="20746528">
              <a:off x="3498243" y="2742694"/>
              <a:ext cx="1485920" cy="338554"/>
            </a:xfrm>
            <a:prstGeom prst="rect">
              <a:avLst/>
            </a:prstGeom>
            <a:noFill/>
          </p:spPr>
          <p:txBody>
            <a:bodyPr wrap="square" rtlCol="0">
              <a:spAutoFit/>
            </a:bodyPr>
            <a:lstStyle/>
            <a:p>
              <a:r>
                <a:rPr lang="en-US" sz="1600" dirty="0" smtClean="0"/>
                <a:t>Interview detail</a:t>
              </a:r>
              <a:endParaRPr lang="en-US" sz="1600" dirty="0"/>
            </a:p>
          </p:txBody>
        </p:sp>
        <p:sp>
          <p:nvSpPr>
            <p:cNvPr id="141" name="TextBox 140"/>
            <p:cNvSpPr txBox="1"/>
            <p:nvPr/>
          </p:nvSpPr>
          <p:spPr>
            <a:xfrm>
              <a:off x="3505200" y="3200400"/>
              <a:ext cx="1519198" cy="338554"/>
            </a:xfrm>
            <a:prstGeom prst="rect">
              <a:avLst/>
            </a:prstGeom>
            <a:noFill/>
          </p:spPr>
          <p:txBody>
            <a:bodyPr wrap="none" rtlCol="0">
              <a:spAutoFit/>
            </a:bodyPr>
            <a:lstStyle/>
            <a:p>
              <a:r>
                <a:rPr lang="en-US" sz="1600" dirty="0" smtClean="0"/>
                <a:t>Employee detail</a:t>
              </a:r>
              <a:endParaRPr lang="en-US" sz="1600" dirty="0"/>
            </a:p>
          </p:txBody>
        </p:sp>
        <p:sp>
          <p:nvSpPr>
            <p:cNvPr id="47" name="TextBox 46"/>
            <p:cNvSpPr txBox="1"/>
            <p:nvPr/>
          </p:nvSpPr>
          <p:spPr>
            <a:xfrm rot="1970157">
              <a:off x="3417845" y="3675123"/>
              <a:ext cx="1288623" cy="338554"/>
            </a:xfrm>
            <a:prstGeom prst="rect">
              <a:avLst/>
            </a:prstGeom>
            <a:noFill/>
          </p:spPr>
          <p:txBody>
            <a:bodyPr wrap="none" rtlCol="0">
              <a:spAutoFit/>
            </a:bodyPr>
            <a:lstStyle/>
            <a:p>
              <a:r>
                <a:rPr lang="en-US" sz="1600" dirty="0" smtClean="0"/>
                <a:t>Project detail</a:t>
              </a:r>
              <a:endParaRPr lang="en-US" sz="1600" dirty="0"/>
            </a:p>
          </p:txBody>
        </p:sp>
        <p:sp>
          <p:nvSpPr>
            <p:cNvPr id="49" name="TextBox 48"/>
            <p:cNvSpPr txBox="1"/>
            <p:nvPr/>
          </p:nvSpPr>
          <p:spPr>
            <a:xfrm rot="2838017">
              <a:off x="2868827" y="3973406"/>
              <a:ext cx="1487151" cy="338554"/>
            </a:xfrm>
            <a:prstGeom prst="rect">
              <a:avLst/>
            </a:prstGeom>
            <a:noFill/>
          </p:spPr>
          <p:txBody>
            <a:bodyPr wrap="square" rtlCol="0">
              <a:spAutoFit/>
            </a:bodyPr>
            <a:lstStyle/>
            <a:p>
              <a:r>
                <a:rPr lang="en-US" sz="1600" dirty="0" smtClean="0"/>
                <a:t>Payment detail</a:t>
              </a:r>
              <a:endParaRPr lang="en-US" sz="1600" dirty="0"/>
            </a:p>
          </p:txBody>
        </p:sp>
        <p:sp>
          <p:nvSpPr>
            <p:cNvPr id="62" name="TextBox 61"/>
            <p:cNvSpPr txBox="1"/>
            <p:nvPr/>
          </p:nvSpPr>
          <p:spPr>
            <a:xfrm>
              <a:off x="5486400" y="533400"/>
              <a:ext cx="1340303" cy="584775"/>
            </a:xfrm>
            <a:prstGeom prst="rect">
              <a:avLst/>
            </a:prstGeom>
            <a:noFill/>
          </p:spPr>
          <p:txBody>
            <a:bodyPr wrap="none" rtlCol="0">
              <a:spAutoFit/>
            </a:bodyPr>
            <a:lstStyle/>
            <a:p>
              <a:r>
                <a:rPr lang="en-US" sz="1600" dirty="0" smtClean="0"/>
                <a:t>Title, vacancy,</a:t>
              </a:r>
            </a:p>
            <a:p>
              <a:r>
                <a:rPr lang="en-US" sz="1600" dirty="0" smtClean="0"/>
                <a:t>experience </a:t>
              </a:r>
            </a:p>
          </p:txBody>
        </p:sp>
        <p:sp>
          <p:nvSpPr>
            <p:cNvPr id="63" name="TextBox 62"/>
            <p:cNvSpPr txBox="1"/>
            <p:nvPr/>
          </p:nvSpPr>
          <p:spPr>
            <a:xfrm>
              <a:off x="5943600" y="1371600"/>
              <a:ext cx="1752599" cy="553998"/>
            </a:xfrm>
            <a:prstGeom prst="rect">
              <a:avLst/>
            </a:prstGeom>
            <a:noFill/>
          </p:spPr>
          <p:txBody>
            <a:bodyPr wrap="square" rtlCol="0">
              <a:spAutoFit/>
            </a:bodyPr>
            <a:lstStyle/>
            <a:p>
              <a:r>
                <a:rPr lang="en-US" sz="1500" dirty="0" smtClean="0"/>
                <a:t>Name, contact no.,</a:t>
              </a:r>
            </a:p>
            <a:p>
              <a:r>
                <a:rPr lang="en-US" sz="1500" dirty="0" smtClean="0"/>
                <a:t>DOB, experience</a:t>
              </a:r>
              <a:endParaRPr lang="en-US" sz="1500" dirty="0"/>
            </a:p>
          </p:txBody>
        </p:sp>
        <p:sp>
          <p:nvSpPr>
            <p:cNvPr id="64" name="TextBox 63"/>
            <p:cNvSpPr txBox="1"/>
            <p:nvPr/>
          </p:nvSpPr>
          <p:spPr>
            <a:xfrm>
              <a:off x="6248400" y="2514600"/>
              <a:ext cx="1107098" cy="584775"/>
            </a:xfrm>
            <a:prstGeom prst="rect">
              <a:avLst/>
            </a:prstGeom>
            <a:noFill/>
          </p:spPr>
          <p:txBody>
            <a:bodyPr wrap="none" rtlCol="0">
              <a:spAutoFit/>
            </a:bodyPr>
            <a:lstStyle/>
            <a:p>
              <a:r>
                <a:rPr lang="en-US" sz="1600" dirty="0" smtClean="0"/>
                <a:t>Date, time,</a:t>
              </a:r>
            </a:p>
            <a:p>
              <a:r>
                <a:rPr lang="en-US" sz="1600" dirty="0" smtClean="0"/>
                <a:t>venue </a:t>
              </a:r>
              <a:endParaRPr lang="en-US" sz="1600" dirty="0"/>
            </a:p>
          </p:txBody>
        </p:sp>
        <p:sp>
          <p:nvSpPr>
            <p:cNvPr id="65" name="TextBox 64"/>
            <p:cNvSpPr txBox="1"/>
            <p:nvPr/>
          </p:nvSpPr>
          <p:spPr>
            <a:xfrm>
              <a:off x="6248400" y="3276600"/>
              <a:ext cx="1661673" cy="553998"/>
            </a:xfrm>
            <a:prstGeom prst="rect">
              <a:avLst/>
            </a:prstGeom>
            <a:noFill/>
          </p:spPr>
          <p:txBody>
            <a:bodyPr wrap="none" rtlCol="0">
              <a:spAutoFit/>
            </a:bodyPr>
            <a:lstStyle/>
            <a:p>
              <a:r>
                <a:rPr lang="en-US" sz="1500" dirty="0" smtClean="0"/>
                <a:t>Name, contact no.,</a:t>
              </a:r>
            </a:p>
            <a:p>
              <a:r>
                <a:rPr lang="en-US" sz="1500" dirty="0" smtClean="0"/>
                <a:t>Designation, salary</a:t>
              </a:r>
              <a:endParaRPr lang="en-US" sz="1500" dirty="0"/>
            </a:p>
          </p:txBody>
        </p:sp>
        <p:sp>
          <p:nvSpPr>
            <p:cNvPr id="66" name="TextBox 65"/>
            <p:cNvSpPr txBox="1"/>
            <p:nvPr/>
          </p:nvSpPr>
          <p:spPr>
            <a:xfrm>
              <a:off x="5791200" y="4191000"/>
              <a:ext cx="1548501" cy="584775"/>
            </a:xfrm>
            <a:prstGeom prst="rect">
              <a:avLst/>
            </a:prstGeom>
            <a:noFill/>
          </p:spPr>
          <p:txBody>
            <a:bodyPr wrap="none" rtlCol="0">
              <a:spAutoFit/>
            </a:bodyPr>
            <a:lstStyle/>
            <a:p>
              <a:r>
                <a:rPr lang="en-US" sz="1600" dirty="0" smtClean="0"/>
                <a:t>Title, document,</a:t>
              </a:r>
            </a:p>
            <a:p>
              <a:r>
                <a:rPr lang="en-US" sz="1600" dirty="0" smtClean="0"/>
                <a:t>date</a:t>
              </a:r>
              <a:endParaRPr lang="en-US" sz="1600" dirty="0"/>
            </a:p>
          </p:txBody>
        </p:sp>
        <p:sp>
          <p:nvSpPr>
            <p:cNvPr id="67" name="TextBox 66"/>
            <p:cNvSpPr txBox="1"/>
            <p:nvPr/>
          </p:nvSpPr>
          <p:spPr>
            <a:xfrm>
              <a:off x="5486400" y="4953000"/>
              <a:ext cx="1650645" cy="584775"/>
            </a:xfrm>
            <a:prstGeom prst="rect">
              <a:avLst/>
            </a:prstGeom>
            <a:noFill/>
          </p:spPr>
          <p:txBody>
            <a:bodyPr wrap="none" rtlCol="0">
              <a:spAutoFit/>
            </a:bodyPr>
            <a:lstStyle/>
            <a:p>
              <a:r>
                <a:rPr lang="en-US" sz="1600" dirty="0" err="1" smtClean="0"/>
                <a:t>Emp</a:t>
              </a:r>
              <a:r>
                <a:rPr lang="en-US" sz="1600" dirty="0" smtClean="0"/>
                <a:t> id, basic pay,</a:t>
              </a:r>
            </a:p>
            <a:p>
              <a:r>
                <a:rPr lang="en-US" sz="1600" dirty="0" smtClean="0"/>
                <a:t>deduction</a:t>
              </a:r>
              <a:endParaRPr lang="en-US" sz="1600" dirty="0"/>
            </a:p>
          </p:txBody>
        </p:sp>
        <p:sp>
          <p:nvSpPr>
            <p:cNvPr id="72" name="Oval 71"/>
            <p:cNvSpPr/>
            <p:nvPr/>
          </p:nvSpPr>
          <p:spPr>
            <a:xfrm>
              <a:off x="2057400" y="2667000"/>
              <a:ext cx="1435241"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Login process</a:t>
              </a:r>
              <a:endParaRPr lang="en-US" sz="16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HR Team</a:t>
            </a:r>
            <a:endParaRPr lang="en-US" dirty="0"/>
          </a:p>
        </p:txBody>
      </p:sp>
      <p:sp>
        <p:nvSpPr>
          <p:cNvPr id="5" name="Oval 4"/>
          <p:cNvSpPr/>
          <p:nvPr/>
        </p:nvSpPr>
        <p:spPr>
          <a:xfrm>
            <a:off x="2514600" y="1066800"/>
            <a:ext cx="12954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Process</a:t>
            </a:r>
            <a:endParaRPr lang="en-US" dirty="0"/>
          </a:p>
        </p:txBody>
      </p:sp>
      <p:cxnSp>
        <p:nvCxnSpPr>
          <p:cNvPr id="7" name="Straight Arrow Connector 6"/>
          <p:cNvCxnSpPr>
            <a:stCxn id="4" idx="3"/>
          </p:cNvCxnSpPr>
          <p:nvPr/>
        </p:nvCxnSpPr>
        <p:spPr>
          <a:xfrm>
            <a:off x="1905000" y="1447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00" y="1371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4191000" y="17526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3733800" y="2133600"/>
            <a:ext cx="18288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designation</a:t>
            </a:r>
            <a:endParaRPr lang="en-US" dirty="0"/>
          </a:p>
        </p:txBody>
      </p:sp>
      <p:cxnSp>
        <p:nvCxnSpPr>
          <p:cNvPr id="45" name="Straight Connector 44"/>
          <p:cNvCxnSpPr/>
          <p:nvPr/>
        </p:nvCxnSpPr>
        <p:spPr>
          <a:xfrm>
            <a:off x="6858000" y="22860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58000" y="26670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5486400" y="24384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Oval 49"/>
          <p:cNvSpPr/>
          <p:nvPr/>
        </p:nvSpPr>
        <p:spPr>
          <a:xfrm>
            <a:off x="3810000" y="3429000"/>
            <a:ext cx="14478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Creating vacancy</a:t>
            </a:r>
            <a:endParaRPr lang="en-US" dirty="0"/>
          </a:p>
        </p:txBody>
      </p:sp>
      <p:cxnSp>
        <p:nvCxnSpPr>
          <p:cNvPr id="52" name="Straight Connector 51"/>
          <p:cNvCxnSpPr/>
          <p:nvPr/>
        </p:nvCxnSpPr>
        <p:spPr>
          <a:xfrm rot="5400000">
            <a:off x="6934994" y="3276600"/>
            <a:ext cx="1218406" cy="79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0800000">
            <a:off x="5257800" y="3886200"/>
            <a:ext cx="2286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5400000">
            <a:off x="305594" y="2819400"/>
            <a:ext cx="2285206" cy="79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1447800" y="3962400"/>
            <a:ext cx="2362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Oval 63"/>
          <p:cNvSpPr/>
          <p:nvPr/>
        </p:nvSpPr>
        <p:spPr>
          <a:xfrm>
            <a:off x="3733800" y="5181600"/>
            <a:ext cx="14478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Vacancy approval</a:t>
            </a:r>
            <a:endParaRPr lang="en-US" dirty="0"/>
          </a:p>
        </p:txBody>
      </p:sp>
      <p:cxnSp>
        <p:nvCxnSpPr>
          <p:cNvPr id="67" name="Straight Connector 66"/>
          <p:cNvCxnSpPr/>
          <p:nvPr/>
        </p:nvCxnSpPr>
        <p:spPr>
          <a:xfrm>
            <a:off x="5181600" y="41148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rot="5400000">
            <a:off x="6286500" y="45339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400800" y="50292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6400800" y="54102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5400000">
            <a:off x="6553200" y="5562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rot="10800000">
            <a:off x="5181600" y="5715000"/>
            <a:ext cx="1524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105400" y="58674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rot="5400000" flipH="1" flipV="1">
            <a:off x="7086600" y="56388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8" name="Rectangle 87"/>
          <p:cNvSpPr/>
          <p:nvPr/>
        </p:nvSpPr>
        <p:spPr>
          <a:xfrm>
            <a:off x="762000" y="5029200"/>
            <a:ext cx="1219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US" dirty="0"/>
          </a:p>
        </p:txBody>
      </p:sp>
      <p:cxnSp>
        <p:nvCxnSpPr>
          <p:cNvPr id="90" name="Straight Connector 89"/>
          <p:cNvCxnSpPr>
            <a:stCxn id="88" idx="2"/>
          </p:cNvCxnSpPr>
          <p:nvPr/>
        </p:nvCxnSpPr>
        <p:spPr>
          <a:xfrm rot="5400000">
            <a:off x="1219200" y="5638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1371600" y="5791200"/>
            <a:ext cx="2438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rot="5400000" flipH="1" flipV="1">
            <a:off x="3848100" y="49911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rot="10800000">
            <a:off x="1143000" y="4724400"/>
            <a:ext cx="2971800" cy="158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rot="5400000" flipH="1" flipV="1">
            <a:off x="-381000" y="3200400"/>
            <a:ext cx="3048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934200" y="2286000"/>
            <a:ext cx="1398973" cy="400110"/>
          </a:xfrm>
          <a:prstGeom prst="rect">
            <a:avLst/>
          </a:prstGeom>
          <a:noFill/>
        </p:spPr>
        <p:txBody>
          <a:bodyPr wrap="none" rtlCol="0">
            <a:spAutoFit/>
          </a:bodyPr>
          <a:lstStyle/>
          <a:p>
            <a:r>
              <a:rPr lang="en-US" sz="2000" dirty="0" smtClean="0"/>
              <a:t>designation</a:t>
            </a:r>
            <a:endParaRPr lang="en-US" sz="2000" dirty="0"/>
          </a:p>
        </p:txBody>
      </p:sp>
      <p:sp>
        <p:nvSpPr>
          <p:cNvPr id="34" name="TextBox 33"/>
          <p:cNvSpPr txBox="1"/>
          <p:nvPr/>
        </p:nvSpPr>
        <p:spPr>
          <a:xfrm>
            <a:off x="1905000" y="1524000"/>
            <a:ext cx="730906" cy="584775"/>
          </a:xfrm>
          <a:prstGeom prst="rect">
            <a:avLst/>
          </a:prstGeom>
          <a:noFill/>
        </p:spPr>
        <p:txBody>
          <a:bodyPr wrap="square" rtlCol="0">
            <a:spAutoFit/>
          </a:bodyPr>
          <a:lstStyle/>
          <a:p>
            <a:r>
              <a:rPr lang="en-US" sz="1600" dirty="0" smtClean="0"/>
              <a:t>Login</a:t>
            </a:r>
          </a:p>
          <a:p>
            <a:r>
              <a:rPr lang="en-US" sz="1600" dirty="0" smtClean="0"/>
              <a:t>details</a:t>
            </a:r>
            <a:endParaRPr lang="en-US" sz="1600" dirty="0"/>
          </a:p>
        </p:txBody>
      </p:sp>
      <p:sp>
        <p:nvSpPr>
          <p:cNvPr id="37" name="TextBox 36"/>
          <p:cNvSpPr txBox="1"/>
          <p:nvPr/>
        </p:nvSpPr>
        <p:spPr>
          <a:xfrm>
            <a:off x="5562600" y="1828800"/>
            <a:ext cx="1223092" cy="584775"/>
          </a:xfrm>
          <a:prstGeom prst="rect">
            <a:avLst/>
          </a:prstGeom>
          <a:noFill/>
        </p:spPr>
        <p:txBody>
          <a:bodyPr wrap="none" rtlCol="0">
            <a:spAutoFit/>
          </a:bodyPr>
          <a:lstStyle/>
          <a:p>
            <a:r>
              <a:rPr lang="en-US" sz="1600" dirty="0" smtClean="0"/>
              <a:t>Designation,</a:t>
            </a:r>
          </a:p>
          <a:p>
            <a:r>
              <a:rPr lang="en-US" sz="1600" dirty="0" smtClean="0"/>
              <a:t>description</a:t>
            </a:r>
            <a:endParaRPr lang="en-US" sz="1600" dirty="0"/>
          </a:p>
        </p:txBody>
      </p:sp>
      <p:sp>
        <p:nvSpPr>
          <p:cNvPr id="38" name="Content Placeholder 37"/>
          <p:cNvSpPr txBox="1">
            <a:spLocks noGrp="1"/>
          </p:cNvSpPr>
          <p:nvPr>
            <p:ph idx="1"/>
          </p:nvPr>
        </p:nvSpPr>
        <p:spPr>
          <a:xfrm>
            <a:off x="5410200" y="3505200"/>
            <a:ext cx="1752600" cy="338554"/>
          </a:xfrm>
          <a:prstGeom prst="rect">
            <a:avLst/>
          </a:prstGeom>
          <a:noFill/>
        </p:spPr>
        <p:txBody>
          <a:bodyPr wrap="square" rtlCol="0">
            <a:spAutoFit/>
          </a:bodyPr>
          <a:lstStyle/>
          <a:p>
            <a:pPr>
              <a:buNone/>
            </a:pPr>
            <a:r>
              <a:rPr lang="en-US" sz="1600" dirty="0" smtClean="0"/>
              <a:t>Designation details</a:t>
            </a:r>
            <a:endParaRPr lang="en-US" sz="1600" dirty="0"/>
          </a:p>
        </p:txBody>
      </p:sp>
      <p:sp>
        <p:nvSpPr>
          <p:cNvPr id="39" name="TextBox 38"/>
          <p:cNvSpPr txBox="1"/>
          <p:nvPr/>
        </p:nvSpPr>
        <p:spPr>
          <a:xfrm>
            <a:off x="1981200" y="3581400"/>
            <a:ext cx="1450333" cy="338554"/>
          </a:xfrm>
          <a:prstGeom prst="rect">
            <a:avLst/>
          </a:prstGeom>
          <a:noFill/>
        </p:spPr>
        <p:txBody>
          <a:bodyPr wrap="none" rtlCol="0">
            <a:spAutoFit/>
          </a:bodyPr>
          <a:lstStyle/>
          <a:p>
            <a:r>
              <a:rPr lang="en-US" sz="1600" dirty="0" smtClean="0"/>
              <a:t>Vacancy details</a:t>
            </a:r>
            <a:endParaRPr lang="en-US" sz="1600" dirty="0"/>
          </a:p>
        </p:txBody>
      </p:sp>
      <p:sp>
        <p:nvSpPr>
          <p:cNvPr id="40" name="TextBox 39"/>
          <p:cNvSpPr txBox="1"/>
          <p:nvPr/>
        </p:nvSpPr>
        <p:spPr>
          <a:xfrm>
            <a:off x="1981200" y="4343400"/>
            <a:ext cx="1400704" cy="338554"/>
          </a:xfrm>
          <a:prstGeom prst="rect">
            <a:avLst/>
          </a:prstGeom>
          <a:noFill/>
        </p:spPr>
        <p:txBody>
          <a:bodyPr wrap="none" rtlCol="0">
            <a:spAutoFit/>
          </a:bodyPr>
          <a:lstStyle/>
          <a:p>
            <a:r>
              <a:rPr lang="en-US" sz="1600" dirty="0" smtClean="0"/>
              <a:t>Vacancy status</a:t>
            </a:r>
            <a:endParaRPr lang="en-US" sz="1600" dirty="0"/>
          </a:p>
        </p:txBody>
      </p:sp>
      <p:sp>
        <p:nvSpPr>
          <p:cNvPr id="41" name="TextBox 40"/>
          <p:cNvSpPr txBox="1"/>
          <p:nvPr/>
        </p:nvSpPr>
        <p:spPr>
          <a:xfrm>
            <a:off x="2057400" y="5410200"/>
            <a:ext cx="1400704" cy="338554"/>
          </a:xfrm>
          <a:prstGeom prst="rect">
            <a:avLst/>
          </a:prstGeom>
          <a:noFill/>
        </p:spPr>
        <p:txBody>
          <a:bodyPr wrap="none" rtlCol="0">
            <a:spAutoFit/>
          </a:bodyPr>
          <a:lstStyle/>
          <a:p>
            <a:r>
              <a:rPr lang="en-US" sz="1600" dirty="0" smtClean="0"/>
              <a:t>Vacancy status</a:t>
            </a:r>
            <a:endParaRPr lang="en-US" sz="1600" dirty="0"/>
          </a:p>
        </p:txBody>
      </p:sp>
      <p:sp>
        <p:nvSpPr>
          <p:cNvPr id="42" name="TextBox 41"/>
          <p:cNvSpPr txBox="1"/>
          <p:nvPr/>
        </p:nvSpPr>
        <p:spPr>
          <a:xfrm>
            <a:off x="5715000" y="5943600"/>
            <a:ext cx="1400704" cy="338554"/>
          </a:xfrm>
          <a:prstGeom prst="rect">
            <a:avLst/>
          </a:prstGeom>
          <a:noFill/>
        </p:spPr>
        <p:txBody>
          <a:bodyPr wrap="none" rtlCol="0">
            <a:spAutoFit/>
          </a:bodyPr>
          <a:lstStyle/>
          <a:p>
            <a:r>
              <a:rPr lang="en-US" sz="1600" dirty="0" smtClean="0"/>
              <a:t>Vacancy status</a:t>
            </a:r>
            <a:endParaRPr lang="en-US" sz="1600" dirty="0"/>
          </a:p>
        </p:txBody>
      </p:sp>
      <p:sp>
        <p:nvSpPr>
          <p:cNvPr id="43" name="TextBox 42"/>
          <p:cNvSpPr txBox="1"/>
          <p:nvPr/>
        </p:nvSpPr>
        <p:spPr>
          <a:xfrm>
            <a:off x="5334000" y="5257800"/>
            <a:ext cx="1057982" cy="338554"/>
          </a:xfrm>
          <a:prstGeom prst="rect">
            <a:avLst/>
          </a:prstGeom>
          <a:noFill/>
        </p:spPr>
        <p:txBody>
          <a:bodyPr wrap="none" rtlCol="0">
            <a:spAutoFit/>
          </a:bodyPr>
          <a:lstStyle/>
          <a:p>
            <a:r>
              <a:rPr lang="en-US" sz="1600" dirty="0" smtClean="0"/>
              <a:t>Vacancy id</a:t>
            </a:r>
            <a:endParaRPr lang="en-US" sz="1600" dirty="0"/>
          </a:p>
        </p:txBody>
      </p:sp>
      <p:sp>
        <p:nvSpPr>
          <p:cNvPr id="44" name="TextBox 43"/>
          <p:cNvSpPr txBox="1"/>
          <p:nvPr/>
        </p:nvSpPr>
        <p:spPr>
          <a:xfrm>
            <a:off x="6553200" y="5029200"/>
            <a:ext cx="1182247" cy="400110"/>
          </a:xfrm>
          <a:prstGeom prst="rect">
            <a:avLst/>
          </a:prstGeom>
          <a:noFill/>
        </p:spPr>
        <p:txBody>
          <a:bodyPr wrap="none" rtlCol="0">
            <a:spAutoFit/>
          </a:bodyPr>
          <a:lstStyle/>
          <a:p>
            <a:r>
              <a:rPr lang="en-US" sz="2000" dirty="0" smtClean="0"/>
              <a:t>vacancies</a:t>
            </a:r>
            <a:endParaRPr lang="en-US" sz="2000" dirty="0"/>
          </a:p>
        </p:txBody>
      </p:sp>
      <p:sp>
        <p:nvSpPr>
          <p:cNvPr id="46" name="Title 16"/>
          <p:cNvSpPr>
            <a:spLocks noGrp="1"/>
          </p:cNvSpPr>
          <p:nvPr>
            <p:ph type="title"/>
          </p:nvPr>
        </p:nvSpPr>
        <p:spPr>
          <a:xfrm>
            <a:off x="304800" y="350838"/>
            <a:ext cx="1981200" cy="411162"/>
          </a:xfrm>
        </p:spPr>
        <p:txBody>
          <a:bodyPr>
            <a:normAutofit fontScale="90000"/>
          </a:bodyPr>
          <a:lstStyle/>
          <a:p>
            <a:r>
              <a:rPr lang="en-US" sz="3100" dirty="0" smtClean="0"/>
              <a:t>Level</a:t>
            </a:r>
            <a:r>
              <a:rPr lang="en-US" sz="3600" dirty="0" smtClean="0"/>
              <a:t> 2</a:t>
            </a:r>
            <a:endParaRPr lang="en-IN" dirty="0"/>
          </a:p>
        </p:txBody>
      </p:sp>
      <p:grpSp>
        <p:nvGrpSpPr>
          <p:cNvPr id="70" name="Group 69"/>
          <p:cNvGrpSpPr/>
          <p:nvPr/>
        </p:nvGrpSpPr>
        <p:grpSpPr>
          <a:xfrm>
            <a:off x="1752600" y="1677194"/>
            <a:ext cx="2209800" cy="457994"/>
            <a:chOff x="1752600" y="1677194"/>
            <a:chExt cx="2209800" cy="457994"/>
          </a:xfrm>
        </p:grpSpPr>
        <p:cxnSp>
          <p:nvCxnSpPr>
            <p:cNvPr id="55" name="Straight Arrow Connector 54"/>
            <p:cNvCxnSpPr/>
            <p:nvPr/>
          </p:nvCxnSpPr>
          <p:spPr>
            <a:xfrm rot="5400000" flipH="1" flipV="1">
              <a:off x="1524794" y="1905000"/>
              <a:ext cx="4564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752600" y="2133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p:cNvCxnSpPr/>
          <p:nvPr/>
        </p:nvCxnSpPr>
        <p:spPr>
          <a:xfrm rot="5400000">
            <a:off x="3581400" y="17526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48200" y="1219200"/>
            <a:ext cx="1300356" cy="338554"/>
          </a:xfrm>
          <a:prstGeom prst="rect">
            <a:avLst/>
          </a:prstGeom>
          <a:noFill/>
        </p:spPr>
        <p:txBody>
          <a:bodyPr wrap="none" rtlCol="0">
            <a:spAutoFit/>
          </a:bodyPr>
          <a:lstStyle/>
          <a:p>
            <a:r>
              <a:rPr lang="en-US" sz="1600" dirty="0" smtClean="0"/>
              <a:t>Login success</a:t>
            </a:r>
            <a:endParaRPr lang="en-US" sz="1600" dirty="0"/>
          </a:p>
        </p:txBody>
      </p:sp>
      <p:sp>
        <p:nvSpPr>
          <p:cNvPr id="68" name="TextBox 67"/>
          <p:cNvSpPr txBox="1"/>
          <p:nvPr/>
        </p:nvSpPr>
        <p:spPr>
          <a:xfrm>
            <a:off x="2209800" y="2286000"/>
            <a:ext cx="1136017" cy="338554"/>
          </a:xfrm>
          <a:prstGeom prst="rect">
            <a:avLst/>
          </a:prstGeom>
          <a:noFill/>
        </p:spPr>
        <p:txBody>
          <a:bodyPr wrap="none" rtlCol="0">
            <a:spAutoFit/>
          </a:bodyPr>
          <a:lstStyle/>
          <a:p>
            <a:r>
              <a:rPr lang="en-US" sz="1600" dirty="0" smtClean="0"/>
              <a:t>Login failed</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19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applicant</a:t>
            </a:r>
            <a:endParaRPr lang="en-US" dirty="0"/>
          </a:p>
        </p:txBody>
      </p:sp>
      <p:sp>
        <p:nvSpPr>
          <p:cNvPr id="11" name="Oval 10"/>
          <p:cNvSpPr/>
          <p:nvPr/>
        </p:nvSpPr>
        <p:spPr>
          <a:xfrm>
            <a:off x="2895600" y="990600"/>
            <a:ext cx="13716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process</a:t>
            </a:r>
            <a:endParaRPr lang="en-US" dirty="0"/>
          </a:p>
        </p:txBody>
      </p:sp>
      <p:cxnSp>
        <p:nvCxnSpPr>
          <p:cNvPr id="15" name="Straight Arrow Connector 14"/>
          <p:cNvCxnSpPr>
            <a:stCxn id="4" idx="3"/>
            <a:endCxn id="11" idx="2"/>
          </p:cNvCxnSpPr>
          <p:nvPr/>
        </p:nvCxnSpPr>
        <p:spPr>
          <a:xfrm>
            <a:off x="2286000" y="14097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4114800" y="2362200"/>
            <a:ext cx="14478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Search jobs</a:t>
            </a:r>
            <a:endParaRPr lang="en-US" dirty="0"/>
          </a:p>
        </p:txBody>
      </p:sp>
      <p:cxnSp>
        <p:nvCxnSpPr>
          <p:cNvPr id="24" name="Straight Arrow Connector 23"/>
          <p:cNvCxnSpPr/>
          <p:nvPr/>
        </p:nvCxnSpPr>
        <p:spPr>
          <a:xfrm rot="5400000">
            <a:off x="4304506" y="1866900"/>
            <a:ext cx="991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Oval 28"/>
          <p:cNvSpPr/>
          <p:nvPr/>
        </p:nvSpPr>
        <p:spPr>
          <a:xfrm>
            <a:off x="3962400" y="3733800"/>
            <a:ext cx="14478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Retrieve job detail</a:t>
            </a:r>
            <a:endParaRPr lang="en-US" dirty="0"/>
          </a:p>
        </p:txBody>
      </p:sp>
      <p:sp>
        <p:nvSpPr>
          <p:cNvPr id="30" name="Oval 29"/>
          <p:cNvSpPr/>
          <p:nvPr/>
        </p:nvSpPr>
        <p:spPr>
          <a:xfrm>
            <a:off x="3886200" y="5410200"/>
            <a:ext cx="14478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Apply for job</a:t>
            </a:r>
            <a:endParaRPr lang="en-US" dirty="0"/>
          </a:p>
        </p:txBody>
      </p:sp>
      <p:cxnSp>
        <p:nvCxnSpPr>
          <p:cNvPr id="38" name="Straight Connector 37"/>
          <p:cNvCxnSpPr/>
          <p:nvPr/>
        </p:nvCxnSpPr>
        <p:spPr>
          <a:xfrm>
            <a:off x="6705600" y="2514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705600" y="2895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5562600" y="266700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Connector 20"/>
          <p:cNvCxnSpPr>
            <a:stCxn id="30" idx="2"/>
          </p:cNvCxnSpPr>
          <p:nvPr/>
        </p:nvCxnSpPr>
        <p:spPr>
          <a:xfrm rot="10800000">
            <a:off x="1600200" y="58674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flipH="1" flipV="1">
            <a:off x="-533400" y="3733800"/>
            <a:ext cx="426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30" idx="6"/>
          </p:cNvCxnSpPr>
          <p:nvPr/>
        </p:nvCxnSpPr>
        <p:spPr>
          <a:xfrm>
            <a:off x="5334000" y="5867400"/>
            <a:ext cx="1371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9" idx="4"/>
          </p:cNvCxnSpPr>
          <p:nvPr/>
        </p:nvCxnSpPr>
        <p:spPr>
          <a:xfrm rot="16200000" flipH="1">
            <a:off x="4324350" y="5010150"/>
            <a:ext cx="7620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6934200" y="35052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rot="10800000">
            <a:off x="5410200" y="4114800"/>
            <a:ext cx="2133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781800" y="57150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58000" y="6096000"/>
            <a:ext cx="14478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209800" y="1447800"/>
            <a:ext cx="730906" cy="584775"/>
          </a:xfrm>
          <a:prstGeom prst="rect">
            <a:avLst/>
          </a:prstGeom>
          <a:noFill/>
        </p:spPr>
        <p:txBody>
          <a:bodyPr wrap="none" rtlCol="0">
            <a:spAutoFit/>
          </a:bodyPr>
          <a:lstStyle/>
          <a:p>
            <a:r>
              <a:rPr lang="en-US" sz="1600" dirty="0" smtClean="0"/>
              <a:t>Login </a:t>
            </a:r>
          </a:p>
          <a:p>
            <a:r>
              <a:rPr lang="en-US" sz="1600" dirty="0" smtClean="0"/>
              <a:t>details</a:t>
            </a:r>
            <a:endParaRPr lang="en-US" sz="1600" dirty="0"/>
          </a:p>
        </p:txBody>
      </p:sp>
      <p:sp>
        <p:nvSpPr>
          <p:cNvPr id="52" name="TextBox 51"/>
          <p:cNvSpPr txBox="1"/>
          <p:nvPr/>
        </p:nvSpPr>
        <p:spPr>
          <a:xfrm>
            <a:off x="4800600" y="1371600"/>
            <a:ext cx="960519" cy="584775"/>
          </a:xfrm>
          <a:prstGeom prst="rect">
            <a:avLst/>
          </a:prstGeom>
          <a:noFill/>
        </p:spPr>
        <p:txBody>
          <a:bodyPr wrap="none" rtlCol="0">
            <a:spAutoFit/>
          </a:bodyPr>
          <a:lstStyle/>
          <a:p>
            <a:r>
              <a:rPr lang="en-US" sz="1600" dirty="0" smtClean="0"/>
              <a:t>Vacancy, </a:t>
            </a:r>
          </a:p>
          <a:p>
            <a:r>
              <a:rPr lang="en-US" sz="1600" dirty="0" smtClean="0"/>
              <a:t>Post type</a:t>
            </a:r>
            <a:endParaRPr lang="en-US" sz="1600" dirty="0"/>
          </a:p>
        </p:txBody>
      </p:sp>
      <p:sp>
        <p:nvSpPr>
          <p:cNvPr id="53" name="TextBox 52"/>
          <p:cNvSpPr txBox="1"/>
          <p:nvPr/>
        </p:nvSpPr>
        <p:spPr>
          <a:xfrm>
            <a:off x="5638800" y="2057400"/>
            <a:ext cx="838200" cy="584775"/>
          </a:xfrm>
          <a:prstGeom prst="rect">
            <a:avLst/>
          </a:prstGeom>
          <a:noFill/>
        </p:spPr>
        <p:txBody>
          <a:bodyPr wrap="square" rtlCol="0">
            <a:spAutoFit/>
          </a:bodyPr>
          <a:lstStyle/>
          <a:p>
            <a:r>
              <a:rPr lang="en-US" sz="1600" dirty="0" smtClean="0"/>
              <a:t>Search  query</a:t>
            </a:r>
            <a:endParaRPr lang="en-US" sz="1600" dirty="0"/>
          </a:p>
        </p:txBody>
      </p:sp>
      <p:sp>
        <p:nvSpPr>
          <p:cNvPr id="55" name="TextBox 54"/>
          <p:cNvSpPr txBox="1"/>
          <p:nvPr/>
        </p:nvSpPr>
        <p:spPr>
          <a:xfrm>
            <a:off x="6858000" y="2514600"/>
            <a:ext cx="1182247" cy="400110"/>
          </a:xfrm>
          <a:prstGeom prst="rect">
            <a:avLst/>
          </a:prstGeom>
          <a:noFill/>
        </p:spPr>
        <p:txBody>
          <a:bodyPr wrap="none" rtlCol="0">
            <a:spAutoFit/>
          </a:bodyPr>
          <a:lstStyle/>
          <a:p>
            <a:r>
              <a:rPr lang="en-US" sz="2000" dirty="0" smtClean="0"/>
              <a:t>vacancies</a:t>
            </a:r>
            <a:endParaRPr lang="en-US" sz="2000" dirty="0"/>
          </a:p>
        </p:txBody>
      </p:sp>
      <p:sp>
        <p:nvSpPr>
          <p:cNvPr id="56" name="TextBox 55"/>
          <p:cNvSpPr txBox="1"/>
          <p:nvPr/>
        </p:nvSpPr>
        <p:spPr>
          <a:xfrm>
            <a:off x="5867400" y="3733800"/>
            <a:ext cx="1264192" cy="338554"/>
          </a:xfrm>
          <a:prstGeom prst="rect">
            <a:avLst/>
          </a:prstGeom>
          <a:noFill/>
        </p:spPr>
        <p:txBody>
          <a:bodyPr wrap="none" rtlCol="0">
            <a:spAutoFit/>
          </a:bodyPr>
          <a:lstStyle/>
          <a:p>
            <a:r>
              <a:rPr lang="en-US" sz="1600" dirty="0" smtClean="0"/>
              <a:t>Search result</a:t>
            </a:r>
            <a:endParaRPr lang="en-US" sz="1600" dirty="0"/>
          </a:p>
        </p:txBody>
      </p:sp>
      <p:sp>
        <p:nvSpPr>
          <p:cNvPr id="57" name="TextBox 56"/>
          <p:cNvSpPr txBox="1"/>
          <p:nvPr/>
        </p:nvSpPr>
        <p:spPr>
          <a:xfrm>
            <a:off x="4724400" y="4724400"/>
            <a:ext cx="1586716" cy="338554"/>
          </a:xfrm>
          <a:prstGeom prst="rect">
            <a:avLst/>
          </a:prstGeom>
          <a:noFill/>
        </p:spPr>
        <p:txBody>
          <a:bodyPr wrap="none" rtlCol="0">
            <a:spAutoFit/>
          </a:bodyPr>
          <a:lstStyle/>
          <a:p>
            <a:r>
              <a:rPr lang="en-US" sz="1600" dirty="0" smtClean="0"/>
              <a:t>Selected job title</a:t>
            </a:r>
            <a:endParaRPr lang="en-US" sz="1600" dirty="0"/>
          </a:p>
        </p:txBody>
      </p:sp>
      <p:sp>
        <p:nvSpPr>
          <p:cNvPr id="58" name="TextBox 57"/>
          <p:cNvSpPr txBox="1"/>
          <p:nvPr/>
        </p:nvSpPr>
        <p:spPr>
          <a:xfrm>
            <a:off x="5257800" y="5486400"/>
            <a:ext cx="1560812" cy="338554"/>
          </a:xfrm>
          <a:prstGeom prst="rect">
            <a:avLst/>
          </a:prstGeom>
          <a:noFill/>
        </p:spPr>
        <p:txBody>
          <a:bodyPr wrap="none" rtlCol="0">
            <a:spAutoFit/>
          </a:bodyPr>
          <a:lstStyle/>
          <a:p>
            <a:r>
              <a:rPr lang="en-US" sz="1600" dirty="0" smtClean="0"/>
              <a:t>Applicant details</a:t>
            </a:r>
            <a:endParaRPr lang="en-US" sz="1600" dirty="0"/>
          </a:p>
        </p:txBody>
      </p:sp>
      <p:sp>
        <p:nvSpPr>
          <p:cNvPr id="59" name="TextBox 58"/>
          <p:cNvSpPr txBox="1"/>
          <p:nvPr/>
        </p:nvSpPr>
        <p:spPr>
          <a:xfrm>
            <a:off x="6934200" y="5715000"/>
            <a:ext cx="1246175" cy="400110"/>
          </a:xfrm>
          <a:prstGeom prst="rect">
            <a:avLst/>
          </a:prstGeom>
          <a:noFill/>
        </p:spPr>
        <p:txBody>
          <a:bodyPr wrap="none" rtlCol="0">
            <a:spAutoFit/>
          </a:bodyPr>
          <a:lstStyle/>
          <a:p>
            <a:r>
              <a:rPr lang="en-US" sz="2000" dirty="0" smtClean="0"/>
              <a:t>applicants</a:t>
            </a:r>
            <a:endParaRPr lang="en-US" sz="2000" dirty="0"/>
          </a:p>
        </p:txBody>
      </p:sp>
      <p:sp>
        <p:nvSpPr>
          <p:cNvPr id="60" name="TextBox 59"/>
          <p:cNvSpPr txBox="1"/>
          <p:nvPr/>
        </p:nvSpPr>
        <p:spPr>
          <a:xfrm>
            <a:off x="1676400" y="3124200"/>
            <a:ext cx="1223027" cy="584775"/>
          </a:xfrm>
          <a:prstGeom prst="rect">
            <a:avLst/>
          </a:prstGeom>
          <a:noFill/>
        </p:spPr>
        <p:txBody>
          <a:bodyPr wrap="none" rtlCol="0">
            <a:spAutoFit/>
          </a:bodyPr>
          <a:lstStyle/>
          <a:p>
            <a:r>
              <a:rPr lang="en-US" sz="1600" dirty="0" smtClean="0"/>
              <a:t>Applicant </a:t>
            </a:r>
          </a:p>
          <a:p>
            <a:r>
              <a:rPr lang="en-US" sz="1600" dirty="0" smtClean="0"/>
              <a:t>Reference id</a:t>
            </a:r>
            <a:endParaRPr lang="en-US" sz="1600" dirty="0"/>
          </a:p>
        </p:txBody>
      </p:sp>
      <p:sp>
        <p:nvSpPr>
          <p:cNvPr id="31" name="Title 16"/>
          <p:cNvSpPr>
            <a:spLocks noGrp="1"/>
          </p:cNvSpPr>
          <p:nvPr>
            <p:ph type="title"/>
          </p:nvPr>
        </p:nvSpPr>
        <p:spPr>
          <a:xfrm>
            <a:off x="304800" y="350838"/>
            <a:ext cx="1981200" cy="411162"/>
          </a:xfrm>
        </p:spPr>
        <p:txBody>
          <a:bodyPr>
            <a:noAutofit/>
          </a:bodyPr>
          <a:lstStyle/>
          <a:p>
            <a:r>
              <a:rPr lang="en-US" sz="2800" dirty="0" smtClean="0"/>
              <a:t>Level 3</a:t>
            </a:r>
            <a:endParaRPr lang="en-IN" sz="2800" dirty="0"/>
          </a:p>
        </p:txBody>
      </p:sp>
      <p:grpSp>
        <p:nvGrpSpPr>
          <p:cNvPr id="66" name="Group 65"/>
          <p:cNvGrpSpPr/>
          <p:nvPr/>
        </p:nvGrpSpPr>
        <p:grpSpPr>
          <a:xfrm>
            <a:off x="1905000" y="1600200"/>
            <a:ext cx="2514600" cy="457200"/>
            <a:chOff x="1905000" y="1600200"/>
            <a:chExt cx="2514600" cy="457200"/>
          </a:xfrm>
        </p:grpSpPr>
        <p:cxnSp>
          <p:nvCxnSpPr>
            <p:cNvPr id="33" name="Straight Arrow Connector 32"/>
            <p:cNvCxnSpPr/>
            <p:nvPr/>
          </p:nvCxnSpPr>
          <p:spPr>
            <a:xfrm rot="5400000" flipH="1" flipV="1">
              <a:off x="1677194" y="1828006"/>
              <a:ext cx="4564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05000" y="2056606"/>
              <a:ext cx="25146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rot="5400000">
            <a:off x="4077494" y="17137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267200" y="1371600"/>
            <a:ext cx="533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735</Words>
  <Application>Microsoft Office PowerPoint</Application>
  <PresentationFormat>On-screen Show (4:3)</PresentationFormat>
  <Paragraphs>211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SYSTEM DESIGN</vt:lpstr>
      <vt:lpstr>Slide 2</vt:lpstr>
      <vt:lpstr>Slide 3</vt:lpstr>
      <vt:lpstr>Slide 4</vt:lpstr>
      <vt:lpstr>Slide 5</vt:lpstr>
      <vt:lpstr>Slide 6</vt:lpstr>
      <vt:lpstr>Slide 7</vt:lpstr>
      <vt:lpstr>Level 2</vt:lpstr>
      <vt:lpstr>Level 3</vt:lpstr>
      <vt:lpstr>Level 4</vt:lpstr>
      <vt:lpstr>Level 5</vt:lpstr>
      <vt:lpstr>Level 6</vt:lpstr>
      <vt:lpstr>Level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STUDENT</cp:lastModifiedBy>
  <cp:revision>96</cp:revision>
  <dcterms:created xsi:type="dcterms:W3CDTF">2014-01-21T10:39:19Z</dcterms:created>
  <dcterms:modified xsi:type="dcterms:W3CDTF">2014-02-10T05:53:03Z</dcterms:modified>
</cp:coreProperties>
</file>