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B325FD-2DE4-4375-B505-EB09424E71B4}">
  <a:tblStyle styleId="{1AB325FD-2DE4-4375-B505-EB09424E71B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סיוג תמונות רנגתן כדי לזהות מחלות ריאות</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0052cd9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0052cd9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בין כל 2 שכבות כאלה, יש max pooling בגודל (2,2) כי זה עוזר להפחית את המימדים ולהקטין את גודל השכבה, כדי לשפר את החישוב של הרשת. השתמשנו דווקא בmax כי הוא לוקח את הערך המקסימלי בכל חלון , שזה בעצם התכונה החזקה ביותר באזור מקומי כלשהו, ואז זה עוזר להבליט את המאפיינים החשובים ולהפחית  הרגישות לשינויים קטנים </a:t>
            </a:r>
            <a:endParaRPr/>
          </a:p>
          <a:p>
            <a:pPr indent="0" lvl="0" marL="0" rtl="1" algn="r">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0052cd92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0052cd9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השתמשנו בפונקציית אקטיבציה של Relu כי היא פונקציה לינארית ואז זה מקיל על מהירות החישוב . בנוסף לזה היא עוזרת למנוע את בעיית הvanishing gradient כי היא מפיקה פלט של אפס עבור ערכים שליליים של הקלט.</a:t>
            </a:r>
            <a:endParaRPr/>
          </a:p>
          <a:p>
            <a:pPr indent="0" lvl="0" marL="0" rtl="1" algn="r">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0052cd9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0052cd9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השתמשנו באלגוריתם אופטימיזציה של Adam שהוא משלב 2 אלגוריתמים ידועים - SGD, RMSprop כדי להשיג יעילות חישובית גבוהה. בנוסף לזה הוא משתמש בהערכה דינמית של קצב הלמידה עבור כל משקל ברשת, וזה מאפשר לו להתאים את קצב הלמידה באופן אוטומטי בהתאם לנתונים.</a:t>
            </a:r>
            <a:endParaRPr/>
          </a:p>
          <a:p>
            <a:pPr indent="0" lvl="0" marL="0" rtl="1" algn="r">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0052cd9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0052cd9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השתמשנו בפונקציית loss של categrical_crossentropy שהיא מחושבת עבור כל מחלקה אפשרית בתוצאה, וכך היא מתאימה לבעיות סיווג שבהן יש יותר מ2 מחלקות - כמו במקרה הזה שיש 3 מחלקות שונות. בנוסף, היא יעילה מבחינה חישובית ולכן זה חשוב במיוחד עבור אימון רשתות גדולות ומורכבות.</a:t>
            </a:r>
            <a:endParaRPr/>
          </a:p>
          <a:p>
            <a:pPr indent="0" lvl="0" marL="0" rtl="1" algn="r">
              <a:spcBef>
                <a:spcPts val="0"/>
              </a:spcBef>
              <a:spcAft>
                <a:spcPts val="0"/>
              </a:spcAft>
              <a:buNone/>
            </a:pPr>
            <a:r>
              <a:rPr lang="iw"/>
              <a:t>הרצנו מודל זה עבור 10 epochs.</a:t>
            </a:r>
            <a:endParaRPr/>
          </a:p>
          <a:p>
            <a:pPr indent="0" lvl="0" marL="0" rtl="1" algn="r">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f68e2a2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f68e2a2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f68e2a2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f68e2a2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f72bd4f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f72bd4f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rPr lang="iw"/>
              <a:t>טכניקה של השמטה אקראית של נוירונים מהרשת במהלך האימון, באחוז קבוע של 0.2. זה מונע מהרשת ללמוד מאפיינים ספציפיים מידי לנתוני האימון, מה שיוצר הכללה טובה יותר לנתונים שלא היו בקבוצת האימון. כתוצאה מכך, הרשת גם פחות רגישה לשינויים קלים בנתונים ומשיגה ביצועים טובים יותר על מגוון רחב יותר של נתונים.</a:t>
            </a:r>
            <a:endParaRPr/>
          </a:p>
          <a:p>
            <a:pPr indent="0" lvl="0" marL="0" rtl="1" algn="r">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f72bd4f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f72bd4f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טכניקה שכוללת עצירה של אימון הרשת מוקדם יותר, כאשר רואים שביצועי הרשת הגיעו למקסימום האפשרי. זה גם כן תורם למניעת overfitting כי הרשת לא לומדת מאפיינים ספציפיים מידי בגלל העצירה המוקדמת. בנוסף, זה מקצר משמעותית את זמן האימון של הרשת, וכן חוסך בחישובים. הצבנו ערך 5 בפרמטר patience כדי שלא יהיו מידי הרבה איטרציות ומצד שני שהeraly stopping ישפיע על המודל.</a:t>
            </a:r>
            <a:endParaRPr/>
          </a:p>
          <a:p>
            <a:pPr indent="0" lvl="0" marL="0" rtl="1" algn="r">
              <a:spcBef>
                <a:spcPts val="0"/>
              </a:spcBef>
              <a:spcAft>
                <a:spcPts val="0"/>
              </a:spcAft>
              <a:buNone/>
            </a:pPr>
            <a:r>
              <a:rPr lang="iw"/>
              <a:t>הרצנו מודל זה עבור 20 epochs והמודל עצר אחרי 11 epochs</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f68e2a2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f68e2a2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adjusted parametrs</a:t>
            </a:r>
            <a:endParaRPr/>
          </a:p>
          <a:p>
            <a:pPr indent="0" lvl="0" marL="0" rtl="1" algn="r">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f72bd4f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f72bd4f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מכיוון שלא ראינו שהתוצאות השתפרו, ניסינו לשנות את ערכי הפרמטרים בשיפורים שביצענו. לכן בdata augmentation הקטנו את כל הערכים פי 2. הוספנו עוד שכבת dropout בגודל 0.2 והגדלנו את מספר הepochs ל50 כדי לראות את ההשפעה של העצירה המוקדמת. הגדלנו גם את הpatience ל-10 כדי לראות האם המודל הפסיק את האימון לפני הזמן ואולי יוכל להגיע לתוצאות יותר טובות עם קצת יותר איטרציות.</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f4090129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f4090129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מחלות ריאות, מאובחנות ברוב הזמן  באמצעות צילומי רנטגן, והן שכיחות ומשפיעות על הריאות ודרכי הנשימה.</a:t>
            </a:r>
            <a:endParaRPr/>
          </a:p>
          <a:p>
            <a:pPr indent="0" lvl="0" marL="0" rtl="1" algn="r">
              <a:spcBef>
                <a:spcPts val="0"/>
              </a:spcBef>
              <a:spcAft>
                <a:spcPts val="0"/>
              </a:spcAft>
              <a:buNone/>
            </a:pPr>
            <a:r>
              <a:rPr lang="iw"/>
              <a:t>זיהוי מוקדם ומדויק של מחלות ריאות יכול לשפר את סיכויי ההחלמה של החולה . מודלים של למידה עמוקה, המבוססים על צילומי רנטגן, מציעים פוטנציאל אדיר לאוטומציה של תהליך האבחון, וזה יכול להוביל לזיהוי מהיר יותר של מחלות כמו סרטן ריאות, COVID ומחלות נשימתיות אחרות.</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כמו שאנחנו יודעים למידה עמוקה, הוא תחום מתקדם בבינה מלאכותית, שמאפשרת למחשבים לנתח כמויות גדולות של נתונים כמו נתונים חזותיים של צילומי רנטגן. מערכות שמישתמשות בלמידה עמוקה יכולות לזהות דפוסים מורכבים בצילומים, שיכולים גם להיות קשה לראות בעין האנושית, ואז לשפר את הדיוק והיעילות של האבחון הרפואי.</a:t>
            </a:r>
            <a:endParaRPr/>
          </a:p>
          <a:p>
            <a:pPr indent="0" lvl="0" marL="0" rtl="1" algn="r">
              <a:spcBef>
                <a:spcPts val="0"/>
              </a:spcBef>
              <a:spcAft>
                <a:spcPts val="0"/>
              </a:spcAft>
              <a:buNone/>
            </a:pPr>
            <a:r>
              <a:t/>
            </a:r>
            <a:endParaRPr/>
          </a:p>
          <a:p>
            <a:pPr indent="0" lvl="0" marL="0" rtl="1" algn="r">
              <a:spcBef>
                <a:spcPts val="0"/>
              </a:spcBef>
              <a:spcAft>
                <a:spcPts val="0"/>
              </a:spcAft>
              <a:buNone/>
            </a:pPr>
            <a:r>
              <a:rPr lang="iw">
                <a:solidFill>
                  <a:srgbClr val="666666"/>
                </a:solidFill>
              </a:rPr>
              <a:t>שימוש בלמידה עמוקה יכולה להקטין קודם את את עומס העבודה של הרופאים </a:t>
            </a:r>
            <a:r>
              <a:rPr lang="iw">
                <a:solidFill>
                  <a:srgbClr val="666666"/>
                </a:solidFill>
              </a:rPr>
              <a:t>בבתי חולים ובמרפאות </a:t>
            </a:r>
            <a:r>
              <a:rPr lang="iw">
                <a:solidFill>
                  <a:srgbClr val="666666"/>
                </a:solidFill>
              </a:rPr>
              <a:t>, וגם לאפשר אבחון מדויק יותר, גם באזורים מרוחקים כדי לשפר את איכות הטיפול הרפואי.</a:t>
            </a:r>
            <a:endParaRPr>
              <a:solidFill>
                <a:srgbClr val="666666"/>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f72bd4ff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f72bd4ff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adjusted parametrs</a:t>
            </a:r>
            <a:endParaRPr/>
          </a:p>
          <a:p>
            <a:pPr indent="0" lvl="0" marL="0" rtl="1" algn="r">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f4090129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f4090129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רשת עמוקה המורכבת מ-16 שכבות קונבולוציוניות ו-3 שכבות עיבוד לינארי. בכל שכבה קונבולוציונית ב-VGG16 יש מספר קטן יחסית של פילטרים (32 או 64), בהשוואה למודלים עמוקים אחרים. המודל משתמש בפילטרים קטנים בגודל 3x3 לאורך כל הרשת, ומשתמש בשכבות Pooling מקסימליות לאחר כל שני שכבות קונבולוציוניות כדי לצמצם את ממדי המאפיינים. אנחנו השתמשנו במודל מאומן מראש, למרות שאפשר גם לאמן מודל מאפס על מערך נתונים חדש.</a:t>
            </a:r>
            <a:endParaRPr/>
          </a:p>
          <a:p>
            <a:pPr indent="0" lvl="0" marL="0" rtl="1" algn="r">
              <a:spcBef>
                <a:spcPts val="0"/>
              </a:spcBef>
              <a:spcAft>
                <a:spcPts val="0"/>
              </a:spcAft>
              <a:buNone/>
            </a:pPr>
            <a:r>
              <a:rPr lang="iw"/>
              <a:t>אחד היתרונות במודל מאומן מראש הוא שהביצועים יהיו יותר מהירים ויעילים, אבל אולי פחות טובים ומדוייקים.</a:t>
            </a:r>
            <a:endParaRPr/>
          </a:p>
          <a:p>
            <a:pPr indent="0" lvl="0" marL="0" rtl="1" algn="r">
              <a:spcBef>
                <a:spcPts val="0"/>
              </a:spcBef>
              <a:spcAft>
                <a:spcPts val="0"/>
              </a:spcAft>
              <a:buNone/>
            </a:pPr>
            <a:r>
              <a:rPr lang="iw"/>
              <a:t>הרצנו מודל זה עבור 10 epochs, לאחר שהקפאנו את 15 השכבות הראשונות כדי למנוע overfitting ולעודד הכללה, עם 2 שכבות dropout בגודל 0.2 </a:t>
            </a:r>
            <a:endParaRPr/>
          </a:p>
          <a:p>
            <a:pPr indent="0" lvl="0" marL="0" rtl="1" algn="r">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f4090129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f4090129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f4090129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f4090129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הוא מאפשר לרשת "לתת תשומת לב" לחלקים שונים של הקלט בצורה מקבילה ומורכבת.</a:t>
            </a:r>
            <a:endParaRPr/>
          </a:p>
          <a:p>
            <a:pPr indent="0" lvl="0" marL="0" rtl="1" algn="r">
              <a:spcBef>
                <a:spcPts val="0"/>
              </a:spcBef>
              <a:spcAft>
                <a:spcPts val="0"/>
              </a:spcAft>
              <a:buNone/>
            </a:pPr>
            <a:r>
              <a:rPr lang="iw"/>
              <a:t>המידע הנכנס מחולק לכמה "ראשים" שונים, כל ראש מתמקד בהיבט שונה של הקלט.</a:t>
            </a:r>
            <a:endParaRPr/>
          </a:p>
          <a:p>
            <a:pPr indent="0" lvl="0" marL="0" rtl="1" algn="r">
              <a:spcBef>
                <a:spcPts val="0"/>
              </a:spcBef>
              <a:spcAft>
                <a:spcPts val="0"/>
              </a:spcAft>
              <a:buNone/>
            </a:pPr>
            <a:r>
              <a:rPr lang="iw"/>
              <a:t>כל ראש מחשב את התשומת לב שלו למרכיבים השונים בקלט, כלומר כמה כל מרכיב חשוב עבור המשימה.</a:t>
            </a:r>
            <a:endParaRPr/>
          </a:p>
          <a:p>
            <a:pPr indent="0" lvl="0" marL="0" rtl="1" algn="r">
              <a:spcBef>
                <a:spcPts val="0"/>
              </a:spcBef>
              <a:spcAft>
                <a:spcPts val="0"/>
              </a:spcAft>
              <a:buNone/>
            </a:pPr>
            <a:r>
              <a:rPr lang="iw"/>
              <a:t>הפלטים מכל הראשים משולבים יחד כדי ליצור ייצוג סופי של הקלט.</a:t>
            </a:r>
            <a:endParaRPr/>
          </a:p>
          <a:p>
            <a:pPr indent="0" lvl="0" marL="0" rtl="1" algn="r">
              <a:spcBef>
                <a:spcPts val="0"/>
              </a:spcBef>
              <a:spcAft>
                <a:spcPts val="0"/>
              </a:spcAft>
              <a:buNone/>
            </a:pPr>
            <a:r>
              <a:rPr lang="iw"/>
              <a:t>הרצנו את המודל על 10 epochs עבור 8 heads עם פונקציית optimizer של Adam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f72bd4f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f72bd4f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f4090129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f4090129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היתרונות מהשכבות של 2 המודלים תרמו למודל החדש והמשולב - VGG16 מזהה מאפיינים חזותיים, ו-Multi-Head Attention לומד תלות בין חלקים שונים של התמונה, ושניהם ביחד הביאו תוצאות יותר טובות מאשר כל אחד מהם בנפרד.</a:t>
            </a:r>
            <a:endParaRPr/>
          </a:p>
          <a:p>
            <a:pPr indent="0" lvl="0" marL="0" rtl="1"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fb5c6daf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fb5c6daf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f68e2a2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f68e2a2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f4090129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f4090129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סיווג תמונות רנטגן ריאות ל-3 קטגוריות של מחלות</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השוואת ביצועים של מודלי CNN שונים</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f4090129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f4090129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קיימים כ-100 תמונות בכל מחלקה</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f68e2a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f68e2a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rPr lang="iw"/>
              <a:t>חילקנו את הנתונים לקבוצות train/test, ביחס של 80/20, ומתוך הtest לקחנו עוד 50% לvalidation להערכת ביצועי המודל במהלך האימון, כדי למנוע overfitting - ע"י שימוש בחלק מהנתונים לאימון המודל, ובחלק אחר להערכת הביצועים שלו על נתונים שלא ראה קודם. החלוקה הזאת מאפשרת להעריך את התוצאות על נתונים שהמודל עדיין לא ראה</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0052cd9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0052cd9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העברנו כל תמונה לגודל קבוע של (128,128) כדי שהנתונים יהיו באותו גודל. כי אחרת, הרשת יכולה ללמוד מאפיינים שונים עבור תמונות עם גודל שונה. </a:t>
            </a:r>
            <a:r>
              <a:rPr lang="iw">
                <a:solidFill>
                  <a:schemeClr val="lt1"/>
                </a:solidFill>
              </a:rPr>
              <a:t>בנוס</a:t>
            </a:r>
            <a:endParaRPr>
              <a:solidFill>
                <a:schemeClr val="lt1"/>
              </a:solidFill>
            </a:endParaRPr>
          </a:p>
          <a:p>
            <a:pPr indent="0" lvl="0" marL="0" rtl="1" algn="r">
              <a:spcBef>
                <a:spcPts val="0"/>
              </a:spcBef>
              <a:spcAft>
                <a:spcPts val="0"/>
              </a:spcAft>
              <a:buNone/>
            </a:pPr>
            <a:r>
              <a:rPr lang="iw" sz="1300">
                <a:solidFill>
                  <a:schemeClr val="dk1"/>
                </a:solidFill>
              </a:rPr>
              <a:t>.תמונות עם גודל 128*128 מפחיתות את ה זיכרון מאשר תמונות יותר גדולות ואז אנחנו יכולים לאמן יותר תמונות באותו זמן ומצד שני תמונות עם גודל כזה  הם נותנים מספיק פרטים בשביל סיווג יעיל של התמונות</a:t>
            </a:r>
            <a:endParaRPr sz="1300">
              <a:solidFill>
                <a:schemeClr val="dk1"/>
              </a:solidFill>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0052cd92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0052cd92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נירמלנו את הנתונים בעזרת numpy לטווח בין 0-1, כי הרשת לומדת יותר טוב כשנתונים נמצאים בטווח של ערכים דומים, ואז זה יכול להאיץ את קצב האימון ולשפר את הביצועים של הרשת. הנורמליזציה גם יכולה לעזור למנוע בעיית של gradient explosion - שמופיעה בעצם כשהערכים של הgradients גודלים באופן משמעותי במהלך האימון, וזה יכול לגרום ל INSTABILITY באימון ולפגוע בביצועים. בנוסף  לזה הנירמול יכול לשפר את ההכללה של הרשת כי זה מפחית ההשפעה של רעשים ושינויים קלים בנתונים.</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f4090129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f4090129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בנינו 3 מודלים, נראה עכשיו את התהליך והתוצאות של כל אחד מהם ולמה בחרנו אותם.</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f4090129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f4090129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התחלנו עם רשת רגילה של CNN ואחר כך ניסינו לשפר אותו ,</a:t>
            </a:r>
            <a:endParaRPr/>
          </a:p>
          <a:p>
            <a:pPr indent="0" lvl="0" marL="0" rtl="1" algn="r">
              <a:spcBef>
                <a:spcPts val="0"/>
              </a:spcBef>
              <a:spcAft>
                <a:spcPts val="0"/>
              </a:spcAft>
              <a:buNone/>
            </a:pPr>
            <a:r>
              <a:rPr lang="iw"/>
              <a:t>בשכבה הראשונה יש 32 פילטרים, בשנייה יש 64 פילטרים ובשלישית יש 128.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61725" y="485425"/>
            <a:ext cx="6078000" cy="16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iw" sz="4600"/>
              <a:t>Lung Disease</a:t>
            </a:r>
            <a:endParaRPr b="1" sz="4600"/>
          </a:p>
          <a:p>
            <a:pPr indent="0" lvl="0" marL="0" rtl="0" algn="l">
              <a:spcBef>
                <a:spcPts val="0"/>
              </a:spcBef>
              <a:spcAft>
                <a:spcPts val="0"/>
              </a:spcAft>
              <a:buSzPts val="990"/>
              <a:buNone/>
            </a:pPr>
            <a:r>
              <a:rPr b="1" lang="iw" sz="4600"/>
              <a:t>      X-Rays Image</a:t>
            </a:r>
            <a:endParaRPr b="1" sz="4600"/>
          </a:p>
          <a:p>
            <a:pPr indent="457200" lvl="0" marL="0" rtl="0" algn="ctr">
              <a:spcBef>
                <a:spcPts val="0"/>
              </a:spcBef>
              <a:spcAft>
                <a:spcPts val="0"/>
              </a:spcAft>
              <a:buSzPts val="990"/>
              <a:buNone/>
            </a:pPr>
            <a:r>
              <a:rPr b="1" lang="iw" sz="4600"/>
              <a:t> classification  </a:t>
            </a:r>
            <a:endParaRPr b="1" sz="4600"/>
          </a:p>
        </p:txBody>
      </p:sp>
      <p:sp>
        <p:nvSpPr>
          <p:cNvPr id="135" name="Google Shape;135;p13"/>
          <p:cNvSpPr txBox="1"/>
          <p:nvPr>
            <p:ph idx="1" type="subTitle"/>
          </p:nvPr>
        </p:nvSpPr>
        <p:spPr>
          <a:xfrm>
            <a:off x="4934050" y="37288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w" sz="1600"/>
              <a:t>Moriane Perez &amp; Hodaya Moshayev</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a:t>
            </a:r>
            <a:endParaRPr b="1" sz="3500"/>
          </a:p>
        </p:txBody>
      </p:sp>
      <p:sp>
        <p:nvSpPr>
          <p:cNvPr id="239" name="Google Shape;239;p22"/>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45720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240" name="Google Shape;240;p22"/>
          <p:cNvPicPr preferRelativeResize="0"/>
          <p:nvPr/>
        </p:nvPicPr>
        <p:blipFill>
          <a:blip r:embed="rId3">
            <a:alphaModFix/>
          </a:blip>
          <a:stretch>
            <a:fillRect/>
          </a:stretch>
        </p:blipFill>
        <p:spPr>
          <a:xfrm>
            <a:off x="1608550" y="1715248"/>
            <a:ext cx="6158925" cy="256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a:t>
            </a:r>
            <a:endParaRPr b="1" sz="3500"/>
          </a:p>
        </p:txBody>
      </p:sp>
      <p:sp>
        <p:nvSpPr>
          <p:cNvPr id="246" name="Google Shape;246;p23"/>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45720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247" name="Google Shape;247;p23"/>
          <p:cNvPicPr preferRelativeResize="0"/>
          <p:nvPr/>
        </p:nvPicPr>
        <p:blipFill>
          <a:blip r:embed="rId3">
            <a:alphaModFix/>
          </a:blip>
          <a:stretch>
            <a:fillRect/>
          </a:stretch>
        </p:blipFill>
        <p:spPr>
          <a:xfrm>
            <a:off x="1943175" y="1361824"/>
            <a:ext cx="5002200" cy="317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a:t>
            </a:r>
            <a:endParaRPr b="1" sz="3500"/>
          </a:p>
        </p:txBody>
      </p:sp>
      <p:sp>
        <p:nvSpPr>
          <p:cNvPr id="253" name="Google Shape;253;p24"/>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45720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254" name="Google Shape;254;p24"/>
          <p:cNvPicPr preferRelativeResize="0"/>
          <p:nvPr/>
        </p:nvPicPr>
        <p:blipFill>
          <a:blip r:embed="rId3">
            <a:alphaModFix/>
          </a:blip>
          <a:stretch>
            <a:fillRect/>
          </a:stretch>
        </p:blipFill>
        <p:spPr>
          <a:xfrm>
            <a:off x="1803050" y="1622550"/>
            <a:ext cx="5442300" cy="30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a:t>
            </a:r>
            <a:endParaRPr b="1" sz="3500"/>
          </a:p>
        </p:txBody>
      </p:sp>
      <p:sp>
        <p:nvSpPr>
          <p:cNvPr id="260" name="Google Shape;260;p25"/>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45720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261" name="Google Shape;261;p25"/>
          <p:cNvPicPr preferRelativeResize="0"/>
          <p:nvPr/>
        </p:nvPicPr>
        <p:blipFill>
          <a:blip r:embed="rId3">
            <a:alphaModFix/>
          </a:blip>
          <a:stretch>
            <a:fillRect/>
          </a:stretch>
        </p:blipFill>
        <p:spPr>
          <a:xfrm>
            <a:off x="794498" y="1741550"/>
            <a:ext cx="7087000" cy="23806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a:t>
            </a:r>
            <a:endParaRPr b="1" sz="3500"/>
          </a:p>
        </p:txBody>
      </p:sp>
      <p:graphicFrame>
        <p:nvGraphicFramePr>
          <p:cNvPr id="267" name="Google Shape;267;p26"/>
          <p:cNvGraphicFramePr/>
          <p:nvPr/>
        </p:nvGraphicFramePr>
        <p:xfrm>
          <a:off x="487563" y="2375925"/>
          <a:ext cx="3000000" cy="3000000"/>
        </p:xfrm>
        <a:graphic>
          <a:graphicData uri="http://schemas.openxmlformats.org/drawingml/2006/table">
            <a:tbl>
              <a:tblPr>
                <a:noFill/>
                <a:tableStyleId>{1AB325FD-2DE4-4375-B505-EB09424E71B4}</a:tableStyleId>
              </a:tblPr>
              <a:tblGrid>
                <a:gridCol w="1633775"/>
                <a:gridCol w="1633775"/>
                <a:gridCol w="1633775"/>
                <a:gridCol w="1633775"/>
                <a:gridCol w="1633775"/>
              </a:tblGrid>
              <a:tr h="1083825">
                <a:tc>
                  <a:txBody>
                    <a:bodyPr/>
                    <a:lstStyle/>
                    <a:p>
                      <a:pPr indent="0" lvl="0" marL="0" rtl="0" algn="ctr">
                        <a:spcBef>
                          <a:spcPts val="0"/>
                        </a:spcBef>
                        <a:spcAft>
                          <a:spcPts val="0"/>
                        </a:spcAft>
                        <a:buNone/>
                      </a:pPr>
                      <a:r>
                        <a:rPr lang="iw" sz="2600">
                          <a:solidFill>
                            <a:srgbClr val="E8EAED"/>
                          </a:solidFill>
                        </a:rPr>
                        <a:t>loss</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F1-score</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Recall</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Precision</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Accuracy</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r h="12700">
                <a:tc>
                  <a:txBody>
                    <a:bodyPr/>
                    <a:lstStyle/>
                    <a:p>
                      <a:pPr indent="0" lvl="0" marL="0" rtl="1" algn="ctr">
                        <a:spcBef>
                          <a:spcPts val="0"/>
                        </a:spcBef>
                        <a:spcAft>
                          <a:spcPts val="0"/>
                        </a:spcAft>
                        <a:buNone/>
                      </a:pPr>
                      <a:r>
                        <a:rPr lang="iw" sz="2600">
                          <a:solidFill>
                            <a:srgbClr val="E8EAED"/>
                          </a:solidFill>
                        </a:rPr>
                        <a:t>0.1557%</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89.89</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89</a:t>
                      </a:r>
                      <a:r>
                        <a:rPr lang="iw" sz="2600">
                          <a:solidFill>
                            <a:srgbClr val="E8EAED"/>
                          </a:solidFill>
                        </a:rPr>
                        <a:t>.47%</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93.30%</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89</a:t>
                      </a:r>
                      <a:r>
                        <a:rPr lang="iw" sz="2600">
                          <a:solidFill>
                            <a:srgbClr val="E8EAED"/>
                          </a:solidFill>
                        </a:rPr>
                        <a:t>.47%</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 with improvements:</a:t>
            </a:r>
            <a:endParaRPr b="1" sz="3500"/>
          </a:p>
        </p:txBody>
      </p:sp>
      <p:pic>
        <p:nvPicPr>
          <p:cNvPr id="273" name="Google Shape;273;p27"/>
          <p:cNvPicPr preferRelativeResize="0"/>
          <p:nvPr/>
        </p:nvPicPr>
        <p:blipFill>
          <a:blip r:embed="rId3">
            <a:alphaModFix/>
          </a:blip>
          <a:stretch>
            <a:fillRect/>
          </a:stretch>
        </p:blipFill>
        <p:spPr>
          <a:xfrm>
            <a:off x="315775" y="2228025"/>
            <a:ext cx="3310251" cy="2286025"/>
          </a:xfrm>
          <a:prstGeom prst="rect">
            <a:avLst/>
          </a:prstGeom>
          <a:noFill/>
          <a:ln>
            <a:noFill/>
          </a:ln>
        </p:spPr>
      </p:pic>
      <p:sp>
        <p:nvSpPr>
          <p:cNvPr id="274" name="Google Shape;274;p27"/>
          <p:cNvSpPr txBox="1"/>
          <p:nvPr>
            <p:ph type="title"/>
          </p:nvPr>
        </p:nvSpPr>
        <p:spPr>
          <a:xfrm>
            <a:off x="267300" y="1284800"/>
            <a:ext cx="51978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2500"/>
              <a:t>Data augmentation</a:t>
            </a:r>
            <a:r>
              <a:rPr b="1" lang="iw" sz="2500"/>
              <a:t>:</a:t>
            </a:r>
            <a:endParaRPr b="1" sz="2500"/>
          </a:p>
        </p:txBody>
      </p:sp>
      <p:graphicFrame>
        <p:nvGraphicFramePr>
          <p:cNvPr id="275" name="Google Shape;275;p27"/>
          <p:cNvGraphicFramePr/>
          <p:nvPr/>
        </p:nvGraphicFramePr>
        <p:xfrm>
          <a:off x="3804525" y="2616375"/>
          <a:ext cx="3000000" cy="3000000"/>
        </p:xfrm>
        <a:graphic>
          <a:graphicData uri="http://schemas.openxmlformats.org/drawingml/2006/table">
            <a:tbl>
              <a:tblPr>
                <a:noFill/>
                <a:tableStyleId>{1AB325FD-2DE4-4375-B505-EB09424E71B4}</a:tableStyleId>
              </a:tblPr>
              <a:tblGrid>
                <a:gridCol w="885100"/>
                <a:gridCol w="824350"/>
                <a:gridCol w="772300"/>
                <a:gridCol w="598725"/>
                <a:gridCol w="850400"/>
                <a:gridCol w="572700"/>
                <a:gridCol w="694200"/>
              </a:tblGrid>
              <a:tr h="630500">
                <a:tc>
                  <a:txBody>
                    <a:bodyPr/>
                    <a:lstStyle/>
                    <a:p>
                      <a:pPr indent="0" lvl="0" marL="0" rtl="0" algn="ctr">
                        <a:spcBef>
                          <a:spcPts val="0"/>
                        </a:spcBef>
                        <a:spcAft>
                          <a:spcPts val="0"/>
                        </a:spcAft>
                        <a:buNone/>
                      </a:pPr>
                      <a:r>
                        <a:rPr b="1" lang="iw" sz="1100">
                          <a:solidFill>
                            <a:srgbClr val="E8EAED"/>
                          </a:solidFill>
                        </a:rPr>
                        <a:t>fill mode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horizontal flip</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zoom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shear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height shift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width shift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Rotation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r>
              <a:tr h="283600">
                <a:tc>
                  <a:txBody>
                    <a:bodyPr/>
                    <a:lstStyle/>
                    <a:p>
                      <a:pPr indent="0" lvl="0" marL="0" rtl="0" algn="ctr">
                        <a:spcBef>
                          <a:spcPts val="0"/>
                        </a:spcBef>
                        <a:spcAft>
                          <a:spcPts val="0"/>
                        </a:spcAft>
                        <a:buNone/>
                      </a:pPr>
                      <a:r>
                        <a:rPr lang="iw" sz="1300">
                          <a:solidFill>
                            <a:srgbClr val="E8EAED"/>
                          </a:solidFill>
                        </a:rPr>
                        <a:t>nearest</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1300">
                          <a:solidFill>
                            <a:srgbClr val="E8EAED"/>
                          </a:solidFill>
                        </a:rPr>
                        <a:t>False</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1300">
                          <a:solidFill>
                            <a:srgbClr val="E8EAED"/>
                          </a:solidFill>
                        </a:rPr>
                        <a:t>0.2</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1300">
                          <a:solidFill>
                            <a:srgbClr val="E8EAED"/>
                          </a:solidFill>
                        </a:rPr>
                        <a:t>0.2</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1300">
                          <a:solidFill>
                            <a:srgbClr val="E8EAED"/>
                          </a:solidFill>
                        </a:rPr>
                        <a:t>0.2</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1300">
                          <a:solidFill>
                            <a:srgbClr val="E8EAED"/>
                          </a:solidFill>
                        </a:rPr>
                        <a:t>0.2</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1300">
                          <a:solidFill>
                            <a:srgbClr val="E8EAED"/>
                          </a:solidFill>
                        </a:rPr>
                        <a:t>20</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8"/>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 with improvements:</a:t>
            </a:r>
            <a:endParaRPr b="1" sz="3500"/>
          </a:p>
        </p:txBody>
      </p:sp>
      <p:sp>
        <p:nvSpPr>
          <p:cNvPr id="281" name="Google Shape;281;p28"/>
          <p:cNvSpPr txBox="1"/>
          <p:nvPr>
            <p:ph type="title"/>
          </p:nvPr>
        </p:nvSpPr>
        <p:spPr>
          <a:xfrm>
            <a:off x="255850" y="1284800"/>
            <a:ext cx="51978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2500"/>
              <a:t>Dropout:</a:t>
            </a:r>
            <a:endParaRPr b="1" sz="2500"/>
          </a:p>
        </p:txBody>
      </p:sp>
      <p:pic>
        <p:nvPicPr>
          <p:cNvPr id="282" name="Google Shape;282;p28"/>
          <p:cNvPicPr preferRelativeResize="0"/>
          <p:nvPr/>
        </p:nvPicPr>
        <p:blipFill rotWithShape="1">
          <a:blip r:embed="rId3">
            <a:alphaModFix/>
          </a:blip>
          <a:srcRect b="11142" l="0" r="0" t="0"/>
          <a:stretch/>
        </p:blipFill>
        <p:spPr>
          <a:xfrm>
            <a:off x="1297500" y="2004800"/>
            <a:ext cx="6397450" cy="282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 with improvements:</a:t>
            </a:r>
            <a:endParaRPr b="1" sz="3500"/>
          </a:p>
        </p:txBody>
      </p:sp>
      <p:sp>
        <p:nvSpPr>
          <p:cNvPr id="288" name="Google Shape;288;p29"/>
          <p:cNvSpPr txBox="1"/>
          <p:nvPr>
            <p:ph type="title"/>
          </p:nvPr>
        </p:nvSpPr>
        <p:spPr>
          <a:xfrm>
            <a:off x="255850" y="1284800"/>
            <a:ext cx="51978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2500"/>
              <a:t>Early stopping</a:t>
            </a:r>
            <a:r>
              <a:rPr b="1" lang="iw" sz="2500"/>
              <a:t>:</a:t>
            </a:r>
            <a:endParaRPr b="1" sz="2500"/>
          </a:p>
        </p:txBody>
      </p:sp>
      <p:pic>
        <p:nvPicPr>
          <p:cNvPr id="289" name="Google Shape;289;p29"/>
          <p:cNvPicPr preferRelativeResize="0"/>
          <p:nvPr/>
        </p:nvPicPr>
        <p:blipFill>
          <a:blip r:embed="rId3">
            <a:alphaModFix/>
          </a:blip>
          <a:stretch>
            <a:fillRect/>
          </a:stretch>
        </p:blipFill>
        <p:spPr>
          <a:xfrm>
            <a:off x="407050" y="1869025"/>
            <a:ext cx="5471918" cy="3077950"/>
          </a:xfrm>
          <a:prstGeom prst="rect">
            <a:avLst/>
          </a:prstGeom>
          <a:noFill/>
          <a:ln>
            <a:noFill/>
          </a:ln>
        </p:spPr>
      </p:pic>
      <p:sp>
        <p:nvSpPr>
          <p:cNvPr id="290" name="Google Shape;290;p29"/>
          <p:cNvSpPr txBox="1"/>
          <p:nvPr/>
        </p:nvSpPr>
        <p:spPr>
          <a:xfrm>
            <a:off x="6380175" y="1912300"/>
            <a:ext cx="24609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chemeClr val="lt2"/>
                </a:solidFill>
                <a:latin typeface="Lato"/>
                <a:ea typeface="Lato"/>
                <a:cs typeface="Lato"/>
                <a:sym typeface="Lato"/>
              </a:rPr>
              <a:t>Patience = 5</a:t>
            </a:r>
            <a:endParaRPr b="1" sz="2500">
              <a:solidFill>
                <a:schemeClr val="lt2"/>
              </a:solidFill>
              <a:latin typeface="Lato"/>
              <a:ea typeface="Lato"/>
              <a:cs typeface="Lato"/>
              <a:sym typeface="Lato"/>
            </a:endParaRPr>
          </a:p>
        </p:txBody>
      </p:sp>
      <p:sp>
        <p:nvSpPr>
          <p:cNvPr id="291" name="Google Shape;291;p29"/>
          <p:cNvSpPr txBox="1"/>
          <p:nvPr/>
        </p:nvSpPr>
        <p:spPr>
          <a:xfrm>
            <a:off x="6550888" y="2952325"/>
            <a:ext cx="18630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rgbClr val="FF0000"/>
                </a:solidFill>
                <a:latin typeface="Lato"/>
                <a:ea typeface="Lato"/>
                <a:cs typeface="Lato"/>
                <a:sym typeface="Lato"/>
              </a:rPr>
              <a:t>20 epochs</a:t>
            </a:r>
            <a:r>
              <a:rPr b="1" lang="iw" sz="2500">
                <a:solidFill>
                  <a:srgbClr val="FF0000"/>
                </a:solidFill>
                <a:latin typeface="Lato"/>
                <a:ea typeface="Lato"/>
                <a:cs typeface="Lato"/>
                <a:sym typeface="Lato"/>
              </a:rPr>
              <a:t> </a:t>
            </a:r>
            <a:endParaRPr b="1" sz="2500">
              <a:solidFill>
                <a:srgbClr val="FF0000"/>
              </a:solidFill>
              <a:latin typeface="Lato"/>
              <a:ea typeface="Lato"/>
              <a:cs typeface="Lato"/>
              <a:sym typeface="Lato"/>
            </a:endParaRPr>
          </a:p>
        </p:txBody>
      </p:sp>
      <p:cxnSp>
        <p:nvCxnSpPr>
          <p:cNvPr id="292" name="Google Shape;292;p29"/>
          <p:cNvCxnSpPr/>
          <p:nvPr/>
        </p:nvCxnSpPr>
        <p:spPr>
          <a:xfrm>
            <a:off x="7281925" y="3506500"/>
            <a:ext cx="15300" cy="858900"/>
          </a:xfrm>
          <a:prstGeom prst="straightConnector1">
            <a:avLst/>
          </a:prstGeom>
          <a:noFill/>
          <a:ln cap="flat" cmpd="sng" w="38100">
            <a:solidFill>
              <a:schemeClr val="accent5"/>
            </a:solidFill>
            <a:prstDash val="solid"/>
            <a:round/>
            <a:headEnd len="med" w="med" type="none"/>
            <a:tailEnd len="med" w="med" type="triangle"/>
          </a:ln>
        </p:spPr>
      </p:cxnSp>
      <p:sp>
        <p:nvSpPr>
          <p:cNvPr id="293" name="Google Shape;293;p29"/>
          <p:cNvSpPr txBox="1"/>
          <p:nvPr/>
        </p:nvSpPr>
        <p:spPr>
          <a:xfrm>
            <a:off x="6550900" y="4275375"/>
            <a:ext cx="19749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chemeClr val="lt2"/>
                </a:solidFill>
                <a:latin typeface="Lato"/>
                <a:ea typeface="Lato"/>
                <a:cs typeface="Lato"/>
                <a:sym typeface="Lato"/>
              </a:rPr>
              <a:t>11 epochs</a:t>
            </a:r>
            <a:endParaRPr b="1" sz="2500">
              <a:solidFill>
                <a:schemeClr val="lt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30"/>
          <p:cNvGraphicFramePr/>
          <p:nvPr/>
        </p:nvGraphicFramePr>
        <p:xfrm>
          <a:off x="487563" y="2375925"/>
          <a:ext cx="3000000" cy="3000000"/>
        </p:xfrm>
        <a:graphic>
          <a:graphicData uri="http://schemas.openxmlformats.org/drawingml/2006/table">
            <a:tbl>
              <a:tblPr>
                <a:noFill/>
                <a:tableStyleId>{1AB325FD-2DE4-4375-B505-EB09424E71B4}</a:tableStyleId>
              </a:tblPr>
              <a:tblGrid>
                <a:gridCol w="1633775"/>
                <a:gridCol w="1633775"/>
                <a:gridCol w="1633775"/>
                <a:gridCol w="1633775"/>
                <a:gridCol w="1633775"/>
              </a:tblGrid>
              <a:tr h="1083825">
                <a:tc>
                  <a:txBody>
                    <a:bodyPr/>
                    <a:lstStyle/>
                    <a:p>
                      <a:pPr indent="0" lvl="0" marL="0" rtl="0" algn="ctr">
                        <a:spcBef>
                          <a:spcPts val="0"/>
                        </a:spcBef>
                        <a:spcAft>
                          <a:spcPts val="0"/>
                        </a:spcAft>
                        <a:buNone/>
                      </a:pPr>
                      <a:r>
                        <a:rPr lang="iw" sz="2600">
                          <a:solidFill>
                            <a:srgbClr val="E8EAED"/>
                          </a:solidFill>
                        </a:rPr>
                        <a:t>loss</a:t>
                      </a:r>
                      <a:endParaRPr sz="2600">
                        <a:solidFill>
                          <a:srgbClr val="E8EAED"/>
                        </a:solidFill>
                      </a:endParaRPr>
                    </a:p>
                  </a:txBody>
                  <a:tcPr marT="63500" marB="63500" marR="63500" marL="63500" anchor="ctr">
                    <a:lnL cap="flat" cmpd="sng" w="114300">
                      <a:solidFill>
                        <a:srgbClr val="FF0000"/>
                      </a:solidFill>
                      <a:prstDash val="solid"/>
                      <a:round/>
                      <a:headEnd len="sm" w="sm" type="none"/>
                      <a:tailEnd len="sm" w="sm" type="none"/>
                    </a:lnL>
                    <a:lnR cap="flat" cmpd="sng" w="114300">
                      <a:solidFill>
                        <a:srgbClr val="FF0000"/>
                      </a:solidFill>
                      <a:prstDash val="solid"/>
                      <a:round/>
                      <a:headEnd len="sm" w="sm" type="none"/>
                      <a:tailEnd len="sm" w="sm" type="none"/>
                    </a:lnR>
                    <a:lnT cap="flat" cmpd="sng" w="114300">
                      <a:solidFill>
                        <a:srgbClr val="FF0000"/>
                      </a:solidFill>
                      <a:prstDash val="solid"/>
                      <a:round/>
                      <a:headEnd len="sm" w="sm" type="none"/>
                      <a:tailEnd len="sm" w="sm" type="none"/>
                    </a:lnT>
                    <a:lnB cap="flat" cmpd="sng" w="11430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F1-score</a:t>
                      </a:r>
                      <a:endParaRPr sz="2600">
                        <a:solidFill>
                          <a:srgbClr val="E8EAED"/>
                        </a:solidFill>
                      </a:endParaRPr>
                    </a:p>
                  </a:txBody>
                  <a:tcPr marT="63500" marB="63500" marR="63500" marL="63500" anchor="ctr">
                    <a:lnL cap="flat" cmpd="sng" w="114300">
                      <a:solidFill>
                        <a:srgbClr val="FF0000"/>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Recall</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Precision</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rgbClr val="FF0000"/>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Accuracy</a:t>
                      </a:r>
                      <a:endParaRPr sz="2600">
                        <a:solidFill>
                          <a:srgbClr val="E8EAED"/>
                        </a:solidFill>
                      </a:endParaRPr>
                    </a:p>
                  </a:txBody>
                  <a:tcPr marT="63500" marB="63500" marR="63500" marL="63500" anchor="ctr">
                    <a:lnL cap="flat" cmpd="sng" w="114300">
                      <a:solidFill>
                        <a:srgbClr val="FF0000"/>
                      </a:solidFill>
                      <a:prstDash val="solid"/>
                      <a:round/>
                      <a:headEnd len="sm" w="sm" type="none"/>
                      <a:tailEnd len="sm" w="sm" type="none"/>
                    </a:lnL>
                    <a:lnR cap="flat" cmpd="sng" w="114300">
                      <a:solidFill>
                        <a:srgbClr val="FF0000"/>
                      </a:solidFill>
                      <a:prstDash val="solid"/>
                      <a:round/>
                      <a:headEnd len="sm" w="sm" type="none"/>
                      <a:tailEnd len="sm" w="sm" type="none"/>
                    </a:lnR>
                    <a:lnT cap="flat" cmpd="sng" w="114300">
                      <a:solidFill>
                        <a:srgbClr val="FF0000"/>
                      </a:solidFill>
                      <a:prstDash val="solid"/>
                      <a:round/>
                      <a:headEnd len="sm" w="sm" type="none"/>
                      <a:tailEnd len="sm" w="sm" type="none"/>
                    </a:lnT>
                    <a:lnB cap="flat" cmpd="sng" w="114300">
                      <a:solidFill>
                        <a:srgbClr val="FF0000"/>
                      </a:solidFill>
                      <a:prstDash val="solid"/>
                      <a:round/>
                      <a:headEnd len="sm" w="sm" type="none"/>
                      <a:tailEnd len="sm" w="sm" type="none"/>
                    </a:lnB>
                  </a:tcPr>
                </a:tc>
              </a:tr>
              <a:tr h="12700">
                <a:tc>
                  <a:txBody>
                    <a:bodyPr/>
                    <a:lstStyle/>
                    <a:p>
                      <a:pPr indent="0" lvl="0" marL="0" rtl="1" algn="ctr">
                        <a:spcBef>
                          <a:spcPts val="0"/>
                        </a:spcBef>
                        <a:spcAft>
                          <a:spcPts val="0"/>
                        </a:spcAft>
                        <a:buNone/>
                      </a:pPr>
                      <a:r>
                        <a:rPr lang="iw" sz="2600">
                          <a:solidFill>
                            <a:srgbClr val="E8EAED"/>
                          </a:solidFill>
                        </a:rPr>
                        <a:t>0.4724</a:t>
                      </a:r>
                      <a:r>
                        <a:rPr lang="iw" sz="2600">
                          <a:solidFill>
                            <a:srgbClr val="E8EAED"/>
                          </a:solidFill>
                        </a:rPr>
                        <a:t>%</a:t>
                      </a:r>
                      <a:endParaRPr sz="2600">
                        <a:solidFill>
                          <a:srgbClr val="E8EAED"/>
                        </a:solidFill>
                      </a:endParaRPr>
                    </a:p>
                  </a:txBody>
                  <a:tcPr marT="63500" marB="63500" marR="63500" marL="63500" anchor="ctr">
                    <a:lnL cap="flat" cmpd="sng" w="114300">
                      <a:solidFill>
                        <a:srgbClr val="FF0000"/>
                      </a:solidFill>
                      <a:prstDash val="solid"/>
                      <a:round/>
                      <a:headEnd len="sm" w="sm" type="none"/>
                      <a:tailEnd len="sm" w="sm" type="none"/>
                    </a:lnL>
                    <a:lnR cap="flat" cmpd="sng" w="114300">
                      <a:solidFill>
                        <a:srgbClr val="FF0000"/>
                      </a:solidFill>
                      <a:prstDash val="solid"/>
                      <a:round/>
                      <a:headEnd len="sm" w="sm" type="none"/>
                      <a:tailEnd len="sm" w="sm" type="none"/>
                    </a:lnR>
                    <a:lnT cap="flat" cmpd="sng" w="114300">
                      <a:solidFill>
                        <a:srgbClr val="FF0000"/>
                      </a:solidFill>
                      <a:prstDash val="solid"/>
                      <a:round/>
                      <a:headEnd len="sm" w="sm" type="none"/>
                      <a:tailEnd len="sm" w="sm" type="none"/>
                    </a:lnT>
                    <a:lnB cap="flat" cmpd="sng" w="114300">
                      <a:solidFill>
                        <a:srgbClr val="FF0000"/>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87.68</a:t>
                      </a:r>
                      <a:r>
                        <a:rPr lang="iw" sz="2600">
                          <a:solidFill>
                            <a:srgbClr val="E8EAED"/>
                          </a:solidFill>
                        </a:rPr>
                        <a:t>%</a:t>
                      </a:r>
                      <a:endParaRPr sz="2600">
                        <a:solidFill>
                          <a:srgbClr val="E8EAED"/>
                        </a:solidFill>
                      </a:endParaRPr>
                    </a:p>
                  </a:txBody>
                  <a:tcPr marT="63500" marB="63500" marR="63500" marL="63500" anchor="ctr">
                    <a:lnL cap="flat" cmpd="sng" w="114300">
                      <a:solidFill>
                        <a:srgbClr val="FF0000"/>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81.58</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87.68</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rgbClr val="FF0000"/>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81.58</a:t>
                      </a:r>
                      <a:r>
                        <a:rPr lang="iw" sz="2600">
                          <a:solidFill>
                            <a:srgbClr val="E8EAED"/>
                          </a:solidFill>
                        </a:rPr>
                        <a:t>%</a:t>
                      </a:r>
                      <a:endParaRPr sz="2600">
                        <a:solidFill>
                          <a:srgbClr val="E8EAED"/>
                        </a:solidFill>
                      </a:endParaRPr>
                    </a:p>
                  </a:txBody>
                  <a:tcPr marT="63500" marB="63500" marR="63500" marL="63500" anchor="ctr">
                    <a:lnL cap="flat" cmpd="sng" w="114300">
                      <a:solidFill>
                        <a:srgbClr val="FF0000"/>
                      </a:solidFill>
                      <a:prstDash val="solid"/>
                      <a:round/>
                      <a:headEnd len="sm" w="sm" type="none"/>
                      <a:tailEnd len="sm" w="sm" type="none"/>
                    </a:lnL>
                    <a:lnR cap="flat" cmpd="sng" w="114300">
                      <a:solidFill>
                        <a:srgbClr val="FF0000"/>
                      </a:solidFill>
                      <a:prstDash val="solid"/>
                      <a:round/>
                      <a:headEnd len="sm" w="sm" type="none"/>
                      <a:tailEnd len="sm" w="sm" type="none"/>
                    </a:lnR>
                    <a:lnT cap="flat" cmpd="sng" w="114300">
                      <a:solidFill>
                        <a:srgbClr val="FF0000"/>
                      </a:solidFill>
                      <a:prstDash val="solid"/>
                      <a:round/>
                      <a:headEnd len="sm" w="sm" type="none"/>
                      <a:tailEnd len="sm" w="sm" type="none"/>
                    </a:lnT>
                    <a:lnB cap="flat" cmpd="sng" w="114300">
                      <a:solidFill>
                        <a:srgbClr val="FF0000"/>
                      </a:solidFill>
                      <a:prstDash val="solid"/>
                      <a:round/>
                      <a:headEnd len="sm" w="sm" type="none"/>
                      <a:tailEnd len="sm" w="sm" type="none"/>
                    </a:lnB>
                  </a:tcPr>
                </a:tc>
              </a:tr>
            </a:tbl>
          </a:graphicData>
        </a:graphic>
      </p:graphicFrame>
      <p:sp>
        <p:nvSpPr>
          <p:cNvPr id="299" name="Google Shape;299;p30"/>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 with improvements:</a:t>
            </a:r>
            <a:endParaRPr b="1" sz="3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1297500" y="370700"/>
            <a:ext cx="7038900" cy="914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iw" sz="3500"/>
              <a:t>CNN with changing parameters:</a:t>
            </a:r>
            <a:endParaRPr b="1" sz="3500"/>
          </a:p>
        </p:txBody>
      </p:sp>
      <p:sp>
        <p:nvSpPr>
          <p:cNvPr id="305" name="Google Shape;305;p31"/>
          <p:cNvSpPr txBox="1"/>
          <p:nvPr>
            <p:ph type="title"/>
          </p:nvPr>
        </p:nvSpPr>
        <p:spPr>
          <a:xfrm>
            <a:off x="267300" y="1284800"/>
            <a:ext cx="51978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2500"/>
              <a:t>Data augmentation:</a:t>
            </a:r>
            <a:endParaRPr b="1" sz="2500"/>
          </a:p>
        </p:txBody>
      </p:sp>
      <p:graphicFrame>
        <p:nvGraphicFramePr>
          <p:cNvPr id="306" name="Google Shape;306;p31"/>
          <p:cNvGraphicFramePr/>
          <p:nvPr/>
        </p:nvGraphicFramePr>
        <p:xfrm>
          <a:off x="267313" y="1927188"/>
          <a:ext cx="3000000" cy="3000000"/>
        </p:xfrm>
        <a:graphic>
          <a:graphicData uri="http://schemas.openxmlformats.org/drawingml/2006/table">
            <a:tbl>
              <a:tblPr>
                <a:noFill/>
                <a:tableStyleId>{1AB325FD-2DE4-4375-B505-EB09424E71B4}</a:tableStyleId>
              </a:tblPr>
              <a:tblGrid>
                <a:gridCol w="885100"/>
                <a:gridCol w="824350"/>
                <a:gridCol w="772300"/>
                <a:gridCol w="598725"/>
                <a:gridCol w="850400"/>
                <a:gridCol w="572700"/>
                <a:gridCol w="694200"/>
              </a:tblGrid>
              <a:tr h="630500">
                <a:tc>
                  <a:txBody>
                    <a:bodyPr/>
                    <a:lstStyle/>
                    <a:p>
                      <a:pPr indent="0" lvl="0" marL="0" rtl="0" algn="ctr">
                        <a:spcBef>
                          <a:spcPts val="0"/>
                        </a:spcBef>
                        <a:spcAft>
                          <a:spcPts val="0"/>
                        </a:spcAft>
                        <a:buNone/>
                      </a:pPr>
                      <a:r>
                        <a:rPr b="1" lang="iw" sz="1100">
                          <a:solidFill>
                            <a:srgbClr val="E8EAED"/>
                          </a:solidFill>
                        </a:rPr>
                        <a:t>fill mode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horizontal flip</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zoom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shear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height shift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width shift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Rotation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r>
              <a:tr h="283600">
                <a:tc>
                  <a:txBody>
                    <a:bodyPr/>
                    <a:lstStyle/>
                    <a:p>
                      <a:pPr indent="0" lvl="0" marL="0" rtl="0" algn="ctr">
                        <a:spcBef>
                          <a:spcPts val="0"/>
                        </a:spcBef>
                        <a:spcAft>
                          <a:spcPts val="0"/>
                        </a:spcAft>
                        <a:buNone/>
                      </a:pPr>
                      <a:r>
                        <a:rPr lang="iw" sz="1300">
                          <a:solidFill>
                            <a:srgbClr val="E8EAED"/>
                          </a:solidFill>
                        </a:rPr>
                        <a:t>nearest</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1300">
                          <a:solidFill>
                            <a:srgbClr val="E8EAED"/>
                          </a:solidFill>
                        </a:rPr>
                        <a:t>False</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rgbClr val="FF0000"/>
                          </a:solidFill>
                        </a:rPr>
                        <a:t>0.2</a:t>
                      </a:r>
                      <a:endParaRPr b="1" sz="1300">
                        <a:solidFill>
                          <a:srgbClr val="FF0000"/>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rgbClr val="FF0000"/>
                          </a:solidFill>
                        </a:rPr>
                        <a:t>0.2</a:t>
                      </a:r>
                      <a:endParaRPr b="1" sz="1300">
                        <a:solidFill>
                          <a:srgbClr val="FF0000"/>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rgbClr val="FF0000"/>
                          </a:solidFill>
                        </a:rPr>
                        <a:t>0.2</a:t>
                      </a:r>
                      <a:endParaRPr b="1" sz="1300">
                        <a:solidFill>
                          <a:srgbClr val="FF0000"/>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rgbClr val="FF0000"/>
                          </a:solidFill>
                        </a:rPr>
                        <a:t>0.2</a:t>
                      </a:r>
                      <a:endParaRPr b="1" sz="1300">
                        <a:solidFill>
                          <a:srgbClr val="FF0000"/>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rgbClr val="FF0000"/>
                          </a:solidFill>
                        </a:rPr>
                        <a:t>20</a:t>
                      </a:r>
                      <a:endParaRPr b="1" sz="1300">
                        <a:solidFill>
                          <a:srgbClr val="FF0000"/>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r>
            </a:tbl>
          </a:graphicData>
        </a:graphic>
      </p:graphicFrame>
      <p:graphicFrame>
        <p:nvGraphicFramePr>
          <p:cNvPr id="307" name="Google Shape;307;p31"/>
          <p:cNvGraphicFramePr/>
          <p:nvPr/>
        </p:nvGraphicFramePr>
        <p:xfrm>
          <a:off x="267325" y="3786438"/>
          <a:ext cx="3000000" cy="3000000"/>
        </p:xfrm>
        <a:graphic>
          <a:graphicData uri="http://schemas.openxmlformats.org/drawingml/2006/table">
            <a:tbl>
              <a:tblPr>
                <a:noFill/>
                <a:tableStyleId>{1AB325FD-2DE4-4375-B505-EB09424E71B4}</a:tableStyleId>
              </a:tblPr>
              <a:tblGrid>
                <a:gridCol w="885100"/>
                <a:gridCol w="824350"/>
                <a:gridCol w="772300"/>
                <a:gridCol w="598725"/>
                <a:gridCol w="850400"/>
                <a:gridCol w="572700"/>
                <a:gridCol w="694200"/>
              </a:tblGrid>
              <a:tr h="664275">
                <a:tc>
                  <a:txBody>
                    <a:bodyPr/>
                    <a:lstStyle/>
                    <a:p>
                      <a:pPr indent="0" lvl="0" marL="0" rtl="0" algn="ctr">
                        <a:spcBef>
                          <a:spcPts val="0"/>
                        </a:spcBef>
                        <a:spcAft>
                          <a:spcPts val="0"/>
                        </a:spcAft>
                        <a:buNone/>
                      </a:pPr>
                      <a:r>
                        <a:rPr b="1" lang="iw" sz="1100">
                          <a:solidFill>
                            <a:srgbClr val="E8EAED"/>
                          </a:solidFill>
                        </a:rPr>
                        <a:t>fill mode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horizontal flip</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zoom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shear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height shift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width shift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b="1" lang="iw" sz="1100">
                          <a:solidFill>
                            <a:srgbClr val="E8EAED"/>
                          </a:solidFill>
                        </a:rPr>
                        <a:t>Rotation range</a:t>
                      </a:r>
                      <a:endParaRPr b="1" sz="11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r>
              <a:tr h="283600">
                <a:tc>
                  <a:txBody>
                    <a:bodyPr/>
                    <a:lstStyle/>
                    <a:p>
                      <a:pPr indent="0" lvl="0" marL="0" rtl="0" algn="ctr">
                        <a:spcBef>
                          <a:spcPts val="0"/>
                        </a:spcBef>
                        <a:spcAft>
                          <a:spcPts val="0"/>
                        </a:spcAft>
                        <a:buNone/>
                      </a:pPr>
                      <a:r>
                        <a:rPr lang="iw" sz="1300">
                          <a:solidFill>
                            <a:srgbClr val="E8EAED"/>
                          </a:solidFill>
                        </a:rPr>
                        <a:t>nearest</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1300">
                          <a:solidFill>
                            <a:srgbClr val="E8EAED"/>
                          </a:solidFill>
                        </a:rPr>
                        <a:t>False</a:t>
                      </a:r>
                      <a:endParaRPr sz="1300">
                        <a:solidFill>
                          <a:srgbClr val="E8EAED"/>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chemeClr val="lt2"/>
                          </a:solidFill>
                        </a:rPr>
                        <a:t>0.1</a:t>
                      </a:r>
                      <a:endParaRPr b="1" sz="1300">
                        <a:solidFill>
                          <a:schemeClr val="lt2"/>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chemeClr val="lt2"/>
                          </a:solidFill>
                        </a:rPr>
                        <a:t>0.1</a:t>
                      </a:r>
                      <a:endParaRPr b="1" sz="1300">
                        <a:solidFill>
                          <a:schemeClr val="lt2"/>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chemeClr val="lt2"/>
                          </a:solidFill>
                        </a:rPr>
                        <a:t>0.1</a:t>
                      </a:r>
                      <a:endParaRPr b="1" sz="1300">
                        <a:solidFill>
                          <a:schemeClr val="lt2"/>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chemeClr val="lt2"/>
                          </a:solidFill>
                        </a:rPr>
                        <a:t>0.1</a:t>
                      </a:r>
                      <a:endParaRPr b="1" sz="1300">
                        <a:solidFill>
                          <a:schemeClr val="lt2"/>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b="1" lang="iw" sz="1300">
                          <a:solidFill>
                            <a:schemeClr val="lt2"/>
                          </a:solidFill>
                        </a:rPr>
                        <a:t>1</a:t>
                      </a:r>
                      <a:r>
                        <a:rPr b="1" lang="iw" sz="1300">
                          <a:solidFill>
                            <a:schemeClr val="lt2"/>
                          </a:solidFill>
                        </a:rPr>
                        <a:t>0</a:t>
                      </a:r>
                      <a:endParaRPr b="1" sz="1300">
                        <a:solidFill>
                          <a:schemeClr val="lt2"/>
                        </a:solidFill>
                      </a:endParaRPr>
                    </a:p>
                  </a:txBody>
                  <a:tcPr marT="63500" marB="63500" marR="63500" marL="63500" anchor="ctr">
                    <a:lnL cap="flat" cmpd="sng" w="12700">
                      <a:solidFill>
                        <a:srgbClr val="E8EAED"/>
                      </a:solidFill>
                      <a:prstDash val="solid"/>
                      <a:round/>
                      <a:headEnd len="sm" w="sm" type="none"/>
                      <a:tailEnd len="sm" w="sm" type="none"/>
                    </a:lnL>
                    <a:lnR cap="flat" cmpd="sng" w="12700">
                      <a:solidFill>
                        <a:srgbClr val="E8EAED"/>
                      </a:solidFill>
                      <a:prstDash val="solid"/>
                      <a:round/>
                      <a:headEnd len="sm" w="sm" type="none"/>
                      <a:tailEnd len="sm" w="sm" type="none"/>
                    </a:lnR>
                    <a:lnT cap="flat" cmpd="sng" w="12700">
                      <a:solidFill>
                        <a:srgbClr val="E8EAED"/>
                      </a:solidFill>
                      <a:prstDash val="solid"/>
                      <a:round/>
                      <a:headEnd len="sm" w="sm" type="none"/>
                      <a:tailEnd len="sm" w="sm" type="none"/>
                    </a:lnT>
                    <a:lnB cap="flat" cmpd="sng" w="12700">
                      <a:solidFill>
                        <a:srgbClr val="E8EAED"/>
                      </a:solidFill>
                      <a:prstDash val="solid"/>
                      <a:round/>
                      <a:headEnd len="sm" w="sm" type="none"/>
                      <a:tailEnd len="sm" w="sm" type="none"/>
                    </a:lnB>
                  </a:tcPr>
                </a:tc>
              </a:tr>
            </a:tbl>
          </a:graphicData>
        </a:graphic>
      </p:graphicFrame>
      <p:cxnSp>
        <p:nvCxnSpPr>
          <p:cNvPr id="308" name="Google Shape;308;p31"/>
          <p:cNvCxnSpPr/>
          <p:nvPr/>
        </p:nvCxnSpPr>
        <p:spPr>
          <a:xfrm flipH="1">
            <a:off x="2777575" y="3026675"/>
            <a:ext cx="11400" cy="675900"/>
          </a:xfrm>
          <a:prstGeom prst="straightConnector1">
            <a:avLst/>
          </a:prstGeom>
          <a:noFill/>
          <a:ln cap="flat" cmpd="sng" w="38100">
            <a:solidFill>
              <a:schemeClr val="accent5"/>
            </a:solidFill>
            <a:prstDash val="solid"/>
            <a:round/>
            <a:headEnd len="med" w="med" type="none"/>
            <a:tailEnd len="med" w="med" type="triangle"/>
          </a:ln>
        </p:spPr>
      </p:cxnSp>
      <p:sp>
        <p:nvSpPr>
          <p:cNvPr id="309" name="Google Shape;309;p31"/>
          <p:cNvSpPr txBox="1"/>
          <p:nvPr>
            <p:ph type="title"/>
          </p:nvPr>
        </p:nvSpPr>
        <p:spPr>
          <a:xfrm>
            <a:off x="5987050" y="1284800"/>
            <a:ext cx="27129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2500"/>
              <a:t>Early stopping</a:t>
            </a:r>
            <a:r>
              <a:rPr b="1" lang="iw" sz="2500"/>
              <a:t>:</a:t>
            </a:r>
            <a:endParaRPr b="1" sz="2500"/>
          </a:p>
        </p:txBody>
      </p:sp>
      <p:sp>
        <p:nvSpPr>
          <p:cNvPr id="310" name="Google Shape;310;p31"/>
          <p:cNvSpPr txBox="1"/>
          <p:nvPr/>
        </p:nvSpPr>
        <p:spPr>
          <a:xfrm>
            <a:off x="6158900" y="1927200"/>
            <a:ext cx="24609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rgbClr val="FF0000"/>
                </a:solidFill>
                <a:latin typeface="Lato"/>
                <a:ea typeface="Lato"/>
                <a:cs typeface="Lato"/>
                <a:sym typeface="Lato"/>
              </a:rPr>
              <a:t>Patience = 5</a:t>
            </a:r>
            <a:endParaRPr b="1" sz="2500">
              <a:solidFill>
                <a:srgbClr val="FF0000"/>
              </a:solidFill>
              <a:latin typeface="Lato"/>
              <a:ea typeface="Lato"/>
              <a:cs typeface="Lato"/>
              <a:sym typeface="Lato"/>
            </a:endParaRPr>
          </a:p>
        </p:txBody>
      </p:sp>
      <p:cxnSp>
        <p:nvCxnSpPr>
          <p:cNvPr id="311" name="Google Shape;311;p31"/>
          <p:cNvCxnSpPr/>
          <p:nvPr/>
        </p:nvCxnSpPr>
        <p:spPr>
          <a:xfrm flipH="1">
            <a:off x="7257625" y="2460175"/>
            <a:ext cx="11400" cy="675900"/>
          </a:xfrm>
          <a:prstGeom prst="straightConnector1">
            <a:avLst/>
          </a:prstGeom>
          <a:noFill/>
          <a:ln cap="flat" cmpd="sng" w="38100">
            <a:solidFill>
              <a:schemeClr val="accent5"/>
            </a:solidFill>
            <a:prstDash val="solid"/>
            <a:round/>
            <a:headEnd len="med" w="med" type="none"/>
            <a:tailEnd len="med" w="med" type="triangle"/>
          </a:ln>
        </p:spPr>
      </p:cxnSp>
      <p:sp>
        <p:nvSpPr>
          <p:cNvPr id="312" name="Google Shape;312;p31"/>
          <p:cNvSpPr txBox="1"/>
          <p:nvPr/>
        </p:nvSpPr>
        <p:spPr>
          <a:xfrm>
            <a:off x="6158900" y="2982100"/>
            <a:ext cx="24609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chemeClr val="lt2"/>
                </a:solidFill>
                <a:latin typeface="Lato"/>
                <a:ea typeface="Lato"/>
                <a:cs typeface="Lato"/>
                <a:sym typeface="Lato"/>
              </a:rPr>
              <a:t>Patience = 10</a:t>
            </a:r>
            <a:endParaRPr b="1" sz="2500">
              <a:solidFill>
                <a:schemeClr val="lt2"/>
              </a:solidFill>
              <a:latin typeface="Lato"/>
              <a:ea typeface="Lato"/>
              <a:cs typeface="Lato"/>
              <a:sym typeface="Lato"/>
            </a:endParaRPr>
          </a:p>
        </p:txBody>
      </p:sp>
      <p:sp>
        <p:nvSpPr>
          <p:cNvPr id="313" name="Google Shape;313;p31"/>
          <p:cNvSpPr txBox="1"/>
          <p:nvPr>
            <p:ph type="title"/>
          </p:nvPr>
        </p:nvSpPr>
        <p:spPr>
          <a:xfrm>
            <a:off x="5692725" y="3601463"/>
            <a:ext cx="27129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2500"/>
              <a:t>Dropout</a:t>
            </a:r>
            <a:r>
              <a:rPr b="1" lang="iw" sz="2500"/>
              <a:t>:</a:t>
            </a:r>
            <a:endParaRPr b="1" sz="2500"/>
          </a:p>
        </p:txBody>
      </p:sp>
      <p:sp>
        <p:nvSpPr>
          <p:cNvPr id="314" name="Google Shape;314;p31"/>
          <p:cNvSpPr txBox="1"/>
          <p:nvPr/>
        </p:nvSpPr>
        <p:spPr>
          <a:xfrm>
            <a:off x="5692725" y="4229150"/>
            <a:ext cx="1243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rgbClr val="FF0000"/>
                </a:solidFill>
                <a:latin typeface="Lato"/>
                <a:ea typeface="Lato"/>
                <a:cs typeface="Lato"/>
                <a:sym typeface="Lato"/>
              </a:rPr>
              <a:t>1 layer </a:t>
            </a:r>
            <a:endParaRPr b="1" sz="2500">
              <a:solidFill>
                <a:srgbClr val="FF0000"/>
              </a:solidFill>
              <a:latin typeface="Lato"/>
              <a:ea typeface="Lato"/>
              <a:cs typeface="Lato"/>
              <a:sym typeface="Lato"/>
            </a:endParaRPr>
          </a:p>
        </p:txBody>
      </p:sp>
      <p:cxnSp>
        <p:nvCxnSpPr>
          <p:cNvPr id="315" name="Google Shape;315;p31"/>
          <p:cNvCxnSpPr/>
          <p:nvPr/>
        </p:nvCxnSpPr>
        <p:spPr>
          <a:xfrm flipH="1" rot="10800000">
            <a:off x="6844225" y="4528325"/>
            <a:ext cx="691800" cy="10500"/>
          </a:xfrm>
          <a:prstGeom prst="straightConnector1">
            <a:avLst/>
          </a:prstGeom>
          <a:noFill/>
          <a:ln cap="flat" cmpd="sng" w="38100">
            <a:solidFill>
              <a:schemeClr val="accent5"/>
            </a:solidFill>
            <a:prstDash val="solid"/>
            <a:round/>
            <a:headEnd len="med" w="med" type="none"/>
            <a:tailEnd len="med" w="med" type="triangle"/>
          </a:ln>
        </p:spPr>
      </p:cxnSp>
      <p:sp>
        <p:nvSpPr>
          <p:cNvPr id="316" name="Google Shape;316;p31"/>
          <p:cNvSpPr txBox="1"/>
          <p:nvPr/>
        </p:nvSpPr>
        <p:spPr>
          <a:xfrm>
            <a:off x="7536025" y="4229150"/>
            <a:ext cx="1369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500">
                <a:solidFill>
                  <a:schemeClr val="lt2"/>
                </a:solidFill>
                <a:latin typeface="Lato"/>
                <a:ea typeface="Lato"/>
                <a:cs typeface="Lato"/>
                <a:sym typeface="Lato"/>
              </a:rPr>
              <a:t>2 layers</a:t>
            </a:r>
            <a:endParaRPr b="1" sz="2500">
              <a:solidFill>
                <a:schemeClr val="l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Introduction:</a:t>
            </a:r>
            <a:endParaRPr b="1" sz="3500"/>
          </a:p>
        </p:txBody>
      </p:sp>
      <p:pic>
        <p:nvPicPr>
          <p:cNvPr id="141" name="Google Shape;141;p14"/>
          <p:cNvPicPr preferRelativeResize="0"/>
          <p:nvPr/>
        </p:nvPicPr>
        <p:blipFill>
          <a:blip r:embed="rId3">
            <a:alphaModFix/>
          </a:blip>
          <a:stretch>
            <a:fillRect/>
          </a:stretch>
        </p:blipFill>
        <p:spPr>
          <a:xfrm>
            <a:off x="1447425" y="1192550"/>
            <a:ext cx="5677377" cy="3783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aphicFrame>
        <p:nvGraphicFramePr>
          <p:cNvPr id="321" name="Google Shape;321;p32"/>
          <p:cNvGraphicFramePr/>
          <p:nvPr/>
        </p:nvGraphicFramePr>
        <p:xfrm>
          <a:off x="487563" y="2375925"/>
          <a:ext cx="3000000" cy="3000000"/>
        </p:xfrm>
        <a:graphic>
          <a:graphicData uri="http://schemas.openxmlformats.org/drawingml/2006/table">
            <a:tbl>
              <a:tblPr>
                <a:noFill/>
                <a:tableStyleId>{1AB325FD-2DE4-4375-B505-EB09424E71B4}</a:tableStyleId>
              </a:tblPr>
              <a:tblGrid>
                <a:gridCol w="1633775"/>
                <a:gridCol w="1633775"/>
                <a:gridCol w="1633775"/>
                <a:gridCol w="1633775"/>
                <a:gridCol w="1633775"/>
              </a:tblGrid>
              <a:tr h="1083825">
                <a:tc>
                  <a:txBody>
                    <a:bodyPr/>
                    <a:lstStyle/>
                    <a:p>
                      <a:pPr indent="0" lvl="0" marL="0" rtl="0" algn="ctr">
                        <a:spcBef>
                          <a:spcPts val="0"/>
                        </a:spcBef>
                        <a:spcAft>
                          <a:spcPts val="0"/>
                        </a:spcAft>
                        <a:buNone/>
                      </a:pPr>
                      <a:r>
                        <a:rPr lang="iw" sz="2600">
                          <a:solidFill>
                            <a:srgbClr val="E8EAED"/>
                          </a:solidFill>
                        </a:rPr>
                        <a:t>loss</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F1-score</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Recall</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Precision</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Accuracy</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r h="12700">
                <a:tc>
                  <a:txBody>
                    <a:bodyPr/>
                    <a:lstStyle/>
                    <a:p>
                      <a:pPr indent="0" lvl="0" marL="0" rtl="1" algn="ctr">
                        <a:spcBef>
                          <a:spcPts val="0"/>
                        </a:spcBef>
                        <a:spcAft>
                          <a:spcPts val="0"/>
                        </a:spcAft>
                        <a:buNone/>
                      </a:pPr>
                      <a:r>
                        <a:rPr lang="iw" sz="2600">
                          <a:solidFill>
                            <a:srgbClr val="E8EAED"/>
                          </a:solidFill>
                        </a:rPr>
                        <a:t>0.1477</a:t>
                      </a:r>
                      <a:r>
                        <a:rPr lang="iw" sz="2600">
                          <a:solidFill>
                            <a:srgbClr val="E8EAED"/>
                          </a:solidFill>
                        </a:rPr>
                        <a:t>%</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94.89</a:t>
                      </a:r>
                      <a:r>
                        <a:rPr lang="iw" sz="2600">
                          <a:solidFill>
                            <a:srgbClr val="E8EAED"/>
                          </a:solidFill>
                        </a:rPr>
                        <a:t>%</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94.74</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95.91</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94.74</a:t>
                      </a:r>
                      <a:r>
                        <a:rPr lang="iw" sz="2600">
                          <a:solidFill>
                            <a:srgbClr val="E8EAED"/>
                          </a:solidFill>
                        </a:rPr>
                        <a:t>%</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bl>
          </a:graphicData>
        </a:graphic>
      </p:graphicFrame>
      <p:sp>
        <p:nvSpPr>
          <p:cNvPr id="322" name="Google Shape;322;p32"/>
          <p:cNvSpPr txBox="1"/>
          <p:nvPr>
            <p:ph type="title"/>
          </p:nvPr>
        </p:nvSpPr>
        <p:spPr>
          <a:xfrm>
            <a:off x="1297500" y="370700"/>
            <a:ext cx="7038900" cy="914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iw" sz="3500"/>
              <a:t>CNN with changing parameters:</a:t>
            </a:r>
            <a:endParaRPr b="1" sz="3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Pretrained VGG16</a:t>
            </a:r>
            <a:r>
              <a:rPr b="1" lang="iw" sz="3500"/>
              <a:t>:</a:t>
            </a:r>
            <a:endParaRPr b="1" sz="3500"/>
          </a:p>
        </p:txBody>
      </p:sp>
      <p:sp>
        <p:nvSpPr>
          <p:cNvPr id="328" name="Google Shape;328;p33"/>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329" name="Google Shape;329;p33"/>
          <p:cNvPicPr preferRelativeResize="0"/>
          <p:nvPr/>
        </p:nvPicPr>
        <p:blipFill>
          <a:blip r:embed="rId3">
            <a:alphaModFix/>
          </a:blip>
          <a:stretch>
            <a:fillRect/>
          </a:stretch>
        </p:blipFill>
        <p:spPr>
          <a:xfrm>
            <a:off x="1112913" y="1532650"/>
            <a:ext cx="6918176" cy="327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Pretrained VGG16:</a:t>
            </a:r>
            <a:endParaRPr b="1" sz="3500"/>
          </a:p>
        </p:txBody>
      </p:sp>
      <p:graphicFrame>
        <p:nvGraphicFramePr>
          <p:cNvPr id="335" name="Google Shape;335;p34"/>
          <p:cNvGraphicFramePr/>
          <p:nvPr/>
        </p:nvGraphicFramePr>
        <p:xfrm>
          <a:off x="487563" y="2375925"/>
          <a:ext cx="3000000" cy="3000000"/>
        </p:xfrm>
        <a:graphic>
          <a:graphicData uri="http://schemas.openxmlformats.org/drawingml/2006/table">
            <a:tbl>
              <a:tblPr>
                <a:noFill/>
                <a:tableStyleId>{1AB325FD-2DE4-4375-B505-EB09424E71B4}</a:tableStyleId>
              </a:tblPr>
              <a:tblGrid>
                <a:gridCol w="1633775"/>
                <a:gridCol w="1633775"/>
                <a:gridCol w="1633775"/>
                <a:gridCol w="1633775"/>
                <a:gridCol w="1633775"/>
              </a:tblGrid>
              <a:tr h="1083825">
                <a:tc>
                  <a:txBody>
                    <a:bodyPr/>
                    <a:lstStyle/>
                    <a:p>
                      <a:pPr indent="0" lvl="0" marL="0" rtl="0" algn="ctr">
                        <a:spcBef>
                          <a:spcPts val="0"/>
                        </a:spcBef>
                        <a:spcAft>
                          <a:spcPts val="0"/>
                        </a:spcAft>
                        <a:buNone/>
                      </a:pPr>
                      <a:r>
                        <a:rPr lang="iw" sz="2600">
                          <a:solidFill>
                            <a:srgbClr val="E8EAED"/>
                          </a:solidFill>
                        </a:rPr>
                        <a:t>loss</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F1-score</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Recall</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Precision</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Accuracy</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r h="12700">
                <a:tc>
                  <a:txBody>
                    <a:bodyPr/>
                    <a:lstStyle/>
                    <a:p>
                      <a:pPr indent="0" lvl="0" marL="0" rtl="1" algn="ctr">
                        <a:spcBef>
                          <a:spcPts val="0"/>
                        </a:spcBef>
                        <a:spcAft>
                          <a:spcPts val="0"/>
                        </a:spcAft>
                        <a:buNone/>
                      </a:pPr>
                      <a:r>
                        <a:rPr lang="iw" sz="2600">
                          <a:solidFill>
                            <a:srgbClr val="E8EAED"/>
                          </a:solidFill>
                        </a:rPr>
                        <a:t>0.1705%</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94.75%</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94.47%</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95.32%</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94.47%</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Multihead Attention</a:t>
            </a:r>
            <a:r>
              <a:rPr b="1" lang="iw" sz="3500"/>
              <a:t>:</a:t>
            </a:r>
            <a:endParaRPr b="1" sz="3500"/>
          </a:p>
        </p:txBody>
      </p:sp>
      <p:sp>
        <p:nvSpPr>
          <p:cNvPr id="341" name="Google Shape;341;p35"/>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342" name="Google Shape;342;p35"/>
          <p:cNvPicPr preferRelativeResize="0"/>
          <p:nvPr/>
        </p:nvPicPr>
        <p:blipFill>
          <a:blip r:embed="rId3">
            <a:alphaModFix/>
          </a:blip>
          <a:stretch>
            <a:fillRect/>
          </a:stretch>
        </p:blipFill>
        <p:spPr>
          <a:xfrm>
            <a:off x="1551675" y="1284800"/>
            <a:ext cx="6025325" cy="341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aphicFrame>
        <p:nvGraphicFramePr>
          <p:cNvPr id="347" name="Google Shape;347;p36"/>
          <p:cNvGraphicFramePr/>
          <p:nvPr/>
        </p:nvGraphicFramePr>
        <p:xfrm>
          <a:off x="487563" y="2375925"/>
          <a:ext cx="3000000" cy="3000000"/>
        </p:xfrm>
        <a:graphic>
          <a:graphicData uri="http://schemas.openxmlformats.org/drawingml/2006/table">
            <a:tbl>
              <a:tblPr>
                <a:noFill/>
                <a:tableStyleId>{1AB325FD-2DE4-4375-B505-EB09424E71B4}</a:tableStyleId>
              </a:tblPr>
              <a:tblGrid>
                <a:gridCol w="1633775"/>
                <a:gridCol w="1633775"/>
                <a:gridCol w="1633775"/>
                <a:gridCol w="1633775"/>
                <a:gridCol w="1633775"/>
              </a:tblGrid>
              <a:tr h="1083825">
                <a:tc>
                  <a:txBody>
                    <a:bodyPr/>
                    <a:lstStyle/>
                    <a:p>
                      <a:pPr indent="0" lvl="0" marL="0" rtl="0" algn="ctr">
                        <a:spcBef>
                          <a:spcPts val="0"/>
                        </a:spcBef>
                        <a:spcAft>
                          <a:spcPts val="0"/>
                        </a:spcAft>
                        <a:buNone/>
                      </a:pPr>
                      <a:r>
                        <a:rPr lang="iw" sz="2600">
                          <a:solidFill>
                            <a:srgbClr val="E8EAED"/>
                          </a:solidFill>
                        </a:rPr>
                        <a:t>loss</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F1-score</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Recall</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Precision</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Accuracy</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r h="12700">
                <a:tc>
                  <a:txBody>
                    <a:bodyPr/>
                    <a:lstStyle/>
                    <a:p>
                      <a:pPr indent="0" lvl="0" marL="0" rtl="1" algn="ctr">
                        <a:spcBef>
                          <a:spcPts val="0"/>
                        </a:spcBef>
                        <a:spcAft>
                          <a:spcPts val="0"/>
                        </a:spcAft>
                        <a:buNone/>
                      </a:pPr>
                      <a:r>
                        <a:rPr lang="iw" sz="2600">
                          <a:solidFill>
                            <a:srgbClr val="E8EAED"/>
                          </a:solidFill>
                        </a:rPr>
                        <a:t>0.2216%</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92.07</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92.11</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93.44</a:t>
                      </a:r>
                      <a:r>
                        <a:rPr lang="iw" sz="2600">
                          <a:solidFill>
                            <a:srgbClr val="E8EAED"/>
                          </a:solidFill>
                        </a:rPr>
                        <a:t>%</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92.11</a:t>
                      </a:r>
                      <a:r>
                        <a:rPr lang="iw" sz="2600">
                          <a:solidFill>
                            <a:srgbClr val="E8EAED"/>
                          </a:solidFill>
                        </a:rPr>
                        <a:t>%</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bl>
          </a:graphicData>
        </a:graphic>
      </p:graphicFrame>
      <p:sp>
        <p:nvSpPr>
          <p:cNvPr id="348" name="Google Shape;348;p36"/>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Multihead Attention:</a:t>
            </a:r>
            <a:endParaRPr b="1" sz="3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The Best Model</a:t>
            </a:r>
            <a:r>
              <a:rPr b="1" lang="iw" sz="3500"/>
              <a:t>:</a:t>
            </a:r>
            <a:endParaRPr b="1" sz="3500"/>
          </a:p>
        </p:txBody>
      </p:sp>
      <p:sp>
        <p:nvSpPr>
          <p:cNvPr id="354" name="Google Shape;354;p37"/>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500"/>
              </a:spcBef>
              <a:spcAft>
                <a:spcPts val="0"/>
              </a:spcAft>
              <a:buNone/>
            </a:pPr>
            <a:r>
              <a:t/>
            </a:r>
            <a:endParaRPr sz="3300" u="sng">
              <a:solidFill>
                <a:srgbClr val="E8EAED"/>
              </a:solidFill>
              <a:highlight>
                <a:srgbClr val="0000FF"/>
              </a:highlight>
            </a:endParaRPr>
          </a:p>
          <a:p>
            <a:pPr indent="0" lvl="0" marL="457200" rtl="0" algn="l">
              <a:spcBef>
                <a:spcPts val="1000"/>
              </a:spcBef>
              <a:spcAft>
                <a:spcPts val="0"/>
              </a:spcAft>
              <a:buNone/>
            </a:pPr>
            <a:r>
              <a:t/>
            </a:r>
            <a:endParaRPr b="1" sz="3500" u="sng">
              <a:highlight>
                <a:srgbClr val="0000FF"/>
              </a:highlight>
            </a:endParaRPr>
          </a:p>
          <a:p>
            <a:pPr indent="0" lvl="0" marL="0" rtl="0" algn="l">
              <a:spcBef>
                <a:spcPts val="0"/>
              </a:spcBef>
              <a:spcAft>
                <a:spcPts val="0"/>
              </a:spcAft>
              <a:buNone/>
            </a:pPr>
            <a:r>
              <a:t/>
            </a:r>
            <a:endParaRPr b="1" sz="3500" u="sng">
              <a:highlight>
                <a:srgbClr val="0000FF"/>
              </a:highlight>
            </a:endParaRPr>
          </a:p>
          <a:p>
            <a:pPr indent="0" lvl="0" marL="0" rtl="0" algn="l">
              <a:spcBef>
                <a:spcPts val="0"/>
              </a:spcBef>
              <a:spcAft>
                <a:spcPts val="0"/>
              </a:spcAft>
              <a:buNone/>
            </a:pPr>
            <a:r>
              <a:t/>
            </a:r>
            <a:endParaRPr b="1" sz="3500" u="sng">
              <a:highlight>
                <a:srgbClr val="0000FF"/>
              </a:highlight>
            </a:endParaRPr>
          </a:p>
        </p:txBody>
      </p:sp>
      <p:sp>
        <p:nvSpPr>
          <p:cNvPr id="355" name="Google Shape;355;p37"/>
          <p:cNvSpPr txBox="1"/>
          <p:nvPr/>
        </p:nvSpPr>
        <p:spPr>
          <a:xfrm>
            <a:off x="196625" y="1701150"/>
            <a:ext cx="8894700" cy="87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w" sz="3200">
                <a:solidFill>
                  <a:schemeClr val="accent6"/>
                </a:solidFill>
                <a:latin typeface="Montserrat"/>
                <a:ea typeface="Montserrat"/>
                <a:cs typeface="Montserrat"/>
                <a:sym typeface="Montserrat"/>
              </a:rPr>
              <a:t>Pretrained VGG16 + Multihead Attention</a:t>
            </a:r>
            <a:endParaRPr sz="3400">
              <a:solidFill>
                <a:schemeClr val="accent6"/>
              </a:solidFill>
              <a:latin typeface="Lato"/>
              <a:ea typeface="Lato"/>
              <a:cs typeface="Lato"/>
              <a:sym typeface="Lato"/>
            </a:endParaRPr>
          </a:p>
        </p:txBody>
      </p:sp>
      <p:graphicFrame>
        <p:nvGraphicFramePr>
          <p:cNvPr id="356" name="Google Shape;356;p37"/>
          <p:cNvGraphicFramePr/>
          <p:nvPr/>
        </p:nvGraphicFramePr>
        <p:xfrm>
          <a:off x="487550" y="2571750"/>
          <a:ext cx="3000000" cy="3000000"/>
        </p:xfrm>
        <a:graphic>
          <a:graphicData uri="http://schemas.openxmlformats.org/drawingml/2006/table">
            <a:tbl>
              <a:tblPr>
                <a:noFill/>
                <a:tableStyleId>{1AB325FD-2DE4-4375-B505-EB09424E71B4}</a:tableStyleId>
              </a:tblPr>
              <a:tblGrid>
                <a:gridCol w="1633775"/>
                <a:gridCol w="1633775"/>
                <a:gridCol w="1633775"/>
                <a:gridCol w="1633775"/>
                <a:gridCol w="1633775"/>
              </a:tblGrid>
              <a:tr h="1083825">
                <a:tc>
                  <a:txBody>
                    <a:bodyPr/>
                    <a:lstStyle/>
                    <a:p>
                      <a:pPr indent="0" lvl="0" marL="0" rtl="0" algn="ctr">
                        <a:spcBef>
                          <a:spcPts val="0"/>
                        </a:spcBef>
                        <a:spcAft>
                          <a:spcPts val="0"/>
                        </a:spcAft>
                        <a:buNone/>
                      </a:pPr>
                      <a:r>
                        <a:rPr lang="iw" sz="2600">
                          <a:solidFill>
                            <a:srgbClr val="E8EAED"/>
                          </a:solidFill>
                        </a:rPr>
                        <a:t>loss</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F1-score</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Recall</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Precision</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0" algn="ctr">
                        <a:spcBef>
                          <a:spcPts val="0"/>
                        </a:spcBef>
                        <a:spcAft>
                          <a:spcPts val="0"/>
                        </a:spcAft>
                        <a:buNone/>
                      </a:pPr>
                      <a:r>
                        <a:rPr lang="iw" sz="2600">
                          <a:solidFill>
                            <a:srgbClr val="E8EAED"/>
                          </a:solidFill>
                        </a:rPr>
                        <a:t>Accuracy</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r h="12700">
                <a:tc>
                  <a:txBody>
                    <a:bodyPr/>
                    <a:lstStyle/>
                    <a:p>
                      <a:pPr indent="0" lvl="0" marL="0" rtl="1" algn="ctr">
                        <a:spcBef>
                          <a:spcPts val="0"/>
                        </a:spcBef>
                        <a:spcAft>
                          <a:spcPts val="0"/>
                        </a:spcAft>
                        <a:buNone/>
                      </a:pPr>
                      <a:r>
                        <a:rPr lang="iw" sz="2600">
                          <a:solidFill>
                            <a:srgbClr val="E8EAED"/>
                          </a:solidFill>
                        </a:rPr>
                        <a:t>0.1745%</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97.41%</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97.37%</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28575">
                      <a:solidFill>
                        <a:srgbClr val="E8EAED"/>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97.70%</a:t>
                      </a:r>
                      <a:endParaRPr sz="2600">
                        <a:solidFill>
                          <a:srgbClr val="E8EAED"/>
                        </a:solidFill>
                      </a:endParaRPr>
                    </a:p>
                  </a:txBody>
                  <a:tcPr marT="63500" marB="63500" marR="63500" marL="63500" anchor="ctr">
                    <a:lnL cap="flat" cmpd="sng" w="28575">
                      <a:solidFill>
                        <a:srgbClr val="E8EAED"/>
                      </a:solidFill>
                      <a:prstDash val="solid"/>
                      <a:round/>
                      <a:headEnd len="sm" w="sm" type="none"/>
                      <a:tailEnd len="sm" w="sm" type="none"/>
                    </a:lnL>
                    <a:lnR cap="flat" cmpd="sng" w="114300">
                      <a:solidFill>
                        <a:schemeClr val="lt2"/>
                      </a:solidFill>
                      <a:prstDash val="solid"/>
                      <a:round/>
                      <a:headEnd len="sm" w="sm" type="none"/>
                      <a:tailEnd len="sm" w="sm" type="none"/>
                    </a:lnR>
                    <a:lnT cap="flat" cmpd="sng" w="28575">
                      <a:solidFill>
                        <a:srgbClr val="E8EAED"/>
                      </a:solidFill>
                      <a:prstDash val="solid"/>
                      <a:round/>
                      <a:headEnd len="sm" w="sm" type="none"/>
                      <a:tailEnd len="sm" w="sm" type="none"/>
                    </a:lnT>
                    <a:lnB cap="flat" cmpd="sng" w="28575">
                      <a:solidFill>
                        <a:srgbClr val="E8EAED"/>
                      </a:solidFill>
                      <a:prstDash val="solid"/>
                      <a:round/>
                      <a:headEnd len="sm" w="sm" type="none"/>
                      <a:tailEnd len="sm" w="sm" type="none"/>
                    </a:lnB>
                  </a:tcPr>
                </a:tc>
                <a:tc>
                  <a:txBody>
                    <a:bodyPr/>
                    <a:lstStyle/>
                    <a:p>
                      <a:pPr indent="0" lvl="0" marL="0" rtl="1" algn="ctr">
                        <a:spcBef>
                          <a:spcPts val="0"/>
                        </a:spcBef>
                        <a:spcAft>
                          <a:spcPts val="0"/>
                        </a:spcAft>
                        <a:buNone/>
                      </a:pPr>
                      <a:r>
                        <a:rPr lang="iw" sz="2600">
                          <a:solidFill>
                            <a:srgbClr val="E8EAED"/>
                          </a:solidFill>
                        </a:rPr>
                        <a:t>97.37%</a:t>
                      </a:r>
                      <a:endParaRPr sz="2600">
                        <a:solidFill>
                          <a:srgbClr val="E8EAED"/>
                        </a:solidFill>
                      </a:endParaRPr>
                    </a:p>
                  </a:txBody>
                  <a:tcPr marT="63500" marB="63500" marR="63500" marL="63500" anchor="ctr">
                    <a:lnL cap="flat" cmpd="sng" w="114300">
                      <a:solidFill>
                        <a:schemeClr val="lt2"/>
                      </a:solidFill>
                      <a:prstDash val="solid"/>
                      <a:round/>
                      <a:headEnd len="sm" w="sm" type="none"/>
                      <a:tailEnd len="sm" w="sm" type="none"/>
                    </a:lnL>
                    <a:lnR cap="flat" cmpd="sng" w="114300">
                      <a:solidFill>
                        <a:schemeClr val="lt2"/>
                      </a:solidFill>
                      <a:prstDash val="solid"/>
                      <a:round/>
                      <a:headEnd len="sm" w="sm" type="none"/>
                      <a:tailEnd len="sm" w="sm" type="none"/>
                    </a:lnR>
                    <a:lnT cap="flat" cmpd="sng" w="114300">
                      <a:solidFill>
                        <a:schemeClr val="lt2"/>
                      </a:solidFill>
                      <a:prstDash val="solid"/>
                      <a:round/>
                      <a:headEnd len="sm" w="sm" type="none"/>
                      <a:tailEnd len="sm" w="sm" type="none"/>
                    </a:lnT>
                    <a:lnB cap="flat" cmpd="sng" w="114300">
                      <a:solidFill>
                        <a:schemeClr val="lt2"/>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In conclusion</a:t>
            </a:r>
            <a:r>
              <a:rPr b="1" lang="iw" sz="3500"/>
              <a:t>:</a:t>
            </a:r>
            <a:endParaRPr b="1" sz="3500"/>
          </a:p>
        </p:txBody>
      </p:sp>
      <p:sp>
        <p:nvSpPr>
          <p:cNvPr id="362" name="Google Shape;362;p38"/>
          <p:cNvSpPr txBox="1"/>
          <p:nvPr>
            <p:ph type="title"/>
          </p:nvPr>
        </p:nvSpPr>
        <p:spPr>
          <a:xfrm>
            <a:off x="794500" y="2469775"/>
            <a:ext cx="8226900" cy="2465700"/>
          </a:xfrm>
          <a:prstGeom prst="rect">
            <a:avLst/>
          </a:prstGeom>
        </p:spPr>
        <p:txBody>
          <a:bodyPr anchorCtr="0" anchor="ctr" bIns="91425" lIns="91425" spcFirstLastPara="1" rIns="91425" wrap="square" tIns="91425">
            <a:normAutofit fontScale="90000"/>
          </a:bodyPr>
          <a:lstStyle/>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CNN - </a:t>
            </a:r>
            <a:r>
              <a:rPr b="1" lang="iw" sz="3250">
                <a:solidFill>
                  <a:srgbClr val="E8EAED"/>
                </a:solidFill>
              </a:rPr>
              <a:t>94.74%</a:t>
            </a:r>
            <a:endParaRPr b="1" sz="3250">
              <a:solidFill>
                <a:srgbClr val="E8EAED"/>
              </a:solidFill>
            </a:endParaRPr>
          </a:p>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Pretrained VGG16 - </a:t>
            </a:r>
            <a:r>
              <a:rPr b="1" lang="iw" sz="3250">
                <a:solidFill>
                  <a:srgbClr val="E8EAED"/>
                </a:solidFill>
              </a:rPr>
              <a:t>94.47%</a:t>
            </a:r>
            <a:endParaRPr sz="3300">
              <a:solidFill>
                <a:srgbClr val="E8EAED"/>
              </a:solidFill>
            </a:endParaRPr>
          </a:p>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VGG16 + Multihead Attention - </a:t>
            </a:r>
            <a:r>
              <a:rPr b="1" lang="iw" sz="3200">
                <a:solidFill>
                  <a:srgbClr val="E8EAED"/>
                </a:solidFill>
              </a:rPr>
              <a:t>97.37%</a:t>
            </a:r>
            <a:endParaRPr b="1" sz="3200">
              <a:solidFill>
                <a:srgbClr val="E8EAED"/>
              </a:solidFill>
            </a:endParaRPr>
          </a:p>
          <a:p>
            <a:pPr indent="0" lvl="0" marL="457200" rtl="0" algn="l">
              <a:lnSpc>
                <a:spcPct val="115000"/>
              </a:lnSpc>
              <a:spcBef>
                <a:spcPts val="1500"/>
              </a:spcBef>
              <a:spcAft>
                <a:spcPts val="0"/>
              </a:spcAft>
              <a:buNone/>
            </a:pPr>
            <a:r>
              <a:rPr b="1" lang="iw" sz="2644">
                <a:solidFill>
                  <a:srgbClr val="E8EAED"/>
                </a:solidFill>
              </a:rPr>
              <a:t> </a:t>
            </a:r>
            <a:r>
              <a:rPr lang="iw" sz="2744">
                <a:solidFill>
                  <a:srgbClr val="E8EAED"/>
                </a:solidFill>
              </a:rPr>
              <a:t>Multihead Attention - </a:t>
            </a:r>
            <a:r>
              <a:rPr b="1" lang="iw" sz="2644">
                <a:solidFill>
                  <a:srgbClr val="E8EAED"/>
                </a:solidFill>
              </a:rPr>
              <a:t>92.11%</a:t>
            </a:r>
            <a:endParaRPr b="1" sz="2644">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77525" y="2073850"/>
            <a:ext cx="8982900" cy="914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iw" sz="4833"/>
              <a:t>Thank you for your attention!</a:t>
            </a:r>
            <a:endParaRPr b="1" sz="4833"/>
          </a:p>
          <a:p>
            <a:pPr indent="0" lvl="0" marL="0" rtl="0" algn="l">
              <a:spcBef>
                <a:spcPts val="0"/>
              </a:spcBef>
              <a:spcAft>
                <a:spcPts val="0"/>
              </a:spcAft>
              <a:buNone/>
            </a:pPr>
            <a:r>
              <a:t/>
            </a:r>
            <a:endParaRPr b="1" sz="3500"/>
          </a:p>
          <a:p>
            <a:pPr indent="457200" lvl="0" marL="2286000" rtl="0" algn="l">
              <a:spcBef>
                <a:spcPts val="0"/>
              </a:spcBef>
              <a:spcAft>
                <a:spcPts val="0"/>
              </a:spcAft>
              <a:buNone/>
            </a:pPr>
            <a:r>
              <a:rPr b="1" lang="iw" sz="3500"/>
              <a:t>Any question?</a:t>
            </a:r>
            <a:endParaRPr b="1" sz="3500"/>
          </a:p>
        </p:txBody>
      </p:sp>
      <p:sp>
        <p:nvSpPr>
          <p:cNvPr id="368" name="Google Shape;368;p39"/>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Project Objectives</a:t>
            </a:r>
            <a:r>
              <a:rPr b="1" lang="iw" sz="3500"/>
              <a:t>:</a:t>
            </a:r>
            <a:endParaRPr b="1" sz="3500"/>
          </a:p>
        </p:txBody>
      </p:sp>
      <p:sp>
        <p:nvSpPr>
          <p:cNvPr id="147" name="Google Shape;147;p15"/>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Classify lung X-ray images into 3 disease categories</a:t>
            </a:r>
            <a:endParaRPr sz="3300">
              <a:solidFill>
                <a:srgbClr val="E8EAED"/>
              </a:solidFill>
            </a:endParaRPr>
          </a:p>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Compare performance of different models</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Dataset Overview</a:t>
            </a:r>
            <a:r>
              <a:rPr b="1" lang="iw" sz="3500"/>
              <a:t>:</a:t>
            </a:r>
            <a:endParaRPr b="1" sz="3500"/>
          </a:p>
        </p:txBody>
      </p:sp>
      <p:grpSp>
        <p:nvGrpSpPr>
          <p:cNvPr id="153" name="Google Shape;153;p16"/>
          <p:cNvGrpSpPr/>
          <p:nvPr/>
        </p:nvGrpSpPr>
        <p:grpSpPr>
          <a:xfrm>
            <a:off x="2463065" y="1509086"/>
            <a:ext cx="4129196" cy="1580456"/>
            <a:chOff x="876891" y="1636275"/>
            <a:chExt cx="3695030" cy="1404101"/>
          </a:xfrm>
        </p:grpSpPr>
        <p:grpSp>
          <p:nvGrpSpPr>
            <p:cNvPr id="154" name="Google Shape;154;p16"/>
            <p:cNvGrpSpPr/>
            <p:nvPr/>
          </p:nvGrpSpPr>
          <p:grpSpPr>
            <a:xfrm>
              <a:off x="876891" y="1636285"/>
              <a:ext cx="3695030" cy="1404091"/>
              <a:chOff x="477950" y="1494200"/>
              <a:chExt cx="3514725" cy="1346850"/>
            </a:xfrm>
          </p:grpSpPr>
          <p:pic>
            <p:nvPicPr>
              <p:cNvPr id="155" name="Google Shape;155;p16"/>
              <p:cNvPicPr preferRelativeResize="0"/>
              <p:nvPr/>
            </p:nvPicPr>
            <p:blipFill rotWithShape="1">
              <a:blip r:embed="rId3">
                <a:alphaModFix/>
              </a:blip>
              <a:srcRect b="12717" l="0" r="0" t="0"/>
              <a:stretch/>
            </p:blipFill>
            <p:spPr>
              <a:xfrm>
                <a:off x="2821100" y="1494200"/>
                <a:ext cx="1171575" cy="1346850"/>
              </a:xfrm>
              <a:prstGeom prst="rect">
                <a:avLst/>
              </a:prstGeom>
              <a:noFill/>
              <a:ln>
                <a:noFill/>
              </a:ln>
            </p:spPr>
          </p:pic>
          <p:pic>
            <p:nvPicPr>
              <p:cNvPr id="156" name="Google Shape;156;p16"/>
              <p:cNvPicPr preferRelativeResize="0"/>
              <p:nvPr/>
            </p:nvPicPr>
            <p:blipFill rotWithShape="1">
              <a:blip r:embed="rId3">
                <a:alphaModFix/>
              </a:blip>
              <a:srcRect b="12717" l="0" r="0" t="0"/>
              <a:stretch/>
            </p:blipFill>
            <p:spPr>
              <a:xfrm>
                <a:off x="1649525" y="1494200"/>
                <a:ext cx="1171575" cy="1346850"/>
              </a:xfrm>
              <a:prstGeom prst="rect">
                <a:avLst/>
              </a:prstGeom>
              <a:noFill/>
              <a:ln>
                <a:noFill/>
              </a:ln>
            </p:spPr>
          </p:pic>
          <p:pic>
            <p:nvPicPr>
              <p:cNvPr id="157" name="Google Shape;157;p16"/>
              <p:cNvPicPr preferRelativeResize="0"/>
              <p:nvPr/>
            </p:nvPicPr>
            <p:blipFill rotWithShape="1">
              <a:blip r:embed="rId3">
                <a:alphaModFix/>
              </a:blip>
              <a:srcRect b="12717" l="0" r="0" t="0"/>
              <a:stretch/>
            </p:blipFill>
            <p:spPr>
              <a:xfrm>
                <a:off x="477950" y="1494200"/>
                <a:ext cx="1171575" cy="1346850"/>
              </a:xfrm>
              <a:prstGeom prst="rect">
                <a:avLst/>
              </a:prstGeom>
              <a:noFill/>
              <a:ln>
                <a:noFill/>
              </a:ln>
            </p:spPr>
          </p:pic>
        </p:grpSp>
        <p:pic>
          <p:nvPicPr>
            <p:cNvPr id="158" name="Google Shape;158;p16"/>
            <p:cNvPicPr preferRelativeResize="0"/>
            <p:nvPr/>
          </p:nvPicPr>
          <p:blipFill rotWithShape="1">
            <a:blip r:embed="rId4">
              <a:alphaModFix/>
            </a:blip>
            <a:srcRect b="22585" l="0" r="0" t="24704"/>
            <a:stretch/>
          </p:blipFill>
          <p:spPr>
            <a:xfrm>
              <a:off x="967000" y="1636275"/>
              <a:ext cx="892024" cy="470174"/>
            </a:xfrm>
            <a:prstGeom prst="rect">
              <a:avLst/>
            </a:prstGeom>
            <a:noFill/>
            <a:ln>
              <a:noFill/>
            </a:ln>
          </p:spPr>
        </p:pic>
        <p:pic>
          <p:nvPicPr>
            <p:cNvPr id="159" name="Google Shape;159;p16"/>
            <p:cNvPicPr preferRelativeResize="0"/>
            <p:nvPr/>
          </p:nvPicPr>
          <p:blipFill rotWithShape="1">
            <a:blip r:embed="rId4">
              <a:alphaModFix/>
            </a:blip>
            <a:srcRect b="22585" l="0" r="0" t="24704"/>
            <a:stretch/>
          </p:blipFill>
          <p:spPr>
            <a:xfrm>
              <a:off x="3527300" y="1636275"/>
              <a:ext cx="892024" cy="470174"/>
            </a:xfrm>
            <a:prstGeom prst="rect">
              <a:avLst/>
            </a:prstGeom>
            <a:noFill/>
            <a:ln>
              <a:noFill/>
            </a:ln>
          </p:spPr>
        </p:pic>
        <p:pic>
          <p:nvPicPr>
            <p:cNvPr id="160" name="Google Shape;160;p16"/>
            <p:cNvPicPr preferRelativeResize="0"/>
            <p:nvPr/>
          </p:nvPicPr>
          <p:blipFill rotWithShape="1">
            <a:blip r:embed="rId4">
              <a:alphaModFix/>
            </a:blip>
            <a:srcRect b="22585" l="0" r="0" t="24704"/>
            <a:stretch/>
          </p:blipFill>
          <p:spPr>
            <a:xfrm>
              <a:off x="2278400" y="1636275"/>
              <a:ext cx="892024" cy="470174"/>
            </a:xfrm>
            <a:prstGeom prst="rect">
              <a:avLst/>
            </a:prstGeom>
            <a:noFill/>
            <a:ln>
              <a:noFill/>
            </a:ln>
          </p:spPr>
        </p:pic>
      </p:grpSp>
      <p:sp>
        <p:nvSpPr>
          <p:cNvPr id="161" name="Google Shape;161;p16"/>
          <p:cNvSpPr txBox="1"/>
          <p:nvPr/>
        </p:nvSpPr>
        <p:spPr>
          <a:xfrm>
            <a:off x="5525325" y="3823325"/>
            <a:ext cx="2963700" cy="11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500">
              <a:solidFill>
                <a:schemeClr val="lt1"/>
              </a:solidFill>
              <a:latin typeface="Lato"/>
              <a:ea typeface="Lato"/>
              <a:cs typeface="Lato"/>
              <a:sym typeface="Lato"/>
            </a:endParaRPr>
          </a:p>
        </p:txBody>
      </p:sp>
      <p:sp>
        <p:nvSpPr>
          <p:cNvPr id="162" name="Google Shape;162;p16"/>
          <p:cNvSpPr/>
          <p:nvPr/>
        </p:nvSpPr>
        <p:spPr>
          <a:xfrm>
            <a:off x="3049500" y="3135550"/>
            <a:ext cx="408900" cy="51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16"/>
          <p:cNvSpPr/>
          <p:nvPr/>
        </p:nvSpPr>
        <p:spPr>
          <a:xfrm>
            <a:off x="4479250" y="3135550"/>
            <a:ext cx="408900" cy="51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16"/>
          <p:cNvSpPr/>
          <p:nvPr/>
        </p:nvSpPr>
        <p:spPr>
          <a:xfrm>
            <a:off x="5857925" y="3127600"/>
            <a:ext cx="408900" cy="51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16"/>
          <p:cNvSpPr txBox="1"/>
          <p:nvPr/>
        </p:nvSpPr>
        <p:spPr>
          <a:xfrm>
            <a:off x="791050" y="3021400"/>
            <a:ext cx="5920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sz="3500">
                <a:solidFill>
                  <a:schemeClr val="lt1"/>
                </a:solidFill>
                <a:latin typeface="Montserrat"/>
                <a:ea typeface="Montserrat"/>
                <a:cs typeface="Montserrat"/>
                <a:sym typeface="Montserrat"/>
              </a:rPr>
              <a:t>Label:</a:t>
            </a:r>
            <a:r>
              <a:rPr lang="iw" sz="3500">
                <a:solidFill>
                  <a:schemeClr val="lt1"/>
                </a:solidFill>
                <a:latin typeface="Montserrat"/>
                <a:ea typeface="Montserrat"/>
                <a:cs typeface="Montserrat"/>
                <a:sym typeface="Montserrat"/>
              </a:rPr>
              <a:t> 		1			2			3</a:t>
            </a:r>
            <a:endParaRPr sz="35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Data Processing:</a:t>
            </a:r>
            <a:endParaRPr b="1" sz="3500"/>
          </a:p>
        </p:txBody>
      </p:sp>
      <p:pic>
        <p:nvPicPr>
          <p:cNvPr id="171" name="Google Shape;171;p17"/>
          <p:cNvPicPr preferRelativeResize="0"/>
          <p:nvPr/>
        </p:nvPicPr>
        <p:blipFill rotWithShape="1">
          <a:blip r:embed="rId3">
            <a:alphaModFix/>
          </a:blip>
          <a:srcRect b="15432" l="1476" r="65489" t="36713"/>
          <a:stretch/>
        </p:blipFill>
        <p:spPr>
          <a:xfrm>
            <a:off x="1571712" y="1435403"/>
            <a:ext cx="1980475" cy="2049949"/>
          </a:xfrm>
          <a:prstGeom prst="rect">
            <a:avLst/>
          </a:prstGeom>
          <a:noFill/>
          <a:ln>
            <a:noFill/>
          </a:ln>
        </p:spPr>
      </p:pic>
      <p:sp>
        <p:nvSpPr>
          <p:cNvPr id="172" name="Google Shape;172;p17"/>
          <p:cNvSpPr txBox="1"/>
          <p:nvPr/>
        </p:nvSpPr>
        <p:spPr>
          <a:xfrm>
            <a:off x="2893950" y="3831850"/>
            <a:ext cx="2963700" cy="11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500">
              <a:solidFill>
                <a:schemeClr val="lt1"/>
              </a:solidFill>
              <a:latin typeface="Lato"/>
              <a:ea typeface="Lato"/>
              <a:cs typeface="Lato"/>
              <a:sym typeface="Lato"/>
            </a:endParaRPr>
          </a:p>
        </p:txBody>
      </p:sp>
      <p:cxnSp>
        <p:nvCxnSpPr>
          <p:cNvPr id="173" name="Google Shape;173;p17"/>
          <p:cNvCxnSpPr/>
          <p:nvPr/>
        </p:nvCxnSpPr>
        <p:spPr>
          <a:xfrm flipH="1">
            <a:off x="4054475" y="1219525"/>
            <a:ext cx="8400" cy="25206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7"/>
          <p:cNvCxnSpPr/>
          <p:nvPr/>
        </p:nvCxnSpPr>
        <p:spPr>
          <a:xfrm flipH="1" rot="10800000">
            <a:off x="332975" y="3757125"/>
            <a:ext cx="8575200" cy="171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17"/>
          <p:cNvSpPr txBox="1"/>
          <p:nvPr/>
        </p:nvSpPr>
        <p:spPr>
          <a:xfrm>
            <a:off x="639550" y="1909400"/>
            <a:ext cx="74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p:txBody>
      </p:sp>
      <p:cxnSp>
        <p:nvCxnSpPr>
          <p:cNvPr id="176" name="Google Shape;176;p17"/>
          <p:cNvCxnSpPr>
            <a:stCxn id="177" idx="3"/>
          </p:cNvCxnSpPr>
          <p:nvPr/>
        </p:nvCxnSpPr>
        <p:spPr>
          <a:xfrm flipH="1" rot="10800000">
            <a:off x="1325950" y="2945763"/>
            <a:ext cx="565500" cy="110700"/>
          </a:xfrm>
          <a:prstGeom prst="straightConnector1">
            <a:avLst/>
          </a:prstGeom>
          <a:noFill/>
          <a:ln cap="flat" cmpd="sng" w="38100">
            <a:solidFill>
              <a:schemeClr val="accent1"/>
            </a:solidFill>
            <a:prstDash val="solid"/>
            <a:round/>
            <a:headEnd len="med" w="med" type="none"/>
            <a:tailEnd len="med" w="med" type="triangle"/>
          </a:ln>
        </p:spPr>
      </p:cxnSp>
      <p:cxnSp>
        <p:nvCxnSpPr>
          <p:cNvPr id="178" name="Google Shape;178;p17"/>
          <p:cNvCxnSpPr>
            <a:stCxn id="179" idx="3"/>
          </p:cNvCxnSpPr>
          <p:nvPr/>
        </p:nvCxnSpPr>
        <p:spPr>
          <a:xfrm>
            <a:off x="1438150" y="1597100"/>
            <a:ext cx="663600" cy="112200"/>
          </a:xfrm>
          <a:prstGeom prst="straightConnector1">
            <a:avLst/>
          </a:prstGeom>
          <a:noFill/>
          <a:ln cap="flat" cmpd="sng" w="38100">
            <a:solidFill>
              <a:schemeClr val="accent1"/>
            </a:solidFill>
            <a:prstDash val="solid"/>
            <a:round/>
            <a:headEnd len="med" w="med" type="none"/>
            <a:tailEnd len="med" w="med" type="triangle"/>
          </a:ln>
        </p:spPr>
      </p:cxnSp>
      <p:cxnSp>
        <p:nvCxnSpPr>
          <p:cNvPr id="180" name="Google Shape;180;p17"/>
          <p:cNvCxnSpPr/>
          <p:nvPr/>
        </p:nvCxnSpPr>
        <p:spPr>
          <a:xfrm>
            <a:off x="1190775" y="2087588"/>
            <a:ext cx="585900" cy="52800"/>
          </a:xfrm>
          <a:prstGeom prst="straightConnector1">
            <a:avLst/>
          </a:prstGeom>
          <a:noFill/>
          <a:ln cap="flat" cmpd="sng" w="38100">
            <a:solidFill>
              <a:schemeClr val="accent1"/>
            </a:solidFill>
            <a:prstDash val="solid"/>
            <a:round/>
            <a:headEnd len="med" w="med" type="none"/>
            <a:tailEnd len="med" w="med" type="triangle"/>
          </a:ln>
        </p:spPr>
      </p:cxnSp>
      <p:sp>
        <p:nvSpPr>
          <p:cNvPr id="181" name="Google Shape;181;p17"/>
          <p:cNvSpPr txBox="1"/>
          <p:nvPr/>
        </p:nvSpPr>
        <p:spPr>
          <a:xfrm>
            <a:off x="420850" y="1419500"/>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Validation</a:t>
            </a:r>
            <a:endParaRPr sz="1300">
              <a:solidFill>
                <a:schemeClr val="lt1"/>
              </a:solidFill>
              <a:latin typeface="Lato"/>
              <a:ea typeface="Lato"/>
              <a:cs typeface="Lato"/>
              <a:sym typeface="Lato"/>
            </a:endParaRPr>
          </a:p>
        </p:txBody>
      </p:sp>
      <p:sp>
        <p:nvSpPr>
          <p:cNvPr id="182" name="Google Shape;182;p17"/>
          <p:cNvSpPr txBox="1"/>
          <p:nvPr/>
        </p:nvSpPr>
        <p:spPr>
          <a:xfrm>
            <a:off x="173475" y="1909400"/>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Test</a:t>
            </a:r>
            <a:endParaRPr sz="1300">
              <a:solidFill>
                <a:schemeClr val="lt1"/>
              </a:solidFill>
              <a:latin typeface="Lato"/>
              <a:ea typeface="Lato"/>
              <a:cs typeface="Lato"/>
              <a:sym typeface="Lato"/>
            </a:endParaRPr>
          </a:p>
        </p:txBody>
      </p:sp>
      <p:sp>
        <p:nvSpPr>
          <p:cNvPr id="183" name="Google Shape;183;p17"/>
          <p:cNvSpPr txBox="1"/>
          <p:nvPr/>
        </p:nvSpPr>
        <p:spPr>
          <a:xfrm>
            <a:off x="280200" y="2945775"/>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Train</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Data Processing:</a:t>
            </a:r>
            <a:endParaRPr b="1" sz="3500"/>
          </a:p>
        </p:txBody>
      </p:sp>
      <p:pic>
        <p:nvPicPr>
          <p:cNvPr id="189" name="Google Shape;189;p18"/>
          <p:cNvPicPr preferRelativeResize="0"/>
          <p:nvPr/>
        </p:nvPicPr>
        <p:blipFill rotWithShape="1">
          <a:blip r:embed="rId3">
            <a:alphaModFix/>
          </a:blip>
          <a:srcRect b="15432" l="1476" r="65489" t="36713"/>
          <a:stretch/>
        </p:blipFill>
        <p:spPr>
          <a:xfrm>
            <a:off x="1571712" y="1435403"/>
            <a:ext cx="1980475" cy="2049949"/>
          </a:xfrm>
          <a:prstGeom prst="rect">
            <a:avLst/>
          </a:prstGeom>
          <a:noFill/>
          <a:ln>
            <a:noFill/>
          </a:ln>
        </p:spPr>
      </p:pic>
      <p:sp>
        <p:nvSpPr>
          <p:cNvPr id="190" name="Google Shape;190;p18"/>
          <p:cNvSpPr txBox="1"/>
          <p:nvPr/>
        </p:nvSpPr>
        <p:spPr>
          <a:xfrm>
            <a:off x="2893950" y="3831850"/>
            <a:ext cx="2963700" cy="11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3500">
                <a:solidFill>
                  <a:schemeClr val="lt1"/>
                </a:solidFill>
                <a:latin typeface="Lato"/>
                <a:ea typeface="Lato"/>
                <a:cs typeface="Lato"/>
                <a:sym typeface="Lato"/>
              </a:rPr>
              <a:t>size (128,128)</a:t>
            </a:r>
            <a:endParaRPr sz="3500">
              <a:solidFill>
                <a:schemeClr val="lt1"/>
              </a:solidFill>
              <a:latin typeface="Lato"/>
              <a:ea typeface="Lato"/>
              <a:cs typeface="Lato"/>
              <a:sym typeface="Lato"/>
            </a:endParaRPr>
          </a:p>
        </p:txBody>
      </p:sp>
      <p:cxnSp>
        <p:nvCxnSpPr>
          <p:cNvPr id="191" name="Google Shape;191;p18"/>
          <p:cNvCxnSpPr/>
          <p:nvPr/>
        </p:nvCxnSpPr>
        <p:spPr>
          <a:xfrm flipH="1">
            <a:off x="4054475" y="1219525"/>
            <a:ext cx="8400" cy="25206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8"/>
          <p:cNvCxnSpPr/>
          <p:nvPr/>
        </p:nvCxnSpPr>
        <p:spPr>
          <a:xfrm flipH="1" rot="10800000">
            <a:off x="332975" y="3757125"/>
            <a:ext cx="8575200" cy="171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18"/>
          <p:cNvSpPr txBox="1"/>
          <p:nvPr/>
        </p:nvSpPr>
        <p:spPr>
          <a:xfrm>
            <a:off x="639550" y="1909400"/>
            <a:ext cx="74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p:txBody>
      </p:sp>
      <p:cxnSp>
        <p:nvCxnSpPr>
          <p:cNvPr id="194" name="Google Shape;194;p18"/>
          <p:cNvCxnSpPr>
            <a:stCxn id="195" idx="3"/>
          </p:cNvCxnSpPr>
          <p:nvPr/>
        </p:nvCxnSpPr>
        <p:spPr>
          <a:xfrm flipH="1" rot="10800000">
            <a:off x="1325950" y="2945763"/>
            <a:ext cx="565500" cy="110700"/>
          </a:xfrm>
          <a:prstGeom prst="straightConnector1">
            <a:avLst/>
          </a:prstGeom>
          <a:noFill/>
          <a:ln cap="flat" cmpd="sng" w="38100">
            <a:solidFill>
              <a:schemeClr val="accent1"/>
            </a:solidFill>
            <a:prstDash val="solid"/>
            <a:round/>
            <a:headEnd len="med" w="med" type="none"/>
            <a:tailEnd len="med" w="med" type="triangle"/>
          </a:ln>
        </p:spPr>
      </p:cxnSp>
      <p:cxnSp>
        <p:nvCxnSpPr>
          <p:cNvPr id="196" name="Google Shape;196;p18"/>
          <p:cNvCxnSpPr>
            <a:stCxn id="197" idx="3"/>
          </p:cNvCxnSpPr>
          <p:nvPr/>
        </p:nvCxnSpPr>
        <p:spPr>
          <a:xfrm>
            <a:off x="1438150" y="1597100"/>
            <a:ext cx="663600" cy="112200"/>
          </a:xfrm>
          <a:prstGeom prst="straightConnector1">
            <a:avLst/>
          </a:prstGeom>
          <a:noFill/>
          <a:ln cap="flat" cmpd="sng" w="38100">
            <a:solidFill>
              <a:schemeClr val="accent1"/>
            </a:solidFill>
            <a:prstDash val="solid"/>
            <a:round/>
            <a:headEnd len="med" w="med" type="none"/>
            <a:tailEnd len="med" w="med" type="triangle"/>
          </a:ln>
        </p:spPr>
      </p:cxnSp>
      <p:cxnSp>
        <p:nvCxnSpPr>
          <p:cNvPr id="198" name="Google Shape;198;p18"/>
          <p:cNvCxnSpPr/>
          <p:nvPr/>
        </p:nvCxnSpPr>
        <p:spPr>
          <a:xfrm>
            <a:off x="1190775" y="2087588"/>
            <a:ext cx="585900" cy="52800"/>
          </a:xfrm>
          <a:prstGeom prst="straightConnector1">
            <a:avLst/>
          </a:prstGeom>
          <a:noFill/>
          <a:ln cap="flat" cmpd="sng" w="38100">
            <a:solidFill>
              <a:schemeClr val="accent1"/>
            </a:solidFill>
            <a:prstDash val="solid"/>
            <a:round/>
            <a:headEnd len="med" w="med" type="none"/>
            <a:tailEnd len="med" w="med" type="triangle"/>
          </a:ln>
        </p:spPr>
      </p:cxnSp>
      <p:sp>
        <p:nvSpPr>
          <p:cNvPr id="199" name="Google Shape;199;p18"/>
          <p:cNvSpPr txBox="1"/>
          <p:nvPr/>
        </p:nvSpPr>
        <p:spPr>
          <a:xfrm>
            <a:off x="420850" y="1419500"/>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Validation</a:t>
            </a:r>
            <a:endParaRPr sz="1300">
              <a:solidFill>
                <a:schemeClr val="lt1"/>
              </a:solidFill>
              <a:latin typeface="Lato"/>
              <a:ea typeface="Lato"/>
              <a:cs typeface="Lato"/>
              <a:sym typeface="Lato"/>
            </a:endParaRPr>
          </a:p>
        </p:txBody>
      </p:sp>
      <p:sp>
        <p:nvSpPr>
          <p:cNvPr id="200" name="Google Shape;200;p18"/>
          <p:cNvSpPr txBox="1"/>
          <p:nvPr/>
        </p:nvSpPr>
        <p:spPr>
          <a:xfrm>
            <a:off x="173475" y="1909400"/>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Test</a:t>
            </a:r>
            <a:endParaRPr sz="1300">
              <a:solidFill>
                <a:schemeClr val="lt1"/>
              </a:solidFill>
              <a:latin typeface="Lato"/>
              <a:ea typeface="Lato"/>
              <a:cs typeface="Lato"/>
              <a:sym typeface="Lato"/>
            </a:endParaRPr>
          </a:p>
        </p:txBody>
      </p:sp>
      <p:sp>
        <p:nvSpPr>
          <p:cNvPr id="201" name="Google Shape;201;p18"/>
          <p:cNvSpPr txBox="1"/>
          <p:nvPr/>
        </p:nvSpPr>
        <p:spPr>
          <a:xfrm>
            <a:off x="280200" y="2945775"/>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Train</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Data Processing:</a:t>
            </a:r>
            <a:endParaRPr b="1" sz="3500"/>
          </a:p>
        </p:txBody>
      </p:sp>
      <p:pic>
        <p:nvPicPr>
          <p:cNvPr id="207" name="Google Shape;207;p19"/>
          <p:cNvPicPr preferRelativeResize="0"/>
          <p:nvPr/>
        </p:nvPicPr>
        <p:blipFill rotWithShape="1">
          <a:blip r:embed="rId3">
            <a:alphaModFix/>
          </a:blip>
          <a:srcRect b="15432" l="1476" r="65489" t="36713"/>
          <a:stretch/>
        </p:blipFill>
        <p:spPr>
          <a:xfrm>
            <a:off x="1571712" y="1435403"/>
            <a:ext cx="1980475" cy="2049949"/>
          </a:xfrm>
          <a:prstGeom prst="rect">
            <a:avLst/>
          </a:prstGeom>
          <a:noFill/>
          <a:ln>
            <a:noFill/>
          </a:ln>
        </p:spPr>
      </p:pic>
      <p:sp>
        <p:nvSpPr>
          <p:cNvPr id="208" name="Google Shape;208;p19"/>
          <p:cNvSpPr txBox="1"/>
          <p:nvPr/>
        </p:nvSpPr>
        <p:spPr>
          <a:xfrm>
            <a:off x="2893950" y="3831850"/>
            <a:ext cx="2963700" cy="11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3500">
                <a:solidFill>
                  <a:schemeClr val="lt1"/>
                </a:solidFill>
                <a:latin typeface="Lato"/>
                <a:ea typeface="Lato"/>
                <a:cs typeface="Lato"/>
                <a:sym typeface="Lato"/>
              </a:rPr>
              <a:t>size (128,128)</a:t>
            </a:r>
            <a:endParaRPr sz="3500">
              <a:solidFill>
                <a:schemeClr val="lt1"/>
              </a:solidFill>
              <a:latin typeface="Lato"/>
              <a:ea typeface="Lato"/>
              <a:cs typeface="Lato"/>
              <a:sym typeface="Lato"/>
            </a:endParaRPr>
          </a:p>
        </p:txBody>
      </p:sp>
      <p:pic>
        <p:nvPicPr>
          <p:cNvPr id="209" name="Google Shape;209;p19"/>
          <p:cNvPicPr preferRelativeResize="0"/>
          <p:nvPr/>
        </p:nvPicPr>
        <p:blipFill>
          <a:blip r:embed="rId4">
            <a:alphaModFix/>
          </a:blip>
          <a:stretch>
            <a:fillRect/>
          </a:stretch>
        </p:blipFill>
        <p:spPr>
          <a:xfrm>
            <a:off x="4721691" y="1359175"/>
            <a:ext cx="4047661" cy="2276800"/>
          </a:xfrm>
          <a:prstGeom prst="rect">
            <a:avLst/>
          </a:prstGeom>
          <a:noFill/>
          <a:ln>
            <a:noFill/>
          </a:ln>
        </p:spPr>
      </p:pic>
      <p:cxnSp>
        <p:nvCxnSpPr>
          <p:cNvPr id="210" name="Google Shape;210;p19"/>
          <p:cNvCxnSpPr/>
          <p:nvPr/>
        </p:nvCxnSpPr>
        <p:spPr>
          <a:xfrm flipH="1">
            <a:off x="4054475" y="1219525"/>
            <a:ext cx="8400" cy="25206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19"/>
          <p:cNvCxnSpPr/>
          <p:nvPr/>
        </p:nvCxnSpPr>
        <p:spPr>
          <a:xfrm flipH="1" rot="10800000">
            <a:off x="332975" y="3757125"/>
            <a:ext cx="8575200" cy="17100"/>
          </a:xfrm>
          <a:prstGeom prst="straightConnector1">
            <a:avLst/>
          </a:prstGeom>
          <a:noFill/>
          <a:ln cap="flat" cmpd="sng" w="9525">
            <a:solidFill>
              <a:schemeClr val="dk2"/>
            </a:solidFill>
            <a:prstDash val="solid"/>
            <a:round/>
            <a:headEnd len="med" w="med" type="none"/>
            <a:tailEnd len="med" w="med" type="none"/>
          </a:ln>
        </p:spPr>
      </p:cxnSp>
      <p:sp>
        <p:nvSpPr>
          <p:cNvPr id="212" name="Google Shape;212;p19"/>
          <p:cNvSpPr txBox="1"/>
          <p:nvPr/>
        </p:nvSpPr>
        <p:spPr>
          <a:xfrm>
            <a:off x="639550" y="1909400"/>
            <a:ext cx="74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lt1"/>
              </a:solidFill>
              <a:latin typeface="Montserrat"/>
              <a:ea typeface="Montserrat"/>
              <a:cs typeface="Montserrat"/>
              <a:sym typeface="Montserrat"/>
            </a:endParaRPr>
          </a:p>
        </p:txBody>
      </p:sp>
      <p:cxnSp>
        <p:nvCxnSpPr>
          <p:cNvPr id="213" name="Google Shape;213;p19"/>
          <p:cNvCxnSpPr>
            <a:stCxn id="214" idx="3"/>
          </p:cNvCxnSpPr>
          <p:nvPr/>
        </p:nvCxnSpPr>
        <p:spPr>
          <a:xfrm flipH="1" rot="10800000">
            <a:off x="1325950" y="2945763"/>
            <a:ext cx="565500" cy="110700"/>
          </a:xfrm>
          <a:prstGeom prst="straightConnector1">
            <a:avLst/>
          </a:prstGeom>
          <a:noFill/>
          <a:ln cap="flat" cmpd="sng" w="38100">
            <a:solidFill>
              <a:schemeClr val="accent1"/>
            </a:solidFill>
            <a:prstDash val="solid"/>
            <a:round/>
            <a:headEnd len="med" w="med" type="none"/>
            <a:tailEnd len="med" w="med" type="triangle"/>
          </a:ln>
        </p:spPr>
      </p:cxnSp>
      <p:cxnSp>
        <p:nvCxnSpPr>
          <p:cNvPr id="215" name="Google Shape;215;p19"/>
          <p:cNvCxnSpPr>
            <a:stCxn id="216" idx="3"/>
          </p:cNvCxnSpPr>
          <p:nvPr/>
        </p:nvCxnSpPr>
        <p:spPr>
          <a:xfrm>
            <a:off x="1438150" y="1597100"/>
            <a:ext cx="663600" cy="112200"/>
          </a:xfrm>
          <a:prstGeom prst="straightConnector1">
            <a:avLst/>
          </a:prstGeom>
          <a:noFill/>
          <a:ln cap="flat" cmpd="sng" w="38100">
            <a:solidFill>
              <a:schemeClr val="accent1"/>
            </a:solidFill>
            <a:prstDash val="solid"/>
            <a:round/>
            <a:headEnd len="med" w="med" type="none"/>
            <a:tailEnd len="med" w="med" type="triangle"/>
          </a:ln>
        </p:spPr>
      </p:cxnSp>
      <p:cxnSp>
        <p:nvCxnSpPr>
          <p:cNvPr id="217" name="Google Shape;217;p19"/>
          <p:cNvCxnSpPr/>
          <p:nvPr/>
        </p:nvCxnSpPr>
        <p:spPr>
          <a:xfrm>
            <a:off x="1190775" y="2087588"/>
            <a:ext cx="585900" cy="52800"/>
          </a:xfrm>
          <a:prstGeom prst="straightConnector1">
            <a:avLst/>
          </a:prstGeom>
          <a:noFill/>
          <a:ln cap="flat" cmpd="sng" w="38100">
            <a:solidFill>
              <a:schemeClr val="accent1"/>
            </a:solidFill>
            <a:prstDash val="solid"/>
            <a:round/>
            <a:headEnd len="med" w="med" type="none"/>
            <a:tailEnd len="med" w="med" type="triangle"/>
          </a:ln>
        </p:spPr>
      </p:cxnSp>
      <p:sp>
        <p:nvSpPr>
          <p:cNvPr id="218" name="Google Shape;218;p19"/>
          <p:cNvSpPr txBox="1"/>
          <p:nvPr/>
        </p:nvSpPr>
        <p:spPr>
          <a:xfrm>
            <a:off x="420850" y="1419500"/>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Validation</a:t>
            </a:r>
            <a:endParaRPr sz="1300">
              <a:solidFill>
                <a:schemeClr val="lt1"/>
              </a:solidFill>
              <a:latin typeface="Lato"/>
              <a:ea typeface="Lato"/>
              <a:cs typeface="Lato"/>
              <a:sym typeface="Lato"/>
            </a:endParaRPr>
          </a:p>
        </p:txBody>
      </p:sp>
      <p:sp>
        <p:nvSpPr>
          <p:cNvPr id="219" name="Google Shape;219;p19"/>
          <p:cNvSpPr txBox="1"/>
          <p:nvPr/>
        </p:nvSpPr>
        <p:spPr>
          <a:xfrm>
            <a:off x="173475" y="1909400"/>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Test</a:t>
            </a:r>
            <a:endParaRPr sz="1300">
              <a:solidFill>
                <a:schemeClr val="lt1"/>
              </a:solidFill>
              <a:latin typeface="Lato"/>
              <a:ea typeface="Lato"/>
              <a:cs typeface="Lato"/>
              <a:sym typeface="Lato"/>
            </a:endParaRPr>
          </a:p>
        </p:txBody>
      </p:sp>
      <p:sp>
        <p:nvSpPr>
          <p:cNvPr id="220" name="Google Shape;220;p19"/>
          <p:cNvSpPr txBox="1"/>
          <p:nvPr/>
        </p:nvSpPr>
        <p:spPr>
          <a:xfrm>
            <a:off x="280200" y="2945775"/>
            <a:ext cx="1017300" cy="355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300">
                <a:solidFill>
                  <a:schemeClr val="lt1"/>
                </a:solidFill>
                <a:latin typeface="Lato"/>
                <a:ea typeface="Lato"/>
                <a:cs typeface="Lato"/>
                <a:sym typeface="Lato"/>
              </a:rPr>
              <a:t>Train</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Models</a:t>
            </a:r>
            <a:r>
              <a:rPr b="1" lang="iw" sz="3500"/>
              <a:t>:</a:t>
            </a:r>
            <a:endParaRPr b="1" sz="3500"/>
          </a:p>
        </p:txBody>
      </p:sp>
      <p:sp>
        <p:nvSpPr>
          <p:cNvPr id="226" name="Google Shape;226;p20"/>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CNN</a:t>
            </a:r>
            <a:endParaRPr sz="3300">
              <a:solidFill>
                <a:srgbClr val="E8EAED"/>
              </a:solidFill>
            </a:endParaRPr>
          </a:p>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Pretrained VGG16</a:t>
            </a:r>
            <a:endParaRPr sz="3300">
              <a:solidFill>
                <a:srgbClr val="E8EAED"/>
              </a:solidFill>
            </a:endParaRPr>
          </a:p>
          <a:p>
            <a:pPr indent="-417194" lvl="0" marL="457200" rtl="0" algn="l">
              <a:lnSpc>
                <a:spcPct val="115000"/>
              </a:lnSpc>
              <a:spcBef>
                <a:spcPts val="1500"/>
              </a:spcBef>
              <a:spcAft>
                <a:spcPts val="0"/>
              </a:spcAft>
              <a:buClr>
                <a:srgbClr val="E8EAED"/>
              </a:buClr>
              <a:buSzPct val="100000"/>
              <a:buChar char="●"/>
            </a:pPr>
            <a:r>
              <a:rPr lang="iw" sz="3300">
                <a:solidFill>
                  <a:srgbClr val="E8EAED"/>
                </a:solidFill>
              </a:rPr>
              <a:t>VGG16 + </a:t>
            </a:r>
            <a:r>
              <a:rPr lang="iw" sz="3300">
                <a:solidFill>
                  <a:srgbClr val="E8EAED"/>
                </a:solidFill>
              </a:rPr>
              <a:t>Multihead Attention</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1297500" y="37070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w" sz="3500"/>
              <a:t>CNN</a:t>
            </a:r>
            <a:r>
              <a:rPr b="1" lang="iw" sz="3500"/>
              <a:t>:</a:t>
            </a:r>
            <a:endParaRPr b="1" sz="3500"/>
          </a:p>
        </p:txBody>
      </p:sp>
      <p:sp>
        <p:nvSpPr>
          <p:cNvPr id="232" name="Google Shape;232;p21"/>
          <p:cNvSpPr txBox="1"/>
          <p:nvPr>
            <p:ph type="title"/>
          </p:nvPr>
        </p:nvSpPr>
        <p:spPr>
          <a:xfrm>
            <a:off x="794500" y="2469775"/>
            <a:ext cx="7038900" cy="2465700"/>
          </a:xfrm>
          <a:prstGeom prst="rect">
            <a:avLst/>
          </a:prstGeom>
        </p:spPr>
        <p:txBody>
          <a:bodyPr anchorCtr="0" anchor="ctr" bIns="91425" lIns="91425" spcFirstLastPara="1" rIns="91425" wrap="square" tIns="91425">
            <a:normAutofit fontScale="90000"/>
          </a:bodyPr>
          <a:lstStyle/>
          <a:p>
            <a:pPr indent="0" lvl="0" marL="457200" rtl="0" algn="l">
              <a:lnSpc>
                <a:spcPct val="115000"/>
              </a:lnSpc>
              <a:spcBef>
                <a:spcPts val="1500"/>
              </a:spcBef>
              <a:spcAft>
                <a:spcPts val="0"/>
              </a:spcAft>
              <a:buNone/>
            </a:pPr>
            <a:r>
              <a:t/>
            </a:r>
            <a:endParaRPr sz="3300">
              <a:solidFill>
                <a:srgbClr val="E8EAED"/>
              </a:solidFill>
            </a:endParaRPr>
          </a:p>
          <a:p>
            <a:pPr indent="0" lvl="0" marL="457200" rtl="0" algn="l">
              <a:spcBef>
                <a:spcPts val="1000"/>
              </a:spcBef>
              <a:spcAft>
                <a:spcPts val="0"/>
              </a:spcAft>
              <a:buNone/>
            </a:pPr>
            <a:r>
              <a:t/>
            </a:r>
            <a:endParaRPr b="1" sz="3500"/>
          </a:p>
          <a:p>
            <a:pPr indent="0" lvl="0" marL="0" rtl="0" algn="l">
              <a:spcBef>
                <a:spcPts val="0"/>
              </a:spcBef>
              <a:spcAft>
                <a:spcPts val="0"/>
              </a:spcAft>
              <a:buNone/>
            </a:pPr>
            <a:r>
              <a:t/>
            </a:r>
            <a:endParaRPr b="1" sz="3500"/>
          </a:p>
          <a:p>
            <a:pPr indent="0" lvl="0" marL="0" rtl="0" algn="l">
              <a:spcBef>
                <a:spcPts val="0"/>
              </a:spcBef>
              <a:spcAft>
                <a:spcPts val="0"/>
              </a:spcAft>
              <a:buNone/>
            </a:pPr>
            <a:r>
              <a:t/>
            </a:r>
            <a:endParaRPr b="1" sz="3500"/>
          </a:p>
        </p:txBody>
      </p:sp>
      <p:pic>
        <p:nvPicPr>
          <p:cNvPr id="233" name="Google Shape;233;p21"/>
          <p:cNvPicPr preferRelativeResize="0"/>
          <p:nvPr/>
        </p:nvPicPr>
        <p:blipFill>
          <a:blip r:embed="rId3">
            <a:alphaModFix/>
          </a:blip>
          <a:stretch>
            <a:fillRect/>
          </a:stretch>
        </p:blipFill>
        <p:spPr>
          <a:xfrm>
            <a:off x="1940875" y="1377100"/>
            <a:ext cx="5093999" cy="318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