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embeddedFontLst>
    <p:embeddedFont>
      <p:font typeface="Old Standard TT" panose="020B0604020202020204" charset="0"/>
      <p:regular r:id="rId46"/>
      <p:bold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pSq1aM51s3MJZfYTYZusbeHCi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C6133-AF79-4347-8969-C075462C5130}">
  <a:tblStyle styleId="{DF8C6133-AF79-4347-8969-C075462C51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c8b792a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0c8b792a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r" rtl="1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rgbClr val="202124"/>
                </a:solidFill>
                <a:highlight>
                  <a:srgbClr val="F8F9FA"/>
                </a:highlight>
              </a:rPr>
              <a:t>להפסיד במשחק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כמובן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c8b792a2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20c8b792a2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אקספוננציאלית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היינו יכלוים לחשוב שמדובר בשתי שחקנים אבל לא מדובר בבעיית min-max כי מדובר בניחוש של שחקן אחד את הקוד של השחן השני</a:t>
            </a:r>
            <a:endParaRPr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אנו מחפשים פתרון ולא קיים לנו  </a:t>
            </a:r>
            <a:endParaRPr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target value</a:t>
            </a:r>
            <a:endParaRPr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למידה באמצעות חיזוקים על סמך הנסינות הקודמים מנחשים את החוקיות ומחליטים על הצעד הבא</a:t>
            </a:r>
            <a:endParaRPr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בעיית סיפוק אילוצים - אך כמות האילוצים הנוצרת היא מאוד גדולה </a:t>
            </a:r>
            <a:endParaRPr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באמצעות פונקציה יורסטית</a:t>
            </a:r>
            <a:endParaRPr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 </a:t>
            </a:r>
            <a:endParaRPr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לדבר על ההסטוריה של המשחק ולספר שהרבה מתמתקאים שניסו למצוא את הפתרו ואנחנו לקחנו את הפתרון שלו…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genetibh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 במינימום מקומי מונע היתקעות - חישול מדומה</a:t>
            </a:r>
            <a:endParaRPr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אלגוריתם גנטי - יצירת מידע חדש מבוסס על הקודם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w"/>
              <a:t>genetic algorithm or simulated annealing 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4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5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50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5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i.edu/~wallingf/teaching/cs3530/resources/knuth-mastermind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odle.jct.ac.il" TargetMode="External"/><Relationship Id="rId4" Type="http://schemas.openxmlformats.org/officeDocument/2006/relationships/hyperlink" Target="https://he.wikipedia.org/wiki/%D7%91%D7%95%D7%9C_%D7%A4%D7%92%D7%99%D7%A2%D7%94#%D7%9E%D7%A9%D7%97%D7%A7_%D7%94%D7%9C%D7%95%D7%97_%D7%9E%D7%90%D7%A1%D7%98%D7%A8-%D7%9E%D7%99%D7%99%D7%A0%D7%93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727025" y="20025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Artificial Intelligence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/>
              <a:t>Hodaya Moshayev, Moriane Perez, Ktzia Yitzhak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555725" y="1408050"/>
            <a:ext cx="8520600" cy="29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iw" sz="23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ld Standard TT"/>
              <a:buChar char="●"/>
            </a:pPr>
            <a:r>
              <a:rPr lang="iw" sz="23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Creating function of random secret </a:t>
            </a:r>
            <a:endParaRPr sz="23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ld Standard TT"/>
              <a:buChar char="●"/>
            </a:pPr>
            <a:r>
              <a:rPr lang="iw" sz="23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nb_color: number of colors in the game, default = 6 [0,5]</a:t>
            </a:r>
            <a:endParaRPr sz="23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ld Standard TT"/>
              <a:buChar char="●"/>
            </a:pPr>
            <a:r>
              <a:rPr lang="iw" sz="2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niv: number of peg , default =  4 </a:t>
            </a:r>
            <a:endParaRPr sz="23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ld Standard TT"/>
              <a:buChar char="●"/>
            </a:pPr>
            <a:r>
              <a:rPr lang="iw" sz="23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nb_tests: number of maximum attempts, default = 10</a:t>
            </a:r>
            <a:endParaRPr sz="23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endParaRPr sz="1950" b="0" i="0" u="none" strike="noStrike" cap="none">
              <a:solidFill>
                <a:srgbClr val="795E2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2690825" y="428625"/>
            <a:ext cx="42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329250" y="428625"/>
            <a:ext cx="85206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4200" b="1"/>
              <a:t>HOW TO START?</a:t>
            </a:r>
            <a:endParaRPr sz="4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294150" y="209275"/>
            <a:ext cx="8555700" cy="4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6600" b="1"/>
              <a:t>The Heuristic function</a:t>
            </a:r>
            <a:endParaRPr sz="66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75" y="578175"/>
            <a:ext cx="4762500" cy="41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2381275" y="147075"/>
            <a:ext cx="597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w" sz="16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use the function </a:t>
            </a:r>
            <a:r>
              <a:rPr lang="iw" sz="1600" b="1" i="1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heuristic</a:t>
            </a:r>
            <a:endParaRPr sz="1600" b="1" i="1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c8b792a28_0_0"/>
          <p:cNvSpPr txBox="1"/>
          <p:nvPr/>
        </p:nvSpPr>
        <p:spPr>
          <a:xfrm>
            <a:off x="619125" y="147075"/>
            <a:ext cx="77391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iw" sz="2100" b="1" u="sng" dirty="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NUMBER OF POSSIBLE STATE:  </a:t>
            </a:r>
            <a:endParaRPr sz="2100" b="1" u="sng" dirty="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iw" sz="24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the combinations: Nb_color^ nb_pleg</a:t>
            </a:r>
            <a:endParaRPr sz="24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iw" sz="24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OUR EXAMPLE : 6^4= 1296 possible answers. </a:t>
            </a:r>
            <a:endParaRPr sz="24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31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iw" sz="31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				[0,0,0,0]</a:t>
            </a:r>
            <a:endParaRPr sz="31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iw" sz="31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				[0,0,0,1]</a:t>
            </a:r>
            <a:endParaRPr sz="31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iw" sz="31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					…</a:t>
            </a:r>
            <a:endParaRPr sz="31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iw" sz="31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				[5,5,5,5]</a:t>
            </a:r>
            <a:endParaRPr sz="31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600" b="1" u="sng" dirty="0">
                <a:solidFill>
                  <a:schemeClr val="accent5"/>
                </a:solidFill>
              </a:rPr>
              <a:t>STEP 1:</a:t>
            </a:r>
            <a:endParaRPr sz="3600" b="1" u="sng" dirty="0">
              <a:solidFill>
                <a:schemeClr val="accent5"/>
              </a:solidFill>
            </a:endParaRPr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520600" cy="3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 dirty="0"/>
              <a:t>Create the set S of 1296 possible codes -  </a:t>
            </a: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 dirty="0"/>
              <a:t>S = [[0,0,0,0],[0,0,0,1]...</a:t>
            </a: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 dirty="0"/>
              <a:t>.</a:t>
            </a: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 dirty="0"/>
              <a:t>.</a:t>
            </a: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 dirty="0"/>
              <a:t>.</a:t>
            </a: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 dirty="0"/>
              <a:t>...[5,5,5,4],[5,5,5,5]]</a:t>
            </a:r>
            <a:endParaRPr sz="3300" dirty="0"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600" b="1" u="sng">
                <a:solidFill>
                  <a:schemeClr val="accent5"/>
                </a:solidFill>
              </a:rPr>
              <a:t>STEP 2:</a:t>
            </a:r>
            <a:endParaRPr sz="3600" b="1" u="sng">
              <a:solidFill>
                <a:schemeClr val="accent5"/>
              </a:solidFill>
            </a:endParaRPr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311700" y="1186800"/>
            <a:ext cx="8520600" cy="3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/>
              <a:t>CHOOSE RANDOMLY A GUESS AND REMOVE IT FROM S</a:t>
            </a: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/>
              <a:t>CANNOT USE IT AGAIN!</a:t>
            </a: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600" b="1" u="sng">
                <a:solidFill>
                  <a:schemeClr val="accent5"/>
                </a:solidFill>
              </a:rPr>
              <a:t>STEP 3:</a:t>
            </a:r>
            <a:endParaRPr sz="3600" b="1" u="sng">
              <a:solidFill>
                <a:schemeClr val="accent5"/>
              </a:solidFill>
            </a:endParaRPr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311700" y="1186800"/>
            <a:ext cx="85206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 dirty="0"/>
              <a:t>Get the evaluation between the secret and the current guess</a:t>
            </a: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 dirty="0"/>
              <a:t>evaluate(4,1,5,4], [2,2,4,5]</a:t>
            </a:r>
            <a:r>
              <a:rPr lang="en-US" sz="3300" dirty="0"/>
              <a:t>])=</a:t>
            </a:r>
            <a:r>
              <a:rPr lang="he" sz="3300" dirty="0"/>
              <a:t> (0,2)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he"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 dirty="0"/>
              <a:t>evaluate([4,1,5,4], [4,3,4,0]) = (1,1)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600" b="1" u="sng">
                <a:solidFill>
                  <a:schemeClr val="accent5"/>
                </a:solidFill>
              </a:rPr>
              <a:t>STEP 4:</a:t>
            </a:r>
            <a:endParaRPr sz="3600" b="1" u="sng">
              <a:solidFill>
                <a:schemeClr val="accent5"/>
              </a:solidFill>
            </a:endParaRPr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311700" y="1485200"/>
            <a:ext cx="8520600" cy="3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300" dirty="0"/>
              <a:t>=&gt;</a:t>
            </a:r>
            <a:r>
              <a:rPr lang="iw" sz="3300" dirty="0"/>
              <a:t>If the evaluation is (4,0) </a:t>
            </a: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300" dirty="0"/>
              <a:t>     =&gt;</a:t>
            </a:r>
            <a:r>
              <a:rPr lang="iw" sz="3300" dirty="0"/>
              <a:t>Else, find the new Guess</a:t>
            </a:r>
            <a:endParaRPr sz="3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2219" y="1319550"/>
            <a:ext cx="1193725" cy="1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/>
          <p:nvPr/>
        </p:nvSpPr>
        <p:spPr>
          <a:xfrm>
            <a:off x="6620503" y="3406235"/>
            <a:ext cx="1419300" cy="11937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/>
        </p:nvSpPr>
        <p:spPr>
          <a:xfrm>
            <a:off x="1595425" y="488150"/>
            <a:ext cx="66555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w" sz="2600" b="1" i="0" u="none" strike="noStrike" cap="none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1st GUESS: </a:t>
            </a:r>
            <a:r>
              <a:rPr lang="iw" sz="26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Random choice  </a:t>
            </a: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w" sz="2600" b="1" i="0" u="none" strike="noStrike" cap="none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2nd GUESS: </a:t>
            </a:r>
            <a:r>
              <a:rPr lang="iw" sz="2600" b="1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Random choice </a:t>
            </a:r>
            <a:r>
              <a:rPr lang="iw" sz="26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 ?</a:t>
            </a: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w" sz="2600" b="1" i="0" u="none" strike="noStrike" cap="none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3thrd GUESS:</a:t>
            </a:r>
            <a:r>
              <a:rPr lang="iw" sz="26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?</a:t>
            </a: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w" sz="26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… </a:t>
            </a: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w" sz="2600" b="1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Maximal </a:t>
            </a:r>
            <a:r>
              <a:rPr lang="iw" sz="2600" b="1" i="0" u="none" strike="noStrike" cap="none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nb_test GUESS: </a:t>
            </a:r>
            <a:r>
              <a:rPr lang="iw" sz="26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 </a:t>
            </a: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/>
        </p:nvSpPr>
        <p:spPr>
          <a:xfrm>
            <a:off x="2381275" y="147075"/>
            <a:ext cx="597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1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773900" y="607225"/>
            <a:ext cx="8370000" cy="4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iw" sz="3700" b="1" i="0" u="sng" strike="noStrike" cap="none" dirty="0">
                <a:solidFill>
                  <a:srgbClr val="99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iw" sz="3000" b="1" i="0" u="sng" strike="noStrike" cap="none" dirty="0">
                <a:solidFill>
                  <a:srgbClr val="99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 POSSIBILITY:</a:t>
            </a:r>
            <a:r>
              <a:rPr lang="iw" sz="3000" b="1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3000" b="1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" sz="2200" b="1" i="0" u="none" strike="noStrike" cap="none" dirty="0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RANDOM CHOICE</a:t>
            </a:r>
            <a:endParaRPr sz="2200" b="1" i="0" u="none" strike="noStrike" cap="none" dirty="0">
              <a:solidFill>
                <a:srgbClr val="38761D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38761D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w" sz="2100" b="1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NUMBER OF POSSIBLE GUESSES:  Nb_color^ nb_peg</a:t>
            </a:r>
            <a:endParaRPr sz="2100" b="1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w" sz="2100" b="1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HERE : 6^4= 1296  </a:t>
            </a:r>
            <a:endParaRPr sz="2100" b="1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iw" sz="1900" b="1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PROBABILITY(Secret) =0.00077 </a:t>
            </a:r>
            <a:r>
              <a:rPr lang="en-US" sz="1900" b="1" dirty="0"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r>
              <a:rPr lang="iw" sz="1900" b="1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/(1296-1) </a:t>
            </a:r>
            <a:r>
              <a:rPr lang="en-US" sz="1900" b="1" dirty="0"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iw" sz="1900" b="1" dirty="0">
                <a:latin typeface="Old Standard TT"/>
                <a:ea typeface="Old Standard TT"/>
                <a:cs typeface="Old Standard TT"/>
                <a:sym typeface="Old Standard TT"/>
              </a:rPr>
              <a:t>OSS</a:t>
            </a:r>
            <a:r>
              <a:rPr lang="iw" sz="1900" b="1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THE GAME</a:t>
            </a:r>
            <a:endParaRPr sz="1900" b="1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4095750" y="2119325"/>
            <a:ext cx="559500" cy="53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4869650" y="4298150"/>
            <a:ext cx="71400" cy="3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4512475" y="454817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Old Standard TT"/>
                <a:ea typeface="Old Standard TT"/>
                <a:cs typeface="Old Standard TT"/>
                <a:sym typeface="Old Standard TT"/>
              </a:rPr>
              <a:t>Guess 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4200" b="1"/>
              <a:t>MasterMind</a:t>
            </a:r>
            <a:endParaRPr sz="4200" b="1"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175" y="1167750"/>
            <a:ext cx="5175649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2381275" y="147075"/>
            <a:ext cx="597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1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0" y="607225"/>
            <a:ext cx="91440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iw" sz="3700" b="1" i="0" u="sng" strike="noStrike" cap="none">
                <a:solidFill>
                  <a:srgbClr val="99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iw" sz="3000" b="1" i="0" u="sng" strike="noStrike" cap="none">
                <a:solidFill>
                  <a:srgbClr val="99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ND POSSIBILITY:</a:t>
            </a:r>
            <a:r>
              <a:rPr lang="iw" sz="3000" b="1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3000" b="1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" sz="2200" b="1" i="0" u="none" strike="noStrike" cap="none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USING INFORMATION FROM THE PREVIOUS GUESS</a:t>
            </a:r>
            <a:endParaRPr sz="2200" b="1" i="0" u="none" strike="noStrike" cap="none">
              <a:solidFill>
                <a:srgbClr val="38761D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6495" y="2116237"/>
            <a:ext cx="6106459" cy="18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 txBox="1"/>
          <p:nvPr/>
        </p:nvSpPr>
        <p:spPr>
          <a:xfrm>
            <a:off x="268381" y="3276333"/>
            <a:ext cx="59769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w" sz="16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INFORMATION: </a:t>
            </a:r>
            <a:r>
              <a:rPr lang="iw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BLACK + 1 WHITE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w" sz="16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TARGET:</a:t>
            </a:r>
            <a:r>
              <a:rPr lang="iw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KEEP THESE GOOD PLEGS UNTIL THE END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w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w" sz="16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r>
              <a:rPr lang="iw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HOW TO IDENTIFY THEM? 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/>
        </p:nvSpPr>
        <p:spPr>
          <a:xfrm>
            <a:off x="2381275" y="147075"/>
            <a:ext cx="597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1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0" y="607225"/>
            <a:ext cx="9144000" cy="634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" sz="22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2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w" sz="2000" b="1" i="0" u="sng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POSSIBLE GUESSES:</a:t>
            </a:r>
            <a:r>
              <a:rPr lang="iw" sz="20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SIZE(S) = 1296 </a:t>
            </a:r>
            <a:endParaRPr sz="20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w" sz="20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0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w" sz="2000" b="1" i="0" u="sng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TARGET: </a:t>
            </a:r>
            <a:r>
              <a:rPr lang="iw" sz="20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REDUCE THE NUMBER OF POSSIBLE ANSWERS AND FIND NEXT GUESS</a:t>
            </a:r>
            <a:endParaRPr sz="20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" sz="2200" b="1" i="0" u="sng" strike="noStrike" cap="none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WHY? </a:t>
            </a:r>
            <a:endParaRPr sz="2200" b="1" i="0" u="sng" strike="noStrike" cap="none">
              <a:solidFill>
                <a:srgbClr val="38761D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" sz="22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SIZE(S_new)= n1 &lt; 1296 </a:t>
            </a:r>
            <a:endParaRPr sz="22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" sz="22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n1&lt; 1296 ⇔ 1/n1 &gt; 1/1296 ⇔ P(Secret in S_new)&gt;P(Secret in S) </a:t>
            </a:r>
            <a:endParaRPr sz="22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" sz="2200" b="1" i="0" u="sng" strike="noStrike" cap="none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DOING THAT?</a:t>
            </a:r>
            <a:endParaRPr sz="2200" b="1" i="0" u="sng" strike="noStrike" cap="none">
              <a:solidFill>
                <a:srgbClr val="38761D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554941" y="147075"/>
            <a:ext cx="44913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 b="1" i="0" u="sng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BIT OF MATHEMATICS…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600" b="1" u="sng">
                <a:solidFill>
                  <a:schemeClr val="accent5"/>
                </a:solidFill>
              </a:rPr>
              <a:t>STEP 5:</a:t>
            </a:r>
            <a:endParaRPr sz="3600" b="1" u="sng">
              <a:solidFill>
                <a:schemeClr val="accent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-50" y="1052340"/>
            <a:ext cx="9144000" cy="3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r>
              <a:rPr lang="iw" sz="3300"/>
              <a:t>-Remove from S any answer such that: </a:t>
            </a: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endParaRPr sz="3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36"/>
              <a:buFont typeface="Arial"/>
              <a:buNone/>
            </a:pPr>
            <a:r>
              <a:rPr lang="iw" sz="3300"/>
              <a:t>evaluate(answer,guess)     evaluate(guess, secret)</a:t>
            </a:r>
            <a:endParaRPr sz="3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36"/>
              <a:buFont typeface="Arial"/>
              <a:buNone/>
            </a:pPr>
            <a:endParaRPr sz="3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36"/>
              <a:buFont typeface="Arial"/>
              <a:buNone/>
            </a:pPr>
            <a:r>
              <a:rPr lang="iw" sz="3300"/>
              <a:t>	-Secret is in S: Symetric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36"/>
              <a:buFont typeface="Arial"/>
              <a:buNone/>
            </a:pPr>
            <a:r>
              <a:rPr lang="iw" sz="3300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36"/>
              <a:buFont typeface="Arial"/>
              <a:buNone/>
            </a:pPr>
            <a:r>
              <a:rPr lang="iw" sz="3300"/>
              <a:t>evaluate(guess, secret)     evaluate (secret, guess) </a:t>
            </a:r>
            <a:endParaRPr sz="3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endParaRPr sz="3300"/>
          </a:p>
        </p:txBody>
      </p:sp>
      <p:sp>
        <p:nvSpPr>
          <p:cNvPr id="227" name="Google Shape;227;p21"/>
          <p:cNvSpPr/>
          <p:nvPr/>
        </p:nvSpPr>
        <p:spPr>
          <a:xfrm>
            <a:off x="4055275" y="2314675"/>
            <a:ext cx="416700" cy="328500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855487" y="3738835"/>
            <a:ext cx="616500" cy="4146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4"/>
          </a:solidFill>
          <a:ln w="25400" cap="flat" cmpd="sng">
            <a:solidFill>
              <a:srgbClr val="5D94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451600" cy="12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800"/>
              <a:t>evaluate([1,1,2,2], secret) = </a:t>
            </a:r>
            <a:r>
              <a:rPr lang="iw" sz="3800" b="1"/>
              <a:t>(1,1)</a:t>
            </a:r>
            <a:r>
              <a:rPr lang="iw" sz="3800"/>
              <a:t>     </a:t>
            </a:r>
            <a:endParaRPr sz="3800"/>
          </a:p>
        </p:txBody>
      </p: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311700" y="1645800"/>
            <a:ext cx="85206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200"/>
              <a:t>evaluate([1,1,2,2], [1,1,1,2]) = (3,0) 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200"/>
              <a:t>evaluate([1,1,2,2], [1,1,1,3]) = (2,0)  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200"/>
              <a:t>evaluate([1,1,2,2], [1,1,1,4]) = (2,0)  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w" sz="3200"/>
              <a:t>evaluate([1,1,2,2], [1,3,1,4]) = (1,1)    </a:t>
            </a:r>
            <a:endParaRPr sz="1200"/>
          </a:p>
        </p:txBody>
      </p:sp>
      <p:cxnSp>
        <p:nvCxnSpPr>
          <p:cNvPr id="235" name="Google Shape;235;p22"/>
          <p:cNvCxnSpPr/>
          <p:nvPr/>
        </p:nvCxnSpPr>
        <p:spPr>
          <a:xfrm rot="10800000" flipH="1">
            <a:off x="362200" y="2010175"/>
            <a:ext cx="6836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2"/>
          <p:cNvCxnSpPr/>
          <p:nvPr/>
        </p:nvCxnSpPr>
        <p:spPr>
          <a:xfrm rot="10800000" flipH="1">
            <a:off x="362200" y="2487000"/>
            <a:ext cx="6836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22"/>
          <p:cNvCxnSpPr/>
          <p:nvPr/>
        </p:nvCxnSpPr>
        <p:spPr>
          <a:xfrm rot="10800000" flipH="1">
            <a:off x="362200" y="2963825"/>
            <a:ext cx="6836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6100" y="3092525"/>
            <a:ext cx="653650" cy="6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/>
          <p:nvPr/>
        </p:nvSpPr>
        <p:spPr>
          <a:xfrm>
            <a:off x="535775" y="4095750"/>
            <a:ext cx="2345700" cy="5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2940850" y="4179100"/>
            <a:ext cx="5822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iw" sz="1900" b="1" i="0" u="none" strike="noStrike" cap="none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SIZE(S) IS REDUCED</a:t>
            </a:r>
            <a:r>
              <a:rPr lang="iw" sz="1900" b="1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but </a:t>
            </a:r>
            <a:r>
              <a:rPr lang="iw" sz="1900" b="1" i="0" u="none" strike="noStrike" cap="none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</a:t>
            </a:r>
            <a:r>
              <a:rPr lang="iw" sz="1900" b="1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(size) != 1, </a:t>
            </a:r>
            <a:endParaRPr sz="1900" b="1">
              <a:solidFill>
                <a:srgbClr val="38761D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iw" sz="1900" b="1" i="0" u="none" strike="noStrike" cap="none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THEN WHAT?</a:t>
            </a:r>
            <a:endParaRPr sz="1900" b="1" i="0" u="none" strike="noStrike" cap="none">
              <a:solidFill>
                <a:srgbClr val="38761D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7381075" y="2749500"/>
            <a:ext cx="503700" cy="439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7381075" y="2220100"/>
            <a:ext cx="503700" cy="439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7381075" y="1742575"/>
            <a:ext cx="503700" cy="439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body" idx="1"/>
          </p:nvPr>
        </p:nvSpPr>
        <p:spPr>
          <a:xfrm>
            <a:off x="311700" y="940600"/>
            <a:ext cx="8520600" cy="3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 dirty="0"/>
              <a:t>Continue reducing number of possible answers until finding the best new guess</a:t>
            </a: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 dirty="0"/>
              <a:t> 	</a:t>
            </a:r>
            <a:r>
              <a:rPr lang="iw" sz="3300" b="1" dirty="0">
                <a:solidFill>
                  <a:srgbClr val="38761D"/>
                </a:solidFill>
              </a:rPr>
              <a:t>HOW?</a:t>
            </a:r>
            <a:r>
              <a:rPr lang="iw" sz="3300" dirty="0"/>
              <a:t> </a:t>
            </a:r>
            <a:r>
              <a:rPr lang="cy-GB" sz="3300" dirty="0"/>
              <a:t> </a:t>
            </a:r>
            <a:r>
              <a:rPr lang="iw" sz="3300" dirty="0"/>
              <a:t>Dividing S</a:t>
            </a:r>
            <a:endParaRPr sz="3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dirty="0"/>
          </a:p>
        </p:txBody>
      </p:sp>
      <p:sp>
        <p:nvSpPr>
          <p:cNvPr id="249" name="Google Shape;249;p23"/>
          <p:cNvSpPr txBox="1"/>
          <p:nvPr/>
        </p:nvSpPr>
        <p:spPr>
          <a:xfrm>
            <a:off x="2643200" y="500075"/>
            <a:ext cx="3929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900" b="1" u="sng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SAME IDEA:</a:t>
            </a:r>
            <a:endParaRPr sz="2900" b="1" u="sng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600" b="1" u="sng">
                <a:solidFill>
                  <a:schemeClr val="accent5"/>
                </a:solidFill>
              </a:rPr>
              <a:t>STEP 6:</a:t>
            </a:r>
            <a:endParaRPr sz="3600" b="1" u="sng">
              <a:solidFill>
                <a:schemeClr val="accent5"/>
              </a:solidFill>
            </a:endParaRPr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1"/>
          </p:nvPr>
        </p:nvSpPr>
        <p:spPr>
          <a:xfrm>
            <a:off x="-87850" y="1388750"/>
            <a:ext cx="88725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/>
              <a:t>Dividing S following the evaluation between all possible answers and answers in S.</a:t>
            </a:r>
            <a:endParaRPr sz="3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/>
          </a:p>
        </p:txBody>
      </p:sp>
      <p:graphicFrame>
        <p:nvGraphicFramePr>
          <p:cNvPr id="256" name="Google Shape;256;p24"/>
          <p:cNvGraphicFramePr/>
          <p:nvPr>
            <p:extLst>
              <p:ext uri="{D42A27DB-BD31-4B8C-83A1-F6EECF244321}">
                <p14:modId xmlns:p14="http://schemas.microsoft.com/office/powerpoint/2010/main" val="2460215627"/>
              </p:ext>
            </p:extLst>
          </p:nvPr>
        </p:nvGraphicFramePr>
        <p:xfrm>
          <a:off x="126525" y="2422850"/>
          <a:ext cx="9017325" cy="1778025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7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8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w" sz="1100" b="1" u="none" strike="noStrike" cap="none"/>
                        <a:t>[1,2,3,2]</a:t>
                      </a:r>
                      <a:endParaRPr sz="11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445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w" sz="1100" b="1" u="none" strike="noStrike" cap="none"/>
                        <a:t>[1,1,2,3]</a:t>
                      </a:r>
                      <a:endParaRPr sz="11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226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113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125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b="1" u="none" strike="noStrike" cap="none" dirty="0"/>
                        <a:t>(B,W</a:t>
                      </a:r>
                      <a:r>
                        <a:rPr lang="cy-GB" sz="1400" b="1" u="none" strike="noStrike" cap="none" dirty="0"/>
                        <a:t>)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(0,1)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(0,2)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(0,3)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(0,4)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(1,1)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(1,2)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(1,3)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(2,0)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(2,1)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(2,2)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(3,0)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 dirty="0"/>
                        <a:t>(4,0)</a:t>
                      </a:r>
                      <a:endParaRPr sz="14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600" b="1" u="sng">
                <a:solidFill>
                  <a:schemeClr val="accent5"/>
                </a:solidFill>
              </a:rPr>
              <a:t>STEP 7:</a:t>
            </a:r>
            <a:endParaRPr sz="3600" b="1" u="sng">
              <a:solidFill>
                <a:schemeClr val="accent5"/>
              </a:solidFill>
            </a:endParaRPr>
          </a:p>
        </p:txBody>
      </p:sp>
      <p:sp>
        <p:nvSpPr>
          <p:cNvPr id="262" name="Google Shape;262;p25"/>
          <p:cNvSpPr txBox="1">
            <a:spLocks noGrp="1"/>
          </p:cNvSpPr>
          <p:nvPr>
            <p:ph type="body" idx="1"/>
          </p:nvPr>
        </p:nvSpPr>
        <p:spPr>
          <a:xfrm>
            <a:off x="-166675" y="1065475"/>
            <a:ext cx="93939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2800"/>
              <a:t>Apply MiniMax technique to find the next guess: 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2800"/>
              <a:t>	Select the group with maximal size for the 1296 	answers: THE SCORE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w" sz="3300"/>
              <a:t> </a:t>
            </a: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/>
          </a:p>
        </p:txBody>
      </p:sp>
      <p:graphicFrame>
        <p:nvGraphicFramePr>
          <p:cNvPr id="263" name="Google Shape;263;p25"/>
          <p:cNvGraphicFramePr/>
          <p:nvPr>
            <p:extLst>
              <p:ext uri="{D42A27DB-BD31-4B8C-83A1-F6EECF244321}">
                <p14:modId xmlns:p14="http://schemas.microsoft.com/office/powerpoint/2010/main" val="4103994716"/>
              </p:ext>
            </p:extLst>
          </p:nvPr>
        </p:nvGraphicFramePr>
        <p:xfrm>
          <a:off x="126525" y="2422850"/>
          <a:ext cx="9017325" cy="1778025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7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8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w" sz="1100" b="1" u="none" strike="noStrike" cap="none"/>
                        <a:t>[1,2,3,2]</a:t>
                      </a:r>
                      <a:endParaRPr sz="11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445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w" sz="1100" b="1" u="none" strike="noStrike" cap="none"/>
                        <a:t>[1,1,2,3]</a:t>
                      </a:r>
                      <a:endParaRPr sz="11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226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113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125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b="1" u="none" strike="noStrike" cap="none" dirty="0"/>
                        <a:t>(B,W</a:t>
                      </a:r>
                      <a:r>
                        <a:rPr lang="cy-GB" sz="1400" b="1" u="none" strike="noStrike" cap="none" dirty="0"/>
                        <a:t>)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 dirty="0"/>
                        <a:t>(0,0)</a:t>
                      </a:r>
                      <a:endParaRPr sz="14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(0,1)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(0,2)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(0,3)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(0,4)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(1,1)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(1,2)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(1,3)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(2,0)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(2,1)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(2,2)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(3,0)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 dirty="0"/>
                        <a:t>(4,0)</a:t>
                      </a:r>
                      <a:endParaRPr sz="14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" name="Google Shape;264;p25"/>
          <p:cNvSpPr/>
          <p:nvPr/>
        </p:nvSpPr>
        <p:spPr>
          <a:xfrm>
            <a:off x="908675" y="3069425"/>
            <a:ext cx="407100" cy="4302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1483100" y="2493175"/>
            <a:ext cx="407100" cy="4302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954300" y="4329950"/>
            <a:ext cx="709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WHY THE MAX</a:t>
            </a:r>
            <a:r>
              <a:rPr lang="iw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iw">
                <a:solidFill>
                  <a:schemeClr val="dk1"/>
                </a:solidFill>
              </a:rPr>
              <a:t>SECRET HAS MORE PROBABILITY TO BE IN THE PARTITION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body" idx="1"/>
          </p:nvPr>
        </p:nvSpPr>
        <p:spPr>
          <a:xfrm>
            <a:off x="311700" y="1570900"/>
            <a:ext cx="85206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/>
          </a:p>
        </p:txBody>
      </p:sp>
      <p:sp>
        <p:nvSpPr>
          <p:cNvPr id="272" name="Google Shape;272;p26"/>
          <p:cNvSpPr txBox="1"/>
          <p:nvPr/>
        </p:nvSpPr>
        <p:spPr>
          <a:xfrm>
            <a:off x="3048000" y="214325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2155025" y="595325"/>
            <a:ext cx="54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2411506" y="3021106"/>
            <a:ext cx="860612" cy="25997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707341" y="1570900"/>
            <a:ext cx="860612" cy="25997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3514165" y="995525"/>
            <a:ext cx="860612" cy="25997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100" b="1">
                <a:solidFill>
                  <a:schemeClr val="dk1"/>
                </a:solidFill>
              </a:rPr>
              <a:t>[1,1,2,3]</a:t>
            </a:r>
            <a:endParaRPr/>
          </a:p>
        </p:txBody>
      </p:sp>
      <p:pic>
        <p:nvPicPr>
          <p:cNvPr id="3" name="Image 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BDEC66D-6FA8-3142-8B6C-B6D8F59D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115875"/>
            <a:ext cx="7302500" cy="481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311700" y="348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600" b="1" u="sng">
                <a:solidFill>
                  <a:schemeClr val="accent5"/>
                </a:solidFill>
              </a:rPr>
              <a:t>STEP 8:</a:t>
            </a:r>
            <a:endParaRPr sz="3600" b="1" u="sng">
              <a:solidFill>
                <a:schemeClr val="accent5"/>
              </a:solidFill>
            </a:endParaRPr>
          </a:p>
        </p:txBody>
      </p:sp>
      <p:sp>
        <p:nvSpPr>
          <p:cNvPr id="283" name="Google Shape;283;p27"/>
          <p:cNvSpPr txBox="1">
            <a:spLocks noGrp="1"/>
          </p:cNvSpPr>
          <p:nvPr>
            <p:ph type="body" idx="1"/>
          </p:nvPr>
        </p:nvSpPr>
        <p:spPr>
          <a:xfrm>
            <a:off x="135750" y="1065473"/>
            <a:ext cx="88725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r>
              <a:rPr lang="iw" sz="3300"/>
              <a:t>Apply MiniMax technique to find the next guess: </a:t>
            </a: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r>
              <a:rPr lang="iw" sz="3300"/>
              <a:t>Select the answer with minimal score for the 1296 answers</a:t>
            </a: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r>
              <a:rPr lang="iw" sz="3300"/>
              <a:t> </a:t>
            </a:r>
            <a:endParaRPr sz="3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endParaRPr sz="3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endParaRPr sz="3300"/>
          </a:p>
        </p:txBody>
      </p:sp>
      <p:graphicFrame>
        <p:nvGraphicFramePr>
          <p:cNvPr id="284" name="Google Shape;284;p27"/>
          <p:cNvGraphicFramePr/>
          <p:nvPr>
            <p:extLst>
              <p:ext uri="{D42A27DB-BD31-4B8C-83A1-F6EECF244321}">
                <p14:modId xmlns:p14="http://schemas.microsoft.com/office/powerpoint/2010/main" val="66646534"/>
              </p:ext>
            </p:extLst>
          </p:nvPr>
        </p:nvGraphicFramePr>
        <p:xfrm>
          <a:off x="126525" y="2422850"/>
          <a:ext cx="9017325" cy="1778025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7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11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8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w" sz="1100" b="1" u="none" strike="noStrike" cap="none"/>
                        <a:t>[1,2,3,2]</a:t>
                      </a:r>
                      <a:endParaRPr sz="11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 dirty="0"/>
                        <a:t>15</a:t>
                      </a:r>
                      <a:endParaRPr sz="14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cy-GB" sz="1400" u="none" strike="noStrike" cap="none" dirty="0"/>
                        <a:t>445</a:t>
                      </a:r>
                      <a:endParaRPr sz="14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w" sz="1100" b="1" u="none" strike="noStrike" cap="none"/>
                        <a:t>[1,1,2,3]</a:t>
                      </a:r>
                      <a:endParaRPr sz="11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 dirty="0"/>
                        <a:t>2</a:t>
                      </a:r>
                      <a:r>
                        <a:rPr lang="cy-GB" sz="1400" u="none" strike="noStrike" cap="none" dirty="0"/>
                        <a:t>26</a:t>
                      </a:r>
                      <a:endParaRPr sz="14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24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b="1" u="none" strike="noStrike" cap="none"/>
                        <a:t>(B,W)</a:t>
                      </a:r>
                      <a:endParaRPr sz="14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(0,1)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(0,2)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(0,3)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(0,4)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(1,1)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(1,2)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(1,3)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(2,0)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(2,1)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(2,2)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/>
                        <a:t>(3,0)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w" sz="1400" u="none" strike="noStrike" cap="none" dirty="0"/>
                        <a:t>(4,0)</a:t>
                      </a:r>
                      <a:endParaRPr sz="14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5" name="Google Shape;285;p27"/>
          <p:cNvSpPr/>
          <p:nvPr/>
        </p:nvSpPr>
        <p:spPr>
          <a:xfrm>
            <a:off x="908675" y="3069425"/>
            <a:ext cx="407100" cy="4302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1483100" y="2493175"/>
            <a:ext cx="407100" cy="4302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135750" y="4333875"/>
            <a:ext cx="869654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WHY THE MIN? </a:t>
            </a:r>
            <a:r>
              <a:rPr lang="iw" sz="14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AGAIN: </a:t>
            </a:r>
            <a:r>
              <a:rPr lang="cy-GB" sz="14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DECREASE SIZE OF S FOR THE NEXT GUESS AND </a:t>
            </a:r>
            <a:r>
              <a:rPr lang="iw" sz="14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INCREASE THE PROBABILITY </a:t>
            </a:r>
            <a:r>
              <a:rPr lang="cy-GB" sz="14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WIN </a:t>
            </a:r>
            <a:endParaRPr sz="14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c8b792a28_0_11"/>
          <p:cNvSpPr txBox="1">
            <a:spLocks noGrp="1"/>
          </p:cNvSpPr>
          <p:nvPr>
            <p:ph type="body" idx="1"/>
          </p:nvPr>
        </p:nvSpPr>
        <p:spPr>
          <a:xfrm>
            <a:off x="135750" y="71450"/>
            <a:ext cx="8872500" cy="4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73"/>
              <a:buNone/>
            </a:pPr>
            <a:r>
              <a:rPr lang="iw" sz="5830" b="1" dirty="0"/>
              <a:t>All the 1296 answers have now a score:</a:t>
            </a:r>
            <a:endParaRPr sz="583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73"/>
              <a:buNone/>
            </a:pPr>
            <a:r>
              <a:rPr lang="iw" sz="5830" b="1" dirty="0"/>
              <a:t> </a:t>
            </a:r>
            <a:endParaRPr sz="583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73"/>
              <a:buNone/>
            </a:pPr>
            <a:r>
              <a:rPr lang="fr-FR" sz="5830" b="1" dirty="0"/>
              <a:t>[1,1,2,3] SCORE 25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73"/>
              <a:buNone/>
            </a:pPr>
            <a:endParaRPr sz="583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73"/>
              <a:buNone/>
            </a:pPr>
            <a:r>
              <a:rPr lang="cy-GB" sz="5830" b="1" dirty="0"/>
              <a:t>[</a:t>
            </a:r>
            <a:r>
              <a:rPr lang="iw" sz="5830" b="1" dirty="0"/>
              <a:t>1,2,3,2</a:t>
            </a:r>
            <a:r>
              <a:rPr lang="cy-GB" sz="5830" b="1" dirty="0"/>
              <a:t>] </a:t>
            </a:r>
            <a:r>
              <a:rPr lang="iw" sz="5830" b="1" dirty="0"/>
              <a:t> SCORE 84 </a:t>
            </a:r>
            <a:endParaRPr sz="583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73"/>
              <a:buNone/>
            </a:pPr>
            <a:r>
              <a:rPr lang="iw" sz="5830" b="1" dirty="0"/>
              <a:t>…</a:t>
            </a:r>
            <a:endParaRPr sz="583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73"/>
              <a:buNone/>
            </a:pPr>
            <a:endParaRPr sz="583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73"/>
              <a:buNone/>
            </a:pPr>
            <a:r>
              <a:rPr lang="iw" sz="5830" b="1" dirty="0"/>
              <a:t>5,5,5,5] </a:t>
            </a:r>
            <a:r>
              <a:rPr lang="cy-GB" sz="5830" b="1" dirty="0"/>
              <a:t>] </a:t>
            </a:r>
            <a:r>
              <a:rPr lang="iw" sz="5830" b="1" dirty="0"/>
              <a:t>SCORE x </a:t>
            </a:r>
            <a:endParaRPr sz="583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r>
              <a:rPr lang="iw" sz="3300" dirty="0"/>
              <a:t> </a:t>
            </a: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endParaRPr sz="3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968"/>
              <a:buNone/>
            </a:pPr>
            <a:endParaRPr sz="3300" dirty="0"/>
          </a:p>
        </p:txBody>
      </p:sp>
      <p:sp>
        <p:nvSpPr>
          <p:cNvPr id="293" name="Google Shape;293;g20c8b792a28_0_11"/>
          <p:cNvSpPr txBox="1"/>
          <p:nvPr/>
        </p:nvSpPr>
        <p:spPr>
          <a:xfrm>
            <a:off x="0" y="4333875"/>
            <a:ext cx="900825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fr-FR" sz="14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WHY THE MIN? 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AGAIN: DECREASE SIZE OF S FOR THE NEXT GUESS AND INCREASE THE PROBABILITY TO WIN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1765925"/>
            <a:ext cx="85206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4200" b="1"/>
              <a:t>RULES OF THE GAME </a:t>
            </a:r>
            <a:endParaRPr sz="42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/>
              <a:t>SECRET = [5,5,4,2]</a:t>
            </a:r>
            <a:endParaRPr b="1"/>
          </a:p>
        </p:txBody>
      </p:sp>
      <p:graphicFrame>
        <p:nvGraphicFramePr>
          <p:cNvPr id="299" name="Google Shape;299;p28"/>
          <p:cNvGraphicFramePr/>
          <p:nvPr/>
        </p:nvGraphicFramePr>
        <p:xfrm>
          <a:off x="259188" y="1230725"/>
          <a:ext cx="7164000" cy="348165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23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GUESS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BLACK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WHITE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[3, 0, 2, 0]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[1, 1, 4, 3]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[2, 4, 4, 5]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[0, 2, 5, 4]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3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[5, 5, 4, 2]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0" name="Google Shape;300;p28"/>
          <p:cNvGraphicFramePr/>
          <p:nvPr/>
        </p:nvGraphicFramePr>
        <p:xfrm>
          <a:off x="7643375" y="1610475"/>
          <a:ext cx="1263950" cy="96130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12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b="1" u="none" strike="noStrike" cap="none"/>
                        <a:t>ATTEMPTS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Google Shape;301;p28"/>
          <p:cNvGraphicFramePr/>
          <p:nvPr/>
        </p:nvGraphicFramePr>
        <p:xfrm>
          <a:off x="7688600" y="2971550"/>
          <a:ext cx="1263950" cy="96130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12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b="1" u="none" strike="noStrike" cap="none"/>
                        <a:t>TIME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u="none" strike="noStrike" cap="none"/>
                        <a:t>0.809s</a:t>
                      </a:r>
                      <a:endParaRPr sz="1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/>
              <a:t>SECRET = [4,0,4,5]</a:t>
            </a:r>
            <a:endParaRPr b="1"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259188" y="1230725"/>
          <a:ext cx="7164000" cy="2901375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23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GUESS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BLACK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WHITE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[3, 0, 4, 0]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[0, 0, 1, 2]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[2, 3, 3, 5]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[4, 0, 4, 5]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8" name="Google Shape;308;p29"/>
          <p:cNvGraphicFramePr/>
          <p:nvPr/>
        </p:nvGraphicFramePr>
        <p:xfrm>
          <a:off x="7643375" y="1610475"/>
          <a:ext cx="1263950" cy="96130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12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b="1" u="none" strike="noStrike" cap="none"/>
                        <a:t>ATTEMPTS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9" name="Google Shape;309;p29"/>
          <p:cNvGraphicFramePr/>
          <p:nvPr/>
        </p:nvGraphicFramePr>
        <p:xfrm>
          <a:off x="7688600" y="2971550"/>
          <a:ext cx="1263950" cy="96130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12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b="1" u="none" strike="noStrike" cap="none"/>
                        <a:t>TIME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u="none" strike="noStrike" cap="none"/>
                        <a:t>0.304s</a:t>
                      </a:r>
                      <a:endParaRPr sz="1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/>
              <a:t>SECRET = [5,3,0,2]</a:t>
            </a:r>
            <a:endParaRPr b="1"/>
          </a:p>
        </p:txBody>
      </p:sp>
      <p:graphicFrame>
        <p:nvGraphicFramePr>
          <p:cNvPr id="315" name="Google Shape;315;p30"/>
          <p:cNvGraphicFramePr/>
          <p:nvPr/>
        </p:nvGraphicFramePr>
        <p:xfrm>
          <a:off x="259188" y="1230725"/>
          <a:ext cx="7164000" cy="348165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23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GUESS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BLACK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WHITE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[0, 4, 0, 5]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[0, 1, 0, 2] 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[0, 1, 4, 3]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[3, 5, 0, 2]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[5, 3, 0, 2] 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6" name="Google Shape;316;p30"/>
          <p:cNvGraphicFramePr/>
          <p:nvPr/>
        </p:nvGraphicFramePr>
        <p:xfrm>
          <a:off x="7643375" y="1610475"/>
          <a:ext cx="1263950" cy="96130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12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b="1" u="none" strike="noStrike" cap="none"/>
                        <a:t>ATTEMPTS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7" name="Google Shape;317;p30"/>
          <p:cNvGraphicFramePr/>
          <p:nvPr/>
        </p:nvGraphicFramePr>
        <p:xfrm>
          <a:off x="7688600" y="2971550"/>
          <a:ext cx="1263950" cy="96130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12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b="1" u="none" strike="noStrike" cap="none"/>
                        <a:t>TIME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u="none" strike="noStrike" cap="none"/>
                        <a:t>0.645s</a:t>
                      </a:r>
                      <a:endParaRPr sz="1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/>
              <a:t>SECRET = [1,3,0,0]</a:t>
            </a:r>
            <a:endParaRPr b="1"/>
          </a:p>
        </p:txBody>
      </p:sp>
      <p:graphicFrame>
        <p:nvGraphicFramePr>
          <p:cNvPr id="323" name="Google Shape;323;p31"/>
          <p:cNvGraphicFramePr/>
          <p:nvPr/>
        </p:nvGraphicFramePr>
        <p:xfrm>
          <a:off x="237763" y="1541475"/>
          <a:ext cx="7164000" cy="232110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23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GUESS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BLACK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WHITE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[5, 2, 4, 1]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[0, 0, 3, 1]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[1, 3, 0, 0] 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4" name="Google Shape;324;p31"/>
          <p:cNvGraphicFramePr/>
          <p:nvPr/>
        </p:nvGraphicFramePr>
        <p:xfrm>
          <a:off x="7643375" y="1610475"/>
          <a:ext cx="1263950" cy="96130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12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b="1" u="none" strike="noStrike" cap="none"/>
                        <a:t>ATTEMPTS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Google Shape;325;p31"/>
          <p:cNvGraphicFramePr/>
          <p:nvPr/>
        </p:nvGraphicFramePr>
        <p:xfrm>
          <a:off x="7688600" y="2971550"/>
          <a:ext cx="1263950" cy="96130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12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b="1" u="none" strike="noStrike" cap="none"/>
                        <a:t>TIME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iw" sz="1500" u="none" strike="noStrike" cap="none"/>
                        <a:t>0.408s</a:t>
                      </a:r>
                      <a:endParaRPr sz="1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/>
              <a:t>SECRET = [5,5,4,2]</a:t>
            </a:r>
            <a:endParaRPr b="1"/>
          </a:p>
        </p:txBody>
      </p:sp>
      <p:graphicFrame>
        <p:nvGraphicFramePr>
          <p:cNvPr id="331" name="Google Shape;331;p32"/>
          <p:cNvGraphicFramePr/>
          <p:nvPr/>
        </p:nvGraphicFramePr>
        <p:xfrm>
          <a:off x="259188" y="1230725"/>
          <a:ext cx="8684025" cy="3693825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143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GUESS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BLACK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WHITE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MEAN (Size of S)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b="1" u="none" strike="noStrike" cap="none"/>
                        <a:t>MEAN (Running Time of Heuristic)</a:t>
                      </a:r>
                      <a:endParaRPr sz="20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[3, 0, 2, 0]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1296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w" sz="1200" b="1" u="none" strike="noStrike" cap="non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 </a:t>
                      </a:r>
                      <a:r>
                        <a:rPr lang="iw" sz="2000" u="none" strike="noStrike" cap="none"/>
                        <a:t>0.2 second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[1, 1, 4, 3]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767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w" sz="1200" b="1" u="none" strike="noStrike" cap="non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</a:t>
                      </a:r>
                      <a:r>
                        <a:rPr lang="iw" sz="2000" u="none" strike="noStrike" cap="none"/>
                        <a:t>0.15 seconds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[2, 4, 4, 5]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342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" sz="1200" b="1" u="none" strike="noStrike" cap="non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</a:t>
                      </a:r>
                      <a:r>
                        <a:rPr lang="iw" sz="2000" u="none" strike="noStrike" cap="none">
                          <a:solidFill>
                            <a:schemeClr val="dk1"/>
                          </a:solidFill>
                        </a:rPr>
                        <a:t>0.05 seconds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[0, 2, 5, 4]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3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101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w" sz="1200" b="1" u="none" strike="noStrike" cap="non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</a:t>
                      </a:r>
                      <a:r>
                        <a:rPr lang="iw" sz="2000" u="none" strike="noStrike" cap="none"/>
                        <a:t>0.035 seconds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[5, 5, 4, 2]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iw" sz="2000" u="none" strike="noStrike" cap="none"/>
                        <a:t>3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w" sz="1200" b="1" u="none" strike="noStrike" cap="non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≈</a:t>
                      </a:r>
                      <a:r>
                        <a:rPr lang="iw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>
                <a:solidFill>
                  <a:srgbClr val="741B47"/>
                </a:solidFill>
              </a:rPr>
              <a:t>CONCLUSIONS: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6877300" y="467200"/>
            <a:ext cx="228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338" name="Google Shape;338;p33"/>
          <p:cNvGraphicFramePr/>
          <p:nvPr/>
        </p:nvGraphicFramePr>
        <p:xfrm>
          <a:off x="744600" y="1506000"/>
          <a:ext cx="7446900" cy="3261210"/>
        </p:xfrm>
        <a:graphic>
          <a:graphicData uri="http://schemas.openxmlformats.org/drawingml/2006/table">
            <a:tbl>
              <a:tblPr>
                <a:noFill/>
                <a:tableStyleId>{DF8C6133-AF79-4347-8969-C075462C5130}</a:tableStyleId>
              </a:tblPr>
              <a:tblGrid>
                <a:gridCol w="248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" sz="2500" b="1" u="none" strike="noStrike" cap="none">
                          <a:solidFill>
                            <a:schemeClr val="dk1"/>
                          </a:solidFill>
                        </a:rPr>
                        <a:t>THE SIZE OF THE GAME</a:t>
                      </a:r>
                      <a:endParaRPr sz="25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iw" sz="2500" b="1" u="none" strike="noStrike" cap="none">
                          <a:solidFill>
                            <a:schemeClr val="dk1"/>
                          </a:solidFill>
                        </a:rPr>
                        <a:t>AVERAGE ATTEMPTS:</a:t>
                      </a:r>
                      <a:endParaRPr sz="25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iw" sz="2500" b="1" u="none" strike="noStrike" cap="none"/>
                        <a:t>AVERAGE TIMES:</a:t>
                      </a:r>
                      <a:endParaRPr sz="25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iw" sz="2600" u="none" strike="noStrike" cap="none"/>
                        <a:t>4^6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" sz="2600" u="none" strike="noStrike" cap="none">
                          <a:solidFill>
                            <a:schemeClr val="dk1"/>
                          </a:solidFill>
                        </a:rPr>
                        <a:t>4.25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iw" sz="2600" u="none" strike="noStrike" cap="none"/>
                        <a:t>0.5415s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iw" sz="2600" u="none" strike="noStrike" cap="none"/>
                        <a:t>5^5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iw" sz="26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" sz="2600" u="none" strike="noStrike" cap="none">
                          <a:solidFill>
                            <a:schemeClr val="dk1"/>
                          </a:solidFill>
                        </a:rPr>
                        <a:t>3.05s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iw" sz="2600" u="none" strike="noStrike" cap="none"/>
                        <a:t>5^7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iw" sz="26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iw" sz="2600" u="none" strike="noStrike" cap="none"/>
                        <a:t>1.5m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iw" sz="2600" u="none" strike="noStrike" cap="none"/>
                        <a:t>7^10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9" name="Google Shape;339;p33"/>
          <p:cNvSpPr/>
          <p:nvPr/>
        </p:nvSpPr>
        <p:spPr>
          <a:xfrm>
            <a:off x="4068300" y="4188125"/>
            <a:ext cx="503700" cy="439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6773375" y="4188125"/>
            <a:ext cx="503700" cy="439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>
                <a:solidFill>
                  <a:srgbClr val="741B47"/>
                </a:solidFill>
              </a:rPr>
              <a:t>DIFFICULTIES: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483050" y="1417975"/>
            <a:ext cx="78225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w" sz="26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NP-complete</a:t>
            </a: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w" sz="2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Nb_color=10 and Nb_peg=10 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w" sz="2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=&gt; 10^10 exponential complexity. 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4874825" y="1417975"/>
            <a:ext cx="3362400" cy="898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NP-Complete:</a:t>
            </a:r>
            <a:endParaRPr sz="1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 Time is Exponential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>
            <a:spLocks noGrp="1"/>
          </p:cNvSpPr>
          <p:nvPr>
            <p:ph type="body" idx="1"/>
          </p:nvPr>
        </p:nvSpPr>
        <p:spPr>
          <a:xfrm>
            <a:off x="311700" y="49325"/>
            <a:ext cx="85206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900" dirty="0"/>
          </a:p>
          <a:p>
            <a:pPr indent="-412750">
              <a:buSzPts val="2900"/>
            </a:pPr>
            <a:r>
              <a:rPr lang="en-US" sz="2900" dirty="0"/>
              <a:t>Supervised Learning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 dirty="0" err="1"/>
              <a:t>MinMax</a:t>
            </a:r>
            <a:endParaRPr sz="2900" dirty="0"/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iw" sz="2900" dirty="0"/>
              <a:t>Reinforcement Learning</a:t>
            </a:r>
            <a:endParaRPr sz="2900" dirty="0"/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iw" sz="2900" dirty="0"/>
              <a:t>CSP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iw" sz="2900" dirty="0"/>
              <a:t>Search (Heuristic functions</a:t>
            </a:r>
            <a:r>
              <a:rPr lang="en-US" sz="2900" dirty="0"/>
              <a:t>)</a:t>
            </a:r>
          </a:p>
        </p:txBody>
      </p:sp>
      <p:sp>
        <p:nvSpPr>
          <p:cNvPr id="353" name="Google Shape;353;p35"/>
          <p:cNvSpPr/>
          <p:nvPr/>
        </p:nvSpPr>
        <p:spPr>
          <a:xfrm>
            <a:off x="4259275" y="714375"/>
            <a:ext cx="503700" cy="439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9050" y="2416325"/>
            <a:ext cx="1218250" cy="12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1875" y="1785092"/>
            <a:ext cx="377574" cy="631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2000" y="2256130"/>
            <a:ext cx="377574" cy="6312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53;p35">
            <a:extLst>
              <a:ext uri="{FF2B5EF4-FFF2-40B4-BE49-F238E27FC236}">
                <a16:creationId xmlns:a16="http://schemas.microsoft.com/office/drawing/2014/main" id="{9491AF7D-F4D4-05EC-2003-2D6C09B5E068}"/>
              </a:ext>
            </a:extLst>
          </p:cNvPr>
          <p:cNvSpPr/>
          <p:nvPr/>
        </p:nvSpPr>
        <p:spPr>
          <a:xfrm>
            <a:off x="2297924" y="1249733"/>
            <a:ext cx="503700" cy="439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>
                <a:solidFill>
                  <a:srgbClr val="741B47"/>
                </a:solidFill>
              </a:rPr>
              <a:t>IMPROVEMENTS: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521425" y="1663650"/>
            <a:ext cx="7822500" cy="4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Using other heuristic functions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Local Search algorithms (Simulated Annealing)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Adding GUI - colors instead of numbers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ld Standard TT"/>
              <a:buChar char="●"/>
            </a:pPr>
            <a:r>
              <a:rPr lang="iw" sz="2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Expanding to player vs agent</a:t>
            </a:r>
            <a:endParaRPr sz="2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>
                <a:solidFill>
                  <a:srgbClr val="741B47"/>
                </a:solidFill>
              </a:rPr>
              <a:t>LOCAL SEARCH ALGORITHMS: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521425" y="1663650"/>
            <a:ext cx="78225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Genetic algorithms 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Simulated Annealing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0" name="Google Shape;3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400" y="1663650"/>
            <a:ext cx="3446076" cy="20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81400" y="952175"/>
            <a:ext cx="85206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4200" b="1">
                <a:solidFill>
                  <a:srgbClr val="741B47"/>
                </a:solidFill>
              </a:rPr>
              <a:t>STEP 1</a:t>
            </a:r>
            <a:r>
              <a:rPr lang="iw" sz="4200" b="1"/>
              <a:t>: 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Creating the </a:t>
            </a:r>
            <a:r>
              <a:rPr lang="iw" sz="3550" i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list.</a:t>
            </a:r>
            <a:r>
              <a:rPr lang="iw" sz="4200" b="1"/>
              <a:t> </a:t>
            </a:r>
            <a:endParaRPr sz="4200" b="1"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950" y="2333775"/>
            <a:ext cx="1643974" cy="164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8425" y="2345829"/>
            <a:ext cx="1643975" cy="161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2900" y="2334800"/>
            <a:ext cx="1749475" cy="17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07850" y="2281012"/>
            <a:ext cx="1749475" cy="17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2111500" y="4268325"/>
            <a:ext cx="44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Choosing 4 pegs from 6 colors</a:t>
            </a: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>
                <a:solidFill>
                  <a:srgbClr val="741B47"/>
                </a:solidFill>
              </a:rPr>
              <a:t>EXPANDING TO PLAYER VS AGENT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521425" y="1663650"/>
            <a:ext cx="78225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Player vs Player 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vs Player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452925" y="2878825"/>
            <a:ext cx="2640900" cy="660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3592775" y="2993975"/>
            <a:ext cx="3393300" cy="376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/>
              <a:t>BIBLIOGRAPHY:</a:t>
            </a:r>
            <a:endParaRPr b="1"/>
          </a:p>
        </p:txBody>
      </p:sp>
      <p:sp>
        <p:nvSpPr>
          <p:cNvPr id="384" name="Google Shape;384;p39"/>
          <p:cNvSpPr txBox="1"/>
          <p:nvPr/>
        </p:nvSpPr>
        <p:spPr>
          <a:xfrm>
            <a:off x="532150" y="1570925"/>
            <a:ext cx="78225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sng" strike="noStrike" cap="none" dirty="0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the computer as master mind - donald e. knuth</a:t>
            </a:r>
            <a:endParaRPr sz="26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sng" strike="noStrike" cap="none" dirty="0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בול פגיעה – ויקיפדיה</a:t>
            </a:r>
            <a:endParaRPr sz="26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sng" strike="noStrike" cap="none" dirty="0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Moodle</a:t>
            </a:r>
            <a:endParaRPr sz="26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w" b="1"/>
              <a:t>OUR WORK:</a:t>
            </a:r>
            <a:endParaRPr b="1"/>
          </a:p>
        </p:txBody>
      </p:sp>
      <p:sp>
        <p:nvSpPr>
          <p:cNvPr id="390" name="Google Shape;390;p40"/>
          <p:cNvSpPr txBox="1"/>
          <p:nvPr/>
        </p:nvSpPr>
        <p:spPr>
          <a:xfrm>
            <a:off x="532150" y="1570925"/>
            <a:ext cx="78225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NOTEBOOK for the Code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Word Document for Explantion 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ld Standard TT"/>
              <a:buChar char="●"/>
            </a:pPr>
            <a:r>
              <a:rPr lang="iw" sz="2600" b="0" i="0" u="none" strike="noStrike" cap="none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PowerPoint for the Presentation</a:t>
            </a:r>
            <a:endParaRPr sz="2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294150" y="589350"/>
            <a:ext cx="85557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6600" b="1"/>
              <a:t>THANKS FOR LISTENING!</a:t>
            </a:r>
            <a:endParaRPr sz="6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81400" y="952175"/>
            <a:ext cx="85206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4200" b="1">
                <a:solidFill>
                  <a:srgbClr val="741B47"/>
                </a:solidFill>
              </a:rPr>
              <a:t>STEP 2:</a:t>
            </a:r>
            <a:r>
              <a:rPr lang="iw" sz="4200" b="1"/>
              <a:t> 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Test a </a:t>
            </a:r>
            <a:r>
              <a:rPr lang="iw" sz="3550" i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Guess</a:t>
            </a:r>
            <a:r>
              <a:rPr lang="iw" sz="4200" b="1"/>
              <a:t> </a:t>
            </a:r>
            <a:endParaRPr sz="4200" b="1"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2650" y="2387550"/>
            <a:ext cx="1643974" cy="164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2900" y="2334800"/>
            <a:ext cx="1749475" cy="17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/>
          <p:nvPr/>
        </p:nvSpPr>
        <p:spPr>
          <a:xfrm>
            <a:off x="1919225" y="4268325"/>
            <a:ext cx="465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Choosing another 4 pegs from 6 colors</a:t>
            </a: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450" y="2387550"/>
            <a:ext cx="1643975" cy="16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2325" y="2334800"/>
            <a:ext cx="1696725" cy="16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-276000" y="959850"/>
            <a:ext cx="9696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w" sz="4200" b="1">
                <a:solidFill>
                  <a:srgbClr val="741B47"/>
                </a:solidFill>
              </a:rPr>
              <a:t>STEP 3 :</a:t>
            </a:r>
            <a:r>
              <a:rPr lang="iw" sz="4200" b="1"/>
              <a:t> 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Evaluate similarity between </a:t>
            </a:r>
            <a:r>
              <a:rPr lang="iw" sz="3550" i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w" sz="3550" i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Guess</a:t>
            </a:r>
            <a:r>
              <a:rPr lang="iw" sz="10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200" b="1"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850" y="2878325"/>
            <a:ext cx="3299615" cy="7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2100" y="2823438"/>
            <a:ext cx="3248449" cy="7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3225" y="2064575"/>
            <a:ext cx="2068881" cy="27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6848050" y="2171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1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GUESS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1572000" y="2171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1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SECRET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-276000" y="959850"/>
            <a:ext cx="9696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w" sz="4200" b="1">
                <a:solidFill>
                  <a:srgbClr val="741B47"/>
                </a:solidFill>
              </a:rPr>
              <a:t>STEP 3 :</a:t>
            </a:r>
            <a:r>
              <a:rPr lang="iw" sz="4200" b="1"/>
              <a:t> 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Evaluate similarity between </a:t>
            </a:r>
            <a:r>
              <a:rPr lang="iw" sz="3550" i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w" sz="3550" i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Guess</a:t>
            </a:r>
            <a:r>
              <a:rPr lang="iw" sz="10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200" b="1"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375" y="2293750"/>
            <a:ext cx="3299615" cy="7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8375" y="2247663"/>
            <a:ext cx="3248449" cy="7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1563" y="3654175"/>
            <a:ext cx="1144525" cy="11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2199" y="3792375"/>
            <a:ext cx="929524" cy="9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/>
          <p:nvPr/>
        </p:nvSpPr>
        <p:spPr>
          <a:xfrm>
            <a:off x="7392825" y="2962075"/>
            <a:ext cx="522000" cy="645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6426663" y="2962075"/>
            <a:ext cx="522000" cy="645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5434525" y="2871150"/>
            <a:ext cx="992100" cy="8370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22325" y="2214550"/>
            <a:ext cx="1281025" cy="17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/>
          <p:nvPr/>
        </p:nvSpPr>
        <p:spPr>
          <a:xfrm>
            <a:off x="8005150" y="2866075"/>
            <a:ext cx="992100" cy="8370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-276000" y="959850"/>
            <a:ext cx="9696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w" sz="4200" b="1">
                <a:solidFill>
                  <a:srgbClr val="741B47"/>
                </a:solidFill>
              </a:rPr>
              <a:t>STEP 4 :</a:t>
            </a:r>
            <a:r>
              <a:rPr lang="iw" sz="4200" b="1"/>
              <a:t> 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Try another </a:t>
            </a:r>
            <a:r>
              <a:rPr lang="iw" sz="3550" i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Guess</a:t>
            </a:r>
            <a:r>
              <a:rPr lang="iw" sz="10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until having:  </a:t>
            </a:r>
            <a:endParaRPr sz="4200" b="1"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600" y="2214550"/>
            <a:ext cx="3299615" cy="7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1563" y="3654175"/>
            <a:ext cx="1144525" cy="11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/>
          <p:nvPr/>
        </p:nvSpPr>
        <p:spPr>
          <a:xfrm>
            <a:off x="7392825" y="2962075"/>
            <a:ext cx="522000" cy="645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6426663" y="2962075"/>
            <a:ext cx="522000" cy="645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9025" y="2200575"/>
            <a:ext cx="3299615" cy="7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/>
          <p:nvPr/>
        </p:nvSpPr>
        <p:spPr>
          <a:xfrm>
            <a:off x="5489013" y="2962075"/>
            <a:ext cx="522000" cy="645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8190038" y="2962075"/>
            <a:ext cx="522000" cy="645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1450" y="3654175"/>
            <a:ext cx="1144525" cy="11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8538" y="3654175"/>
            <a:ext cx="1144525" cy="11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7513" y="3654175"/>
            <a:ext cx="1144525" cy="11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/>
        </p:nvSpPr>
        <p:spPr>
          <a:xfrm>
            <a:off x="1888525" y="1800375"/>
            <a:ext cx="20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SECRET</a:t>
            </a:r>
            <a:endParaRPr sz="14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6664300" y="1800375"/>
            <a:ext cx="20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GUESS</a:t>
            </a:r>
            <a:endParaRPr sz="1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4316675" y="2157150"/>
            <a:ext cx="825900" cy="8292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-276000" y="959850"/>
            <a:ext cx="9696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w" sz="4200" b="1">
                <a:solidFill>
                  <a:srgbClr val="741B47"/>
                </a:solidFill>
              </a:rPr>
              <a:t>STEP 4 :</a:t>
            </a:r>
            <a:r>
              <a:rPr lang="iw" sz="4200" b="1"/>
              <a:t> 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Try another </a:t>
            </a:r>
            <a:r>
              <a:rPr lang="iw" sz="3550" i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Guess</a:t>
            </a:r>
            <a:r>
              <a:rPr lang="iw" sz="10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iw" sz="3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until having:  </a:t>
            </a:r>
            <a:endParaRPr sz="4200" b="1"/>
          </a:p>
        </p:txBody>
      </p:sp>
      <p:sp>
        <p:nvSpPr>
          <p:cNvPr id="139" name="Google Shape;139;p9"/>
          <p:cNvSpPr txBox="1"/>
          <p:nvPr/>
        </p:nvSpPr>
        <p:spPr>
          <a:xfrm>
            <a:off x="1888525" y="1800375"/>
            <a:ext cx="20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6664300" y="1800375"/>
            <a:ext cx="20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1366500" y="2063850"/>
            <a:ext cx="664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w" sz="21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OR MAXIMAL NUMBER OF TESTS REACHED</a:t>
            </a:r>
            <a:endParaRPr sz="21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1500" y="2571750"/>
            <a:ext cx="5083834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1576</Words>
  <Application>Microsoft Office PowerPoint</Application>
  <PresentationFormat>‫הצגה על המסך (16:9)</PresentationFormat>
  <Paragraphs>479</Paragraphs>
  <Slides>43</Slides>
  <Notes>43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47" baseType="lpstr">
      <vt:lpstr>Arial</vt:lpstr>
      <vt:lpstr>Courier New</vt:lpstr>
      <vt:lpstr>Old Standard TT</vt:lpstr>
      <vt:lpstr>Paperback</vt:lpstr>
      <vt:lpstr>Artificial Intelligence</vt:lpstr>
      <vt:lpstr>MasterMind</vt:lpstr>
      <vt:lpstr>RULES OF THE GAME </vt:lpstr>
      <vt:lpstr>STEP 1: Creating the Secret list. </vt:lpstr>
      <vt:lpstr>STEP 2: Test a Guess </vt:lpstr>
      <vt:lpstr>STEP 3 : Evaluate similarity between Secret and Guess.</vt:lpstr>
      <vt:lpstr>STEP 3 : Evaluate similarity between Secret and Guess.</vt:lpstr>
      <vt:lpstr>STEP 4 : Try another Guess. until having:  </vt:lpstr>
      <vt:lpstr>STEP 4 : Try another Guess. until having:  </vt:lpstr>
      <vt:lpstr>HOW TO START?</vt:lpstr>
      <vt:lpstr>  The Heuristic function</vt:lpstr>
      <vt:lpstr>מצגת של PowerPoint‏</vt:lpstr>
      <vt:lpstr>מצגת של PowerPoint‏</vt:lpstr>
      <vt:lpstr>STEP 1:</vt:lpstr>
      <vt:lpstr>STEP 2:</vt:lpstr>
      <vt:lpstr>STEP 3:</vt:lpstr>
      <vt:lpstr>STEP 4:</vt:lpstr>
      <vt:lpstr>מצגת של PowerPoint‏</vt:lpstr>
      <vt:lpstr>מצגת של PowerPoint‏</vt:lpstr>
      <vt:lpstr>מצגת של PowerPoint‏</vt:lpstr>
      <vt:lpstr>מצגת של PowerPoint‏</vt:lpstr>
      <vt:lpstr>STEP 5:</vt:lpstr>
      <vt:lpstr>evaluate([1,1,2,2], secret) = (1,1)     </vt:lpstr>
      <vt:lpstr>מצגת של PowerPoint‏</vt:lpstr>
      <vt:lpstr>STEP 6:</vt:lpstr>
      <vt:lpstr>STEP 7:</vt:lpstr>
      <vt:lpstr>מצגת של PowerPoint‏</vt:lpstr>
      <vt:lpstr>STEP 8:</vt:lpstr>
      <vt:lpstr>מצגת של PowerPoint‏</vt:lpstr>
      <vt:lpstr>SECRET = [5,5,4,2]</vt:lpstr>
      <vt:lpstr>SECRET = [4,0,4,5]</vt:lpstr>
      <vt:lpstr>SECRET = [5,3,0,2]</vt:lpstr>
      <vt:lpstr>SECRET = [1,3,0,0]</vt:lpstr>
      <vt:lpstr>SECRET = [5,5,4,2]</vt:lpstr>
      <vt:lpstr>CONCLUSIONS:</vt:lpstr>
      <vt:lpstr>DIFFICULTIES:</vt:lpstr>
      <vt:lpstr>מצגת של PowerPoint‏</vt:lpstr>
      <vt:lpstr>IMPROVEMENTS:</vt:lpstr>
      <vt:lpstr>LOCAL SEARCH ALGORITHMS:</vt:lpstr>
      <vt:lpstr>EXPANDING TO PLAYER VS AGENT</vt:lpstr>
      <vt:lpstr>BIBLIOGRAPHY:</vt:lpstr>
      <vt:lpstr>OUR WORK:</vt:lpstr>
      <vt:lpstr>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cp:lastModifiedBy>הודיה אבייב</cp:lastModifiedBy>
  <cp:revision>4</cp:revision>
  <dcterms:modified xsi:type="dcterms:W3CDTF">2023-02-19T12:55:46Z</dcterms:modified>
</cp:coreProperties>
</file>