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hQUB+Tx9ryMjJbsS3NnkmkyOdq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DAFA82-B58D-4FF5-A9ED-EF56286EE221}">
  <a:tblStyle styleId="{3ADAFA82-B58D-4FF5-A9ED-EF56286EE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היום נציג לכם הפרויקט שלנו בלמידה עמוקה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עשיתי את זה עם הודייה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הפרויקט שלנו מבוסס על איתור מכורים לאלכוהול באמצעות כריית טקסטים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1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בשביל </a:t>
            </a:r>
            <a:r>
              <a:rPr lang="fr-FR"/>
              <a:t>איסוף נתונים</a:t>
            </a:r>
            <a:r>
              <a:rPr lang="fr-FR"/>
              <a:t> בנינו   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אוֹתָם</a:t>
            </a:r>
            <a:r>
              <a:rPr lang="fr-FR"/>
              <a:t> בעצמנו במשך הרבה שעות על ידי ליקוט פוסטים מבלוגים ופוסטים מרשתות חברתיות.  יש  100 פוסטים של מכורים לאלכוהול  ו100 של אנשים"נורמליים"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50% מתוך הנורמליים הוגדרו כפוסטים "מאתגרים"או "סתמיים"  כלומר הם נכתבו על ידי אנשים שמדברים על ספורט ודיאטות. ו 50% פוסטים סתמיים גם אבל שמכילים מילים שקשורים לאלכוהול כמו יין , בירה ... </a:t>
            </a:r>
            <a:endParaRPr/>
          </a:p>
        </p:txBody>
      </p:sp>
      <p:sp>
        <p:nvSpPr>
          <p:cNvPr id="297" name="Google Shape;29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במשך הפרויקט השתמשנו בשיטת  BoWו , tf_idf  על מנת להשוות התוצאות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חילקתי את מאגר הנתונים ל70% TRAIN SET  שעליו לומדים האלגוריתמים ו 30 % TEST SET שבעזרתו נוכל להעריך את החוזה ההצלחה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2 המאגרים מכניסים ל FEQTURE EXTRQCTOR  שכולל  את כל העיבוד  המקדים של הנתונים , אחר מכן עוברים ל FEATURE VECTOR  שמשנה את הטקסטים לצורה של מטריסות , וכל המילים למספרים לפי חישוב TF IDF וBOW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 TRQINSING SET מכניסים לאלגורמים סיווג טקסטים עם LABEL  של כל טקסט ומכאן מעריכים האם הלמידה של המכונה טוב או לא לפי ה TEST SET </a:t>
            </a:r>
            <a:endParaRPr/>
          </a:p>
        </p:txBody>
      </p:sp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עכשיו נסביר תהליך חישוב TF IDF :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קודם </a:t>
            </a:r>
            <a:r>
              <a:rPr lang="fr-FR" sz="1100">
                <a:latin typeface="Arial"/>
                <a:ea typeface="Arial"/>
                <a:cs typeface="Arial"/>
                <a:sym typeface="Arial"/>
              </a:rPr>
              <a:t>הקלט הוא הטקסטים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Document frequency : dans combien de different docuement chaque mots apparait ? N : בכמה מסמכים שונים כל מילה מופיעה 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Term frequency : nombre de fois ou le mot apparait dans tout le train set : f כמה פעמים המילה  מופיעה בבסיס הנתונים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task 3 c le calcul de tf  et idf  חישוב TF IDF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Task 4 lattricution que le mot corespond a un chiffffre soot 0 soit le tf idf calculer plus haut : « transformer chaque texte en vecteur » להפוך כל טקסט לווקטור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Ouput : le vecteur qu’on obtient  הפלט</a:t>
            </a:r>
            <a:endParaRPr/>
          </a:p>
        </p:txBody>
      </p:sp>
      <p:sp>
        <p:nvSpPr>
          <p:cNvPr id="371" name="Google Shape;3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7978e36a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7978e36a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עם שיטת bow הקלט הוא הטקסטים עוד פעם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בשלב הראשון נמלה מילון עים מילים של הטקסטים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בשלב השני נהפך הטקסטים לווקטרים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בכל שורה יש טקסט ובכל עמודה יש מילה של המילון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אים בטקסט יש את המילה אז נסים 1 על העמודה ואים לא נסים 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הפלט שנקבל הוא מטריצה עם מספרים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7978e36a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7978e36af0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7978e36af0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מתוך האלגוריתמים שארצנו, יש גם ה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, Hébert , </a:t>
            </a:r>
            <a:endParaRPr/>
          </a:p>
          <a:p>
            <a:pPr indent="0" lvl="0" marL="0" marR="38100" rtl="1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שהורדנו מהאינטרנט בשם </a:t>
            </a:r>
            <a:r>
              <a:rPr lang="fr-FR"/>
              <a:t>hebert-finetuned-hebrew-squad</a:t>
            </a:r>
            <a:endParaRPr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הוא מודל כבר מאמן ומיועד לזיהוי טקסטים בשפה עברית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אתאמנו את המשקולות שלו ל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שלנו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וקוראים לזה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fine tuning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7978e36af0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446" name="Google Shape;4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7978e36af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27978e36af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467" name="Google Shape;467;g27978e36af0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a211b201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27a211b201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497" name="Google Shape;497;g27a211b201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כדי להעריך את הביצועים שיש לנו השתמשנו accuracy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/>
              <a:t>דיוק הוא מדד נפוץ להערכת הביצועים של מודל סיווג. הוא מייצג את יכולתו של המודל לזהות נכון דגימות בקבוצה של נתוני בדיקה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במילים פשוטות, הדיוק מודד את היחס בין התחזיות הנכונות שנעשו על ידי המודל למספר הכולל של דגימות במערך הנתונים של הבדיקה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הLOSS </a:t>
            </a:r>
            <a:r>
              <a:rPr lang="fr-FR" sz="2100">
                <a:solidFill>
                  <a:srgbClr val="E8EAED"/>
                </a:solidFill>
                <a:highlight>
                  <a:srgbClr val="303134"/>
                </a:highlight>
                <a:latin typeface="Arial"/>
                <a:ea typeface="Arial"/>
                <a:cs typeface="Arial"/>
                <a:sym typeface="Arial"/>
              </a:rPr>
              <a:t>הוא כמות ההפרש בין תחזיות המודל לבין התצפיות של מערך הנתונים המשמש במהלך האימון.</a:t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</a:t>
            </a:r>
            <a:endParaRPr/>
          </a:p>
        </p:txBody>
      </p:sp>
      <p:sp>
        <p:nvSpPr>
          <p:cNvPr id="521" name="Google Shape;52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978e36af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7978e36af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541" name="Google Shape;541;g27978e36af0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קודם נדבר על מטרת הפרויקט הזה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אחר כך הכלים והמתודולוגיות …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7978e36af0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7978e36af0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562" name="Google Shape;562;g27978e36af0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7a211b201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7a211b201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583" name="Google Shape;583;g27a211b2015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7a211b201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7a211b201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604" name="Google Shape;604;g27a211b201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7a211b201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7a211b201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את התוצאות שקיבלתי השוותי גם לתוצאות של 3 שיטות של למידה עמוקה: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.1 RNN ב3 ארכיטקטורות שונות בשילוב עם המחלקה TextVectorization שלקחנו מתוך Keras.</a:t>
            </a:r>
            <a:endParaRPr/>
          </a:p>
        </p:txBody>
      </p:sp>
      <p:sp>
        <p:nvSpPr>
          <p:cNvPr id="625" name="Google Shape;625;g27a211b201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789f9c910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2789f9c910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QVEC BQSE DE TF IDF </a:t>
            </a:r>
            <a:endParaRPr/>
          </a:p>
        </p:txBody>
      </p:sp>
      <p:sp>
        <p:nvSpPr>
          <p:cNvPr id="646" name="Google Shape;646;g2789f9c910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L’ajout de nomre de mot n’a pas impacter les resultats malgre ce quon peut croire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a obtenu de tres bons resultats de predictions 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/>
              <a:t>ההגדרות של ערכות תכונות רלוונטיות רבות והפעלת יוריסטיות שילוב על סטים אלה הובילו לתוצאה טובה יותר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הצעות להמשך המחקר: .1 הרחבת המחקר לשפות נוספות. .2 הרחבת המחקר להפרעות נפשיות נוספות. .3 הגדלת המאגרים הקיימים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Bert utuliser .</a:t>
            </a:r>
            <a:endParaRPr/>
          </a:p>
        </p:txBody>
      </p:sp>
      <p:sp>
        <p:nvSpPr>
          <p:cNvPr id="673" name="Google Shape;67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76c699b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976c699b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7976c699b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>
                <a:latin typeface="Twentieth Century"/>
                <a:ea typeface="Twentieth Century"/>
                <a:cs typeface="Twentieth Century"/>
                <a:sym typeface="Twentieth Century"/>
              </a:rPr>
              <a:t>הפרויקט  מתבסס על בעיה בסיסית שהיא : התמכרות אנשים לאלכוהול . אותם אנשים שכותבים על מצבם האישי ברשתות החברתיות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-F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העבודה שנעשת  במשך כל הפרויקט   היא סיווג טקסטים של אלכוהוליסתים כדי </a:t>
            </a: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למצוא אותם </a:t>
            </a:r>
            <a:r>
              <a:rPr lang="fr-F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בעזרת כל מיני אלגוריתמים ומטודולוגיות  במטרה לאציע להם עזרה מקצועית . 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strike="noStrike">
                <a:latin typeface="Arial"/>
                <a:ea typeface="Arial"/>
                <a:cs typeface="Arial"/>
                <a:sym typeface="Arial"/>
              </a:rPr>
              <a:t>מטרת הפרויקט  היא למצוא אותם בעזרת אלגוריתמים של סיווג</a:t>
            </a:r>
            <a:endParaRPr/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strike="noStrike">
                <a:latin typeface="Arial"/>
                <a:ea typeface="Arial"/>
                <a:cs typeface="Arial"/>
                <a:sym typeface="Arial"/>
              </a:rPr>
              <a:t>כך נ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וכל</a:t>
            </a:r>
            <a:r>
              <a:rPr b="0" i="0" lang="fr-FR" sz="1800" u="none" strike="noStrike">
                <a:latin typeface="Arial"/>
                <a:ea typeface="Arial"/>
                <a:cs typeface="Arial"/>
                <a:sym typeface="Arial"/>
              </a:rPr>
              <a:t> בהמשך להגיע אל המכורים ולהציע להם עזרה מקצועית.</a:t>
            </a:r>
            <a:r>
              <a:rPr b="0" i="0" lang="fr-FR" sz="1800">
                <a:latin typeface="Twentieth Century"/>
                <a:ea typeface="Twentieth Century"/>
                <a:cs typeface="Twentieth Century"/>
                <a:sym typeface="Twentieth Century"/>
              </a:rPr>
              <a:t>​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>
                <a:latin typeface="Twentieth Century"/>
                <a:ea typeface="Twentieth Century"/>
                <a:cs typeface="Twentieth Century"/>
                <a:sym typeface="Twentieth Century"/>
              </a:rPr>
              <a:t>המטרה הראשית של הפרויקט היא איתור פוסטים של אלכוהוליסתים </a:t>
            </a:r>
            <a:endParaRPr/>
          </a:p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>
                <a:latin typeface="Twentieth Century"/>
                <a:ea typeface="Twentieth Century"/>
                <a:cs typeface="Twentieth Century"/>
                <a:sym typeface="Twentieth Century"/>
              </a:rPr>
              <a:t>הפרויקט  מתבססת על בעיה בסיסית שהיא : התמכרות אנשים לאלכוהול . אותם אנשים שכותבים על מצבם האישי ברשתות החברתיות </a:t>
            </a:r>
            <a:endParaRPr/>
          </a:p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>
                <a:latin typeface="Twentieth Century"/>
                <a:ea typeface="Twentieth Century"/>
                <a:cs typeface="Twentieth Century"/>
                <a:sym typeface="Twentieth Century"/>
              </a:rPr>
              <a:t>העבודה שנעשת  במשך כל הפרויקט   היא סיווג טקסטים של אלכוהוליסתים בעזרת כל מיני אלגוריתמים ומטודולוגיות  במטרה לאציע להם עזרה מקצועית . 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/>
              <a:t>. שתיית יין ואלכוהול להרבה עיתים   מביאה לשתייה יומיומית.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/>
              <a:t> העובדה של שתיית אלכוהול בקצב גדול  מובילה  המון אנשים  להיות תלויים בה </a:t>
            </a:r>
            <a:r>
              <a:rPr lang="fr-FR"/>
              <a:t> </a:t>
            </a:r>
            <a:r>
              <a:rPr lang="fr-FR" sz="1200"/>
              <a:t>ולכן </a:t>
            </a: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מביאה להתמכרות </a:t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שגורמת לאדם לשינוי התנהגות קיצוני  ושלילי ולצורך עזרה</a:t>
            </a:r>
            <a:endParaRPr b="0" i="0" sz="12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fr-FR" sz="120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 ברוב המיקרים הסביבה שלהם לא יודעת להתמודד ונותשת אותם </a:t>
            </a:r>
            <a:endParaRPr b="0" i="0" sz="1000"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976c699b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976c699b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7976c699b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המון אנשים חוששים לפנות לעזרה מה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סביבה </a:t>
            </a: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, מחשש שהחברה תשפוט אותם.</a:t>
            </a:r>
            <a:r>
              <a:rPr b="0" i="0" lang="fr-FR" sz="1200">
                <a:latin typeface="Twentieth Century"/>
                <a:ea typeface="Twentieth Century"/>
                <a:cs typeface="Twentieth Century"/>
                <a:sym typeface="Twentieth Century"/>
              </a:rPr>
              <a:t>​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fr-FR" sz="1200" u="none" strike="noStrike">
                <a:latin typeface="Arial"/>
                <a:ea typeface="Arial"/>
                <a:cs typeface="Arial"/>
                <a:sym typeface="Arial"/>
              </a:rPr>
              <a:t>חלקם כותבים ברשתות חברתיות, כדי לחפש עזרה או אפילו רק אוזן קשבת</a:t>
            </a:r>
            <a:endParaRPr b="0" i="0" sz="1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ברשתות חברתיות כמו פורומים , פייסבוק, טוויטר ובלוגים פופולריים ביותר אצל מאות מיליוני משתמשים נוכל לאתר אלכוהוליסתים.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</a:t>
            </a:r>
            <a:endParaRPr/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סיווג טקסטים הוא תהליך הקצאת מסמך לקטגוריה אחת (או יותר) שהוגדרו מראש על סמך התוכן של המסמך.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סיווג טקסטים הוא רכיב חשוב בהרבה תחומים כמו עיבוד מידע, כריית מידע וסינון טקסטים והוא שימושי במגוון רחב של תחומים בחיי היום – יום.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בתחומים רבים סיווג טקסטים אוטומטי אפילו טוב יותר מאשר ביצועים של מומחים.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לדוגמה, סיווג טקסטים עשוי לכלול זיהוי דואר זבל מול הודעות אימייל רגילות,  </a:t>
            </a:r>
            <a:r>
              <a:rPr lang="fr-FR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או </a:t>
            </a:r>
            <a:r>
              <a:rPr b="0" i="0" lang="fr-FR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זיהוי פרקי חדשות </a:t>
            </a:r>
            <a:r>
              <a:rPr b="0" i="0" lang="fr-FR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ע</a:t>
            </a:r>
            <a:r>
              <a:rPr b="0" i="0" lang="fr-FR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ל ספורט מול פרקים על פוליטיקה .</a:t>
            </a:r>
            <a:endParaRPr/>
          </a:p>
        </p:txBody>
      </p:sp>
      <p:sp>
        <p:nvSpPr>
          <p:cNvPr id="245" name="Google Shape;2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התהליך של סיווג טקסטים  מורכב מהשלבים הבאים: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 איסופ נתונים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.2  עיבוד מקדים לפוסטים במידת הצורך, כמו מחיכת מספרים, הסרת ראשי תיבות, הורדת STOPWORDS </a:t>
            </a:r>
            <a:endParaRPr/>
          </a:p>
          <a:p>
            <a:pPr indent="-7620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/>
              <a:t>.3 עבור כל פוסט ענינו על 2 שאלות : </a:t>
            </a:r>
            <a:r>
              <a:rPr b="0" i="0" lang="fr-FR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האם קיים סיכוי גבוה שהכותב מכור לאלכוהול?</a:t>
            </a:r>
            <a:r>
              <a:rPr b="0" i="0" lang="fr-FR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האם המכור מודע למצבו או שהוא מתכחש לעובדה שהוא מכור ?</a:t>
            </a:r>
            <a:r>
              <a:rPr b="0" i="0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(עבור המכורים בלבד)</a:t>
            </a:r>
            <a:r>
              <a:rPr b="0" i="0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.4  המרת כל פוסט לווקטור מספרי שמייצג את הפוסט בצורה שהמודלים  יודעים לקרוא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.5 סיווג ע"י שיטות שונות של למידה עמוקה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בחירת הפרמטרים האופטימליים עבור שיטות הלמידה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.7 בחינת התוצאות </a:t>
            </a:r>
            <a:endParaRPr/>
          </a:p>
        </p:txBody>
      </p:sp>
      <p:sp>
        <p:nvSpPr>
          <p:cNvPr id="264" name="Google Shape;2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38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7541431" y="1410022"/>
            <a:ext cx="4044457" cy="403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460" y="682290"/>
            <a:ext cx="4530282" cy="345690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type="ctrTitle"/>
          </p:nvPr>
        </p:nvSpPr>
        <p:spPr>
          <a:xfrm>
            <a:off x="-620309" y="4458457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sz="6600"/>
              <a:t>איתור מכורים</a:t>
            </a:r>
            <a:br>
              <a:rPr lang="fr-FR" sz="6600"/>
            </a:br>
            <a:r>
              <a:rPr lang="fr-FR" sz="6600"/>
              <a:t> לאלכוהול באמצעות כריית טקסטים</a:t>
            </a:r>
            <a:endParaRPr sz="66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276601" y="5731717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מציגות</a:t>
            </a:r>
            <a:r>
              <a:rPr lang="fr-FR" sz="2800"/>
              <a:t> :הודיה מושייב ומוריאן פרץ  </a:t>
            </a:r>
            <a:endParaRPr sz="2800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מרצה : רינה אזולאי</a:t>
            </a:r>
            <a:endParaRPr sz="2800"/>
          </a:p>
        </p:txBody>
      </p:sp>
      <p:sp>
        <p:nvSpPr>
          <p:cNvPr id="93" name="Google Shape;93;p1"/>
          <p:cNvSpPr txBox="1"/>
          <p:nvPr/>
        </p:nvSpPr>
        <p:spPr>
          <a:xfrm>
            <a:off x="6167806" y="479776"/>
            <a:ext cx="554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פרויקט בלמידה עמוקה</a:t>
            </a:r>
            <a:r>
              <a:rPr b="0" i="0" lang="fr-F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7968395" y="183467"/>
            <a:ext cx="27795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איסוף נתונים</a:t>
            </a:r>
            <a:endParaRPr sz="4000"/>
          </a:p>
        </p:txBody>
      </p:sp>
      <p:pic>
        <p:nvPicPr>
          <p:cNvPr id="300" name="Google Shape;30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775" y="988184"/>
            <a:ext cx="1255200" cy="125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2477" y="4386084"/>
            <a:ext cx="914038" cy="9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"/>
          <p:cNvSpPr txBox="1"/>
          <p:nvPr/>
        </p:nvSpPr>
        <p:spPr>
          <a:xfrm>
            <a:off x="3507384" y="1015609"/>
            <a:ext cx="38991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איסוף פוסטים של אלכוהול     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8062" y="2741129"/>
            <a:ext cx="914037" cy="91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0398" y="2737927"/>
            <a:ext cx="914037" cy="91403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8"/>
          <p:cNvSpPr txBox="1"/>
          <p:nvPr/>
        </p:nvSpPr>
        <p:spPr>
          <a:xfrm>
            <a:off x="1130411" y="5283864"/>
            <a:ext cx="29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מכורים לאלכוהול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5084806" y="3655165"/>
            <a:ext cx="22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סתמיים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7195207" y="3656611"/>
            <a:ext cx="2224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סתמיים שמכילים מילים של אלכוהול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310" name="Google Shape;310;p8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0" name="Google Shape;3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0052" y="2683609"/>
            <a:ext cx="914038" cy="9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 txBox="1"/>
          <p:nvPr/>
        </p:nvSpPr>
        <p:spPr>
          <a:xfrm>
            <a:off x="997986" y="3581389"/>
            <a:ext cx="29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מכורים לאלכוהול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350200" y="3132500"/>
            <a:ext cx="11091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/>
          <p:nvPr/>
        </p:nvSpPr>
        <p:spPr>
          <a:xfrm>
            <a:off x="5191485" y="2881695"/>
            <a:ext cx="2389341" cy="735749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9"/>
          <p:cNvSpPr txBox="1"/>
          <p:nvPr>
            <p:ph type="title"/>
          </p:nvPr>
        </p:nvSpPr>
        <p:spPr>
          <a:xfrm>
            <a:off x="9003643" y="387934"/>
            <a:ext cx="18306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שלבים</a:t>
            </a:r>
            <a:r>
              <a:rPr lang="fr-FR"/>
              <a:t> </a:t>
            </a:r>
            <a:endParaRPr/>
          </a:p>
        </p:txBody>
      </p:sp>
      <p:pic>
        <p:nvPicPr>
          <p:cNvPr id="330" name="Google Shape;33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385" y="1037425"/>
            <a:ext cx="930631" cy="93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31" y="1033326"/>
            <a:ext cx="930631" cy="930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9"/>
          <p:cNvGrpSpPr/>
          <p:nvPr/>
        </p:nvGrpSpPr>
        <p:grpSpPr>
          <a:xfrm>
            <a:off x="2783989" y="1318583"/>
            <a:ext cx="1468039" cy="769441"/>
            <a:chOff x="2003208" y="1109050"/>
            <a:chExt cx="1468039" cy="769441"/>
          </a:xfrm>
        </p:grpSpPr>
        <p:sp>
          <p:nvSpPr>
            <p:cNvPr id="333" name="Google Shape;333;p9"/>
            <p:cNvSpPr/>
            <p:nvPr/>
          </p:nvSpPr>
          <p:spPr>
            <a:xfrm>
              <a:off x="2003208" y="1109050"/>
              <a:ext cx="1176269" cy="769441"/>
            </a:xfrm>
            <a:prstGeom prst="roundRect">
              <a:avLst>
                <a:gd fmla="val 16667" name="adj"/>
              </a:avLst>
            </a:prstGeom>
            <a:solidFill>
              <a:srgbClr val="DDCCE8"/>
            </a:solidFill>
            <a:ln cap="flat" cmpd="sng" w="12700">
              <a:solidFill>
                <a:srgbClr val="DDCCE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2100196" y="1262937"/>
              <a:ext cx="137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Label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/>
          <p:nvPr/>
        </p:nvSpPr>
        <p:spPr>
          <a:xfrm>
            <a:off x="4711951" y="2019175"/>
            <a:ext cx="16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70% Train sets</a:t>
            </a:r>
            <a:endParaRPr/>
          </a:p>
        </p:txBody>
      </p:sp>
      <p:sp>
        <p:nvSpPr>
          <p:cNvPr id="336" name="Google Shape;336;p9"/>
          <p:cNvSpPr txBox="1"/>
          <p:nvPr/>
        </p:nvSpPr>
        <p:spPr>
          <a:xfrm>
            <a:off x="6592220" y="2038911"/>
            <a:ext cx="1487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30% Test sets</a:t>
            </a:r>
            <a:endParaRPr/>
          </a:p>
        </p:txBody>
      </p:sp>
      <p:sp>
        <p:nvSpPr>
          <p:cNvPr id="337" name="Google Shape;337;p9"/>
          <p:cNvSpPr txBox="1"/>
          <p:nvPr/>
        </p:nvSpPr>
        <p:spPr>
          <a:xfrm>
            <a:off x="5424480" y="3017682"/>
            <a:ext cx="21563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extractor </a:t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>
            <a:off x="6455255" y="4118399"/>
            <a:ext cx="1641344" cy="95638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9"/>
          <p:cNvSpPr txBox="1"/>
          <p:nvPr/>
        </p:nvSpPr>
        <p:spPr>
          <a:xfrm>
            <a:off x="4611125" y="4113029"/>
            <a:ext cx="11827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Vector 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6830199" y="4118360"/>
            <a:ext cx="15012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Vector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3043875" y="5134016"/>
            <a:ext cx="2468880" cy="8279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3325621" y="5224027"/>
            <a:ext cx="209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Algorithm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9"/>
          <p:cNvCxnSpPr/>
          <p:nvPr/>
        </p:nvCxnSpPr>
        <p:spPr>
          <a:xfrm>
            <a:off x="3325621" y="2246341"/>
            <a:ext cx="0" cy="26688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9"/>
          <p:cNvSpPr/>
          <p:nvPr/>
        </p:nvSpPr>
        <p:spPr>
          <a:xfrm>
            <a:off x="6713165" y="5127110"/>
            <a:ext cx="2470570" cy="82796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7019035" y="5345404"/>
            <a:ext cx="19352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Model</a:t>
            </a:r>
            <a:endParaRPr/>
          </a:p>
        </p:txBody>
      </p:sp>
      <p:cxnSp>
        <p:nvCxnSpPr>
          <p:cNvPr id="346" name="Google Shape;346;p9"/>
          <p:cNvCxnSpPr/>
          <p:nvPr/>
        </p:nvCxnSpPr>
        <p:spPr>
          <a:xfrm>
            <a:off x="5793855" y="5491611"/>
            <a:ext cx="81139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9"/>
          <p:cNvCxnSpPr/>
          <p:nvPr/>
        </p:nvCxnSpPr>
        <p:spPr>
          <a:xfrm>
            <a:off x="9378231" y="5510815"/>
            <a:ext cx="49131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9"/>
          <p:cNvCxnSpPr/>
          <p:nvPr/>
        </p:nvCxnSpPr>
        <p:spPr>
          <a:xfrm>
            <a:off x="5426700" y="2370576"/>
            <a:ext cx="14525" cy="50204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9"/>
          <p:cNvCxnSpPr/>
          <p:nvPr/>
        </p:nvCxnSpPr>
        <p:spPr>
          <a:xfrm flipH="1">
            <a:off x="7167341" y="2386387"/>
            <a:ext cx="1" cy="44345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9"/>
          <p:cNvCxnSpPr/>
          <p:nvPr/>
        </p:nvCxnSpPr>
        <p:spPr>
          <a:xfrm flipH="1">
            <a:off x="5377550" y="3811375"/>
            <a:ext cx="210000" cy="27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Google Shape;351;p9"/>
          <p:cNvCxnSpPr/>
          <p:nvPr/>
        </p:nvCxnSpPr>
        <p:spPr>
          <a:xfrm>
            <a:off x="7153279" y="3801050"/>
            <a:ext cx="232089" cy="27239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9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9"/>
          <p:cNvGrpSpPr/>
          <p:nvPr/>
        </p:nvGrpSpPr>
        <p:grpSpPr>
          <a:xfrm>
            <a:off x="10011797" y="5156373"/>
            <a:ext cx="1468039" cy="769441"/>
            <a:chOff x="2003208" y="1109050"/>
            <a:chExt cx="1468039" cy="769441"/>
          </a:xfrm>
        </p:grpSpPr>
        <p:sp>
          <p:nvSpPr>
            <p:cNvPr id="354" name="Google Shape;354;p9"/>
            <p:cNvSpPr/>
            <p:nvPr/>
          </p:nvSpPr>
          <p:spPr>
            <a:xfrm>
              <a:off x="2003208" y="1109050"/>
              <a:ext cx="1176269" cy="769441"/>
            </a:xfrm>
            <a:prstGeom prst="roundRect">
              <a:avLst>
                <a:gd fmla="val 16667" name="adj"/>
              </a:avLst>
            </a:prstGeom>
            <a:solidFill>
              <a:srgbClr val="DDCCE8"/>
            </a:solidFill>
            <a:ln cap="flat" cmpd="sng" w="12700">
              <a:solidFill>
                <a:srgbClr val="4937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9"/>
            <p:cNvSpPr txBox="1"/>
            <p:nvPr/>
          </p:nvSpPr>
          <p:spPr>
            <a:xfrm>
              <a:off x="2100196" y="1262937"/>
              <a:ext cx="13710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Label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9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357" name="Google Shape;357;p9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9"/>
          <p:cNvSpPr/>
          <p:nvPr/>
        </p:nvSpPr>
        <p:spPr>
          <a:xfrm>
            <a:off x="4252018" y="4135074"/>
            <a:ext cx="1641300" cy="956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/>
          <p:nvPr>
            <p:ph type="title"/>
          </p:nvPr>
        </p:nvSpPr>
        <p:spPr>
          <a:xfrm>
            <a:off x="6917344" y="637662"/>
            <a:ext cx="33939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sz="4400"/>
              <a:t>מאפיינים :  Tf-Idf</a:t>
            </a:r>
            <a:br>
              <a:rPr b="1" lang="fr-FR" sz="4000"/>
            </a:br>
            <a:endParaRPr sz="4000"/>
          </a:p>
        </p:txBody>
      </p:sp>
      <p:sp>
        <p:nvSpPr>
          <p:cNvPr id="374" name="Google Shape;374;p10"/>
          <p:cNvSpPr/>
          <p:nvPr/>
        </p:nvSpPr>
        <p:spPr>
          <a:xfrm>
            <a:off x="748302" y="2849274"/>
            <a:ext cx="1755057" cy="1637071"/>
          </a:xfrm>
          <a:prstGeom prst="flowChartTerminator">
            <a:avLst/>
          </a:prstGeom>
          <a:solidFill>
            <a:srgbClr val="C7C1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497578" y="3209084"/>
            <a:ext cx="22565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002059" y="1700747"/>
            <a:ext cx="1612490" cy="1137844"/>
          </a:xfrm>
          <a:prstGeom prst="roundRect">
            <a:avLst>
              <a:gd fmla="val 16667" name="adj"/>
            </a:avLst>
          </a:prstGeom>
          <a:solidFill>
            <a:srgbClr val="DDCCE8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2935184" y="4327858"/>
            <a:ext cx="1612490" cy="1137844"/>
          </a:xfrm>
          <a:prstGeom prst="roundRect">
            <a:avLst>
              <a:gd fmla="val 16667" name="adj"/>
            </a:avLst>
          </a:prstGeom>
          <a:solidFill>
            <a:srgbClr val="E5E5F3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 </a:t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097931" y="3094797"/>
            <a:ext cx="1900770" cy="1325373"/>
          </a:xfrm>
          <a:prstGeom prst="roundRect">
            <a:avLst>
              <a:gd fmla="val 16667" name="adj"/>
            </a:avLst>
          </a:prstGeom>
          <a:solidFill>
            <a:srgbClr val="DDE2EA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Frequency with term frequency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7615109" y="3209083"/>
            <a:ext cx="1707847" cy="1325373"/>
          </a:xfrm>
          <a:prstGeom prst="roundRect">
            <a:avLst>
              <a:gd fmla="val 16667" name="adj"/>
            </a:avLst>
          </a:prstGeom>
          <a:solidFill>
            <a:srgbClr val="9BAAC3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vector per document</a:t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9939364" y="3001452"/>
            <a:ext cx="1755057" cy="1637071"/>
          </a:xfrm>
          <a:prstGeom prst="flowChartTerminator">
            <a:avLst/>
          </a:prstGeom>
          <a:solidFill>
            <a:srgbClr val="C7C1C7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vectors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 txBox="1"/>
          <p:nvPr/>
        </p:nvSpPr>
        <p:spPr>
          <a:xfrm>
            <a:off x="2935184" y="1943687"/>
            <a:ext cx="17774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Frequency</a:t>
            </a:r>
            <a:endParaRPr/>
          </a:p>
        </p:txBody>
      </p:sp>
      <p:cxnSp>
        <p:nvCxnSpPr>
          <p:cNvPr id="382" name="Google Shape;382;p10"/>
          <p:cNvCxnSpPr/>
          <p:nvPr/>
        </p:nvCxnSpPr>
        <p:spPr>
          <a:xfrm flipH="1" rot="10800000">
            <a:off x="2201017" y="2522652"/>
            <a:ext cx="604683" cy="20813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3" name="Google Shape;383;p10"/>
          <p:cNvCxnSpPr/>
          <p:nvPr/>
        </p:nvCxnSpPr>
        <p:spPr>
          <a:xfrm>
            <a:off x="2243201" y="4604835"/>
            <a:ext cx="604683" cy="27550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10"/>
          <p:cNvCxnSpPr/>
          <p:nvPr/>
        </p:nvCxnSpPr>
        <p:spPr>
          <a:xfrm>
            <a:off x="4742585" y="2620815"/>
            <a:ext cx="604683" cy="27550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10"/>
          <p:cNvCxnSpPr/>
          <p:nvPr/>
        </p:nvCxnSpPr>
        <p:spPr>
          <a:xfrm flipH="1" rot="10800000">
            <a:off x="4646606" y="4638523"/>
            <a:ext cx="604683" cy="20813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10"/>
          <p:cNvCxnSpPr/>
          <p:nvPr/>
        </p:nvCxnSpPr>
        <p:spPr>
          <a:xfrm>
            <a:off x="7094056" y="3778006"/>
            <a:ext cx="52105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10"/>
          <p:cNvCxnSpPr/>
          <p:nvPr/>
        </p:nvCxnSpPr>
        <p:spPr>
          <a:xfrm>
            <a:off x="9418310" y="3871769"/>
            <a:ext cx="52105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10"/>
          <p:cNvSpPr txBox="1"/>
          <p:nvPr/>
        </p:nvSpPr>
        <p:spPr>
          <a:xfrm>
            <a:off x="3429620" y="1334097"/>
            <a:ext cx="1233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/>
          </a:p>
        </p:txBody>
      </p:sp>
      <p:sp>
        <p:nvSpPr>
          <p:cNvPr id="389" name="Google Shape;389;p10"/>
          <p:cNvSpPr txBox="1"/>
          <p:nvPr/>
        </p:nvSpPr>
        <p:spPr>
          <a:xfrm>
            <a:off x="3363192" y="5509080"/>
            <a:ext cx="1233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/>
          </a:p>
        </p:txBody>
      </p:sp>
      <p:sp>
        <p:nvSpPr>
          <p:cNvPr id="390" name="Google Shape;390;p10"/>
          <p:cNvSpPr txBox="1"/>
          <p:nvPr/>
        </p:nvSpPr>
        <p:spPr>
          <a:xfrm>
            <a:off x="5732749" y="4511011"/>
            <a:ext cx="1233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1" name="Google Shape;391;p10"/>
          <p:cNvSpPr txBox="1"/>
          <p:nvPr/>
        </p:nvSpPr>
        <p:spPr>
          <a:xfrm>
            <a:off x="7995091" y="4604835"/>
            <a:ext cx="1423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 </a:t>
            </a:r>
            <a:endParaRPr/>
          </a:p>
        </p:txBody>
      </p:sp>
      <p:sp>
        <p:nvSpPr>
          <p:cNvPr id="392" name="Google Shape;392;p10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3" name="Google Shape;393;p10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394" name="Google Shape;394;p10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978e36af0_0_0"/>
          <p:cNvSpPr txBox="1"/>
          <p:nvPr>
            <p:ph type="title"/>
          </p:nvPr>
        </p:nvSpPr>
        <p:spPr>
          <a:xfrm>
            <a:off x="5347375" y="637700"/>
            <a:ext cx="51984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sz="4400"/>
              <a:t>מאפיינים :  </a:t>
            </a:r>
            <a:r>
              <a:rPr lang="fr-FR"/>
              <a:t>bag of words</a:t>
            </a:r>
            <a:br>
              <a:rPr b="1" lang="fr-FR" sz="4000"/>
            </a:br>
            <a:endParaRPr sz="4000"/>
          </a:p>
        </p:txBody>
      </p:sp>
      <p:sp>
        <p:nvSpPr>
          <p:cNvPr id="410" name="Google Shape;410;g27978e36af0_0_0"/>
          <p:cNvSpPr/>
          <p:nvPr/>
        </p:nvSpPr>
        <p:spPr>
          <a:xfrm>
            <a:off x="1206177" y="2959462"/>
            <a:ext cx="1755054" cy="1637064"/>
          </a:xfrm>
          <a:prstGeom prst="flowChartTerminator">
            <a:avLst/>
          </a:prstGeom>
          <a:solidFill>
            <a:srgbClr val="C7C1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7978e36af0_0_0"/>
          <p:cNvSpPr txBox="1"/>
          <p:nvPr/>
        </p:nvSpPr>
        <p:spPr>
          <a:xfrm>
            <a:off x="1006328" y="3342009"/>
            <a:ext cx="22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  <a:endParaRPr/>
          </a:p>
        </p:txBody>
      </p:sp>
      <p:sp>
        <p:nvSpPr>
          <p:cNvPr id="412" name="Google Shape;412;g27978e36af0_0_0"/>
          <p:cNvSpPr/>
          <p:nvPr/>
        </p:nvSpPr>
        <p:spPr>
          <a:xfrm>
            <a:off x="3564075" y="3094800"/>
            <a:ext cx="1755000" cy="1325400"/>
          </a:xfrm>
          <a:prstGeom prst="roundRect">
            <a:avLst>
              <a:gd fmla="val 16667" name="adj"/>
            </a:avLst>
          </a:prstGeom>
          <a:solidFill>
            <a:srgbClr val="DDE2EA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 of words from the texts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27978e36af0_0_0"/>
          <p:cNvSpPr/>
          <p:nvPr/>
        </p:nvSpPr>
        <p:spPr>
          <a:xfrm>
            <a:off x="5975725" y="3115800"/>
            <a:ext cx="1530000" cy="1283400"/>
          </a:xfrm>
          <a:prstGeom prst="roundRect">
            <a:avLst>
              <a:gd fmla="val 16667" name="adj"/>
            </a:avLst>
          </a:prstGeom>
          <a:solidFill>
            <a:srgbClr val="9BAAC3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to matrix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= doc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 = 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7978e36af0_0_0"/>
          <p:cNvSpPr/>
          <p:nvPr/>
        </p:nvSpPr>
        <p:spPr>
          <a:xfrm>
            <a:off x="9939364" y="3001452"/>
            <a:ext cx="1755054" cy="1637064"/>
          </a:xfrm>
          <a:prstGeom prst="flowChartTerminator">
            <a:avLst/>
          </a:prstGeom>
          <a:solidFill>
            <a:srgbClr val="C7C1C7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vectors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g27978e36af0_0_0"/>
          <p:cNvCxnSpPr/>
          <p:nvPr/>
        </p:nvCxnSpPr>
        <p:spPr>
          <a:xfrm>
            <a:off x="2913578" y="3747309"/>
            <a:ext cx="628500" cy="20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g27978e36af0_0_0"/>
          <p:cNvCxnSpPr/>
          <p:nvPr/>
        </p:nvCxnSpPr>
        <p:spPr>
          <a:xfrm flipH="1" rot="10800000">
            <a:off x="5361050" y="3775150"/>
            <a:ext cx="584100" cy="5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g27978e36af0_0_0"/>
          <p:cNvCxnSpPr/>
          <p:nvPr/>
        </p:nvCxnSpPr>
        <p:spPr>
          <a:xfrm>
            <a:off x="9418310" y="3871769"/>
            <a:ext cx="5211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8" name="Google Shape;418;g27978e36af0_0_0"/>
          <p:cNvSpPr txBox="1"/>
          <p:nvPr/>
        </p:nvSpPr>
        <p:spPr>
          <a:xfrm>
            <a:off x="3882587" y="4461686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9" name="Google Shape;419;g27978e36af0_0_0"/>
          <p:cNvSpPr txBox="1"/>
          <p:nvPr/>
        </p:nvSpPr>
        <p:spPr>
          <a:xfrm>
            <a:off x="6353266" y="4461685"/>
            <a:ext cx="14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</a:t>
            </a:r>
            <a:endParaRPr/>
          </a:p>
        </p:txBody>
      </p:sp>
      <p:sp>
        <p:nvSpPr>
          <p:cNvPr id="420" name="Google Shape;420;g27978e36af0_0_0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g27978e36af0_0_0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422" name="Google Shape;422;g27978e36af0_0_0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27978e36af0_0_0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27978e36af0_0_0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27978e36af0_0_0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27978e36af0_0_0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27978e36af0_0_0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27978e36af0_0_0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g27978e36af0_0_0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27978e36af0_0_0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g27978e36af0_0_0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g27978e36af0_0_0"/>
          <p:cNvSpPr/>
          <p:nvPr/>
        </p:nvSpPr>
        <p:spPr>
          <a:xfrm>
            <a:off x="8035100" y="3094800"/>
            <a:ext cx="1374900" cy="1283400"/>
          </a:xfrm>
          <a:prstGeom prst="roundRect">
            <a:avLst>
              <a:gd fmla="val 16667" name="adj"/>
            </a:avLst>
          </a:prstGeom>
          <a:solidFill>
            <a:srgbClr val="DDCCE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when word is appeared, else 0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g27978e36af0_0_0"/>
          <p:cNvCxnSpPr/>
          <p:nvPr/>
        </p:nvCxnSpPr>
        <p:spPr>
          <a:xfrm flipH="1" rot="10800000">
            <a:off x="7459175" y="3775150"/>
            <a:ext cx="584100" cy="5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g27978e36af0_0_0"/>
          <p:cNvSpPr txBox="1"/>
          <p:nvPr/>
        </p:nvSpPr>
        <p:spPr>
          <a:xfrm>
            <a:off x="8349816" y="4420210"/>
            <a:ext cx="14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7978e36af0_3_10"/>
          <p:cNvSpPr txBox="1"/>
          <p:nvPr>
            <p:ph type="title"/>
          </p:nvPr>
        </p:nvSpPr>
        <p:spPr>
          <a:xfrm>
            <a:off x="771125" y="230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accent1"/>
                </a:solidFill>
              </a:rPr>
              <a:t>What is HeBert?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441" name="Google Shape;441;g27978e36af0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25" y="1435525"/>
            <a:ext cx="7119550" cy="39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7978e36af0_3_10"/>
          <p:cNvSpPr txBox="1"/>
          <p:nvPr/>
        </p:nvSpPr>
        <p:spPr>
          <a:xfrm>
            <a:off x="1639875" y="5657425"/>
            <a:ext cx="87024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hebert-finetuned-hebrew-squad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2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449" name="Google Shape;449;p12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12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451" name="Google Shape;451;p12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2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2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2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2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2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2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1" name="Google Shape;4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00" y="1180637"/>
            <a:ext cx="3856574" cy="41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2"/>
          <p:cNvSpPr/>
          <p:nvPr/>
        </p:nvSpPr>
        <p:spPr>
          <a:xfrm flipH="1">
            <a:off x="6328701" y="2603775"/>
            <a:ext cx="3714600" cy="1048500"/>
          </a:xfrm>
          <a:prstGeom prst="homePlate">
            <a:avLst>
              <a:gd fmla="val 50000" name="adj"/>
            </a:avLst>
          </a:prstGeom>
          <a:solidFill>
            <a:srgbClr val="80799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2"/>
          <p:cNvSpPr txBox="1"/>
          <p:nvPr/>
        </p:nvSpPr>
        <p:spPr>
          <a:xfrm>
            <a:off x="6132992" y="2603775"/>
            <a:ext cx="34524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725" lIns="1287325" spcFirstLastPara="1" rIns="234675" wrap="square" tIns="12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978e36af0_0_38"/>
          <p:cNvSpPr/>
          <p:nvPr/>
        </p:nvSpPr>
        <p:spPr>
          <a:xfrm flipH="1">
            <a:off x="8232676" y="2176425"/>
            <a:ext cx="3714600" cy="1048500"/>
          </a:xfrm>
          <a:prstGeom prst="homePlate">
            <a:avLst>
              <a:gd fmla="val 50000" name="adj"/>
            </a:avLst>
          </a:prstGeom>
          <a:solidFill>
            <a:srgbClr val="80799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7978e36af0_0_38"/>
          <p:cNvSpPr/>
          <p:nvPr/>
        </p:nvSpPr>
        <p:spPr>
          <a:xfrm flipH="1">
            <a:off x="4154151" y="2118875"/>
            <a:ext cx="3714600" cy="1048500"/>
          </a:xfrm>
          <a:prstGeom prst="homePlate">
            <a:avLst>
              <a:gd fmla="val 50000" name="adj"/>
            </a:avLst>
          </a:prstGeom>
          <a:solidFill>
            <a:srgbClr val="80799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7978e36af0_0_38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472" name="Google Shape;472;g27978e36af0_0_38"/>
          <p:cNvSpPr txBox="1"/>
          <p:nvPr/>
        </p:nvSpPr>
        <p:spPr>
          <a:xfrm>
            <a:off x="8232675" y="2118875"/>
            <a:ext cx="2632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725" lIns="1287325" spcFirstLastPara="1" rIns="234675" wrap="square" tIns="12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</p:txBody>
      </p:sp>
      <p:sp>
        <p:nvSpPr>
          <p:cNvPr id="473" name="Google Shape;473;g27978e36af0_0_38"/>
          <p:cNvSpPr/>
          <p:nvPr/>
        </p:nvSpPr>
        <p:spPr>
          <a:xfrm>
            <a:off x="1681190" y="1888273"/>
            <a:ext cx="1653600" cy="1624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-999" l="0" r="0" t="-999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7978e36af0_0_38"/>
          <p:cNvSpPr/>
          <p:nvPr/>
        </p:nvSpPr>
        <p:spPr>
          <a:xfrm rot="10800000">
            <a:off x="4162023" y="3463103"/>
            <a:ext cx="3713400" cy="1048500"/>
          </a:xfrm>
          <a:prstGeom prst="homePlate">
            <a:avLst>
              <a:gd fmla="val 50000" name="adj"/>
            </a:avLst>
          </a:prstGeom>
          <a:solidFill>
            <a:srgbClr val="AAA7B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7978e36af0_0_38"/>
          <p:cNvSpPr txBox="1"/>
          <p:nvPr/>
        </p:nvSpPr>
        <p:spPr>
          <a:xfrm>
            <a:off x="4424124" y="3463186"/>
            <a:ext cx="34512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725" lIns="1287325" spcFirstLastPara="1" rIns="234675" wrap="square" tIns="12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endParaRPr/>
          </a:p>
        </p:txBody>
      </p:sp>
      <p:sp>
        <p:nvSpPr>
          <p:cNvPr id="476" name="Google Shape;476;g27978e36af0_0_38"/>
          <p:cNvSpPr/>
          <p:nvPr/>
        </p:nvSpPr>
        <p:spPr>
          <a:xfrm>
            <a:off x="1681194" y="3361287"/>
            <a:ext cx="1844100" cy="12630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-2999" r="-2999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7978e36af0_0_38"/>
          <p:cNvSpPr/>
          <p:nvPr/>
        </p:nvSpPr>
        <p:spPr>
          <a:xfrm rot="10800000">
            <a:off x="4107650" y="4749775"/>
            <a:ext cx="3807600" cy="1048500"/>
          </a:xfrm>
          <a:prstGeom prst="homePlate">
            <a:avLst>
              <a:gd fmla="val 50000" name="adj"/>
            </a:avLst>
          </a:prstGeom>
          <a:solidFill>
            <a:srgbClr val="D5D2D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978e36af0_0_38"/>
          <p:cNvSpPr txBox="1"/>
          <p:nvPr/>
        </p:nvSpPr>
        <p:spPr>
          <a:xfrm>
            <a:off x="4264097" y="4749866"/>
            <a:ext cx="36510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5725" lIns="1287325" spcFirstLastPara="1" rIns="234675" wrap="square" tIns="12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/>
          </a:p>
        </p:txBody>
      </p:sp>
      <p:sp>
        <p:nvSpPr>
          <p:cNvPr id="479" name="Google Shape;479;g27978e36af0_0_38"/>
          <p:cNvSpPr/>
          <p:nvPr/>
        </p:nvSpPr>
        <p:spPr>
          <a:xfrm>
            <a:off x="1737994" y="4561327"/>
            <a:ext cx="1702800" cy="12345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-999" r="-999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7978e36af0_0_38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g27978e36af0_0_38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482" name="Google Shape;482;g27978e36af0_0_38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g27978e36af0_0_38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7978e36af0_0_38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g27978e36af0_0_38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27978e36af0_0_38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g27978e36af0_0_38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27978e36af0_0_38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g27978e36af0_0_38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27978e36af0_0_38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27978e36af0_0_38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g27978e36af0_0_38"/>
          <p:cNvSpPr txBox="1"/>
          <p:nvPr/>
        </p:nvSpPr>
        <p:spPr>
          <a:xfrm>
            <a:off x="2826075" y="2176425"/>
            <a:ext cx="54066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5725" lIns="1287325" spcFirstLastPara="1" rIns="234675" wrap="square" tIns="1257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LSTM</a:t>
            </a:r>
            <a:endParaRPr/>
          </a:p>
        </p:txBody>
      </p:sp>
      <p:sp>
        <p:nvSpPr>
          <p:cNvPr id="493" name="Google Shape;493;g27978e36af0_0_38"/>
          <p:cNvSpPr/>
          <p:nvPr/>
        </p:nvSpPr>
        <p:spPr>
          <a:xfrm>
            <a:off x="7876025" y="2532375"/>
            <a:ext cx="381000" cy="336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7a211b2015_0_24"/>
          <p:cNvSpPr txBox="1"/>
          <p:nvPr>
            <p:ph type="title"/>
          </p:nvPr>
        </p:nvSpPr>
        <p:spPr>
          <a:xfrm>
            <a:off x="5085675" y="183375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פרמטרים</a:t>
            </a:r>
            <a:endParaRPr sz="4000"/>
          </a:p>
        </p:txBody>
      </p:sp>
      <p:sp>
        <p:nvSpPr>
          <p:cNvPr id="500" name="Google Shape;500;g27a211b2015_0_24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g27a211b2015_0_24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502" name="Google Shape;502;g27a211b2015_0_24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g27a211b2015_0_24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27a211b2015_0_24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g27a211b2015_0_24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g27a211b2015_0_24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g27a211b2015_0_24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g27a211b2015_0_24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g27a211b2015_0_24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27a211b2015_0_24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g27a211b2015_0_24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" name="Google Shape;512;g27a211b201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125" y="1374550"/>
            <a:ext cx="3692850" cy="26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7a211b2015_0_24"/>
          <p:cNvPicPr preferRelativeResize="0"/>
          <p:nvPr/>
        </p:nvPicPr>
        <p:blipFill rotWithShape="1">
          <a:blip r:embed="rId4">
            <a:alphaModFix/>
          </a:blip>
          <a:srcRect b="0" l="0" r="49256" t="0"/>
          <a:stretch/>
        </p:blipFill>
        <p:spPr>
          <a:xfrm>
            <a:off x="5731975" y="1284700"/>
            <a:ext cx="2261049" cy="223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27a211b2015_0_24"/>
          <p:cNvPicPr preferRelativeResize="0"/>
          <p:nvPr/>
        </p:nvPicPr>
        <p:blipFill rotWithShape="1">
          <a:blip r:embed="rId5">
            <a:alphaModFix/>
          </a:blip>
          <a:srcRect b="75618" l="30661" r="18917" t="12296"/>
          <a:stretch/>
        </p:blipFill>
        <p:spPr>
          <a:xfrm>
            <a:off x="7993013" y="4547725"/>
            <a:ext cx="3833274" cy="5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27a211b2015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69" y="183375"/>
            <a:ext cx="4112181" cy="3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7a211b2015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1111" y="3585437"/>
            <a:ext cx="3644540" cy="244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27a211b2015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75" y="3375915"/>
            <a:ext cx="3692850" cy="256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"/>
          <p:cNvSpPr txBox="1"/>
          <p:nvPr>
            <p:ph idx="1" type="body"/>
          </p:nvPr>
        </p:nvSpPr>
        <p:spPr>
          <a:xfrm>
            <a:off x="2263574" y="4034650"/>
            <a:ext cx="7809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0" lang="fr-FR" sz="5400"/>
              <a:t>Accuracy &amp; loss</a:t>
            </a:r>
            <a:endParaRPr b="0" sz="5400"/>
          </a:p>
        </p:txBody>
      </p:sp>
      <p:pic>
        <p:nvPicPr>
          <p:cNvPr id="524" name="Google Shape;524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101" y="1871999"/>
            <a:ext cx="2502600" cy="19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6"/>
          <p:cNvSpPr/>
          <p:nvPr/>
        </p:nvSpPr>
        <p:spPr>
          <a:xfrm>
            <a:off x="10523575" y="529625"/>
            <a:ext cx="1818300" cy="599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16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527" name="Google Shape;527;p16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16"/>
          <p:cNvSpPr txBox="1"/>
          <p:nvPr/>
        </p:nvSpPr>
        <p:spPr>
          <a:xfrm>
            <a:off x="7416712" y="494978"/>
            <a:ext cx="40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הערכת תוצאות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978e36af0_0_70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544" name="Google Shape;544;g27978e36af0_0_70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5" name="Google Shape;545;g27978e36af0_0_70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546" name="Google Shape;546;g27978e36af0_0_70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g27978e36af0_0_70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g27978e36af0_0_70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g27978e36af0_0_70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27978e36af0_0_70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g27978e36af0_0_70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27978e36af0_0_70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g27978e36af0_0_70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27978e36af0_0_70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g27978e36af0_0_70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6" name="Google Shape;556;g27978e36af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00" y="1180637"/>
            <a:ext cx="3856574" cy="41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g27978e36af0_0_70"/>
          <p:cNvGraphicFramePr/>
          <p:nvPr/>
        </p:nvGraphicFramePr>
        <p:xfrm>
          <a:off x="5184675" y="1752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1696075"/>
                <a:gridCol w="1696075"/>
                <a:gridCol w="1696075"/>
                <a:gridCol w="1696075"/>
              </a:tblGrid>
              <a:tr h="78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  <a:tr h="641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 of words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g27978e36af0_0_70"/>
          <p:cNvSpPr txBox="1"/>
          <p:nvPr/>
        </p:nvSpPr>
        <p:spPr>
          <a:xfrm>
            <a:off x="7533875" y="1123875"/>
            <a:ext cx="208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  <a:endParaRPr b="1" sz="3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7715250" y="354509"/>
            <a:ext cx="3276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תוכן עניינים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-3733607" y="299401"/>
            <a:ext cx="12963787" cy="6411600"/>
            <a:chOff x="-5384605" y="-824550"/>
            <a:chExt cx="12963787" cy="6411600"/>
          </a:xfrm>
        </p:grpSpPr>
        <p:sp>
          <p:nvSpPr>
            <p:cNvPr id="101" name="Google Shape;101;p2"/>
            <p:cNvSpPr/>
            <p:nvPr/>
          </p:nvSpPr>
          <p:spPr>
            <a:xfrm>
              <a:off x="-5384605" y="-824550"/>
              <a:ext cx="6411600" cy="6411600"/>
            </a:xfrm>
            <a:prstGeom prst="blockArc">
              <a:avLst>
                <a:gd fmla="val 18900000" name="adj1"/>
                <a:gd fmla="val 2700000" name="adj2"/>
                <a:gd fmla="val 337" name="adj3"/>
              </a:avLst>
            </a:prstGeom>
            <a:noFill/>
            <a:ln cap="flat" cmpd="sng" w="12700">
              <a:solidFill>
                <a:srgbClr val="B595C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49083" y="297560"/>
              <a:ext cx="7130099" cy="595503"/>
            </a:xfrm>
            <a:prstGeom prst="rect">
              <a:avLst/>
            </a:prstGeom>
            <a:gradFill>
              <a:gsLst>
                <a:gs pos="0">
                  <a:srgbClr val="B492CC">
                    <a:alpha val="89803"/>
                  </a:srgbClr>
                </a:gs>
                <a:gs pos="50000">
                  <a:srgbClr val="AB80C9">
                    <a:alpha val="89803"/>
                  </a:srgbClr>
                </a:gs>
                <a:gs pos="100000">
                  <a:srgbClr val="976CB4">
                    <a:alpha val="8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449083" y="297560"/>
              <a:ext cx="7130099" cy="5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267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6894" y="223123"/>
              <a:ext cx="744378" cy="74437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AB84C6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75803" y="1190529"/>
              <a:ext cx="6703379" cy="595503"/>
            </a:xfrm>
            <a:prstGeom prst="rect">
              <a:avLst/>
            </a:prstGeom>
            <a:gradFill>
              <a:gsLst>
                <a:gs pos="0">
                  <a:srgbClr val="B492CC">
                    <a:alpha val="80000"/>
                  </a:srgbClr>
                </a:gs>
                <a:gs pos="50000">
                  <a:srgbClr val="AB80C9">
                    <a:alpha val="80000"/>
                  </a:srgbClr>
                </a:gs>
                <a:gs pos="100000">
                  <a:srgbClr val="976CB4">
                    <a:alpha val="8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875803" y="1190529"/>
              <a:ext cx="6703379" cy="5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267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</a:t>
              </a: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ומתודולוגיות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3614" y="1116091"/>
              <a:ext cx="744378" cy="744378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AB84C6">
                  <a:alpha val="8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6772" y="2083498"/>
              <a:ext cx="6572410" cy="595503"/>
            </a:xfrm>
            <a:prstGeom prst="rect">
              <a:avLst/>
            </a:prstGeom>
            <a:gradFill>
              <a:gsLst>
                <a:gs pos="0">
                  <a:srgbClr val="B492CC">
                    <a:alpha val="69803"/>
                  </a:srgbClr>
                </a:gs>
                <a:gs pos="50000">
                  <a:srgbClr val="AB80C9">
                    <a:alpha val="69803"/>
                  </a:srgbClr>
                </a:gs>
                <a:gs pos="100000">
                  <a:srgbClr val="976CB4">
                    <a:alpha val="6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006772" y="2083498"/>
              <a:ext cx="6572410" cy="5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2675" spcFirstLastPara="1" rIns="78725" wrap="square" tIns="787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4996" y="2902048"/>
              <a:ext cx="744300" cy="7443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AB84C6">
                  <a:alpha val="6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75803" y="2976467"/>
              <a:ext cx="6703379" cy="595503"/>
            </a:xfrm>
            <a:prstGeom prst="rect">
              <a:avLst/>
            </a:prstGeom>
            <a:gradFill>
              <a:gsLst>
                <a:gs pos="0">
                  <a:srgbClr val="B492CC">
                    <a:alpha val="60000"/>
                  </a:srgbClr>
                </a:gs>
                <a:gs pos="50000">
                  <a:srgbClr val="AB80C9">
                    <a:alpha val="60000"/>
                  </a:srgbClr>
                </a:gs>
                <a:gs pos="100000">
                  <a:srgbClr val="976CB4">
                    <a:alpha val="6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875803" y="2976467"/>
              <a:ext cx="6703379" cy="5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267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הערכת תוצאות 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9089" y="2009092"/>
              <a:ext cx="744300" cy="7443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AB84C6">
                  <a:alpha val="6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49083" y="3869436"/>
              <a:ext cx="7130099" cy="595503"/>
            </a:xfrm>
            <a:prstGeom prst="rect">
              <a:avLst/>
            </a:prstGeom>
            <a:gradFill>
              <a:gsLst>
                <a:gs pos="0">
                  <a:srgbClr val="B492CC">
                    <a:alpha val="49803"/>
                  </a:srgbClr>
                </a:gs>
                <a:gs pos="50000">
                  <a:srgbClr val="AB80C9">
                    <a:alpha val="49803"/>
                  </a:srgbClr>
                </a:gs>
                <a:gs pos="100000">
                  <a:srgbClr val="976CB4">
                    <a:alpha val="49803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49083" y="3869436"/>
              <a:ext cx="7130099" cy="5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267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fr-FR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894" y="3794998"/>
              <a:ext cx="744378" cy="744378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AB84C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119" name="Google Shape;119;p2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מצב בקיים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978e36af0_0_92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565" name="Google Shape;565;g27978e36af0_0_92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g27978e36af0_0_92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567" name="Google Shape;567;g27978e36af0_0_92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g27978e36af0_0_92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27978e36af0_0_92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27978e36af0_0_92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27978e36af0_0_92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g27978e36af0_0_92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27978e36af0_0_92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27978e36af0_0_92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27978e36af0_0_92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27978e36af0_0_92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g27978e36af0_0_92"/>
          <p:cNvSpPr txBox="1"/>
          <p:nvPr/>
        </p:nvSpPr>
        <p:spPr>
          <a:xfrm>
            <a:off x="7223700" y="1217950"/>
            <a:ext cx="208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b="1" sz="3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8" name="Google Shape;578;g27978e36af0_0_92"/>
          <p:cNvGraphicFramePr/>
          <p:nvPr/>
        </p:nvGraphicFramePr>
        <p:xfrm>
          <a:off x="4063325" y="18894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1927425"/>
                <a:gridCol w="1927425"/>
                <a:gridCol w="1927425"/>
                <a:gridCol w="1927425"/>
              </a:tblGrid>
              <a:tr h="79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  <a:tr h="5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0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 of words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9" name="Google Shape;579;g27978e36af0_0_92"/>
          <p:cNvSpPr/>
          <p:nvPr/>
        </p:nvSpPr>
        <p:spPr>
          <a:xfrm>
            <a:off x="902580" y="2144026"/>
            <a:ext cx="2433600" cy="23241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-999" l="0" r="0" t="-999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7a211b2015_0_3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586" name="Google Shape;586;g27a211b2015_0_3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" name="Google Shape;587;g27a211b2015_0_3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588" name="Google Shape;588;g27a211b2015_0_3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g27a211b2015_0_3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27a211b2015_0_3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g27a211b2015_0_3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27a211b2015_0_3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27a211b2015_0_3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27a211b2015_0_3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27a211b2015_0_3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27a211b2015_0_3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27a211b2015_0_3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g27a211b2015_0_3"/>
          <p:cNvSpPr txBox="1"/>
          <p:nvPr/>
        </p:nvSpPr>
        <p:spPr>
          <a:xfrm>
            <a:off x="7652350" y="1123875"/>
            <a:ext cx="208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endParaRPr b="1" sz="3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9" name="Google Shape;599;g27a211b2015_0_3"/>
          <p:cNvGraphicFramePr/>
          <p:nvPr/>
        </p:nvGraphicFramePr>
        <p:xfrm>
          <a:off x="4005100" y="18400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2006200"/>
                <a:gridCol w="2006200"/>
                <a:gridCol w="2006200"/>
                <a:gridCol w="2006200"/>
              </a:tblGrid>
              <a:tr h="82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 of words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</a:tbl>
          </a:graphicData>
        </a:graphic>
      </p:graphicFrame>
      <p:sp>
        <p:nvSpPr>
          <p:cNvPr id="600" name="Google Shape;600;g27a211b2015_0_3"/>
          <p:cNvSpPr/>
          <p:nvPr/>
        </p:nvSpPr>
        <p:spPr>
          <a:xfrm>
            <a:off x="850500" y="2380038"/>
            <a:ext cx="2425800" cy="2126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-2999" r="-2999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7a211b2015_0_47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607" name="Google Shape;607;g27a211b2015_0_47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g27a211b2015_0_47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609" name="Google Shape;609;g27a211b2015_0_47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27a211b2015_0_47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27a211b2015_0_47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g27a211b2015_0_47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27a211b2015_0_47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g27a211b2015_0_47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27a211b2015_0_47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g27a211b2015_0_47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27a211b2015_0_47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g27a211b2015_0_47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g27a211b2015_0_47"/>
          <p:cNvSpPr txBox="1"/>
          <p:nvPr/>
        </p:nvSpPr>
        <p:spPr>
          <a:xfrm>
            <a:off x="7652350" y="1123875"/>
            <a:ext cx="208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 b="1" sz="3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0" name="Google Shape;620;g27a211b2015_0_47"/>
          <p:cNvGraphicFramePr/>
          <p:nvPr/>
        </p:nvGraphicFramePr>
        <p:xfrm>
          <a:off x="4005100" y="18400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2006200"/>
                <a:gridCol w="2006200"/>
                <a:gridCol w="2006200"/>
                <a:gridCol w="2006200"/>
              </a:tblGrid>
              <a:tr h="82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 of words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</a:tbl>
          </a:graphicData>
        </a:graphic>
      </p:graphicFrame>
      <p:sp>
        <p:nvSpPr>
          <p:cNvPr id="621" name="Google Shape;621;g27a211b2015_0_47"/>
          <p:cNvSpPr/>
          <p:nvPr/>
        </p:nvSpPr>
        <p:spPr>
          <a:xfrm>
            <a:off x="794650" y="1955875"/>
            <a:ext cx="2241900" cy="2302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-999" r="-999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7a211b2015_0_68"/>
          <p:cNvSpPr txBox="1"/>
          <p:nvPr>
            <p:ph type="title"/>
          </p:nvPr>
        </p:nvSpPr>
        <p:spPr>
          <a:xfrm>
            <a:off x="5920575" y="183400"/>
            <a:ext cx="529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אלגוריתמי למידה עמוקה</a:t>
            </a:r>
            <a:endParaRPr sz="4000"/>
          </a:p>
        </p:txBody>
      </p:sp>
      <p:sp>
        <p:nvSpPr>
          <p:cNvPr id="628" name="Google Shape;628;g27a211b2015_0_68"/>
          <p:cNvSpPr/>
          <p:nvPr/>
        </p:nvSpPr>
        <p:spPr>
          <a:xfrm>
            <a:off x="10496550" y="523875"/>
            <a:ext cx="16956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9" name="Google Shape;629;g27a211b2015_0_68"/>
          <p:cNvGrpSpPr/>
          <p:nvPr/>
        </p:nvGrpSpPr>
        <p:grpSpPr>
          <a:xfrm>
            <a:off x="3116" y="6088500"/>
            <a:ext cx="12188883" cy="769559"/>
            <a:chOff x="3116" y="-59"/>
            <a:chExt cx="12188883" cy="769559"/>
          </a:xfrm>
        </p:grpSpPr>
        <p:sp>
          <p:nvSpPr>
            <p:cNvPr id="630" name="Google Shape;630;g27a211b2015_0_68"/>
            <p:cNvSpPr/>
            <p:nvPr/>
          </p:nvSpPr>
          <p:spPr>
            <a:xfrm rot="10800000">
              <a:off x="9542999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27a211b2015_0_68"/>
            <p:cNvSpPr txBox="1"/>
            <p:nvPr/>
          </p:nvSpPr>
          <p:spPr>
            <a:xfrm>
              <a:off x="9927579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27a211b2015_0_68"/>
            <p:cNvSpPr/>
            <p:nvPr/>
          </p:nvSpPr>
          <p:spPr>
            <a:xfrm rot="10800000">
              <a:off x="7155796" y="-59"/>
              <a:ext cx="2649000" cy="769500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g27a211b2015_0_68"/>
            <p:cNvSpPr txBox="1"/>
            <p:nvPr/>
          </p:nvSpPr>
          <p:spPr>
            <a:xfrm>
              <a:off x="754037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g27a211b2015_0_68"/>
            <p:cNvSpPr/>
            <p:nvPr/>
          </p:nvSpPr>
          <p:spPr>
            <a:xfrm rot="10800000">
              <a:off x="4759248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g27a211b2015_0_68"/>
            <p:cNvSpPr txBox="1"/>
            <p:nvPr/>
          </p:nvSpPr>
          <p:spPr>
            <a:xfrm>
              <a:off x="5143828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27a211b2015_0_68"/>
            <p:cNvSpPr/>
            <p:nvPr/>
          </p:nvSpPr>
          <p:spPr>
            <a:xfrm rot="10800000">
              <a:off x="2387343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g27a211b2015_0_68"/>
            <p:cNvSpPr txBox="1"/>
            <p:nvPr/>
          </p:nvSpPr>
          <p:spPr>
            <a:xfrm>
              <a:off x="2771923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27a211b2015_0_68"/>
            <p:cNvSpPr/>
            <p:nvPr/>
          </p:nvSpPr>
          <p:spPr>
            <a:xfrm rot="10800000">
              <a:off x="3116" y="-59"/>
              <a:ext cx="2649000" cy="7695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27a211b2015_0_68"/>
            <p:cNvSpPr txBox="1"/>
            <p:nvPr/>
          </p:nvSpPr>
          <p:spPr>
            <a:xfrm>
              <a:off x="387696" y="0"/>
              <a:ext cx="1879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g27a211b2015_0_68"/>
          <p:cNvSpPr txBox="1"/>
          <p:nvPr/>
        </p:nvSpPr>
        <p:spPr>
          <a:xfrm>
            <a:off x="5981100" y="1258625"/>
            <a:ext cx="4072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BiDirectional LSTM</a:t>
            </a:r>
            <a:endParaRPr b="1" sz="3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1" name="Google Shape;641;g27a211b2015_0_68"/>
          <p:cNvGraphicFramePr/>
          <p:nvPr/>
        </p:nvGraphicFramePr>
        <p:xfrm>
          <a:off x="4005100" y="18400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2006200"/>
                <a:gridCol w="2006200"/>
                <a:gridCol w="2006200"/>
                <a:gridCol w="2006200"/>
              </a:tblGrid>
              <a:tr h="82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4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solidFill>
                            <a:srgbClr val="59347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 of words</a:t>
                      </a:r>
                      <a:endParaRPr b="1" sz="2200">
                        <a:solidFill>
                          <a:srgbClr val="59347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  <a:tr h="594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g27a211b2015_0_68"/>
          <p:cNvSpPr/>
          <p:nvPr/>
        </p:nvSpPr>
        <p:spPr>
          <a:xfrm>
            <a:off x="1022328" y="2217725"/>
            <a:ext cx="2119200" cy="1995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-999" l="0" r="0" t="-999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789f9c910d_0_1"/>
          <p:cNvSpPr txBox="1"/>
          <p:nvPr>
            <p:ph type="title"/>
          </p:nvPr>
        </p:nvSpPr>
        <p:spPr>
          <a:xfrm>
            <a:off x="838200" y="680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fr-FR" sz="7000">
                <a:solidFill>
                  <a:srgbClr val="864EA9"/>
                </a:solidFill>
              </a:rPr>
              <a:t>HeBert</a:t>
            </a:r>
            <a:endParaRPr b="1" sz="7000">
              <a:solidFill>
                <a:srgbClr val="864EA9"/>
              </a:solidFill>
            </a:endParaRPr>
          </a:p>
        </p:txBody>
      </p:sp>
      <p:graphicFrame>
        <p:nvGraphicFramePr>
          <p:cNvPr id="649" name="Google Shape;649;g2789f9c910d_0_1"/>
          <p:cNvGraphicFramePr/>
          <p:nvPr/>
        </p:nvGraphicFramePr>
        <p:xfrm>
          <a:off x="3036375" y="26186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{3ADAFA82-B58D-4FF5-A9ED-EF56286EE221}</a:tableStyleId>
              </a:tblPr>
              <a:tblGrid>
                <a:gridCol w="3059625"/>
                <a:gridCol w="3059625"/>
              </a:tblGrid>
              <a:tr h="94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4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9.91</a:t>
                      </a:r>
                      <a:endParaRPr b="1" sz="3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5934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C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"/>
          <p:cNvSpPr/>
          <p:nvPr/>
        </p:nvSpPr>
        <p:spPr>
          <a:xfrm>
            <a:off x="0" y="1168126"/>
            <a:ext cx="11982450" cy="4737374"/>
          </a:xfrm>
          <a:prstGeom prst="flowChartTerminator">
            <a:avLst/>
          </a:prstGeom>
          <a:solidFill>
            <a:srgbClr val="E5E5F3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 txBox="1"/>
          <p:nvPr>
            <p:ph type="title"/>
          </p:nvPr>
        </p:nvSpPr>
        <p:spPr>
          <a:xfrm>
            <a:off x="8641338" y="508411"/>
            <a:ext cx="1855212" cy="64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 sz="4400"/>
              <a:t>מסקנות</a:t>
            </a:r>
            <a:r>
              <a:rPr lang="fr-FR"/>
              <a:t> </a:t>
            </a:r>
            <a:endParaRPr/>
          </a:p>
        </p:txBody>
      </p:sp>
      <p:sp>
        <p:nvSpPr>
          <p:cNvPr id="657" name="Google Shape;657;p21"/>
          <p:cNvSpPr txBox="1"/>
          <p:nvPr>
            <p:ph idx="1" type="body"/>
          </p:nvPr>
        </p:nvSpPr>
        <p:spPr>
          <a:xfrm>
            <a:off x="104825" y="1253400"/>
            <a:ext cx="11279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/>
              <a:t>מודל MLP ומודל GRU עבד יותר טוב בשתי השיטות ללא embedding </a:t>
            </a:r>
            <a:endParaRPr/>
          </a:p>
          <a:p>
            <a:pPr indent="-228600" lvl="0" marL="2286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/>
              <a:t>מודל LSTM פחות מוצלח לסיווג זה ועבד הכי טוב בשיטת TF-IDF עם embedding</a:t>
            </a:r>
            <a:endParaRPr/>
          </a:p>
          <a:p>
            <a:pPr indent="-228600" lvl="0" marL="2286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✔"/>
            </a:pPr>
            <a:r>
              <a:rPr lang="fr-FR"/>
              <a:t>מודל BiDirectional ומודל RNN עבדו יותר טוב בשיטת Bag of words מאשר בשיטת TF-IDF</a:t>
            </a:r>
            <a:endParaRPr/>
          </a:p>
          <a:p>
            <a:pPr indent="-228600" lvl="0" marL="2286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✔"/>
            </a:pPr>
            <a:r>
              <a:rPr lang="fr-FR"/>
              <a:t>מודל HeBERT לא מתאים לסיווג זה</a:t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9" name="Google Shape;659;p21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660" name="Google Shape;660;p21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2"/>
          <p:cNvSpPr txBox="1"/>
          <p:nvPr>
            <p:ph type="title"/>
          </p:nvPr>
        </p:nvSpPr>
        <p:spPr>
          <a:xfrm>
            <a:off x="6958421" y="456682"/>
            <a:ext cx="4095749" cy="734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אבני דרך להמשך </a:t>
            </a:r>
            <a:endParaRPr sz="4000"/>
          </a:p>
        </p:txBody>
      </p:sp>
      <p:sp>
        <p:nvSpPr>
          <p:cNvPr id="676" name="Google Shape;676;p22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22"/>
          <p:cNvGrpSpPr/>
          <p:nvPr/>
        </p:nvGrpSpPr>
        <p:grpSpPr>
          <a:xfrm>
            <a:off x="911275" y="1078777"/>
            <a:ext cx="10433000" cy="5321077"/>
            <a:chOff x="956548" y="984227"/>
            <a:chExt cx="10433000" cy="5321077"/>
          </a:xfrm>
        </p:grpSpPr>
        <p:sp>
          <p:nvSpPr>
            <p:cNvPr id="678" name="Google Shape;678;p22"/>
            <p:cNvSpPr/>
            <p:nvPr/>
          </p:nvSpPr>
          <p:spPr>
            <a:xfrm>
              <a:off x="4758840" y="984227"/>
              <a:ext cx="2593272" cy="1498918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64705"/>
              </a:schemeClr>
            </a:solidFill>
            <a:ln cap="flat" cmpd="sng" w="5715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4903132" y="1133522"/>
              <a:ext cx="2296580" cy="1200329"/>
            </a:xfrm>
            <a:prstGeom prst="roundRect">
              <a:avLst>
                <a:gd fmla="val 16667" name="adj"/>
              </a:avLst>
            </a:prstGeom>
            <a:solidFill>
              <a:srgbClr val="EDE5F3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Google Shape;680;p22"/>
            <p:cNvSpPr txBox="1"/>
            <p:nvPr/>
          </p:nvSpPr>
          <p:spPr>
            <a:xfrm>
              <a:off x="5112712" y="1318189"/>
              <a:ext cx="189918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אבני דרך להמשך</a:t>
              </a:r>
              <a:endParaRPr b="1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956548" y="3430914"/>
              <a:ext cx="2916000" cy="1742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2" name="Google Shape;682;p22"/>
            <p:cNvGrpSpPr/>
            <p:nvPr/>
          </p:nvGrpSpPr>
          <p:grpSpPr>
            <a:xfrm>
              <a:off x="1702590" y="4569128"/>
              <a:ext cx="1351108" cy="1401553"/>
              <a:chOff x="2255609" y="2148419"/>
              <a:chExt cx="1228892" cy="1274774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2297995" y="2148419"/>
                <a:ext cx="1183827" cy="1182987"/>
              </a:xfrm>
              <a:custGeom>
                <a:rect b="b" l="l" r="r" t="t"/>
                <a:pathLst>
                  <a:path extrusionOk="0" h="1704920" w="1706132">
                    <a:moveTo>
                      <a:pt x="1705879" y="852344"/>
                    </a:moveTo>
                    <a:cubicBezTo>
                      <a:pt x="1705879" y="1323145"/>
                      <a:pt x="1323948" y="1704805"/>
                      <a:pt x="852813" y="1704805"/>
                    </a:cubicBezTo>
                    <a:cubicBezTo>
                      <a:pt x="381678" y="1704805"/>
                      <a:pt x="-253" y="1323145"/>
                      <a:pt x="-253" y="852344"/>
                    </a:cubicBezTo>
                    <a:cubicBezTo>
                      <a:pt x="-253" y="381544"/>
                      <a:pt x="381678" y="-116"/>
                      <a:pt x="852813" y="-116"/>
                    </a:cubicBezTo>
                    <a:cubicBezTo>
                      <a:pt x="1323949" y="-116"/>
                      <a:pt x="1705879" y="381544"/>
                      <a:pt x="1705879" y="852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2255609" y="2195174"/>
                <a:ext cx="1228892" cy="1228019"/>
              </a:xfrm>
              <a:custGeom>
                <a:rect b="b" l="l" r="r" t="t"/>
                <a:pathLst>
                  <a:path extrusionOk="0" h="1533801" w="1534891">
                    <a:moveTo>
                      <a:pt x="767193" y="1533686"/>
                    </a:moveTo>
                    <a:cubicBezTo>
                      <a:pt x="343340" y="1533686"/>
                      <a:pt x="-253" y="1190337"/>
                      <a:pt x="-253" y="766785"/>
                    </a:cubicBezTo>
                    <a:cubicBezTo>
                      <a:pt x="-253" y="343233"/>
                      <a:pt x="343349" y="-116"/>
                      <a:pt x="767193" y="-116"/>
                    </a:cubicBezTo>
                    <a:cubicBezTo>
                      <a:pt x="1190932" y="-116"/>
                      <a:pt x="1534478" y="343062"/>
                      <a:pt x="1534639" y="766500"/>
                    </a:cubicBezTo>
                    <a:cubicBezTo>
                      <a:pt x="1534325" y="1189967"/>
                      <a:pt x="1190961" y="1533211"/>
                      <a:pt x="767193" y="1533686"/>
                    </a:cubicBezTo>
                    <a:close/>
                    <a:moveTo>
                      <a:pt x="767193" y="108044"/>
                    </a:moveTo>
                    <a:cubicBezTo>
                      <a:pt x="403122" y="108044"/>
                      <a:pt x="107984" y="402973"/>
                      <a:pt x="107984" y="766785"/>
                    </a:cubicBezTo>
                    <a:cubicBezTo>
                      <a:pt x="107984" y="1130598"/>
                      <a:pt x="403122" y="1425526"/>
                      <a:pt x="767193" y="1425526"/>
                    </a:cubicBezTo>
                    <a:cubicBezTo>
                      <a:pt x="1131264" y="1425526"/>
                      <a:pt x="1426402" y="1130598"/>
                      <a:pt x="1426402" y="766785"/>
                    </a:cubicBezTo>
                    <a:cubicBezTo>
                      <a:pt x="1426402" y="766690"/>
                      <a:pt x="1426402" y="766595"/>
                      <a:pt x="1426402" y="766500"/>
                    </a:cubicBezTo>
                    <a:cubicBezTo>
                      <a:pt x="1425822" y="402973"/>
                      <a:pt x="1130979" y="108462"/>
                      <a:pt x="767193" y="1080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5" name="Google Shape;685;p22"/>
            <p:cNvSpPr/>
            <p:nvPr/>
          </p:nvSpPr>
          <p:spPr>
            <a:xfrm>
              <a:off x="4631174" y="3430914"/>
              <a:ext cx="2916000" cy="1742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8474304" y="3429000"/>
              <a:ext cx="2915244" cy="1737773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A69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985684" y="3901249"/>
              <a:ext cx="28694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4607758" y="3678064"/>
              <a:ext cx="3104288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בדיקה על הפרעות נפשיות שונות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8747723" y="3659489"/>
              <a:ext cx="245859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הגדלת מערך נתונים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0" name="Google Shape;690;p22"/>
            <p:cNvGrpSpPr/>
            <p:nvPr/>
          </p:nvGrpSpPr>
          <p:grpSpPr>
            <a:xfrm>
              <a:off x="5370015" y="4656138"/>
              <a:ext cx="2968486" cy="1649166"/>
              <a:chOff x="2275561" y="2126015"/>
              <a:chExt cx="2699969" cy="1499989"/>
            </a:xfrm>
          </p:grpSpPr>
          <p:sp>
            <p:nvSpPr>
              <p:cNvPr id="691" name="Google Shape;691;p22"/>
              <p:cNvSpPr/>
              <p:nvPr/>
            </p:nvSpPr>
            <p:spPr>
              <a:xfrm>
                <a:off x="3791703" y="2443017"/>
                <a:ext cx="1183827" cy="1182987"/>
              </a:xfrm>
              <a:custGeom>
                <a:rect b="b" l="l" r="r" t="t"/>
                <a:pathLst>
                  <a:path extrusionOk="0" h="1704920" w="1706132">
                    <a:moveTo>
                      <a:pt x="1705879" y="852344"/>
                    </a:moveTo>
                    <a:cubicBezTo>
                      <a:pt x="1705879" y="1323145"/>
                      <a:pt x="1323948" y="1704805"/>
                      <a:pt x="852813" y="1704805"/>
                    </a:cubicBezTo>
                    <a:cubicBezTo>
                      <a:pt x="381678" y="1704805"/>
                      <a:pt x="-253" y="1323145"/>
                      <a:pt x="-253" y="852344"/>
                    </a:cubicBezTo>
                    <a:cubicBezTo>
                      <a:pt x="-253" y="381544"/>
                      <a:pt x="381678" y="-116"/>
                      <a:pt x="852813" y="-116"/>
                    </a:cubicBezTo>
                    <a:cubicBezTo>
                      <a:pt x="1323949" y="-116"/>
                      <a:pt x="1705879" y="381544"/>
                      <a:pt x="1705879" y="852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2275561" y="2126015"/>
                <a:ext cx="1228892" cy="1228019"/>
              </a:xfrm>
              <a:custGeom>
                <a:rect b="b" l="l" r="r" t="t"/>
                <a:pathLst>
                  <a:path extrusionOk="0" h="1533801" w="1534891">
                    <a:moveTo>
                      <a:pt x="767193" y="1533686"/>
                    </a:moveTo>
                    <a:cubicBezTo>
                      <a:pt x="343340" y="1533686"/>
                      <a:pt x="-253" y="1190337"/>
                      <a:pt x="-253" y="766785"/>
                    </a:cubicBezTo>
                    <a:cubicBezTo>
                      <a:pt x="-253" y="343233"/>
                      <a:pt x="343349" y="-116"/>
                      <a:pt x="767193" y="-116"/>
                    </a:cubicBezTo>
                    <a:cubicBezTo>
                      <a:pt x="1190932" y="-116"/>
                      <a:pt x="1534478" y="343062"/>
                      <a:pt x="1534639" y="766500"/>
                    </a:cubicBezTo>
                    <a:cubicBezTo>
                      <a:pt x="1534325" y="1189967"/>
                      <a:pt x="1190961" y="1533211"/>
                      <a:pt x="767193" y="1533686"/>
                    </a:cubicBezTo>
                    <a:close/>
                    <a:moveTo>
                      <a:pt x="767193" y="108044"/>
                    </a:moveTo>
                    <a:cubicBezTo>
                      <a:pt x="403122" y="108044"/>
                      <a:pt x="107984" y="402973"/>
                      <a:pt x="107984" y="766785"/>
                    </a:cubicBezTo>
                    <a:cubicBezTo>
                      <a:pt x="107984" y="1130598"/>
                      <a:pt x="403122" y="1425526"/>
                      <a:pt x="767193" y="1425526"/>
                    </a:cubicBezTo>
                    <a:cubicBezTo>
                      <a:pt x="1131264" y="1425526"/>
                      <a:pt x="1426402" y="1130598"/>
                      <a:pt x="1426402" y="766785"/>
                    </a:cubicBezTo>
                    <a:cubicBezTo>
                      <a:pt x="1426402" y="766690"/>
                      <a:pt x="1426402" y="766595"/>
                      <a:pt x="1426402" y="766500"/>
                    </a:cubicBezTo>
                    <a:cubicBezTo>
                      <a:pt x="1425822" y="402973"/>
                      <a:pt x="1130979" y="108462"/>
                      <a:pt x="767193" y="108044"/>
                    </a:cubicBez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22"/>
            <p:cNvGrpSpPr/>
            <p:nvPr/>
          </p:nvGrpSpPr>
          <p:grpSpPr>
            <a:xfrm>
              <a:off x="9251857" y="4656136"/>
              <a:ext cx="1410275" cy="1402156"/>
              <a:chOff x="2275561" y="2126015"/>
              <a:chExt cx="1282707" cy="1275323"/>
            </a:xfrm>
          </p:grpSpPr>
          <p:sp>
            <p:nvSpPr>
              <p:cNvPr id="694" name="Google Shape;694;p22"/>
              <p:cNvSpPr/>
              <p:nvPr/>
            </p:nvSpPr>
            <p:spPr>
              <a:xfrm>
                <a:off x="2374441" y="2218351"/>
                <a:ext cx="1183827" cy="1182987"/>
              </a:xfrm>
              <a:custGeom>
                <a:rect b="b" l="l" r="r" t="t"/>
                <a:pathLst>
                  <a:path extrusionOk="0" h="1704920" w="1706132">
                    <a:moveTo>
                      <a:pt x="1705879" y="852344"/>
                    </a:moveTo>
                    <a:cubicBezTo>
                      <a:pt x="1705879" y="1323145"/>
                      <a:pt x="1323948" y="1704805"/>
                      <a:pt x="852813" y="1704805"/>
                    </a:cubicBezTo>
                    <a:cubicBezTo>
                      <a:pt x="381678" y="1704805"/>
                      <a:pt x="-253" y="1323145"/>
                      <a:pt x="-253" y="852344"/>
                    </a:cubicBezTo>
                    <a:cubicBezTo>
                      <a:pt x="-253" y="381544"/>
                      <a:pt x="381678" y="-116"/>
                      <a:pt x="852813" y="-116"/>
                    </a:cubicBezTo>
                    <a:cubicBezTo>
                      <a:pt x="1323949" y="-116"/>
                      <a:pt x="1705879" y="381544"/>
                      <a:pt x="1705879" y="852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2275561" y="2126015"/>
                <a:ext cx="1228892" cy="1228019"/>
              </a:xfrm>
              <a:custGeom>
                <a:rect b="b" l="l" r="r" t="t"/>
                <a:pathLst>
                  <a:path extrusionOk="0" h="1533801" w="1534891">
                    <a:moveTo>
                      <a:pt x="767193" y="1533686"/>
                    </a:moveTo>
                    <a:cubicBezTo>
                      <a:pt x="343340" y="1533686"/>
                      <a:pt x="-253" y="1190337"/>
                      <a:pt x="-253" y="766785"/>
                    </a:cubicBezTo>
                    <a:cubicBezTo>
                      <a:pt x="-253" y="343233"/>
                      <a:pt x="343349" y="-116"/>
                      <a:pt x="767193" y="-116"/>
                    </a:cubicBezTo>
                    <a:cubicBezTo>
                      <a:pt x="1190932" y="-116"/>
                      <a:pt x="1534478" y="343062"/>
                      <a:pt x="1534639" y="766500"/>
                    </a:cubicBezTo>
                    <a:cubicBezTo>
                      <a:pt x="1534325" y="1189967"/>
                      <a:pt x="1190961" y="1533211"/>
                      <a:pt x="767193" y="1533686"/>
                    </a:cubicBezTo>
                    <a:close/>
                    <a:moveTo>
                      <a:pt x="767193" y="108044"/>
                    </a:moveTo>
                    <a:cubicBezTo>
                      <a:pt x="403122" y="108044"/>
                      <a:pt x="107984" y="402973"/>
                      <a:pt x="107984" y="766785"/>
                    </a:cubicBezTo>
                    <a:cubicBezTo>
                      <a:pt x="107984" y="1130598"/>
                      <a:pt x="403122" y="1425526"/>
                      <a:pt x="767193" y="1425526"/>
                    </a:cubicBezTo>
                    <a:cubicBezTo>
                      <a:pt x="1131264" y="1425526"/>
                      <a:pt x="1426402" y="1130598"/>
                      <a:pt x="1426402" y="766785"/>
                    </a:cubicBezTo>
                    <a:cubicBezTo>
                      <a:pt x="1426402" y="766690"/>
                      <a:pt x="1426402" y="766595"/>
                      <a:pt x="1426402" y="766500"/>
                    </a:cubicBezTo>
                    <a:cubicBezTo>
                      <a:pt x="1425822" y="402973"/>
                      <a:pt x="1130979" y="108462"/>
                      <a:pt x="767193" y="108044"/>
                    </a:cubicBezTo>
                    <a:close/>
                  </a:path>
                </a:pathLst>
              </a:custGeom>
              <a:solidFill>
                <a:srgbClr val="FFA6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6" name="Google Shape;696;p22"/>
            <p:cNvCxnSpPr>
              <a:stCxn id="678" idx="1"/>
              <a:endCxn id="681" idx="0"/>
            </p:cNvCxnSpPr>
            <p:nvPr/>
          </p:nvCxnSpPr>
          <p:spPr>
            <a:xfrm flipH="1">
              <a:off x="2414640" y="1733686"/>
              <a:ext cx="2344200" cy="1697100"/>
            </a:xfrm>
            <a:prstGeom prst="bentConnector2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22"/>
            <p:cNvCxnSpPr>
              <a:stCxn id="678" idx="3"/>
              <a:endCxn id="686" idx="0"/>
            </p:cNvCxnSpPr>
            <p:nvPr/>
          </p:nvCxnSpPr>
          <p:spPr>
            <a:xfrm>
              <a:off x="7352112" y="1733686"/>
              <a:ext cx="2579700" cy="1695300"/>
            </a:xfrm>
            <a:prstGeom prst="bentConnector2">
              <a:avLst/>
            </a:prstGeom>
            <a:noFill/>
            <a:ln cap="flat" cmpd="sng" w="25400">
              <a:solidFill>
                <a:srgbClr val="FFA69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22"/>
            <p:cNvCxnSpPr>
              <a:stCxn id="678" idx="2"/>
              <a:endCxn id="685" idx="0"/>
            </p:cNvCxnSpPr>
            <p:nvPr/>
          </p:nvCxnSpPr>
          <p:spPr>
            <a:xfrm>
              <a:off x="6055476" y="2483145"/>
              <a:ext cx="33600" cy="947700"/>
            </a:xfrm>
            <a:prstGeom prst="straightConnector1">
              <a:avLst/>
            </a:prstGeom>
            <a:noFill/>
            <a:ln cap="flat" cmpd="sng" w="25400">
              <a:solidFill>
                <a:srgbClr val="FFFF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9" name="Google Shape;699;p22"/>
          <p:cNvSpPr txBox="1"/>
          <p:nvPr/>
        </p:nvSpPr>
        <p:spPr>
          <a:xfrm>
            <a:off x="552678" y="3717076"/>
            <a:ext cx="346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בדיקה על מערכת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נתונים בשפות שונות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0" name="Google Shape;700;p22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701" name="Google Shape;701;p22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ête avec engrenages avec un remplissage uni" id="711" name="Google Shape;7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096" y="49329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vres avec un remplissage uni" id="712" name="Google Shape;7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576" y="498807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issance de l'activité avec un remplissage uni" id="713" name="Google Shape;7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4546" y="498387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3"/>
          <p:cNvSpPr txBox="1"/>
          <p:nvPr>
            <p:ph type="ctrTitle"/>
          </p:nvPr>
        </p:nvSpPr>
        <p:spPr>
          <a:xfrm>
            <a:off x="1581151" y="823912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תודה רבה על ההקשבה </a:t>
            </a:r>
            <a:endParaRPr/>
          </a:p>
        </p:txBody>
      </p:sp>
      <p:sp>
        <p:nvSpPr>
          <p:cNvPr id="719" name="Google Shape;719;p23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ank You Icons - Download Free Vector Icons | Noun Project" id="720" name="Google Shape;7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463" y="3386730"/>
            <a:ext cx="2428374" cy="24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4"/>
          <p:cNvSpPr txBox="1"/>
          <p:nvPr>
            <p:ph type="title"/>
          </p:nvPr>
        </p:nvSpPr>
        <p:spPr>
          <a:xfrm>
            <a:off x="1118961" y="920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fr-FR" sz="5400"/>
              <a:t>שאלות?</a:t>
            </a:r>
            <a:endParaRPr sz="5400"/>
          </a:p>
        </p:txBody>
      </p:sp>
      <p:pic>
        <p:nvPicPr>
          <p:cNvPr descr="Discussion Questions Icon, HD Png Download , Transparent Png Image ..." id="726" name="Google Shape;72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2245934"/>
            <a:ext cx="3685725" cy="3843459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4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976c699b7_0_3"/>
          <p:cNvSpPr/>
          <p:nvPr/>
        </p:nvSpPr>
        <p:spPr>
          <a:xfrm>
            <a:off x="5001454" y="1552849"/>
            <a:ext cx="3110700" cy="2547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B84C6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7976c699b7_0_3"/>
          <p:cNvSpPr/>
          <p:nvPr/>
        </p:nvSpPr>
        <p:spPr>
          <a:xfrm>
            <a:off x="9081450" y="523875"/>
            <a:ext cx="31107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7976c699b7_0_3"/>
          <p:cNvSpPr txBox="1"/>
          <p:nvPr/>
        </p:nvSpPr>
        <p:spPr>
          <a:xfrm>
            <a:off x="9081450" y="526125"/>
            <a:ext cx="5841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725" lIns="472675" spcFirstLastPara="1" rIns="78725" wrap="square" tIns="78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fr-FR" sz="3100">
                <a:solidFill>
                  <a:schemeClr val="dk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מטרה</a:t>
            </a:r>
            <a:endParaRPr sz="3100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8801100" y="221069"/>
            <a:ext cx="169545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מטרה</a:t>
            </a:r>
            <a:endParaRPr sz="4000"/>
          </a:p>
        </p:txBody>
      </p:sp>
      <p:grpSp>
        <p:nvGrpSpPr>
          <p:cNvPr id="143" name="Google Shape;143;p3"/>
          <p:cNvGrpSpPr/>
          <p:nvPr/>
        </p:nvGrpSpPr>
        <p:grpSpPr>
          <a:xfrm>
            <a:off x="3431179" y="1659083"/>
            <a:ext cx="8360770" cy="4232461"/>
            <a:chOff x="1981623" y="232326"/>
            <a:chExt cx="8360770" cy="4232461"/>
          </a:xfrm>
        </p:grpSpPr>
        <p:sp>
          <p:nvSpPr>
            <p:cNvPr id="144" name="Google Shape;144;p3"/>
            <p:cNvSpPr/>
            <p:nvPr/>
          </p:nvSpPr>
          <p:spPr>
            <a:xfrm rot="10800000">
              <a:off x="7294464" y="1817938"/>
              <a:ext cx="1606397" cy="1005968"/>
            </a:xfrm>
            <a:prstGeom prst="bentArrow">
              <a:avLst>
                <a:gd fmla="val 32840" name="adj1"/>
                <a:gd fmla="val 25000" name="adj2"/>
                <a:gd fmla="val 35780" name="adj3"/>
                <a:gd fmla="val 0" name="adj4"/>
              </a:avLst>
            </a:prstGeom>
            <a:solidFill>
              <a:srgbClr val="DBCDE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314968" y="232326"/>
              <a:ext cx="2027425" cy="1484184"/>
            </a:xfrm>
            <a:prstGeom prst="roundRect">
              <a:avLst>
                <a:gd fmla="val 16670" name="adj"/>
              </a:avLst>
            </a:prstGeom>
            <a:solidFill>
              <a:srgbClr val="AB84C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8387433" y="304791"/>
              <a:ext cx="1882495" cy="1339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fr-F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אנשים שכותבים על התמכרותם לאלכוהול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15059" y="282215"/>
              <a:ext cx="2992306" cy="958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4115059" y="282215"/>
              <a:ext cx="2992306" cy="958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1079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3913182" y="3226612"/>
              <a:ext cx="1466527" cy="1005968"/>
            </a:xfrm>
            <a:prstGeom prst="bentArrow">
              <a:avLst>
                <a:gd fmla="val 32840" name="adj1"/>
                <a:gd fmla="val 25000" name="adj2"/>
                <a:gd fmla="val 35780" name="adj3"/>
                <a:gd fmla="val 0" name="adj4"/>
              </a:avLst>
            </a:prstGeom>
            <a:solidFill>
              <a:srgbClr val="DBCDE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962139" y="1658706"/>
              <a:ext cx="2095993" cy="1419594"/>
            </a:xfrm>
            <a:prstGeom prst="roundRect">
              <a:avLst>
                <a:gd fmla="val 16670" name="adj"/>
              </a:avLst>
            </a:prstGeom>
            <a:solidFill>
              <a:srgbClr val="AB84C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5031450" y="1728017"/>
              <a:ext cx="1957371" cy="128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fr-F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איתור פוסטים של אלכוהוליסטים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62871" y="1730887"/>
              <a:ext cx="1231660" cy="958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81623" y="2917091"/>
              <a:ext cx="2000550" cy="1547696"/>
            </a:xfrm>
            <a:prstGeom prst="roundRect">
              <a:avLst>
                <a:gd fmla="val 16670" name="adj"/>
              </a:avLst>
            </a:prstGeom>
            <a:solidFill>
              <a:srgbClr val="AB84C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2057189" y="2992657"/>
              <a:ext cx="1849418" cy="1396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fr-F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להציע להם עזרה מקצועית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"/>
          <p:cNvSpPr txBox="1"/>
          <p:nvPr/>
        </p:nvSpPr>
        <p:spPr>
          <a:xfrm>
            <a:off x="8927646" y="2036432"/>
            <a:ext cx="1442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בעיה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2329543" y="4969578"/>
            <a:ext cx="1442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פיתרון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616546" y="3454346"/>
            <a:ext cx="1442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עיבוד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3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160" name="Google Shape;160;p3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5683050" y="349929"/>
            <a:ext cx="48135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תיאור המצב של המכורים </a:t>
            </a:r>
            <a:endParaRPr sz="4000"/>
          </a:p>
        </p:txBody>
      </p:sp>
      <p:sp>
        <p:nvSpPr>
          <p:cNvPr id="176" name="Google Shape;176;p4"/>
          <p:cNvSpPr txBox="1"/>
          <p:nvPr/>
        </p:nvSpPr>
        <p:spPr>
          <a:xfrm>
            <a:off x="1902541" y="1852477"/>
            <a:ext cx="976711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51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2976" y="6088559"/>
            <a:ext cx="12186046" cy="769441"/>
            <a:chOff x="2976" y="0"/>
            <a:chExt cx="12186046" cy="769441"/>
          </a:xfrm>
        </p:grpSpPr>
        <p:sp>
          <p:nvSpPr>
            <p:cNvPr id="179" name="Google Shape;179;p4"/>
            <p:cNvSpPr/>
            <p:nvPr/>
          </p:nvSpPr>
          <p:spPr>
            <a:xfrm rot="10800000">
              <a:off x="9539882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9924602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AF8FC"/>
                </a:gs>
                <a:gs pos="74000">
                  <a:srgbClr val="D9C7E5"/>
                </a:gs>
                <a:gs pos="83000">
                  <a:srgbClr val="D9C7E5"/>
                </a:gs>
                <a:gs pos="100000">
                  <a:srgbClr val="E5D9ED"/>
                </a:gs>
              </a:gsLst>
              <a:lin ang="5400000" scaled="0"/>
            </a:gra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המצב הקיים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10800000">
              <a:off x="4771429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515614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e l'alcool - Icônes nourriture gratuites" id="189" name="Google Shape;18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669" y="41424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 b="12441" l="0" r="5062" t="0"/>
          <a:stretch/>
        </p:blipFill>
        <p:spPr>
          <a:xfrm>
            <a:off x="6903323" y="1464035"/>
            <a:ext cx="2143125" cy="177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5">
            <a:alphaModFix/>
          </a:blip>
          <a:srcRect b="27602" l="48459" r="25643" t="29945"/>
          <a:stretch/>
        </p:blipFill>
        <p:spPr>
          <a:xfrm>
            <a:off x="9602120" y="3639290"/>
            <a:ext cx="1307384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6">
            <a:alphaModFix/>
          </a:blip>
          <a:srcRect b="8403" l="21630" r="10478" t="4074"/>
          <a:stretch/>
        </p:blipFill>
        <p:spPr>
          <a:xfrm>
            <a:off x="3849288" y="1298079"/>
            <a:ext cx="1396789" cy="194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8556" y="4123045"/>
            <a:ext cx="1562100" cy="15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4"/>
          <p:cNvCxnSpPr/>
          <p:nvPr/>
        </p:nvCxnSpPr>
        <p:spPr>
          <a:xfrm>
            <a:off x="2755680" y="1714500"/>
            <a:ext cx="1093500" cy="6564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4"/>
          <p:cNvCxnSpPr/>
          <p:nvPr/>
        </p:nvCxnSpPr>
        <p:spPr>
          <a:xfrm flipH="1" rot="10800000">
            <a:off x="6157391" y="3505309"/>
            <a:ext cx="761700" cy="71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4"/>
          <p:cNvCxnSpPr/>
          <p:nvPr/>
        </p:nvCxnSpPr>
        <p:spPr>
          <a:xfrm flipH="1" rot="-5400000">
            <a:off x="4249037" y="3498932"/>
            <a:ext cx="869700" cy="805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/>
          <p:nvPr/>
        </p:nvCxnSpPr>
        <p:spPr>
          <a:xfrm>
            <a:off x="9386504" y="3276232"/>
            <a:ext cx="647700" cy="626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4"/>
          <p:cNvSpPr/>
          <p:nvPr/>
        </p:nvSpPr>
        <p:spPr>
          <a:xfrm rot="10800000">
            <a:off x="4771493" y="6088525"/>
            <a:ext cx="2649000" cy="769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5875">
            <a:solidFill>
              <a:srgbClr val="864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976c699b7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7976c699b7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7976c699b7_0_10"/>
          <p:cNvSpPr/>
          <p:nvPr/>
        </p:nvSpPr>
        <p:spPr>
          <a:xfrm>
            <a:off x="4487100" y="1944726"/>
            <a:ext cx="2792100" cy="3061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B84C6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7976c699b7_0_10"/>
          <p:cNvSpPr/>
          <p:nvPr/>
        </p:nvSpPr>
        <p:spPr>
          <a:xfrm>
            <a:off x="9081450" y="523875"/>
            <a:ext cx="3110700" cy="6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7976c699b7_0_10"/>
          <p:cNvSpPr txBox="1"/>
          <p:nvPr/>
        </p:nvSpPr>
        <p:spPr>
          <a:xfrm>
            <a:off x="6240275" y="579975"/>
            <a:ext cx="5841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725" lIns="472675" spcFirstLastPara="1" rIns="78725" wrap="square" tIns="78725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fr-F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כלים ומתודולוגיות</a:t>
            </a:r>
            <a:endParaRPr sz="3100">
              <a:solidFill>
                <a:schemeClr val="dk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>
            <a:off x="2351541" y="1676400"/>
            <a:ext cx="794564" cy="34812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>
            <p:ph type="title"/>
          </p:nvPr>
        </p:nvSpPr>
        <p:spPr>
          <a:xfrm>
            <a:off x="3847557" y="351638"/>
            <a:ext cx="7228557" cy="104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איתור פוסטים </a:t>
            </a:r>
            <a:r>
              <a:rPr lang="fr-FR"/>
              <a:t>של</a:t>
            </a:r>
            <a:r>
              <a:rPr lang="fr-FR" sz="4000"/>
              <a:t> אלכוהוליסטים</a:t>
            </a:r>
            <a:endParaRPr sz="4000"/>
          </a:p>
        </p:txBody>
      </p:sp>
      <p:pic>
        <p:nvPicPr>
          <p:cNvPr descr="Connexions avec un remplissage uni" id="216" name="Google Shape;21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658" y="1205177"/>
            <a:ext cx="1048147" cy="1048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5"/>
          <p:cNvGrpSpPr/>
          <p:nvPr/>
        </p:nvGrpSpPr>
        <p:grpSpPr>
          <a:xfrm>
            <a:off x="1211513" y="2529653"/>
            <a:ext cx="1104017" cy="2874665"/>
            <a:chOff x="1211513" y="2529653"/>
            <a:chExt cx="1104017" cy="2874665"/>
          </a:xfrm>
        </p:grpSpPr>
        <p:pic>
          <p:nvPicPr>
            <p:cNvPr id="218" name="Google Shape;21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1513" y="2529653"/>
              <a:ext cx="925953" cy="634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75643" y="3693966"/>
              <a:ext cx="940175" cy="531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796875">
              <a:off x="1365326" y="4698958"/>
              <a:ext cx="891940" cy="61107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1" name="Google Shape;221;p5"/>
          <p:cNvCxnSpPr/>
          <p:nvPr/>
        </p:nvCxnSpPr>
        <p:spPr>
          <a:xfrm>
            <a:off x="2406340" y="2856449"/>
            <a:ext cx="65234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5"/>
          <p:cNvCxnSpPr/>
          <p:nvPr/>
        </p:nvCxnSpPr>
        <p:spPr>
          <a:xfrm flipH="1" rot="10800000">
            <a:off x="2351541" y="3999747"/>
            <a:ext cx="707139" cy="180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5"/>
          <p:cNvCxnSpPr/>
          <p:nvPr/>
        </p:nvCxnSpPr>
        <p:spPr>
          <a:xfrm>
            <a:off x="2406340" y="1700354"/>
            <a:ext cx="622981" cy="37167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5"/>
          <p:cNvCxnSpPr/>
          <p:nvPr/>
        </p:nvCxnSpPr>
        <p:spPr>
          <a:xfrm flipH="1" rot="10800000">
            <a:off x="2406340" y="4841115"/>
            <a:ext cx="636134" cy="2982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5"/>
          <p:cNvSpPr/>
          <p:nvPr/>
        </p:nvSpPr>
        <p:spPr>
          <a:xfrm>
            <a:off x="9279723" y="4002186"/>
            <a:ext cx="2511320" cy="85320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5C1E1"/>
              </a:gs>
              <a:gs pos="50000">
                <a:srgbClr val="CCB5DB"/>
              </a:gs>
              <a:gs pos="100000">
                <a:srgbClr val="C5A9D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מכור לאלכוהול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9325449" y="2253324"/>
            <a:ext cx="2465594" cy="85320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5C1E1"/>
              </a:gs>
              <a:gs pos="50000">
                <a:srgbClr val="CCB5DB"/>
              </a:gs>
              <a:gs pos="100000">
                <a:srgbClr val="C5A9D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מכור לאלכוהול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5"/>
          <p:cNvCxnSpPr/>
          <p:nvPr/>
        </p:nvCxnSpPr>
        <p:spPr>
          <a:xfrm>
            <a:off x="8536574" y="2727535"/>
            <a:ext cx="60742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5"/>
          <p:cNvCxnSpPr/>
          <p:nvPr/>
        </p:nvCxnSpPr>
        <p:spPr>
          <a:xfrm>
            <a:off x="8536574" y="4437973"/>
            <a:ext cx="60742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5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5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231" name="Google Shape;231;p5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4771429" y="0"/>
              <a:ext cx="2649140" cy="76944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AF8FC"/>
                </a:gs>
                <a:gs pos="74000">
                  <a:srgbClr val="D9C7E5"/>
                </a:gs>
                <a:gs pos="83000">
                  <a:srgbClr val="D9C7E5"/>
                </a:gs>
                <a:gs pos="100000">
                  <a:srgbClr val="E5D9ED"/>
                </a:gs>
              </a:gsLst>
              <a:lin ang="5400000" scaled="0"/>
            </a:gra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 txBox="1"/>
            <p:nvPr/>
          </p:nvSpPr>
          <p:spPr>
            <a:xfrm>
              <a:off x="515614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ומתודולוגיות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7078645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 txBox="1"/>
            <p:nvPr/>
          </p:nvSpPr>
          <p:spPr>
            <a:xfrm>
              <a:off x="7463365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6100" y="1652925"/>
            <a:ext cx="5390475" cy="324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6149538" y="183405"/>
            <a:ext cx="43470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מה זה סיווג טקסטים? </a:t>
            </a:r>
            <a:endParaRPr sz="4000"/>
          </a:p>
        </p:txBody>
      </p:sp>
      <p:sp>
        <p:nvSpPr>
          <p:cNvPr id="248" name="Google Shape;248;p6"/>
          <p:cNvSpPr/>
          <p:nvPr/>
        </p:nvSpPr>
        <p:spPr>
          <a:xfrm>
            <a:off x="2734494" y="1464409"/>
            <a:ext cx="7130700" cy="3780300"/>
          </a:xfrm>
          <a:prstGeom prst="ellipse">
            <a:avLst/>
          </a:prstGeom>
          <a:solidFill>
            <a:srgbClr val="864EA9"/>
          </a:solidFill>
          <a:ln cap="flat" cmpd="sng" w="12700">
            <a:solidFill>
              <a:srgbClr val="864EA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  <a:reflection blurRad="0" dir="5400000" dist="50800" endA="300" endPos="38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סיווג טקסטים הוא תהליך בתחום שימושי למידת מכונה שבו מתבצעת סיווג וסימון של טקסטים לקטגוריות נתונות מראש</a:t>
            </a:r>
            <a:r>
              <a:rPr b="0" i="0" lang="fr-FR" sz="3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6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251" name="Google Shape;251;p6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10800000">
              <a:off x="4771429" y="0"/>
              <a:ext cx="2649140" cy="769441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AF8FC"/>
                </a:gs>
                <a:gs pos="74000">
                  <a:srgbClr val="D9C7E5"/>
                </a:gs>
                <a:gs pos="83000">
                  <a:srgbClr val="D9C7E5"/>
                </a:gs>
                <a:gs pos="100000">
                  <a:srgbClr val="E5D9ED"/>
                </a:gs>
              </a:gsLst>
              <a:lin ang="5400000" scaled="0"/>
            </a:gra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515614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ומתודולוגיות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rot="10800000">
              <a:off x="7140370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7525090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מצב בקיים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פיתרון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6623420" y="183467"/>
            <a:ext cx="4036744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/>
              <a:t>תהליך סיווג טקסטים </a:t>
            </a:r>
            <a:endParaRPr sz="4000"/>
          </a:p>
        </p:txBody>
      </p:sp>
      <p:sp>
        <p:nvSpPr>
          <p:cNvPr id="267" name="Google Shape;267;p7"/>
          <p:cNvSpPr/>
          <p:nvPr/>
        </p:nvSpPr>
        <p:spPr>
          <a:xfrm>
            <a:off x="10496550" y="523875"/>
            <a:ext cx="1695450" cy="600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937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7"/>
          <p:cNvGrpSpPr/>
          <p:nvPr/>
        </p:nvGrpSpPr>
        <p:grpSpPr>
          <a:xfrm>
            <a:off x="2976" y="6088559"/>
            <a:ext cx="12189023" cy="769441"/>
            <a:chOff x="2976" y="0"/>
            <a:chExt cx="12189023" cy="769441"/>
          </a:xfrm>
        </p:grpSpPr>
        <p:sp>
          <p:nvSpPr>
            <p:cNvPr id="269" name="Google Shape;269;p7"/>
            <p:cNvSpPr/>
            <p:nvPr/>
          </p:nvSpPr>
          <p:spPr>
            <a:xfrm rot="10800000">
              <a:off x="9542859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5934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 txBox="1"/>
            <p:nvPr/>
          </p:nvSpPr>
          <p:spPr>
            <a:xfrm>
              <a:off x="9927579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מטרה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 rot="10800000">
              <a:off x="7155656" y="0"/>
              <a:ext cx="2649140" cy="769441"/>
            </a:xfrm>
            <a:prstGeom prst="chevron">
              <a:avLst>
                <a:gd fmla="val 50000" name="adj"/>
              </a:avLst>
            </a:prstGeom>
            <a:noFill/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754037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המצב הקיים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 rot="10800000">
              <a:off x="4759108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5143828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כלים ומטודולוגיות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 rot="10800000">
              <a:off x="2387203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rgbClr val="DDCCE8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2771923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תהליך פתרון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 rot="10800000">
              <a:off x="2976" y="0"/>
              <a:ext cx="2649140" cy="769441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5875">
              <a:solidFill>
                <a:srgbClr val="864E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387696" y="0"/>
              <a:ext cx="1879699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25" lIns="33325" spcFirstLastPara="1" rIns="100000" wrap="square" tIns="3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fr-FR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תוצאות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7"/>
          <p:cNvSpPr/>
          <p:nvPr/>
        </p:nvSpPr>
        <p:spPr>
          <a:xfrm>
            <a:off x="0" y="2734377"/>
            <a:ext cx="12452814" cy="1947907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E2D8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0" y="1273447"/>
            <a:ext cx="1678759" cy="1947907"/>
          </a:xfrm>
          <a:custGeom>
            <a:rect b="b" l="l" r="r" t="t"/>
            <a:pathLst>
              <a:path extrusionOk="0" h="1947907" w="1678759">
                <a:moveTo>
                  <a:pt x="0" y="0"/>
                </a:moveTo>
                <a:lnTo>
                  <a:pt x="1678759" y="0"/>
                </a:lnTo>
                <a:lnTo>
                  <a:pt x="1678759" y="1947907"/>
                </a:lnTo>
                <a:lnTo>
                  <a:pt x="0" y="19479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170675" lIns="170675" spcFirstLastPara="1" rIns="170675" wrap="square" tIns="170675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איסוף נתונים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944159" y="3289482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727564" y="4195308"/>
            <a:ext cx="1510700" cy="1947907"/>
          </a:xfrm>
          <a:custGeom>
            <a:rect b="b" l="l" r="r" t="t"/>
            <a:pathLst>
              <a:path extrusionOk="0" h="1947907" w="1510700">
                <a:moveTo>
                  <a:pt x="0" y="0"/>
                </a:moveTo>
                <a:lnTo>
                  <a:pt x="1510700" y="0"/>
                </a:lnTo>
                <a:lnTo>
                  <a:pt x="1510700" y="1947907"/>
                </a:lnTo>
                <a:lnTo>
                  <a:pt x="0" y="19479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70675" lIns="170675" spcFirstLastPara="1" rIns="170675" wrap="square" tIns="170675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עיבוד מקדים של נתונים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2201325" y="3731540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281702" y="1273447"/>
            <a:ext cx="1356497" cy="1947907"/>
          </a:xfrm>
          <a:custGeom>
            <a:rect b="b" l="l" r="r" t="t"/>
            <a:pathLst>
              <a:path extrusionOk="0" h="1947907" w="1356497">
                <a:moveTo>
                  <a:pt x="0" y="0"/>
                </a:moveTo>
                <a:lnTo>
                  <a:pt x="1356497" y="0"/>
                </a:lnTo>
                <a:lnTo>
                  <a:pt x="1356497" y="1947907"/>
                </a:lnTo>
                <a:lnTo>
                  <a:pt x="0" y="19479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170675" lIns="170675" spcFirstLastPara="1" rIns="170675" wrap="square" tIns="170675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תשובה בינארית על 2 השאלות לכל פוסט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3716463" y="3185513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4681638" y="4195308"/>
            <a:ext cx="1703319" cy="1947907"/>
          </a:xfrm>
          <a:custGeom>
            <a:rect b="b" l="l" r="r" t="t"/>
            <a:pathLst>
              <a:path extrusionOk="0" h="1947907" w="1703319">
                <a:moveTo>
                  <a:pt x="0" y="0"/>
                </a:moveTo>
                <a:lnTo>
                  <a:pt x="1703319" y="0"/>
                </a:lnTo>
                <a:lnTo>
                  <a:pt x="1703319" y="1947907"/>
                </a:lnTo>
                <a:lnTo>
                  <a:pt x="0" y="19479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70675" lIns="170675" spcFirstLastPara="1" rIns="170675" wrap="square" tIns="170675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המרת כל פוסט בצורה שפייתון יודע לקרוא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5308859" y="3750591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6455612" y="2249860"/>
            <a:ext cx="1585438" cy="999880"/>
          </a:xfrm>
          <a:custGeom>
            <a:rect b="b" l="l" r="r" t="t"/>
            <a:pathLst>
              <a:path extrusionOk="0" h="999880" w="1585438">
                <a:moveTo>
                  <a:pt x="0" y="0"/>
                </a:moveTo>
                <a:lnTo>
                  <a:pt x="1585438" y="0"/>
                </a:lnTo>
                <a:lnTo>
                  <a:pt x="1585438" y="999880"/>
                </a:lnTo>
                <a:lnTo>
                  <a:pt x="0" y="9998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170675" lIns="170675" spcFirstLastPara="1" rIns="170675" wrap="square" tIns="170675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סיווג על ידי שיטות שונות של למידת מכונה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6977625" y="3185513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8072092" y="4048840"/>
            <a:ext cx="1517667" cy="1508206"/>
          </a:xfrm>
          <a:custGeom>
            <a:rect b="b" l="l" r="r" t="t"/>
            <a:pathLst>
              <a:path extrusionOk="0" h="1508206" w="1517667">
                <a:moveTo>
                  <a:pt x="0" y="0"/>
                </a:moveTo>
                <a:lnTo>
                  <a:pt x="1517667" y="0"/>
                </a:lnTo>
                <a:lnTo>
                  <a:pt x="1517667" y="1508206"/>
                </a:lnTo>
                <a:lnTo>
                  <a:pt x="0" y="150820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170675" lIns="170675" spcFirstLastPara="1" rIns="170675" wrap="square" tIns="170675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וספת או שינוי פרמטרים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8587437" y="3731540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9618376" y="1273447"/>
            <a:ext cx="1583788" cy="1947907"/>
          </a:xfrm>
          <a:custGeom>
            <a:rect b="b" l="l" r="r" t="t"/>
            <a:pathLst>
              <a:path extrusionOk="0" h="1947907" w="1583788">
                <a:moveTo>
                  <a:pt x="0" y="0"/>
                </a:moveTo>
                <a:lnTo>
                  <a:pt x="1583788" y="0"/>
                </a:lnTo>
                <a:lnTo>
                  <a:pt x="1583788" y="1947907"/>
                </a:lnTo>
                <a:lnTo>
                  <a:pt x="0" y="194790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170675" lIns="170675" spcFirstLastPara="1" rIns="170675" wrap="square" tIns="170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ניתוח סטטיסטי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10175156" y="3202761"/>
            <a:ext cx="486976" cy="486976"/>
          </a:xfrm>
          <a:prstGeom prst="ellipse">
            <a:avLst/>
          </a:prstGeom>
          <a:solidFill>
            <a:srgbClr val="AB84C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2023-06-13T08:36:08Z</dcterms:created>
  <dc:creator>mazal</dc:creator>
</cp:coreProperties>
</file>