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081B5594-632C-478A-8ABE-F76C8CB2B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059234"/>
              </p:ext>
            </p:extLst>
          </p:nvPr>
        </p:nvGraphicFramePr>
        <p:xfrm>
          <a:off x="2032001" y="719666"/>
          <a:ext cx="8127999" cy="5674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722582">
                  <a:extLst>
                    <a:ext uri="{9D8B030D-6E8A-4147-A177-3AD203B41FA5}">
                      <a16:colId xmlns:a16="http://schemas.microsoft.com/office/drawing/2014/main" val="2279866392"/>
                    </a:ext>
                  </a:extLst>
                </a:gridCol>
                <a:gridCol w="2443942">
                  <a:extLst>
                    <a:ext uri="{9D8B030D-6E8A-4147-A177-3AD203B41FA5}">
                      <a16:colId xmlns:a16="http://schemas.microsoft.com/office/drawing/2014/main" val="636218256"/>
                    </a:ext>
                  </a:extLst>
                </a:gridCol>
                <a:gridCol w="3961475">
                  <a:extLst>
                    <a:ext uri="{9D8B030D-6E8A-4147-A177-3AD203B41FA5}">
                      <a16:colId xmlns:a16="http://schemas.microsoft.com/office/drawing/2014/main" val="2253332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שם הפונקציה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הסבר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דוגמא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01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isSafeInteger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algn="l" rtl="0"/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/>
                        <a:t>בודק האם בטוח מספר מסוג וגם בטווח של המספרים המותר-</a:t>
                      </a:r>
                    </a:p>
                    <a:p>
                      <a:pPr algn="l" rtl="0"/>
                      <a:r>
                        <a:rPr lang="en-US" sz="1100" dirty="0"/>
                        <a:t>INT</a:t>
                      </a:r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Number.isSafeInteger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(10);    // returns true</a:t>
                      </a:r>
                      <a:b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Number.isSafeInteger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(12345678901234567890);  // returns false</a:t>
                      </a:r>
                      <a:endParaRPr lang="he-I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70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isInteger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he-IL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/>
                        <a:t>בודק האם בטוח מספר מסוג</a:t>
                      </a:r>
                    </a:p>
                    <a:p>
                      <a:pPr algn="l" rtl="0"/>
                      <a:r>
                        <a:rPr lang="en-US" sz="1100" dirty="0"/>
                        <a:t>INT</a:t>
                      </a:r>
                      <a:endParaRPr lang="he-IL" sz="1100" dirty="0"/>
                    </a:p>
                    <a:p>
                      <a:pPr algn="l" rtl="0"/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Number.isInteger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(10);        // returns true</a:t>
                      </a:r>
                      <a:b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Number.isInteger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(10.5);      // returns false</a:t>
                      </a:r>
                      <a:endParaRPr lang="he-IL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840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entries()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/>
                        <a:t>יוצרת מילון ממספר והערך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 fruits = ["Banana", "Orange", "Apple", "Mango"];</a:t>
                      </a:r>
                      <a:br>
                        <a:rPr lang="en-US" sz="1100" dirty="0"/>
                      </a:b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 f = </a:t>
                      </a:r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fruits.entries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he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21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EPSILON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MIN_SAFE_INTEGER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MAX_SAFE_INTEGER</a:t>
                      </a:r>
                    </a:p>
                    <a:p>
                      <a:pPr algn="l" rtl="0"/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/>
                        <a:t>דברים שונים למספרים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 x =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Number.MAX_SAFE_INTEGER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he-IL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 x =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Number.MIN_SAFE_INTEGER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he-IL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 x =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Number.EPSILON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he-IL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560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Math.log10();  </a:t>
                      </a:r>
                    </a:p>
                    <a:p>
                      <a:pPr algn="l" rtl="0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Math.log2();    </a:t>
                      </a:r>
                      <a:endParaRPr lang="he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/>
                        <a:t>פונקציית לעשות</a:t>
                      </a:r>
                      <a:endParaRPr lang="en-US" sz="1100" dirty="0"/>
                    </a:p>
                    <a:p>
                      <a:pPr algn="l" rtl="0"/>
                      <a:r>
                        <a:rPr lang="he-IL" sz="1100" dirty="0"/>
                        <a:t> </a:t>
                      </a:r>
                      <a:r>
                        <a:rPr lang="en-US" sz="1100" dirty="0"/>
                        <a:t>LOG</a:t>
                      </a:r>
                    </a:p>
                    <a:p>
                      <a:pPr algn="l" rtl="0"/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Math.log10(10);  </a:t>
                      </a:r>
                    </a:p>
                    <a:p>
                      <a:pPr algn="l" rtl="0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Math.log2(2); </a:t>
                      </a:r>
                      <a:endParaRPr lang="he-I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24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Math.cbrt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  <a:endParaRPr lang="he-IL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cube root of x:</a:t>
                      </a:r>
                      <a:endParaRPr lang="he-IL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Math.cbrt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(8);    // returns 2</a:t>
                      </a:r>
                      <a:b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Math.cbrt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(64);    // returns 4</a:t>
                      </a:r>
                      <a:b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Math.cbrt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(125);    // returns 5</a:t>
                      </a:r>
                      <a:endParaRPr lang="he-IL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352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Math.sign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  <a:endParaRPr lang="he-I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if x is negative, null or positive:</a:t>
                      </a:r>
                      <a:endParaRPr lang="he-I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Math.sign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(-4);    // returns -1</a:t>
                      </a:r>
                      <a:b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Math.sign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(0);    // returns 0</a:t>
                      </a:r>
                      <a:b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Math.sign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(4);    // returns 1</a:t>
                      </a:r>
                      <a:endParaRPr lang="he-I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16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Math.trunc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</a:t>
                      </a:r>
                      <a:endParaRPr lang="he-IL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integer part of x:</a:t>
                      </a:r>
                      <a:endParaRPr lang="he-IL" sz="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Math.trunc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(4.9);    // returns 4</a:t>
                      </a:r>
                      <a:b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Math.trunc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(4.7);    // returns 4</a:t>
                      </a:r>
                      <a:b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Math.trunc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(4.4);    // returns 4</a:t>
                      </a:r>
                      <a:b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Math.trunc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(4.2);    // returns 4</a:t>
                      </a:r>
                      <a:b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Math.trunc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(-4.2);    // returns -4</a:t>
                      </a:r>
                      <a:endParaRPr lang="he-IL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678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19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081B5594-632C-478A-8ABE-F76C8CB2B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325646"/>
              </p:ext>
            </p:extLst>
          </p:nvPr>
        </p:nvGraphicFramePr>
        <p:xfrm>
          <a:off x="2032001" y="719666"/>
          <a:ext cx="8127999" cy="33985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722582">
                  <a:extLst>
                    <a:ext uri="{9D8B030D-6E8A-4147-A177-3AD203B41FA5}">
                      <a16:colId xmlns:a16="http://schemas.microsoft.com/office/drawing/2014/main" val="2279866392"/>
                    </a:ext>
                  </a:extLst>
                </a:gridCol>
                <a:gridCol w="2443942">
                  <a:extLst>
                    <a:ext uri="{9D8B030D-6E8A-4147-A177-3AD203B41FA5}">
                      <a16:colId xmlns:a16="http://schemas.microsoft.com/office/drawing/2014/main" val="636218256"/>
                    </a:ext>
                  </a:extLst>
                </a:gridCol>
                <a:gridCol w="3961475">
                  <a:extLst>
                    <a:ext uri="{9D8B030D-6E8A-4147-A177-3AD203B41FA5}">
                      <a16:colId xmlns:a16="http://schemas.microsoft.com/office/drawing/2014/main" val="2253332850"/>
                    </a:ext>
                  </a:extLst>
                </a:gridCol>
              </a:tblGrid>
              <a:tr h="315872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שם הפונקציה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הסבר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דוגמא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013288"/>
                  </a:ext>
                </a:extLst>
              </a:tr>
              <a:tr h="9230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findIndex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he-IL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900" dirty="0"/>
                        <a:t>מחזיר את האינדקס של האיבר הראשון שעונה על התנאי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 numbers = [4, 9, 16, 25, 29];</a:t>
                      </a:r>
                      <a:br>
                        <a:rPr lang="en-US" sz="900" dirty="0"/>
                      </a:b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 first = 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numbers.findIndex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myFunction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br>
                        <a:rPr lang="en-US" sz="900" dirty="0"/>
                      </a:br>
                      <a:br>
                        <a:rPr lang="en-US" sz="900" dirty="0"/>
                      </a:b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 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myFunction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(value, index, array) {</a:t>
                      </a:r>
                      <a:br>
                        <a:rPr lang="en-US" sz="900" dirty="0"/>
                      </a:b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return value &gt; 18;</a:t>
                      </a:r>
                      <a:br>
                        <a:rPr lang="en-US" sz="900" dirty="0"/>
                      </a:b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he-IL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702493"/>
                  </a:ext>
                </a:extLst>
              </a:tr>
              <a:tr h="986559">
                <a:tc>
                  <a:txBody>
                    <a:bodyPr/>
                    <a:lstStyle/>
                    <a:p>
                      <a:pPr algn="l" rtl="0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find()</a:t>
                      </a:r>
                      <a:endParaRPr lang="he-IL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100" dirty="0"/>
                        <a:t>מחזיר את הערך של האיבר הראשון שעונה על התנאי</a:t>
                      </a:r>
                    </a:p>
                    <a:p>
                      <a:pPr algn="l" rtl="0"/>
                      <a:endParaRPr lang="he-IL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 numbers = [4, 9, 16, 25, 29];</a:t>
                      </a:r>
                      <a:br>
                        <a:rPr lang="en-US" sz="1000" dirty="0"/>
                      </a:b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 first = 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numbers.find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myFunction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br>
                        <a:rPr lang="en-US" sz="1000" dirty="0"/>
                      </a:br>
                      <a:br>
                        <a:rPr lang="en-US" sz="1000" dirty="0"/>
                      </a:b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 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myFunction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(value, index, array) {</a:t>
                      </a:r>
                      <a:br>
                        <a:rPr lang="en-US" sz="1000" dirty="0"/>
                      </a:b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return value &gt; 18;</a:t>
                      </a:r>
                      <a:br>
                        <a:rPr lang="en-US" sz="1000" dirty="0"/>
                      </a:b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he-IL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840178"/>
                  </a:ext>
                </a:extLst>
              </a:tr>
              <a:tr h="3634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keys()</a:t>
                      </a:r>
                      <a:endParaRPr lang="en-US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000" dirty="0"/>
                        <a:t>מחזיר את האינדקסים של המערך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 fruits = ["Banana", "Orange", "Apple", "Mango"];</a:t>
                      </a:r>
                      <a:br>
                        <a:rPr lang="en-US" sz="1000" dirty="0"/>
                      </a:b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 keys =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fruits.keys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he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216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332408"/>
      </p:ext>
    </p:extLst>
  </p:cSld>
  <p:clrMapOvr>
    <a:masterClrMapping/>
  </p:clrMapOvr>
</p:sld>
</file>

<file path=ppt/theme/theme1.xml><?xml version="1.0" encoding="utf-8"?>
<a:theme xmlns:a="http://schemas.openxmlformats.org/drawingml/2006/main" name="עשן מתפתל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146</TotalTime>
  <Words>560</Words>
  <Application>Microsoft Office PowerPoint</Application>
  <PresentationFormat>מסך רחב</PresentationFormat>
  <Paragraphs>48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Gisha</vt:lpstr>
      <vt:lpstr>Wingdings 3</vt:lpstr>
      <vt:lpstr>עשן מתפתל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עמדת העברות</dc:creator>
  <cp:lastModifiedBy>עמדת העברות</cp:lastModifiedBy>
  <cp:revision>6</cp:revision>
  <dcterms:created xsi:type="dcterms:W3CDTF">2022-06-22T15:55:05Z</dcterms:created>
  <dcterms:modified xsi:type="dcterms:W3CDTF">2022-06-22T18:21:47Z</dcterms:modified>
</cp:coreProperties>
</file>