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9" r:id="rId2"/>
    <p:sldId id="258" r:id="rId3"/>
  </p:sldIdLst>
  <p:sldSz cx="6858000" cy="9906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7CDC"/>
    <a:srgbClr val="0397E1"/>
    <a:srgbClr val="0977DB"/>
    <a:srgbClr val="15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>
        <p:scale>
          <a:sx n="100" d="100"/>
          <a:sy n="100" d="100"/>
        </p:scale>
        <p:origin x="1260" y="-3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F95B1-73D2-4D11-80D6-8C875F08AEF2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7438" y="1279525"/>
            <a:ext cx="23907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FE745-C745-4665-B5D2-011C253B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0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D289-94D8-48EA-AD08-CAFA3DDABED3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3425" y="9181397"/>
            <a:ext cx="2314575" cy="527403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Cat. No. KGT-CAT-006-R3-18/19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57475" y="9181397"/>
            <a:ext cx="1543050" cy="527403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F585F8A-876E-49C0-BC34-8E96AF9421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8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B364-4367-4F9F-9853-CBDFC4069566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8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A1B7-5E9D-49BE-8E5E-4AD28B768E9A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4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B72E-1C80-47AF-AF70-66A556CE715C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1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0119-444C-4DBC-B945-D73998C3F115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0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6F4C-1575-4236-90F6-ADE582524E5F}" type="datetime1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0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908E-EDAF-4624-8DC9-D463E7DFE7D9}" type="datetime1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6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9B26-F478-4C4D-A97F-DEF77EA06990}" type="datetime1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24B7-C2B4-4F65-A8E7-9E930B55B9CB}" type="datetime1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0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9783-EA5B-4179-ABA6-1F6349E8246E}" type="datetime1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4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FD65B-A98E-4AA9-99A7-BA13132B24DB}" type="datetime1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3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AF31D-C3EE-4F45-BDD6-71E3C3F65BAE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7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EA96A842-61CF-4E48-822E-5CC5FD244EC0}"/>
              </a:ext>
            </a:extLst>
          </p:cNvPr>
          <p:cNvSpPr txBox="1">
            <a:spLocks noChangeArrowheads="1"/>
          </p:cNvSpPr>
          <p:nvPr/>
        </p:nvSpPr>
        <p:spPr>
          <a:xfrm>
            <a:off x="3428997" y="1465361"/>
            <a:ext cx="3219450" cy="221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defRPr/>
            </a:pPr>
            <a:endParaRPr lang="en-US" sz="1400" b="1" dirty="0">
              <a:solidFill>
                <a:schemeClr val="accent1"/>
              </a:solidFill>
              <a:latin typeface="Eurostile-Roman" pitchFamily="2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78EE427B-A294-4EFA-A290-FB032A6310C8}"/>
              </a:ext>
            </a:extLst>
          </p:cNvPr>
          <p:cNvSpPr txBox="1">
            <a:spLocks noChangeArrowheads="1"/>
          </p:cNvSpPr>
          <p:nvPr/>
        </p:nvSpPr>
        <p:spPr>
          <a:xfrm>
            <a:off x="3428997" y="1583140"/>
            <a:ext cx="3107217" cy="7899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/>
                </a:solidFill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ABOUT</a:t>
            </a:r>
            <a:endParaRPr lang="en-IN" sz="1200" b="1" dirty="0">
              <a:solidFill>
                <a:schemeClr val="accent1"/>
              </a:solidFill>
              <a:effectLst/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900" dirty="0"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KGT Bag filter element has a fixed pore </a:t>
            </a:r>
            <a:r>
              <a:rPr lang="en-US" sz="900" dirty="0" smtClean="0"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structure </a:t>
            </a:r>
            <a:r>
              <a:rPr lang="en-US" sz="900" dirty="0"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which enables removal of contamination at consistent efficiency</a:t>
            </a:r>
            <a:r>
              <a:rPr lang="en-US" sz="900" dirty="0" smtClean="0"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IN" sz="900" dirty="0">
              <a:effectLst/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900" dirty="0"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Apart from the wide chemical compatibility, the filters are suitable for either high flow rate or high viscous liquid, having a high dirt holding capacity as they are available in polypropylene and polyester </a:t>
            </a:r>
            <a:r>
              <a:rPr lang="en-US" sz="900" dirty="0" smtClean="0"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media.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900" dirty="0" smtClean="0">
              <a:effectLst/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900" dirty="0" smtClean="0"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900" dirty="0"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KGT Bag filter element is available in various media enabling it to handle a wide range of fluids.</a:t>
            </a:r>
            <a:endParaRPr lang="en-IN" sz="900" dirty="0">
              <a:effectLst/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chemeClr val="accent1"/>
                </a:solidFill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900" dirty="0">
              <a:effectLst/>
              <a:highlight>
                <a:srgbClr val="FFFF00"/>
              </a:highlight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900" dirty="0"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Due to wide range of media selection, the KGT Bag filter can be used for various liquids – acids, alkalis, sea water, process water, lube oils to light petroleum fluids. </a:t>
            </a:r>
            <a:endParaRPr lang="en-IN" sz="900" dirty="0">
              <a:effectLst/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900" dirty="0"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Standard dimensions of 4” and 7” outer diameter ensures fitment in most standard housings with varied length availability. (other dimensions available on request)</a:t>
            </a:r>
          </a:p>
          <a:p>
            <a:pPr marL="342900" lvl="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900" dirty="0"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Available in 16 and 32 inches in length. (Other lengths available on request.)</a:t>
            </a:r>
          </a:p>
          <a:p>
            <a:pPr marL="342900" lvl="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900" dirty="0"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Sealing collars available in polypropylene and Steel rings</a:t>
            </a:r>
            <a:r>
              <a:rPr lang="en-IN" sz="900" dirty="0" smtClean="0"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(Other materials on request)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tabLst>
                <a:tab pos="457200" algn="l"/>
              </a:tabLst>
            </a:pPr>
            <a:endParaRPr lang="en-IN" sz="900" dirty="0">
              <a:effectLst/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IN" sz="1200" b="1" dirty="0">
                <a:solidFill>
                  <a:schemeClr val="accent1"/>
                </a:solidFill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DIFFERENCIAL PRESSURE DATA</a:t>
            </a:r>
            <a:endParaRPr lang="en-IN" sz="1200" dirty="0">
              <a:solidFill>
                <a:schemeClr val="accent1"/>
              </a:solidFill>
              <a:effectLst/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IN" sz="900" dirty="0"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 Normal Flow from Inside to Outside for liquids compatible with the filter media, the maximum differential pressure is</a:t>
            </a: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IN" sz="900" dirty="0"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Polypropylene Medium: 15psid (1.0 bard)@75⁰C</a:t>
            </a: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IN" sz="900" dirty="0"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Polyester Medium: 15psid (1.0 bard)@135⁰C</a:t>
            </a: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IN" sz="900" dirty="0"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(This DP data is compiled for water service)</a:t>
            </a: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IN" sz="1200" b="1" dirty="0">
                <a:solidFill>
                  <a:schemeClr val="accent1"/>
                </a:solidFill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</a:t>
            </a:r>
            <a:endParaRPr lang="en-IN" sz="1200" dirty="0">
              <a:solidFill>
                <a:schemeClr val="accent1"/>
              </a:solidFill>
              <a:effectLst/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IN" sz="900" dirty="0"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Process Water 	Lube </a:t>
            </a:r>
            <a:r>
              <a:rPr lang="en-IN" sz="900" dirty="0" smtClean="0"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Oils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IN" sz="900" dirty="0" smtClean="0"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Amine</a:t>
            </a:r>
            <a:r>
              <a:rPr lang="en-IN" sz="900" dirty="0"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Glycol	</a:t>
            </a:r>
            <a:r>
              <a:rPr lang="en-IN" sz="900" dirty="0" smtClean="0"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Brine</a:t>
            </a:r>
            <a:r>
              <a:rPr lang="en-IN" sz="900" dirty="0"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Seawater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xmlns="" id="{F1D4FF7F-E1C0-4086-ACD1-E94AB255AF08}"/>
              </a:ext>
            </a:extLst>
          </p:cNvPr>
          <p:cNvSpPr txBox="1">
            <a:spLocks noChangeArrowheads="1"/>
          </p:cNvSpPr>
          <p:nvPr/>
        </p:nvSpPr>
        <p:spPr>
          <a:xfrm>
            <a:off x="3428998" y="3854663"/>
            <a:ext cx="3219450" cy="221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defRPr/>
            </a:pPr>
            <a:endParaRPr lang="en-US" sz="1400" b="1" dirty="0">
              <a:solidFill>
                <a:schemeClr val="accent1"/>
              </a:solidFill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BCDEE0C-8E77-447B-A909-75C00AF0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659870"/>
            <a:ext cx="1543050" cy="188764"/>
          </a:xfrm>
        </p:spPr>
        <p:txBody>
          <a:bodyPr/>
          <a:lstStyle/>
          <a:p>
            <a:pPr algn="ctr"/>
            <a:fld id="{DF585F8A-876E-49C0-BC34-8E96AF942185}" type="slidenum">
              <a:rPr lang="en-US" sz="800" smtClean="0">
                <a:latin typeface="Eurostile-Roman" pitchFamily="2" charset="0"/>
              </a:rPr>
              <a:pPr algn="ctr"/>
              <a:t>1</a:t>
            </a:fld>
            <a:endParaRPr lang="en-US" sz="800" dirty="0">
              <a:latin typeface="Eurostile-Roman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063358F-94BB-41F1-8BF6-7329D341D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92" y="1442990"/>
            <a:ext cx="2904672" cy="2633525"/>
          </a:xfrm>
          <a:prstGeom prst="rect">
            <a:avLst/>
          </a:prstGeom>
        </p:spPr>
      </p:pic>
      <p:pic>
        <p:nvPicPr>
          <p:cNvPr id="1030" name="Picture 6" descr="China Liquid Filter Nylon/Polyester Mesh Filter Bag Micron Filter ...">
            <a:extLst>
              <a:ext uri="{FF2B5EF4-FFF2-40B4-BE49-F238E27FC236}">
                <a16:creationId xmlns:a16="http://schemas.microsoft.com/office/drawing/2014/main" xmlns="" id="{7706C5C6-05EF-4BF3-BFF9-763600A8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91" y="4190207"/>
            <a:ext cx="2935630" cy="248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tcare 0-2000 M3/Hr Stainless steel Bag Filter Housing, Rs 20000 ...">
            <a:extLst>
              <a:ext uri="{FF2B5EF4-FFF2-40B4-BE49-F238E27FC236}">
                <a16:creationId xmlns:a16="http://schemas.microsoft.com/office/drawing/2014/main" xmlns="" id="{059B1AFE-6286-4DFF-A46B-3271F7402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91" y="6528549"/>
            <a:ext cx="2935629" cy="295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xmlns="" id="{8EBD3FC5-E1AA-41CB-9306-B89D7BFB624C}"/>
              </a:ext>
            </a:extLst>
          </p:cNvPr>
          <p:cNvSpPr txBox="1">
            <a:spLocks/>
          </p:cNvSpPr>
          <p:nvPr/>
        </p:nvSpPr>
        <p:spPr>
          <a:xfrm>
            <a:off x="1363980" y="358140"/>
            <a:ext cx="5227320" cy="90805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Eurostile-Roman" pitchFamily="2" charset="0"/>
              </a:rPr>
              <a:t>KGT BAG FILTER</a:t>
            </a:r>
            <a:endParaRPr lang="en-IN" sz="3200" dirty="0">
              <a:solidFill>
                <a:schemeClr val="bg1"/>
              </a:solidFill>
              <a:latin typeface="Eurostile-Roman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D3DF2B9-19A9-4740-AED5-73E831C22B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326586"/>
            <a:ext cx="956499" cy="971158"/>
          </a:xfrm>
          <a:prstGeom prst="rect">
            <a:avLst/>
          </a:prstGeom>
        </p:spPr>
      </p:pic>
      <p:sp>
        <p:nvSpPr>
          <p:cNvPr id="19" name="Footer Placeholder 7">
            <a:extLst>
              <a:ext uri="{FF2B5EF4-FFF2-40B4-BE49-F238E27FC236}">
                <a16:creationId xmlns:a16="http://schemas.microsoft.com/office/drawing/2014/main" xmlns="" id="{F752815C-0177-4607-AA2D-03EC5B1B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72025" y="9505247"/>
            <a:ext cx="2314575" cy="527403"/>
          </a:xfrm>
        </p:spPr>
        <p:txBody>
          <a:bodyPr/>
          <a:lstStyle/>
          <a:p>
            <a:r>
              <a:rPr lang="en-US" sz="800" dirty="0">
                <a:latin typeface="Eurostile-Roman" pitchFamily="2" charset="0"/>
              </a:rPr>
              <a:t>Cat. No. KGT-CAT-001-R4-21/22</a:t>
            </a:r>
          </a:p>
        </p:txBody>
      </p:sp>
    </p:spTree>
    <p:extLst>
      <p:ext uri="{BB962C8B-B14F-4D97-AF65-F5344CB8AC3E}">
        <p14:creationId xmlns:p14="http://schemas.microsoft.com/office/powerpoint/2010/main" val="159212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F7B641DF-3661-43E4-B04A-49D1646C2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720973"/>
              </p:ext>
            </p:extLst>
          </p:nvPr>
        </p:nvGraphicFramePr>
        <p:xfrm>
          <a:off x="572494" y="1580698"/>
          <a:ext cx="5732889" cy="425174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03781">
                  <a:extLst>
                    <a:ext uri="{9D8B030D-6E8A-4147-A177-3AD203B41FA5}">
                      <a16:colId xmlns:a16="http://schemas.microsoft.com/office/drawing/2014/main" xmlns="" val="3281046713"/>
                    </a:ext>
                  </a:extLst>
                </a:gridCol>
                <a:gridCol w="1818103">
                  <a:extLst>
                    <a:ext uri="{9D8B030D-6E8A-4147-A177-3AD203B41FA5}">
                      <a16:colId xmlns:a16="http://schemas.microsoft.com/office/drawing/2014/main" xmlns="" val="634280507"/>
                    </a:ext>
                  </a:extLst>
                </a:gridCol>
                <a:gridCol w="938376">
                  <a:extLst>
                    <a:ext uri="{9D8B030D-6E8A-4147-A177-3AD203B41FA5}">
                      <a16:colId xmlns:a16="http://schemas.microsoft.com/office/drawing/2014/main" xmlns="" val="1564129845"/>
                    </a:ext>
                  </a:extLst>
                </a:gridCol>
                <a:gridCol w="703781">
                  <a:extLst>
                    <a:ext uri="{9D8B030D-6E8A-4147-A177-3AD203B41FA5}">
                      <a16:colId xmlns:a16="http://schemas.microsoft.com/office/drawing/2014/main" xmlns="" val="1540347225"/>
                    </a:ext>
                  </a:extLst>
                </a:gridCol>
                <a:gridCol w="1568848">
                  <a:extLst>
                    <a:ext uri="{9D8B030D-6E8A-4147-A177-3AD203B41FA5}">
                      <a16:colId xmlns:a16="http://schemas.microsoft.com/office/drawing/2014/main" xmlns="" val="2110820639"/>
                    </a:ext>
                  </a:extLst>
                </a:gridCol>
              </a:tblGrid>
              <a:tr h="228600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IN" sz="1400" b="1" u="none" strike="noStrike" dirty="0">
                          <a:solidFill>
                            <a:schemeClr val="accent1"/>
                          </a:solidFill>
                          <a:effectLst/>
                          <a:latin typeface="Eurostile-Roman" pitchFamily="2" charset="0"/>
                        </a:rPr>
                        <a:t>PART NUMBERING GUIDE</a:t>
                      </a:r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43346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04800653"/>
                  </a:ext>
                </a:extLst>
              </a:tr>
              <a:tr h="381000">
                <a:tc gridSpan="5">
                  <a:txBody>
                    <a:bodyPr/>
                    <a:lstStyle/>
                    <a:p>
                      <a:pPr algn="l" rtl="0" fontAlgn="ctr"/>
                      <a:r>
                        <a:rPr lang="en-IN" sz="1100" u="none" strike="noStrike" dirty="0">
                          <a:effectLst/>
                          <a:latin typeface="Eurostile-Roman" pitchFamily="2" charset="0"/>
                        </a:rPr>
                        <a:t>                               </a:t>
                      </a:r>
                      <a:r>
                        <a:rPr lang="en-IN" sz="1200" u="none" strike="noStrike" dirty="0">
                          <a:solidFill>
                            <a:schemeClr val="accent1"/>
                          </a:solidFill>
                          <a:effectLst/>
                          <a:latin typeface="Eurostile-Roman" pitchFamily="2" charset="0"/>
                        </a:rPr>
                        <a:t>Filter Element Part Number : KGT</a:t>
                      </a:r>
                      <a:endParaRPr lang="en-IN" sz="1200" b="1" i="0" u="none" strike="noStrike" dirty="0">
                        <a:solidFill>
                          <a:schemeClr val="accent1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719142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0029384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 dirty="0">
                          <a:effectLst/>
                          <a:latin typeface="Eurostile-Roman" pitchFamily="2" charset="0"/>
                        </a:rPr>
                        <a:t>Collar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 dirty="0">
                          <a:effectLst/>
                          <a:latin typeface="Eurostile-Roman" pitchFamily="2" charset="0"/>
                        </a:rPr>
                        <a:t>Filter Media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6476739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  <a:latin typeface="Eurostile-Roman" pitchFamily="2" charset="0"/>
                        </a:rPr>
                        <a:t>Short Code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 dirty="0">
                          <a:effectLst/>
                          <a:latin typeface="Eurostile-Roman" pitchFamily="2" charset="0"/>
                        </a:rPr>
                        <a:t>Description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  <a:latin typeface="Eurostile-Roman" pitchFamily="2" charset="0"/>
                        </a:rPr>
                        <a:t>Short Code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  <a:latin typeface="Eurostile-Roman" pitchFamily="2" charset="0"/>
                        </a:rPr>
                        <a:t>Description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24696405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 dirty="0">
                          <a:effectLst/>
                          <a:latin typeface="Eurostile-Roman" pitchFamily="2" charset="0"/>
                        </a:rPr>
                        <a:t>P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 dirty="0">
                          <a:effectLst/>
                          <a:latin typeface="Eurostile-Roman" pitchFamily="2" charset="0"/>
                        </a:rPr>
                        <a:t>Polypropylene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 dirty="0">
                          <a:effectLst/>
                          <a:latin typeface="Eurostile-Roman" pitchFamily="2" charset="0"/>
                        </a:rPr>
                        <a:t>P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 dirty="0">
                          <a:effectLst/>
                          <a:latin typeface="Eurostile-Roman" pitchFamily="2" charset="0"/>
                        </a:rPr>
                        <a:t>Polypropylene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88643806"/>
                  </a:ext>
                </a:extLst>
              </a:tr>
              <a:tr h="317262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 dirty="0">
                          <a:effectLst/>
                          <a:latin typeface="Eurostile-Roman" pitchFamily="2" charset="0"/>
                        </a:rPr>
                        <a:t>PS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 dirty="0" smtClean="0">
                          <a:effectLst/>
                          <a:latin typeface="Eurostile-Roman" pitchFamily="2" charset="0"/>
                        </a:rPr>
                        <a:t>Polyester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 dirty="0">
                          <a:effectLst/>
                          <a:latin typeface="Eurostile-Roman" pitchFamily="2" charset="0"/>
                        </a:rPr>
                        <a:t>PS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 dirty="0" smtClean="0">
                          <a:effectLst/>
                          <a:latin typeface="Eurostile-Roman" pitchFamily="2" charset="0"/>
                        </a:rPr>
                        <a:t>Polyester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68834143"/>
                  </a:ext>
                </a:extLst>
              </a:tr>
              <a:tr h="381662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 dirty="0">
                          <a:effectLst/>
                          <a:latin typeface="Eurostile-Roman" pitchFamily="2" charset="0"/>
                        </a:rPr>
                        <a:t>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 dirty="0">
                          <a:effectLst/>
                          <a:latin typeface="Eurostile-Roman" pitchFamily="2" charset="0"/>
                        </a:rPr>
                        <a:t>Steel Ring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1454191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  <a:latin typeface="Eurostile-Roman" pitchFamily="2" charset="0"/>
                        </a:rPr>
                        <a:t>Diameter (Inches)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  <a:latin typeface="Eurostile-Roman" pitchFamily="2" charset="0"/>
                        </a:rPr>
                        <a:t>Length (Inches)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92248991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 dirty="0">
                          <a:effectLst/>
                          <a:latin typeface="Eurostile-Roman" pitchFamily="2" charset="0"/>
                        </a:rPr>
                        <a:t>Short Code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 dirty="0">
                          <a:effectLst/>
                          <a:latin typeface="Eurostile-Roman" pitchFamily="2" charset="0"/>
                        </a:rPr>
                        <a:t>Description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  <a:latin typeface="Eurostile-Roman" pitchFamily="2" charset="0"/>
                        </a:rPr>
                        <a:t>Short Code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  <a:latin typeface="Eurostile-Roman" pitchFamily="2" charset="0"/>
                        </a:rPr>
                        <a:t>Description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3258818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  <a:latin typeface="Eurostile-Roman" pitchFamily="2" charset="0"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  <a:latin typeface="Eurostile-Roman" pitchFamily="2" charset="0"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 dirty="0">
                          <a:effectLst/>
                          <a:latin typeface="Eurostile-Roman" pitchFamily="2" charset="0"/>
                        </a:rPr>
                        <a:t>17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  <a:latin typeface="Eurostile-Roman" pitchFamily="2" charset="0"/>
                        </a:rPr>
                        <a:t>17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815173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 dirty="0">
                          <a:effectLst/>
                          <a:latin typeface="Eurostile-Roman" pitchFamily="2" charset="0"/>
                        </a:rPr>
                        <a:t>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  <a:latin typeface="Eurostile-Roman" pitchFamily="2" charset="0"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  <a:latin typeface="Eurostile-Roman" pitchFamily="2" charset="0"/>
                        </a:rPr>
                        <a:t>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 dirty="0">
                          <a:effectLst/>
                          <a:latin typeface="Eurostile-Roman" pitchFamily="2" charset="0"/>
                        </a:rPr>
                        <a:t>32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275804187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EA96A842-61CF-4E48-822E-5CC5FD244EC0}"/>
              </a:ext>
            </a:extLst>
          </p:cNvPr>
          <p:cNvSpPr txBox="1">
            <a:spLocks noChangeArrowheads="1"/>
          </p:cNvSpPr>
          <p:nvPr/>
        </p:nvSpPr>
        <p:spPr>
          <a:xfrm>
            <a:off x="1695450" y="1500782"/>
            <a:ext cx="3219450" cy="221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endParaRPr lang="en-US" sz="1400" b="1" dirty="0">
              <a:solidFill>
                <a:schemeClr val="accent1"/>
              </a:solidFill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5FBC44BD-EC5E-4D9C-B882-97255CFDD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828" y="8879241"/>
            <a:ext cx="3596343" cy="292584"/>
          </a:xfrm>
          <a:prstGeom prst="rect">
            <a:avLst/>
          </a:prstGeom>
        </p:spPr>
      </p:pic>
      <p:sp>
        <p:nvSpPr>
          <p:cNvPr id="29" name="Rectangle 3">
            <a:extLst>
              <a:ext uri="{FF2B5EF4-FFF2-40B4-BE49-F238E27FC236}">
                <a16:creationId xmlns:a16="http://schemas.microsoft.com/office/drawing/2014/main" xmlns="" id="{C30D7012-659D-4921-9712-4EC39F2EAF9E}"/>
              </a:ext>
            </a:extLst>
          </p:cNvPr>
          <p:cNvSpPr txBox="1">
            <a:spLocks noChangeArrowheads="1"/>
          </p:cNvSpPr>
          <p:nvPr/>
        </p:nvSpPr>
        <p:spPr>
          <a:xfrm>
            <a:off x="272041" y="9168142"/>
            <a:ext cx="6252581" cy="460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  <a:sym typeface="Webdings" panose="05030102010509060703" pitchFamily="18" charset="2"/>
              </a:rPr>
              <a:t>    </a:t>
            </a:r>
            <a:r>
              <a:rPr lang="en-IN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6, Anurag, Rajaji Path, </a:t>
            </a:r>
            <a:r>
              <a:rPr lang="en-IN" sz="900" dirty="0" err="1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Ramnagar</a:t>
            </a:r>
            <a:r>
              <a:rPr lang="en-IN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, Dombivli, Mumbai, 421201, Maharashtra, India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  <a:sym typeface="Webdings" panose="05030102010509060703" pitchFamily="18" charset="2"/>
              </a:rPr>
              <a:t>  +91 251 2420878          +91 9166 593 315          solutions@klengas.com</a:t>
            </a:r>
            <a:endParaRPr lang="en-US" sz="9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IN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endParaRPr lang="en-US" sz="9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endParaRPr lang="en-US" sz="9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97ECC02-D854-499B-905C-FA939E4CC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72025" y="9505247"/>
            <a:ext cx="2314575" cy="527403"/>
          </a:xfrm>
        </p:spPr>
        <p:txBody>
          <a:bodyPr/>
          <a:lstStyle/>
          <a:p>
            <a:r>
              <a:rPr lang="en-US" sz="800" dirty="0">
                <a:latin typeface="Eurostile-Roman" pitchFamily="2" charset="0"/>
              </a:rPr>
              <a:t>Cat. No. KGT-CAT-001-R4-21/22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8E36C890-7C1D-4CFC-820E-7DACF6DA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681131"/>
            <a:ext cx="1543050" cy="209214"/>
          </a:xfrm>
        </p:spPr>
        <p:txBody>
          <a:bodyPr/>
          <a:lstStyle/>
          <a:p>
            <a:pPr algn="ctr"/>
            <a:fld id="{DF585F8A-876E-49C0-BC34-8E96AF942185}" type="slidenum">
              <a:rPr lang="en-US" sz="800" smtClean="0">
                <a:latin typeface="Eurostile-Roman" pitchFamily="2" charset="0"/>
              </a:rPr>
              <a:pPr algn="ctr"/>
              <a:t>2</a:t>
            </a:fld>
            <a:endParaRPr lang="en-US" sz="800" dirty="0">
              <a:latin typeface="Eurostile-Roman" pitchFamily="2" charset="0"/>
            </a:endParaRPr>
          </a:p>
        </p:txBody>
      </p:sp>
      <p:pic>
        <p:nvPicPr>
          <p:cNvPr id="11" name="Picture 2" descr="Bag Filter Housing, Stainless Steel Bag Filter Housing Manufacturer">
            <a:extLst>
              <a:ext uri="{FF2B5EF4-FFF2-40B4-BE49-F238E27FC236}">
                <a16:creationId xmlns:a16="http://schemas.microsoft.com/office/drawing/2014/main" xmlns="" id="{31536A15-D074-49EC-A2D0-DAF1D7030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07" y="6294207"/>
            <a:ext cx="2542595" cy="19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ize #2, 1 Micron - Polypropylene Liquid Filter Bag w/SS Ring">
            <a:extLst>
              <a:ext uri="{FF2B5EF4-FFF2-40B4-BE49-F238E27FC236}">
                <a16:creationId xmlns:a16="http://schemas.microsoft.com/office/drawing/2014/main" xmlns="" id="{D4A31FFD-0E1B-4D28-8A50-8AE1B935E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806" y="6383590"/>
            <a:ext cx="1920581" cy="19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itle 1">
            <a:extLst>
              <a:ext uri="{FF2B5EF4-FFF2-40B4-BE49-F238E27FC236}">
                <a16:creationId xmlns:a16="http://schemas.microsoft.com/office/drawing/2014/main" xmlns="" id="{49565457-CF6D-4DF0-B31F-D200CAAC4084}"/>
              </a:ext>
            </a:extLst>
          </p:cNvPr>
          <p:cNvSpPr txBox="1">
            <a:spLocks/>
          </p:cNvSpPr>
          <p:nvPr/>
        </p:nvSpPr>
        <p:spPr>
          <a:xfrm>
            <a:off x="1366260" y="345508"/>
            <a:ext cx="5225040" cy="88830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Eurostile-Roman" pitchFamily="2" charset="0"/>
              </a:rPr>
              <a:t>KGT BAG FILTER</a:t>
            </a:r>
            <a:endParaRPr lang="en-IN" sz="3200" dirty="0">
              <a:solidFill>
                <a:schemeClr val="bg1"/>
              </a:solidFill>
              <a:latin typeface="Eurostile-Roman" pitchFamily="2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9B28432B-4762-4A62-8873-30B1431183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318960"/>
            <a:ext cx="966020" cy="971158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xmlns="" id="{3C5F4E90-5499-46F6-92DE-E0F9B2DB0EBB}"/>
              </a:ext>
            </a:extLst>
          </p:cNvPr>
          <p:cNvSpPr/>
          <p:nvPr/>
        </p:nvSpPr>
        <p:spPr>
          <a:xfrm>
            <a:off x="3989273" y="2232127"/>
            <a:ext cx="161920" cy="159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urostile-Roman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0084E926-AC18-4DBD-9B16-2E80286FE996}"/>
              </a:ext>
            </a:extLst>
          </p:cNvPr>
          <p:cNvSpPr/>
          <p:nvPr/>
        </p:nvSpPr>
        <p:spPr>
          <a:xfrm>
            <a:off x="4273311" y="2240021"/>
            <a:ext cx="200025" cy="140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urostile-Roman" pitchFamily="2" charset="0"/>
            </a:endParaRP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xmlns="" id="{274D9808-E998-4352-A67A-00A64F095249}"/>
              </a:ext>
            </a:extLst>
          </p:cNvPr>
          <p:cNvSpPr/>
          <p:nvPr/>
        </p:nvSpPr>
        <p:spPr>
          <a:xfrm>
            <a:off x="4914900" y="2221711"/>
            <a:ext cx="161920" cy="1408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urostile-Roman" pitchFamily="2" charset="0"/>
            </a:endParaRPr>
          </a:p>
        </p:txBody>
      </p:sp>
      <p:sp>
        <p:nvSpPr>
          <p:cNvPr id="50" name="Diamond 49">
            <a:extLst>
              <a:ext uri="{FF2B5EF4-FFF2-40B4-BE49-F238E27FC236}">
                <a16:creationId xmlns:a16="http://schemas.microsoft.com/office/drawing/2014/main" xmlns="" id="{17B9DF12-4721-43A6-BA71-B0FCE00B9BCD}"/>
              </a:ext>
            </a:extLst>
          </p:cNvPr>
          <p:cNvSpPr/>
          <p:nvPr/>
        </p:nvSpPr>
        <p:spPr>
          <a:xfrm>
            <a:off x="5219242" y="2226601"/>
            <a:ext cx="161920" cy="1566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Eurostile-Roman" pitchFamily="2" charset="0"/>
              </a:rPr>
              <a:t>  </a:t>
            </a:r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xmlns="" id="{9D5BF6CA-73B7-4248-BD3E-7C0414A9F5B7}"/>
              </a:ext>
            </a:extLst>
          </p:cNvPr>
          <p:cNvSpPr/>
          <p:nvPr/>
        </p:nvSpPr>
        <p:spPr>
          <a:xfrm>
            <a:off x="4623582" y="2232127"/>
            <a:ext cx="161920" cy="14562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Eurostile-Roman" pitchFamily="2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A588FD23-130E-460A-BAFF-E04DB770397F}"/>
              </a:ext>
            </a:extLst>
          </p:cNvPr>
          <p:cNvSpPr/>
          <p:nvPr/>
        </p:nvSpPr>
        <p:spPr>
          <a:xfrm>
            <a:off x="800330" y="2861375"/>
            <a:ext cx="161920" cy="159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Eurostile-Roman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4EF3C72F-93B0-4C93-8E83-262F34FCD86C}"/>
              </a:ext>
            </a:extLst>
          </p:cNvPr>
          <p:cNvSpPr/>
          <p:nvPr/>
        </p:nvSpPr>
        <p:spPr>
          <a:xfrm>
            <a:off x="4261429" y="2880425"/>
            <a:ext cx="200025" cy="140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urostile-Roman" pitchFamily="2" charset="0"/>
            </a:endParaRPr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xmlns="" id="{01FE0EEA-14A8-42A5-845B-B5FB4ACC1CFB}"/>
              </a:ext>
            </a:extLst>
          </p:cNvPr>
          <p:cNvSpPr/>
          <p:nvPr/>
        </p:nvSpPr>
        <p:spPr>
          <a:xfrm>
            <a:off x="822879" y="4657760"/>
            <a:ext cx="161920" cy="14562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Eurostile-Roman" pitchFamily="2" charset="0"/>
            </a:endParaRPr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xmlns="" id="{AC383E61-0132-438D-88E8-A3F93C090306}"/>
              </a:ext>
            </a:extLst>
          </p:cNvPr>
          <p:cNvSpPr/>
          <p:nvPr/>
        </p:nvSpPr>
        <p:spPr>
          <a:xfrm>
            <a:off x="4361441" y="4587315"/>
            <a:ext cx="161920" cy="1408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urostile-Roman" pitchFamily="2" charset="0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xmlns="" id="{420BA8A0-39FF-413B-A496-DAFB1C70FF21}"/>
              </a:ext>
            </a:extLst>
          </p:cNvPr>
          <p:cNvSpPr txBox="1">
            <a:spLocks noChangeArrowheads="1"/>
          </p:cNvSpPr>
          <p:nvPr/>
        </p:nvSpPr>
        <p:spPr>
          <a:xfrm>
            <a:off x="558548" y="6314108"/>
            <a:ext cx="2617043" cy="22742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defRPr/>
            </a:pP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Short Code		  Removal Rating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020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  2 </a:t>
            </a:r>
            <a:r>
              <a:rPr lang="el-GR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	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50		    5 </a:t>
            </a:r>
            <a:r>
              <a:rPr lang="el-GR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	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1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00		  10 </a:t>
            </a:r>
            <a:r>
              <a:rPr lang="el-GR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	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250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25 </a:t>
            </a:r>
            <a:r>
              <a:rPr lang="el-GR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500	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  50 </a:t>
            </a:r>
            <a:r>
              <a:rPr lang="el-GR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750  	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  75 </a:t>
            </a:r>
            <a:r>
              <a:rPr lang="el-GR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1000 		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100 </a:t>
            </a:r>
            <a:r>
              <a:rPr lang="el-GR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                          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xmlns="" id="{09F98464-08F5-4949-A1CA-97F8075EA25D}"/>
              </a:ext>
            </a:extLst>
          </p:cNvPr>
          <p:cNvSpPr/>
          <p:nvPr/>
        </p:nvSpPr>
        <p:spPr>
          <a:xfrm>
            <a:off x="822879" y="6350939"/>
            <a:ext cx="161920" cy="1566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Eurostile-Roman" pitchFamily="2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09642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1160</TotalTime>
  <Words>338</Words>
  <Application>Microsoft Office PowerPoint</Application>
  <PresentationFormat>A4 Paper (210x297 mm)</PresentationFormat>
  <Paragraphs>75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Eurostile-Roman</vt:lpstr>
      <vt:lpstr>Tahoma</vt:lpstr>
      <vt:lpstr>Times New Roman</vt:lpstr>
      <vt:lpstr>Webdings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Kulkarni</dc:creator>
  <cp:lastModifiedBy>Meghdoot Arwindekar</cp:lastModifiedBy>
  <cp:revision>83</cp:revision>
  <cp:lastPrinted>2018-09-28T06:35:52Z</cp:lastPrinted>
  <dcterms:created xsi:type="dcterms:W3CDTF">2018-09-27T06:53:07Z</dcterms:created>
  <dcterms:modified xsi:type="dcterms:W3CDTF">2021-12-02T13:39:16Z</dcterms:modified>
</cp:coreProperties>
</file>